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505" r:id="rId5"/>
    <p:sldId id="538" r:id="rId6"/>
    <p:sldId id="534" r:id="rId7"/>
    <p:sldId id="535" r:id="rId8"/>
    <p:sldId id="537" r:id="rId9"/>
    <p:sldId id="27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FD5"/>
    <a:srgbClr val="D51F3D"/>
    <a:srgbClr val="23D1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5.png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tags" Target="../tags/tag12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8.png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8.png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3.xml"/><Relationship Id="rId7" Type="http://schemas.openxmlformats.org/officeDocument/2006/relationships/image" Target="../media/image4.png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5.xml"/><Relationship Id="rId11" Type="http://schemas.openxmlformats.org/officeDocument/2006/relationships/image" Target="../media/image5.png"/><Relationship Id="rId10" Type="http://schemas.openxmlformats.org/officeDocument/2006/relationships/tags" Target="../tags/tag3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郑福兴</a:t>
            </a:r>
            <a:r>
              <a:rPr lang="en-US" altLang="zh-CN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生信部</a:t>
            </a:r>
            <a:endParaRPr lang="zh-CN" altLang="en-US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7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735" y="276669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4995" y="3429000"/>
            <a:ext cx="5908675" cy="802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擅长挖掘数据</a:t>
            </a:r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信息</a:t>
            </a:r>
            <a:endParaRPr kumimoji="1" lang="zh-CN" altLang="en-US" sz="4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3463290" y="4157980"/>
            <a:ext cx="3709670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en-US" altLang="zh-CN" sz="24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--</a:t>
            </a:r>
            <a:r>
              <a:rPr kumimoji="1" lang="zh-CN" altLang="en-US" sz="24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数据没有</a:t>
            </a:r>
            <a:r>
              <a:rPr kumimoji="1" lang="zh-CN" altLang="en-US" sz="24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冗余</a:t>
            </a:r>
            <a:endParaRPr kumimoji="1" lang="zh-CN" altLang="en-US" sz="24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19935" y="139700"/>
            <a:ext cx="2747010" cy="657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13170" y="2174240"/>
            <a:ext cx="4391025" cy="2781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02535" y="1721485"/>
            <a:ext cx="7498080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如果我是甲方，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通过宣传单页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能获取什么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信息？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02660" y="1713230"/>
            <a:ext cx="4391025" cy="2781300"/>
          </a:xfrm>
          <a:prstGeom prst="rect">
            <a:avLst/>
          </a:prstGeom>
        </p:spPr>
      </p:pic>
      <p:sp>
        <p:nvSpPr>
          <p:cNvPr id="2" name="左箭头 1"/>
          <p:cNvSpPr/>
          <p:nvPr/>
        </p:nvSpPr>
        <p:spPr>
          <a:xfrm rot="19080000">
            <a:off x="2999740" y="4674870"/>
            <a:ext cx="1569720" cy="2273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箭头 3"/>
          <p:cNvSpPr/>
          <p:nvPr>
            <p:custDataLst>
              <p:tags r:id="rId5"/>
            </p:custDataLst>
          </p:nvPr>
        </p:nvSpPr>
        <p:spPr>
          <a:xfrm rot="9900000">
            <a:off x="6780530" y="1912620"/>
            <a:ext cx="1569720" cy="2273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69440" y="5332730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单样本利润高，总利润</a:t>
            </a:r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479790" y="1564005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单样本利润低，总利润</a:t>
            </a:r>
            <a:r>
              <a:rPr lang="zh-CN" altLang="en-US"/>
              <a:t>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50030" y="4121150"/>
            <a:ext cx="3188970" cy="271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177030" y="2125980"/>
            <a:ext cx="3188970" cy="271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86175" y="542290"/>
            <a:ext cx="4390390" cy="2781300"/>
            <a:chOff x="5989" y="399"/>
            <a:chExt cx="6914" cy="4380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989" y="399"/>
              <a:ext cx="6915" cy="4380"/>
            </a:xfrm>
            <a:prstGeom prst="rect">
              <a:avLst/>
            </a:prstGeom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6730" y="854"/>
              <a:ext cx="5022" cy="1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02405" y="3529965"/>
            <a:ext cx="3759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设成本为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 ,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单样本利润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单价</a:t>
            </a:r>
            <a:r>
              <a:rPr lang="en-US" altLang="zh-CN">
                <a:solidFill>
                  <a:srgbClr val="FF0000"/>
                </a:solidFill>
              </a:rPr>
              <a:t> - x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总利润为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样本数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×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单样本利润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则有不等式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63390" y="473075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1000 </a:t>
            </a:r>
            <a:r>
              <a:rPr lang="zh-CN" altLang="en-US" sz="2000"/>
              <a:t>×</a:t>
            </a:r>
            <a:r>
              <a:rPr lang="en-US" altLang="zh-CN" sz="2000"/>
              <a:t> (299 - x) &gt; 500 </a:t>
            </a:r>
            <a:r>
              <a:rPr lang="zh-CN" altLang="en-US" sz="2000"/>
              <a:t>×</a:t>
            </a:r>
            <a:r>
              <a:rPr lang="en-US" altLang="zh-CN" sz="2000"/>
              <a:t> ( 329 - x )</a:t>
            </a:r>
            <a:endParaRPr lang="en-US" altLang="zh-CN" sz="2000"/>
          </a:p>
          <a:p>
            <a:r>
              <a:rPr lang="en-US" altLang="zh-CN" sz="2000"/>
              <a:t> 299000 - 1000x &gt; 164500 - 500x</a:t>
            </a:r>
            <a:endParaRPr lang="en-US" altLang="zh-CN" sz="2000"/>
          </a:p>
          <a:p>
            <a:r>
              <a:rPr lang="en-US" altLang="zh-CN" sz="2000"/>
              <a:t>                      269 &gt; x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881120" y="5952490"/>
            <a:ext cx="374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单样本成本小于</a:t>
            </a:r>
            <a:r>
              <a:rPr lang="en-US" altLang="zh-CN" sz="2400"/>
              <a:t> 269 </a:t>
            </a:r>
            <a:r>
              <a:rPr lang="zh-CN" altLang="en-US" sz="2400"/>
              <a:t>元！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01695" y="3168015"/>
            <a:ext cx="538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拿到成本，就得到了谈判筹码！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感谢聆听</a:t>
            </a:r>
            <a:endParaRPr kumimoji="1" lang="zh-CN" altLang="en-US" sz="96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p="http://schemas.openxmlformats.org/presentationml/2006/main">
  <p:tag name="COMMONDATA" val="eyJoZGlkIjoiYTQ5OTYxYWIwY2I4NDUxYzAwZTM2MjcyNzgwNWU4MzcifQ=="/>
  <p:tag name="KSO_WPP_MARK_KEY" val="772f36b2-2cd1-41b7-90ab-16be66be94b7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思源黑体 Medium</vt:lpstr>
      <vt:lpstr>黑体</vt:lpstr>
      <vt:lpstr>思源黑体 Light</vt:lpstr>
      <vt:lpstr>思源黑体 Bold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郑福兴</dc:creator>
  <cp:lastModifiedBy>郑福兴</cp:lastModifiedBy>
  <cp:revision>171</cp:revision>
  <dcterms:created xsi:type="dcterms:W3CDTF">2023-07-26T06:42:00Z</dcterms:created>
  <dcterms:modified xsi:type="dcterms:W3CDTF">2023-12-13T08:16:12Z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325D8CF74DBF4EDC90BBBF09FCF8A343</vt:lpwstr>
  </property>
  <property fmtid="{D5CDD505-2E9C-101B-9397-08002B2CF9AE}" pid="3" name="KSOProductBuildVer">
    <vt:lpwstr>2052-12.1.0.15374</vt:lpwstr>
  </property>
</Properties>
</file>