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74"/>
  </p:handoutMasterIdLst>
  <p:sldIdLst>
    <p:sldId id="257" r:id="rId3"/>
    <p:sldId id="259" r:id="rId4"/>
    <p:sldId id="261" r:id="rId5"/>
    <p:sldId id="410" r:id="rId6"/>
    <p:sldId id="411" r:id="rId7"/>
    <p:sldId id="302" r:id="rId8"/>
    <p:sldId id="412" r:id="rId9"/>
    <p:sldId id="413" r:id="rId10"/>
    <p:sldId id="414" r:id="rId11"/>
    <p:sldId id="303" r:id="rId12"/>
    <p:sldId id="304" r:id="rId13"/>
    <p:sldId id="415" r:id="rId14"/>
    <p:sldId id="305" r:id="rId15"/>
    <p:sldId id="306" r:id="rId17"/>
    <p:sldId id="307" r:id="rId18"/>
    <p:sldId id="416" r:id="rId19"/>
    <p:sldId id="417" r:id="rId20"/>
    <p:sldId id="309" r:id="rId21"/>
    <p:sldId id="311" r:id="rId22"/>
    <p:sldId id="312" r:id="rId23"/>
    <p:sldId id="313" r:id="rId24"/>
    <p:sldId id="314" r:id="rId25"/>
    <p:sldId id="315" r:id="rId26"/>
    <p:sldId id="490" r:id="rId27"/>
    <p:sldId id="316" r:id="rId28"/>
    <p:sldId id="317" r:id="rId29"/>
    <p:sldId id="319" r:id="rId30"/>
    <p:sldId id="320" r:id="rId31"/>
    <p:sldId id="321" r:id="rId32"/>
    <p:sldId id="322" r:id="rId33"/>
    <p:sldId id="323" r:id="rId34"/>
    <p:sldId id="324" r:id="rId35"/>
    <p:sldId id="326" r:id="rId36"/>
    <p:sldId id="328" r:id="rId37"/>
    <p:sldId id="330" r:id="rId38"/>
    <p:sldId id="329" r:id="rId39"/>
    <p:sldId id="331" r:id="rId40"/>
    <p:sldId id="332" r:id="rId41"/>
    <p:sldId id="366" r:id="rId42"/>
    <p:sldId id="367" r:id="rId43"/>
    <p:sldId id="368" r:id="rId44"/>
    <p:sldId id="369" r:id="rId45"/>
    <p:sldId id="372" r:id="rId46"/>
    <p:sldId id="333" r:id="rId47"/>
    <p:sldId id="334" r:id="rId48"/>
    <p:sldId id="335" r:id="rId49"/>
    <p:sldId id="336" r:id="rId50"/>
    <p:sldId id="339" r:id="rId51"/>
    <p:sldId id="340" r:id="rId52"/>
    <p:sldId id="341" r:id="rId53"/>
    <p:sldId id="342" r:id="rId54"/>
    <p:sldId id="549" r:id="rId55"/>
    <p:sldId id="345" r:id="rId56"/>
    <p:sldId id="346" r:id="rId57"/>
    <p:sldId id="347" r:id="rId58"/>
    <p:sldId id="348" r:id="rId59"/>
    <p:sldId id="349" r:id="rId60"/>
    <p:sldId id="491" r:id="rId61"/>
    <p:sldId id="351" r:id="rId62"/>
    <p:sldId id="352" r:id="rId63"/>
    <p:sldId id="354" r:id="rId64"/>
    <p:sldId id="355" r:id="rId65"/>
    <p:sldId id="571" r:id="rId66"/>
    <p:sldId id="356" r:id="rId67"/>
    <p:sldId id="357" r:id="rId68"/>
    <p:sldId id="360" r:id="rId69"/>
    <p:sldId id="361" r:id="rId70"/>
    <p:sldId id="363" r:id="rId71"/>
    <p:sldId id="300" r:id="rId72"/>
    <p:sldId id="285" r:id="rId73"/>
  </p:sldIdLst>
  <p:sldSz cx="12192000" cy="6858000"/>
  <p:notesSz cx="6858000" cy="9144000"/>
  <p:custDataLst>
    <p:tags r:id="rId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0" userDrawn="1">
          <p15:clr>
            <a:srgbClr val="A4A3A4"/>
          </p15:clr>
        </p15:guide>
        <p15:guide id="2" pos="3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a"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gs" Target="tags/tag97.xml"/><Relationship Id="rId78" Type="http://schemas.openxmlformats.org/officeDocument/2006/relationships/commentAuthors" Target="commentAuthors.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jpe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pic>
        <p:nvPicPr>
          <p:cNvPr id="7" name="object 6"/>
          <p:cNvPicPr/>
          <p:nvPr userDrawn="1"/>
        </p:nvPicPr>
        <p:blipFill>
          <a:blip r:embed="rId8" cstate="print"/>
          <a:stretch>
            <a:fillRect/>
          </a:stretch>
        </p:blipFill>
        <p:spPr>
          <a:xfrm>
            <a:off x="9552431" y="44196"/>
            <a:ext cx="1068324" cy="8458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11.bin"/><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wmf"/><Relationship Id="rId7" Type="http://schemas.openxmlformats.org/officeDocument/2006/relationships/oleObject" Target="../embeddings/oleObject15.bin"/><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 Id="rId3" Type="http://schemas.openxmlformats.org/officeDocument/2006/relationships/oleObject" Target="../embeddings/oleObject13.bin"/><Relationship Id="rId2" Type="http://schemas.openxmlformats.org/officeDocument/2006/relationships/image" Target="../media/image15.wmf"/><Relationship Id="rId10" Type="http://schemas.openxmlformats.org/officeDocument/2006/relationships/vmlDrawing" Target="../drawings/vmlDrawing8.vml"/><Relationship Id="rId1"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18.bin"/><Relationship Id="rId2" Type="http://schemas.openxmlformats.org/officeDocument/2006/relationships/image" Target="../media/image26.w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20.bin"/><Relationship Id="rId2" Type="http://schemas.openxmlformats.org/officeDocument/2006/relationships/image" Target="../media/image28.wmf"/><Relationship Id="rId1"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44.emf"/><Relationship Id="rId2" Type="http://schemas.openxmlformats.org/officeDocument/2006/relationships/image" Target="../media/image43.wmf"/><Relationship Id="rId1"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8" Type="http://schemas.openxmlformats.org/officeDocument/2006/relationships/slideLayout" Target="../slideLayouts/slideLayout2.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24.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6.wmf"/><Relationship Id="rId1" Type="http://schemas.openxmlformats.org/officeDocument/2006/relationships/oleObject" Target="../embeddings/oleObject25.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50.wmf"/><Relationship Id="rId3" Type="http://schemas.openxmlformats.org/officeDocument/2006/relationships/oleObject" Target="../embeddings/oleObject27.bin"/><Relationship Id="rId2" Type="http://schemas.openxmlformats.org/officeDocument/2006/relationships/image" Target="../media/image49.wmf"/><Relationship Id="rId1" Type="http://schemas.openxmlformats.org/officeDocument/2006/relationships/oleObject" Target="../embeddings/oleObject26.bin"/></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GIF"/><Relationship Id="rId1" Type="http://schemas.openxmlformats.org/officeDocument/2006/relationships/image" Target="../media/image51.GI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tags" Target="../tags/tag9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7" Type="http://schemas.openxmlformats.org/officeDocument/2006/relationships/slideLayout" Target="../slideLayouts/slideLayout2.xml"/><Relationship Id="rId16" Type="http://schemas.openxmlformats.org/officeDocument/2006/relationships/tags" Target="../tags/tag94.xml"/><Relationship Id="rId15" Type="http://schemas.openxmlformats.org/officeDocument/2006/relationships/tags" Target="../tags/tag93.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7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3.png"/><Relationship Id="rId1" Type="http://schemas.openxmlformats.org/officeDocument/2006/relationships/image" Target="../media/image72.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7.png"/><Relationship Id="rId1" Type="http://schemas.openxmlformats.org/officeDocument/2006/relationships/image" Target="../media/image7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6.bin"/><Relationship Id="rId2" Type="http://schemas.openxmlformats.org/officeDocument/2006/relationships/image" Target="../media/image4.w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2209800" y="3243072"/>
            <a:ext cx="7772400" cy="114300"/>
            <a:chOff x="685800" y="3243072"/>
            <a:chExt cx="7772400" cy="114300"/>
          </a:xfrm>
        </p:grpSpPr>
        <p:sp>
          <p:nvSpPr>
            <p:cNvPr id="3" name="object 3"/>
            <p:cNvSpPr/>
            <p:nvPr/>
          </p:nvSpPr>
          <p:spPr>
            <a:xfrm>
              <a:off x="685800" y="3247644"/>
              <a:ext cx="4803775" cy="109855"/>
            </a:xfrm>
            <a:custGeom>
              <a:avLst/>
              <a:gdLst/>
              <a:ahLst/>
              <a:cxnLst/>
              <a:rect l="l" t="t" r="r" b="b"/>
              <a:pathLst>
                <a:path w="4803775" h="109854">
                  <a:moveTo>
                    <a:pt x="4803394" y="0"/>
                  </a:moveTo>
                  <a:lnTo>
                    <a:pt x="0" y="0"/>
                  </a:lnTo>
                  <a:lnTo>
                    <a:pt x="0" y="109727"/>
                  </a:lnTo>
                  <a:lnTo>
                    <a:pt x="4803394" y="109727"/>
                  </a:lnTo>
                  <a:lnTo>
                    <a:pt x="4803394" y="0"/>
                  </a:lnTo>
                  <a:close/>
                </a:path>
              </a:pathLst>
            </a:custGeom>
            <a:solidFill>
              <a:srgbClr val="CC0000"/>
            </a:solidFill>
          </p:spPr>
          <p:txBody>
            <a:bodyPr wrap="square" lIns="0" tIns="0" rIns="0" bIns="0" rtlCol="0"/>
            <a:lstStyle/>
            <a:p/>
          </p:txBody>
        </p:sp>
        <p:sp>
          <p:nvSpPr>
            <p:cNvPr id="4" name="object 4"/>
            <p:cNvSpPr/>
            <p:nvPr/>
          </p:nvSpPr>
          <p:spPr>
            <a:xfrm>
              <a:off x="685800" y="3247644"/>
              <a:ext cx="7772400" cy="0"/>
            </a:xfrm>
            <a:custGeom>
              <a:avLst/>
              <a:gdLst/>
              <a:ahLst/>
              <a:cxnLst/>
              <a:rect l="l" t="t" r="r" b="b"/>
              <a:pathLst>
                <a:path w="7772400">
                  <a:moveTo>
                    <a:pt x="0" y="0"/>
                  </a:moveTo>
                  <a:lnTo>
                    <a:pt x="7772400" y="0"/>
                  </a:lnTo>
                </a:path>
              </a:pathLst>
            </a:custGeom>
            <a:ln w="9144">
              <a:solidFill>
                <a:srgbClr val="CC0000"/>
              </a:solidFill>
            </a:ln>
          </p:spPr>
          <p:txBody>
            <a:bodyPr wrap="square" lIns="0" tIns="0" rIns="0" bIns="0" rtlCol="0"/>
            <a:lstStyle/>
            <a:p/>
          </p:txBody>
        </p:sp>
      </p:grpSp>
      <p:sp>
        <p:nvSpPr>
          <p:cNvPr id="5" name="object 5"/>
          <p:cNvSpPr txBox="1">
            <a:spLocks noGrp="1"/>
          </p:cNvSpPr>
          <p:nvPr>
            <p:ph type="title"/>
          </p:nvPr>
        </p:nvSpPr>
        <p:spPr>
          <a:xfrm>
            <a:off x="2005330" y="1831975"/>
            <a:ext cx="8181340" cy="935990"/>
          </a:xfrm>
          <a:prstGeom prst="rect">
            <a:avLst/>
          </a:prstGeom>
        </p:spPr>
        <p:txBody>
          <a:bodyPr vert="horz" wrap="square" lIns="0" tIns="12700" rIns="0" bIns="0" rtlCol="0">
            <a:spAutoFit/>
          </a:bodyPr>
          <a:lstStyle/>
          <a:p>
            <a:pPr marL="12700" algn="ctr">
              <a:lnSpc>
                <a:spcPct val="100000"/>
              </a:lnSpc>
              <a:spcBef>
                <a:spcPts val="100"/>
              </a:spcBef>
            </a:pPr>
            <a:r>
              <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rPr>
              <a:t>函数极值与规划模型</a:t>
            </a:r>
            <a:endPar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endParaRPr>
          </a:p>
        </p:txBody>
      </p:sp>
      <p:pic>
        <p:nvPicPr>
          <p:cNvPr id="6" name="object 6"/>
          <p:cNvPicPr/>
          <p:nvPr/>
        </p:nvPicPr>
        <p:blipFill>
          <a:blip r:embed="rId2" cstate="print"/>
          <a:stretch>
            <a:fillRect/>
          </a:stretch>
        </p:blipFill>
        <p:spPr>
          <a:xfrm>
            <a:off x="9552431" y="44196"/>
            <a:ext cx="1068324" cy="845819"/>
          </a:xfrm>
          <a:prstGeom prst="rect">
            <a:avLst/>
          </a:prstGeom>
        </p:spPr>
      </p:pic>
      <p:sp>
        <p:nvSpPr>
          <p:cNvPr id="8" name="文本框 7"/>
          <p:cNvSpPr txBox="1"/>
          <p:nvPr/>
        </p:nvSpPr>
        <p:spPr>
          <a:xfrm>
            <a:off x="4018280" y="3961130"/>
            <a:ext cx="4217035" cy="953135"/>
          </a:xfrm>
          <a:prstGeom prst="rect">
            <a:avLst/>
          </a:prstGeom>
          <a:noFill/>
        </p:spPr>
        <p:txBody>
          <a:bodyPr wrap="square" rtlCol="0">
            <a:spAutoFit/>
          </a:bodyPr>
          <a:p>
            <a:pPr algn="ctr"/>
            <a:r>
              <a:rPr lang="zh-CN" altLang="en-US" sz="2800" b="1">
                <a:latin typeface="宋体" panose="02010600030101010101" pitchFamily="2" charset="-122"/>
                <a:ea typeface="宋体" panose="02010600030101010101" pitchFamily="2" charset="-122"/>
                <a:cs typeface="宋体" panose="02010600030101010101" pitchFamily="2" charset="-122"/>
              </a:rPr>
              <a:t>华中科技大学</a:t>
            </a: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马世拓</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ctr"/>
            <a:r>
              <a:rPr lang="en-US" altLang="zh-CN" sz="2800" b="1">
                <a:latin typeface="宋体" panose="02010600030101010101" pitchFamily="2" charset="-122"/>
                <a:ea typeface="宋体" panose="02010600030101010101" pitchFamily="2" charset="-122"/>
                <a:cs typeface="宋体" panose="02010600030101010101" pitchFamily="2" charset="-122"/>
              </a:rPr>
              <a:t>2793055528@qq.com</a:t>
            </a:r>
            <a:endParaRPr lang="en-US" altLang="zh-CN"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回顾：中学学过的线性规划</a:t>
            </a:r>
            <a:endParaRPr lang="zh-CN" altLang="en-US" sz="3200">
              <a:latin typeface="宋体" panose="02010600030101010101" pitchFamily="2" charset="-122"/>
              <a:ea typeface="宋体" panose="02010600030101010101" pitchFamily="2" charset="-122"/>
            </a:endParaRPr>
          </a:p>
          <a:p>
            <a:endParaRPr lang="zh-CN" altLang="en-US" sz="3200">
              <a:latin typeface="宋体" panose="02010600030101010101" pitchFamily="2" charset="-122"/>
              <a:ea typeface="宋体" panose="02010600030101010101" pitchFamily="2" charset="-122"/>
            </a:endParaRPr>
          </a:p>
          <a:p>
            <a:r>
              <a:rPr lang="zh-CN" altLang="en-US" sz="3200" b="1">
                <a:solidFill>
                  <a:srgbClr val="FF0000"/>
                </a:solidFill>
                <a:latin typeface="微软雅黑" panose="020B0503020204020204" pitchFamily="34" charset="-122"/>
              </a:rPr>
              <a:t>问题是线性的</a:t>
            </a:r>
            <a:endParaRPr lang="zh-CN" altLang="en-US" sz="3200" b="1">
              <a:solidFill>
                <a:srgbClr val="FF0000"/>
              </a:solidFill>
              <a:latin typeface="微软雅黑" panose="020B0503020204020204" pitchFamily="34" charset="-122"/>
            </a:endParaRPr>
          </a:p>
          <a:p>
            <a:r>
              <a:rPr lang="zh-CN" altLang="en-US" sz="3200" b="1">
                <a:solidFill>
                  <a:srgbClr val="FF0000"/>
                </a:solidFill>
                <a:latin typeface="微软雅黑" panose="020B0503020204020204" pitchFamily="34" charset="-122"/>
              </a:rPr>
              <a:t>约束是线性的</a:t>
            </a:r>
            <a:endParaRPr lang="zh-CN" altLang="en-US" sz="3200" b="1">
              <a:solidFill>
                <a:srgbClr val="FF0000"/>
              </a:solidFill>
              <a:latin typeface="微软雅黑" panose="020B0503020204020204" pitchFamily="34"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31215" y="2540000"/>
            <a:ext cx="5173345" cy="398780"/>
          </a:xfrm>
          <a:prstGeom prst="rect">
            <a:avLst/>
          </a:prstGeom>
          <a:noFill/>
        </p:spPr>
        <p:txBody>
          <a:bodyPr wrap="square" rtlCol="0">
            <a:spAutoFit/>
          </a:bodyPr>
          <a:p>
            <a:r>
              <a:rPr lang="zh-CN" altLang="en-US" sz="2000"/>
              <a:t>线性规划的本质是什么？</a:t>
            </a:r>
            <a:endParaRPr lang="zh-CN" altLang="en-US" sz="2000"/>
          </a:p>
        </p:txBody>
      </p:sp>
      <p:sp>
        <p:nvSpPr>
          <p:cNvPr id="9" name="文本框 8"/>
          <p:cNvSpPr txBox="1"/>
          <p:nvPr/>
        </p:nvSpPr>
        <p:spPr>
          <a:xfrm>
            <a:off x="6859905" y="2279015"/>
            <a:ext cx="4653915" cy="368300"/>
          </a:xfrm>
          <a:prstGeom prst="rect">
            <a:avLst/>
          </a:prstGeom>
          <a:noFill/>
        </p:spPr>
        <p:txBody>
          <a:bodyPr wrap="square" rtlCol="0">
            <a:spAutoFit/>
          </a:bodyPr>
          <a:p>
            <a:r>
              <a:rPr lang="zh-CN" altLang="en-US"/>
              <a:t>那么问题来了，请问什么是线性？</a:t>
            </a:r>
            <a:endParaRPr lang="zh-CN" altLang="en-US"/>
          </a:p>
        </p:txBody>
      </p:sp>
      <p:sp>
        <p:nvSpPr>
          <p:cNvPr id="10" name="文本框 9"/>
          <p:cNvSpPr txBox="1"/>
          <p:nvPr/>
        </p:nvSpPr>
        <p:spPr>
          <a:xfrm>
            <a:off x="608330" y="5311140"/>
            <a:ext cx="4653915" cy="368300"/>
          </a:xfrm>
          <a:prstGeom prst="rect">
            <a:avLst/>
          </a:prstGeom>
          <a:noFill/>
        </p:spPr>
        <p:txBody>
          <a:bodyPr wrap="square" rtlCol="0">
            <a:spAutoFit/>
          </a:bodyPr>
          <a:p>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看待一个问题，需要看清楚它的本质</a:t>
            </a:r>
            <a:r>
              <a:rPr lang="en-US" altLang="zh-CN">
                <a:latin typeface="楷体" panose="02010609060101010101" charset="-122"/>
                <a:ea typeface="楷体" panose="02010609060101010101" charset="-122"/>
              </a:rPr>
              <a:t>”</a:t>
            </a:r>
            <a:endParaRPr lang="en-US" altLang="zh-CN">
              <a:latin typeface="楷体" panose="02010609060101010101" charset="-122"/>
              <a:ea typeface="楷体" panose="02010609060101010101" charset="-122"/>
            </a:endParaRPr>
          </a:p>
        </p:txBody>
      </p:sp>
      <p:pic>
        <p:nvPicPr>
          <p:cNvPr id="11" name="图片 10"/>
          <p:cNvPicPr>
            <a:picLocks noChangeAspect="1"/>
          </p:cNvPicPr>
          <p:nvPr/>
        </p:nvPicPr>
        <p:blipFill>
          <a:blip r:embed="rId1"/>
          <a:stretch>
            <a:fillRect/>
          </a:stretch>
        </p:blipFill>
        <p:spPr>
          <a:xfrm>
            <a:off x="7871460" y="2938780"/>
            <a:ext cx="3705860" cy="37058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线性代数基本概念：向量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58520" y="2339975"/>
            <a:ext cx="6957695" cy="645160"/>
          </a:xfrm>
          <a:prstGeom prst="rect">
            <a:avLst/>
          </a:prstGeom>
          <a:noFill/>
        </p:spPr>
        <p:txBody>
          <a:bodyPr wrap="square" rtlCol="0">
            <a:spAutoFit/>
          </a:bodyPr>
          <a:p>
            <a:r>
              <a:rPr lang="zh-CN" altLang="en-US"/>
              <a:t>我相信各位同学在高中肯定是知道向量这个概念的，但是你们最多认识到三维，并且还依赖于画图。</a:t>
            </a:r>
            <a:endParaRPr lang="zh-CN" altLang="en-US"/>
          </a:p>
        </p:txBody>
      </p:sp>
      <p:sp>
        <p:nvSpPr>
          <p:cNvPr id="8" name="文本框 7"/>
          <p:cNvSpPr txBox="1"/>
          <p:nvPr/>
        </p:nvSpPr>
        <p:spPr>
          <a:xfrm>
            <a:off x="858520" y="3106420"/>
            <a:ext cx="6957695" cy="645160"/>
          </a:xfrm>
          <a:prstGeom prst="rect">
            <a:avLst/>
          </a:prstGeom>
          <a:noFill/>
        </p:spPr>
        <p:txBody>
          <a:bodyPr wrap="square" rtlCol="0">
            <a:spAutoFit/>
          </a:bodyPr>
          <a:p>
            <a:r>
              <a:rPr lang="zh-CN" altLang="en-US"/>
              <a:t>现在如果我告诉你，一个向量可以有不止三个轴，可以有</a:t>
            </a:r>
            <a:r>
              <a:rPr lang="en-US" altLang="zh-CN"/>
              <a:t>5</a:t>
            </a:r>
            <a:r>
              <a:rPr lang="zh-CN" altLang="en-US"/>
              <a:t>维，有</a:t>
            </a:r>
            <a:r>
              <a:rPr lang="en-US" altLang="zh-CN"/>
              <a:t>10</a:t>
            </a:r>
            <a:r>
              <a:rPr lang="zh-CN" altLang="en-US"/>
              <a:t>维，有</a:t>
            </a:r>
            <a:r>
              <a:rPr lang="en-US" altLang="zh-CN"/>
              <a:t>10000</a:t>
            </a:r>
            <a:r>
              <a:rPr lang="zh-CN" altLang="en-US"/>
              <a:t>维，你现在还能依靠图理解向量吗？</a:t>
            </a:r>
            <a:endParaRPr lang="zh-CN" altLang="en-US"/>
          </a:p>
        </p:txBody>
      </p:sp>
      <p:sp>
        <p:nvSpPr>
          <p:cNvPr id="9" name="文本框 8"/>
          <p:cNvSpPr txBox="1"/>
          <p:nvPr/>
        </p:nvSpPr>
        <p:spPr>
          <a:xfrm>
            <a:off x="858520" y="4043045"/>
            <a:ext cx="8378825" cy="1076325"/>
          </a:xfrm>
          <a:prstGeom prst="rect">
            <a:avLst/>
          </a:prstGeom>
          <a:noFill/>
        </p:spPr>
        <p:txBody>
          <a:bodyPr wrap="square" rtlCol="0">
            <a:spAutoFit/>
          </a:bodyPr>
          <a:p>
            <a:r>
              <a:rPr lang="zh-CN" altLang="en-US"/>
              <a:t>引入向量的目的：</a:t>
            </a:r>
            <a:endParaRPr lang="zh-CN" altLang="en-US"/>
          </a:p>
          <a:p>
            <a:r>
              <a:rPr lang="zh-CN" altLang="en-US"/>
              <a:t>不是为了更好地画图，而是为了通过</a:t>
            </a:r>
            <a:r>
              <a:rPr lang="zh-CN" altLang="en-US" sz="2800" b="1">
                <a:solidFill>
                  <a:srgbClr val="FF0000"/>
                </a:solidFill>
              </a:rPr>
              <a:t>代数的方法解决几何的问题</a:t>
            </a:r>
            <a:endParaRPr lang="zh-CN" altLang="en-US"/>
          </a:p>
          <a:p>
            <a:r>
              <a:rPr lang="zh-CN" altLang="en-US"/>
              <a:t>不然你们高考的立体几何全给我做辅助线去</a:t>
            </a:r>
            <a:r>
              <a:rPr lang="en-US" altLang="zh-CN"/>
              <a:t>(doge</a:t>
            </a:r>
            <a:endParaRPr lang="en-US" altLang="zh-CN"/>
          </a:p>
        </p:txBody>
      </p:sp>
      <p:graphicFrame>
        <p:nvGraphicFramePr>
          <p:cNvPr id="10" name="对象 9">
            <a:hlinkClick r:id="" action="ppaction://ole?verb="/>
          </p:cNvPr>
          <p:cNvGraphicFramePr>
            <a:graphicFrameLocks noChangeAspect="1"/>
          </p:cNvGraphicFramePr>
          <p:nvPr/>
        </p:nvGraphicFramePr>
        <p:xfrm>
          <a:off x="4815840" y="5356225"/>
          <a:ext cx="2553970" cy="544195"/>
        </p:xfrm>
        <a:graphic>
          <a:graphicData uri="http://schemas.openxmlformats.org/presentationml/2006/ole">
            <mc:AlternateContent xmlns:mc="http://schemas.openxmlformats.org/markup-compatibility/2006">
              <mc:Choice xmlns:v="urn:schemas-microsoft-com:vml" Requires="v">
                <p:oleObj spid="_x0000_s3073" name="" r:id="rId1" imgW="1115060" imgH="237490" progId="Equation.AxMath">
                  <p:embed/>
                </p:oleObj>
              </mc:Choice>
              <mc:Fallback>
                <p:oleObj name="" r:id="rId1" imgW="1115060" imgH="237490" progId="Equation.AxMath">
                  <p:embed/>
                  <p:pic>
                    <p:nvPicPr>
                      <p:cNvPr id="0" name="图片 3072"/>
                      <p:cNvPicPr/>
                      <p:nvPr/>
                    </p:nvPicPr>
                    <p:blipFill>
                      <a:blip r:embed="rId2"/>
                      <a:stretch>
                        <a:fillRect/>
                      </a:stretch>
                    </p:blipFill>
                    <p:spPr>
                      <a:xfrm>
                        <a:off x="4815840" y="5356225"/>
                        <a:ext cx="2553970" cy="5441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线性代数基本概念：向量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58520" y="2339975"/>
            <a:ext cx="6957695" cy="645160"/>
          </a:xfrm>
          <a:prstGeom prst="rect">
            <a:avLst/>
          </a:prstGeom>
          <a:noFill/>
        </p:spPr>
        <p:txBody>
          <a:bodyPr wrap="square" rtlCol="0">
            <a:spAutoFit/>
          </a:bodyPr>
          <a:p>
            <a:r>
              <a:rPr lang="zh-CN" altLang="en-US"/>
              <a:t>向量的基本运算：</a:t>
            </a:r>
            <a:endParaRPr lang="zh-CN" altLang="en-US"/>
          </a:p>
          <a:p>
            <a:endParaRPr lang="zh-CN" altLang="en-US"/>
          </a:p>
        </p:txBody>
      </p:sp>
      <p:graphicFrame>
        <p:nvGraphicFramePr>
          <p:cNvPr id="10" name="对象 9">
            <a:hlinkClick r:id="" action="ppaction://ole?verb="/>
          </p:cNvPr>
          <p:cNvGraphicFramePr>
            <a:graphicFrameLocks noChangeAspect="1"/>
          </p:cNvGraphicFramePr>
          <p:nvPr/>
        </p:nvGraphicFramePr>
        <p:xfrm>
          <a:off x="3296285" y="2221865"/>
          <a:ext cx="5444490" cy="4549140"/>
        </p:xfrm>
        <a:graphic>
          <a:graphicData uri="http://schemas.openxmlformats.org/presentationml/2006/ole">
            <mc:AlternateContent xmlns:mc="http://schemas.openxmlformats.org/markup-compatibility/2006">
              <mc:Choice xmlns:v="urn:schemas-microsoft-com:vml" Requires="v">
                <p:oleObj spid="_x0000_s3073" name="" r:id="rId1" imgW="2735580" imgH="2285365" progId="Equation.AxMath">
                  <p:embed/>
                </p:oleObj>
              </mc:Choice>
              <mc:Fallback>
                <p:oleObj name="" r:id="rId1" imgW="2735580" imgH="2285365" progId="Equation.AxMath">
                  <p:embed/>
                  <p:pic>
                    <p:nvPicPr>
                      <p:cNvPr id="0" name="图片 3072"/>
                      <p:cNvPicPr/>
                      <p:nvPr/>
                    </p:nvPicPr>
                    <p:blipFill>
                      <a:blip r:embed="rId2"/>
                      <a:stretch>
                        <a:fillRect/>
                      </a:stretch>
                    </p:blipFill>
                    <p:spPr>
                      <a:xfrm>
                        <a:off x="3296285" y="2221865"/>
                        <a:ext cx="5444490" cy="4549140"/>
                      </a:xfrm>
                      <a:prstGeom prst="rect">
                        <a:avLst/>
                      </a:prstGeom>
                    </p:spPr>
                  </p:pic>
                </p:oleObj>
              </mc:Fallback>
            </mc:AlternateContent>
          </a:graphicData>
        </a:graphic>
      </p:graphicFrame>
      <p:pic>
        <p:nvPicPr>
          <p:cNvPr id="11" name="图片 10"/>
          <p:cNvPicPr>
            <a:picLocks noChangeAspect="1"/>
          </p:cNvPicPr>
          <p:nvPr/>
        </p:nvPicPr>
        <p:blipFill>
          <a:blip r:embed="rId3"/>
          <a:stretch>
            <a:fillRect/>
          </a:stretch>
        </p:blipFill>
        <p:spPr>
          <a:xfrm>
            <a:off x="8328660" y="1490345"/>
            <a:ext cx="3863340" cy="28975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线性代数基本概念：矩阵</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58215" y="2185035"/>
            <a:ext cx="4881880" cy="368300"/>
          </a:xfrm>
          <a:prstGeom prst="rect">
            <a:avLst/>
          </a:prstGeom>
          <a:noFill/>
        </p:spPr>
        <p:txBody>
          <a:bodyPr wrap="square" rtlCol="0">
            <a:spAutoFit/>
          </a:bodyPr>
          <a:p>
            <a:r>
              <a:rPr lang="zh-CN" altLang="en-US"/>
              <a:t>数的集合形态是向量，那向量的集合形态呢？</a:t>
            </a:r>
            <a:endParaRPr lang="zh-CN" altLang="en-US"/>
          </a:p>
        </p:txBody>
      </p:sp>
      <p:graphicFrame>
        <p:nvGraphicFramePr>
          <p:cNvPr id="8" name="对象 7">
            <a:hlinkClick r:id="" action="ppaction://ole?verb="/>
          </p:cNvPr>
          <p:cNvGraphicFramePr>
            <a:graphicFrameLocks noChangeAspect="1"/>
          </p:cNvGraphicFramePr>
          <p:nvPr/>
        </p:nvGraphicFramePr>
        <p:xfrm>
          <a:off x="4570095" y="2681605"/>
          <a:ext cx="2387600" cy="1294130"/>
        </p:xfrm>
        <a:graphic>
          <a:graphicData uri="http://schemas.openxmlformats.org/presentationml/2006/ole">
            <mc:AlternateContent xmlns:mc="http://schemas.openxmlformats.org/markup-compatibility/2006">
              <mc:Choice xmlns:v="urn:schemas-microsoft-com:vml" Requires="v">
                <p:oleObj spid="_x0000_s4097" name="" r:id="rId1" imgW="1613535" imgH="874395" progId="Equation.AxMath">
                  <p:embed/>
                </p:oleObj>
              </mc:Choice>
              <mc:Fallback>
                <p:oleObj name="" r:id="rId1" imgW="1613535" imgH="874395" progId="Equation.AxMath">
                  <p:embed/>
                  <p:pic>
                    <p:nvPicPr>
                      <p:cNvPr id="0" name="图片 4096"/>
                      <p:cNvPicPr/>
                      <p:nvPr/>
                    </p:nvPicPr>
                    <p:blipFill>
                      <a:blip r:embed="rId2"/>
                      <a:stretch>
                        <a:fillRect/>
                      </a:stretch>
                    </p:blipFill>
                    <p:spPr>
                      <a:xfrm>
                        <a:off x="4570095" y="2681605"/>
                        <a:ext cx="2387600" cy="1294130"/>
                      </a:xfrm>
                      <a:prstGeom prst="rect">
                        <a:avLst/>
                      </a:prstGeom>
                    </p:spPr>
                  </p:pic>
                </p:oleObj>
              </mc:Fallback>
            </mc:AlternateContent>
          </a:graphicData>
        </a:graphic>
      </p:graphicFrame>
      <p:sp>
        <p:nvSpPr>
          <p:cNvPr id="9" name="文本框 8"/>
          <p:cNvSpPr txBox="1"/>
          <p:nvPr/>
        </p:nvSpPr>
        <p:spPr>
          <a:xfrm>
            <a:off x="1031240" y="4298315"/>
            <a:ext cx="9407525" cy="922020"/>
          </a:xfrm>
          <a:prstGeom prst="rect">
            <a:avLst/>
          </a:prstGeom>
          <a:noFill/>
        </p:spPr>
        <p:txBody>
          <a:bodyPr wrap="square" rtlCol="0">
            <a:spAutoFit/>
          </a:bodyPr>
          <a:p>
            <a:r>
              <a:rPr lang="zh-CN" altLang="en-US"/>
              <a:t>矩阵的每一行可以看作一个向量，一列也是。</a:t>
            </a:r>
            <a:endParaRPr lang="zh-CN" altLang="en-US"/>
          </a:p>
          <a:p>
            <a:r>
              <a:rPr lang="zh-CN" altLang="en-US"/>
              <a:t>行形式和列形式下的矩阵和向量都可以进行转置，也就是行列对换，把按行排的数变成按列的。这样向量数乘也可以表示为：</a:t>
            </a:r>
            <a:endParaRPr lang="zh-CN" altLang="en-US"/>
          </a:p>
        </p:txBody>
      </p:sp>
      <p:graphicFrame>
        <p:nvGraphicFramePr>
          <p:cNvPr id="10" name="对象 9">
            <a:hlinkClick r:id="" action="ppaction://ole?verb="/>
          </p:cNvPr>
          <p:cNvGraphicFramePr>
            <a:graphicFrameLocks noChangeAspect="1"/>
          </p:cNvGraphicFramePr>
          <p:nvPr/>
        </p:nvGraphicFramePr>
        <p:xfrm>
          <a:off x="5459095" y="5389880"/>
          <a:ext cx="781685" cy="547370"/>
        </p:xfrm>
        <a:graphic>
          <a:graphicData uri="http://schemas.openxmlformats.org/presentationml/2006/ole">
            <mc:AlternateContent xmlns:mc="http://schemas.openxmlformats.org/markup-compatibility/2006">
              <mc:Choice xmlns:v="urn:schemas-microsoft-com:vml" Requires="v">
                <p:oleObj spid="_x0000_s11" name="" r:id="rId3" imgW="297815" imgH="227965" progId="Equation.AxMath">
                  <p:embed/>
                </p:oleObj>
              </mc:Choice>
              <mc:Fallback>
                <p:oleObj name="" r:id="rId3" imgW="297815" imgH="227965" progId="Equation.AxMath">
                  <p:embed/>
                  <p:pic>
                    <p:nvPicPr>
                      <p:cNvPr id="0" name="图片 4096"/>
                      <p:cNvPicPr/>
                      <p:nvPr/>
                    </p:nvPicPr>
                    <p:blipFill>
                      <a:blip r:embed="rId4"/>
                      <a:stretch>
                        <a:fillRect/>
                      </a:stretch>
                    </p:blipFill>
                    <p:spPr>
                      <a:xfrm>
                        <a:off x="5459095" y="5389880"/>
                        <a:ext cx="781685" cy="5473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线性代数基本概念：行列式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48360" y="2322195"/>
            <a:ext cx="7905750" cy="645160"/>
          </a:xfrm>
          <a:prstGeom prst="rect">
            <a:avLst/>
          </a:prstGeom>
          <a:noFill/>
        </p:spPr>
        <p:txBody>
          <a:bodyPr wrap="square" rtlCol="0">
            <a:spAutoFit/>
          </a:bodyPr>
          <a:p>
            <a:r>
              <a:rPr lang="zh-CN" altLang="en-US"/>
              <a:t>行列式虽然也按照矩阵一样排列，但是可不是一个集合，它就是一个数。你可以理解为矩阵版的求模。但只有行列数一样的方阵才有模。</a:t>
            </a:r>
            <a:endParaRPr lang="zh-CN" altLang="en-US"/>
          </a:p>
        </p:txBody>
      </p:sp>
      <p:graphicFrame>
        <p:nvGraphicFramePr>
          <p:cNvPr id="8" name="对象 7">
            <a:hlinkClick r:id="" action="ppaction://ole?verb="/>
          </p:cNvPr>
          <p:cNvGraphicFramePr>
            <a:graphicFrameLocks noChangeAspect="1"/>
          </p:cNvGraphicFramePr>
          <p:nvPr/>
        </p:nvGraphicFramePr>
        <p:xfrm>
          <a:off x="4447540" y="2967355"/>
          <a:ext cx="2195830" cy="1294130"/>
        </p:xfrm>
        <a:graphic>
          <a:graphicData uri="http://schemas.openxmlformats.org/presentationml/2006/ole">
            <mc:AlternateContent xmlns:mc="http://schemas.openxmlformats.org/markup-compatibility/2006">
              <mc:Choice xmlns:v="urn:schemas-microsoft-com:vml" Requires="v">
                <p:oleObj spid="_x0000_s4097" name="" r:id="rId1" imgW="1483360" imgH="874395" progId="Equation.AxMath">
                  <p:embed/>
                </p:oleObj>
              </mc:Choice>
              <mc:Fallback>
                <p:oleObj name="" r:id="rId1" imgW="1483360" imgH="874395" progId="Equation.AxMath">
                  <p:embed/>
                  <p:pic>
                    <p:nvPicPr>
                      <p:cNvPr id="0" name="图片 4096"/>
                      <p:cNvPicPr/>
                      <p:nvPr/>
                    </p:nvPicPr>
                    <p:blipFill>
                      <a:blip r:embed="rId2"/>
                      <a:stretch>
                        <a:fillRect/>
                      </a:stretch>
                    </p:blipFill>
                    <p:spPr>
                      <a:xfrm>
                        <a:off x="4447540" y="2967355"/>
                        <a:ext cx="2195830" cy="1294130"/>
                      </a:xfrm>
                      <a:prstGeom prst="rect">
                        <a:avLst/>
                      </a:prstGeom>
                    </p:spPr>
                  </p:pic>
                </p:oleObj>
              </mc:Fallback>
            </mc:AlternateContent>
          </a:graphicData>
        </a:graphic>
      </p:graphicFrame>
      <p:sp>
        <p:nvSpPr>
          <p:cNvPr id="9" name="文本框 8"/>
          <p:cNvSpPr txBox="1"/>
          <p:nvPr/>
        </p:nvSpPr>
        <p:spPr>
          <a:xfrm>
            <a:off x="848360" y="4589145"/>
            <a:ext cx="7404100" cy="368300"/>
          </a:xfrm>
          <a:prstGeom prst="rect">
            <a:avLst/>
          </a:prstGeom>
          <a:noFill/>
        </p:spPr>
        <p:txBody>
          <a:bodyPr wrap="square" rtlCol="0">
            <a:spAutoFit/>
          </a:bodyPr>
          <a:p>
            <a:r>
              <a:rPr lang="zh-CN" altLang="en-US"/>
              <a:t>高阶行列式可以递推求解，特殊行列式的求解方法我建议问问线代老师</a:t>
            </a:r>
            <a:endParaRPr lang="zh-CN" altLang="en-US"/>
          </a:p>
        </p:txBody>
      </p:sp>
      <p:graphicFrame>
        <p:nvGraphicFramePr>
          <p:cNvPr id="10" name="对象 9">
            <a:hlinkClick r:id="" action="ppaction://ole?verb="/>
          </p:cNvPr>
          <p:cNvGraphicFramePr>
            <a:graphicFrameLocks noChangeAspect="1"/>
          </p:cNvGraphicFramePr>
          <p:nvPr/>
        </p:nvGraphicFramePr>
        <p:xfrm>
          <a:off x="3947795" y="5116830"/>
          <a:ext cx="3322320" cy="337820"/>
        </p:xfrm>
        <a:graphic>
          <a:graphicData uri="http://schemas.openxmlformats.org/presentationml/2006/ole">
            <mc:AlternateContent xmlns:mc="http://schemas.openxmlformats.org/markup-compatibility/2006">
              <mc:Choice xmlns:v="urn:schemas-microsoft-com:vml" Requires="v">
                <p:oleObj spid="_x0000_s11" name="" r:id="rId3" imgW="2244725" imgH="227965" progId="Equation.AxMath">
                  <p:embed/>
                </p:oleObj>
              </mc:Choice>
              <mc:Fallback>
                <p:oleObj name="" r:id="rId3" imgW="2244725" imgH="227965" progId="Equation.AxMath">
                  <p:embed/>
                  <p:pic>
                    <p:nvPicPr>
                      <p:cNvPr id="0" name="图片 4096"/>
                      <p:cNvPicPr/>
                      <p:nvPr/>
                    </p:nvPicPr>
                    <p:blipFill>
                      <a:blip r:embed="rId4"/>
                      <a:stretch>
                        <a:fillRect/>
                      </a:stretch>
                    </p:blipFill>
                    <p:spPr>
                      <a:xfrm>
                        <a:off x="3947795" y="5116830"/>
                        <a:ext cx="3322320" cy="337820"/>
                      </a:xfrm>
                      <a:prstGeom prst="rect">
                        <a:avLst/>
                      </a:prstGeom>
                    </p:spPr>
                  </p:pic>
                </p:oleObj>
              </mc:Fallback>
            </mc:AlternateContent>
          </a:graphicData>
        </a:graphic>
      </p:graphicFrame>
      <p:sp>
        <p:nvSpPr>
          <p:cNvPr id="12" name="圆角矩形标注 11"/>
          <p:cNvSpPr/>
          <p:nvPr/>
        </p:nvSpPr>
        <p:spPr>
          <a:xfrm>
            <a:off x="9191625" y="2403475"/>
            <a:ext cx="1976120" cy="84709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二阶三阶行列式求解？</a:t>
            </a:r>
            <a:endParaRPr lang="zh-CN" altLang="en-US"/>
          </a:p>
        </p:txBody>
      </p:sp>
      <p:graphicFrame>
        <p:nvGraphicFramePr>
          <p:cNvPr id="13" name="对象 12">
            <a:hlinkClick r:id="" action="ppaction://ole?verb="/>
          </p:cNvPr>
          <p:cNvGraphicFramePr>
            <a:graphicFrameLocks noChangeAspect="1"/>
          </p:cNvGraphicFramePr>
          <p:nvPr/>
        </p:nvGraphicFramePr>
        <p:xfrm>
          <a:off x="9862503" y="3598545"/>
          <a:ext cx="634365" cy="662940"/>
        </p:xfrm>
        <a:graphic>
          <a:graphicData uri="http://schemas.openxmlformats.org/presentationml/2006/ole">
            <mc:AlternateContent xmlns:mc="http://schemas.openxmlformats.org/markup-compatibility/2006">
              <mc:Choice xmlns:v="urn:schemas-microsoft-com:vml" Requires="v">
                <p:oleObj spid="_x0000_s14" name="" r:id="rId5" imgW="428625" imgH="447675" progId="Equation.AxMath">
                  <p:embed/>
                </p:oleObj>
              </mc:Choice>
              <mc:Fallback>
                <p:oleObj name="" r:id="rId5" imgW="428625" imgH="447675" progId="Equation.AxMath">
                  <p:embed/>
                  <p:pic>
                    <p:nvPicPr>
                      <p:cNvPr id="0" name="图片 4096"/>
                      <p:cNvPicPr/>
                      <p:nvPr/>
                    </p:nvPicPr>
                    <p:blipFill>
                      <a:blip r:embed="rId6"/>
                      <a:stretch>
                        <a:fillRect/>
                      </a:stretch>
                    </p:blipFill>
                    <p:spPr>
                      <a:xfrm>
                        <a:off x="9862503" y="3598545"/>
                        <a:ext cx="634365" cy="66294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9701848" y="4354513"/>
          <a:ext cx="954405" cy="977265"/>
        </p:xfrm>
        <a:graphic>
          <a:graphicData uri="http://schemas.openxmlformats.org/presentationml/2006/ole">
            <mc:AlternateContent xmlns:mc="http://schemas.openxmlformats.org/markup-compatibility/2006">
              <mc:Choice xmlns:v="urn:schemas-microsoft-com:vml" Requires="v">
                <p:oleObj spid="_x0000_s16" name="" r:id="rId7" imgW="644525" imgH="659765" progId="Equation.AxMath">
                  <p:embed/>
                </p:oleObj>
              </mc:Choice>
              <mc:Fallback>
                <p:oleObj name="" r:id="rId7" imgW="644525" imgH="659765" progId="Equation.AxMath">
                  <p:embed/>
                  <p:pic>
                    <p:nvPicPr>
                      <p:cNvPr id="0" name="图片 4096"/>
                      <p:cNvPicPr/>
                      <p:nvPr/>
                    </p:nvPicPr>
                    <p:blipFill>
                      <a:blip r:embed="rId8"/>
                      <a:stretch>
                        <a:fillRect/>
                      </a:stretch>
                    </p:blipFill>
                    <p:spPr>
                      <a:xfrm>
                        <a:off x="9701848" y="4354513"/>
                        <a:ext cx="954405" cy="97726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线性代数基本概念：矩阵的运算</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graphicFrame>
        <p:nvGraphicFramePr>
          <p:cNvPr id="13" name="对象 12">
            <a:hlinkClick r:id="" action="ppaction://ole?verb="/>
          </p:cNvPr>
          <p:cNvGraphicFramePr>
            <a:graphicFrameLocks noChangeAspect="1"/>
          </p:cNvGraphicFramePr>
          <p:nvPr/>
        </p:nvGraphicFramePr>
        <p:xfrm>
          <a:off x="1753235" y="2816225"/>
          <a:ext cx="5461000" cy="3271520"/>
        </p:xfrm>
        <a:graphic>
          <a:graphicData uri="http://schemas.openxmlformats.org/presentationml/2006/ole">
            <mc:AlternateContent xmlns:mc="http://schemas.openxmlformats.org/markup-compatibility/2006">
              <mc:Choice xmlns:v="urn:schemas-microsoft-com:vml" Requires="v">
                <p:oleObj spid="_x0000_s14" name="" r:id="rId1" imgW="2971800" imgH="1779270" progId="Equation.AxMath">
                  <p:embed/>
                </p:oleObj>
              </mc:Choice>
              <mc:Fallback>
                <p:oleObj name="" r:id="rId1" imgW="2971800" imgH="1779270" progId="Equation.AxMath">
                  <p:embed/>
                  <p:pic>
                    <p:nvPicPr>
                      <p:cNvPr id="0" name="图片 4096"/>
                      <p:cNvPicPr/>
                      <p:nvPr/>
                    </p:nvPicPr>
                    <p:blipFill>
                      <a:blip r:embed="rId2"/>
                      <a:stretch>
                        <a:fillRect/>
                      </a:stretch>
                    </p:blipFill>
                    <p:spPr>
                      <a:xfrm>
                        <a:off x="1753235" y="2816225"/>
                        <a:ext cx="5461000" cy="3271520"/>
                      </a:xfrm>
                      <a:prstGeom prst="rect">
                        <a:avLst/>
                      </a:prstGeom>
                    </p:spPr>
                  </p:pic>
                </p:oleObj>
              </mc:Fallback>
            </mc:AlternateContent>
          </a:graphicData>
        </a:graphic>
      </p:graphicFrame>
      <p:sp>
        <p:nvSpPr>
          <p:cNvPr id="2" name="文本框 1"/>
          <p:cNvSpPr txBox="1"/>
          <p:nvPr/>
        </p:nvSpPr>
        <p:spPr>
          <a:xfrm>
            <a:off x="922020" y="2194560"/>
            <a:ext cx="4289425" cy="521970"/>
          </a:xfrm>
          <a:prstGeom prst="rect">
            <a:avLst/>
          </a:prstGeom>
          <a:noFill/>
        </p:spPr>
        <p:txBody>
          <a:bodyPr wrap="square" rtlCol="0">
            <a:spAutoFit/>
          </a:bodyPr>
          <a:p>
            <a:r>
              <a:rPr lang="zh-CN" altLang="en-US" sz="2800" b="1">
                <a:solidFill>
                  <a:srgbClr val="FF0000"/>
                </a:solidFill>
              </a:rPr>
              <a:t>线性运算</a:t>
            </a:r>
            <a:endParaRPr lang="zh-CN" altLang="en-US" sz="2800" b="1">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线性代数基本概念：矩阵的运算</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22020" y="2194560"/>
            <a:ext cx="4289425" cy="521970"/>
          </a:xfrm>
          <a:prstGeom prst="rect">
            <a:avLst/>
          </a:prstGeom>
          <a:noFill/>
        </p:spPr>
        <p:txBody>
          <a:bodyPr wrap="square" rtlCol="0">
            <a:spAutoFit/>
          </a:bodyPr>
          <a:p>
            <a:r>
              <a:rPr lang="zh-CN" altLang="en-US" sz="2800" b="1">
                <a:solidFill>
                  <a:srgbClr val="FF0000"/>
                </a:solidFill>
              </a:rPr>
              <a:t>矩阵乘运算</a:t>
            </a:r>
            <a:endParaRPr lang="zh-CN" altLang="en-US" sz="2800" b="1">
              <a:solidFill>
                <a:srgbClr val="FF0000"/>
              </a:solidFill>
            </a:endParaRPr>
          </a:p>
        </p:txBody>
      </p:sp>
      <p:pic>
        <p:nvPicPr>
          <p:cNvPr id="102" name="图片 101"/>
          <p:cNvPicPr/>
          <p:nvPr/>
        </p:nvPicPr>
        <p:blipFill>
          <a:blip r:embed="rId1"/>
          <a:stretch>
            <a:fillRect/>
          </a:stretch>
        </p:blipFill>
        <p:spPr>
          <a:xfrm>
            <a:off x="922020" y="2716531"/>
            <a:ext cx="6629400" cy="3790949"/>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线性代数基本概念：矩阵的运算</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22020" y="2194560"/>
            <a:ext cx="4289425" cy="521970"/>
          </a:xfrm>
          <a:prstGeom prst="rect">
            <a:avLst/>
          </a:prstGeom>
          <a:noFill/>
        </p:spPr>
        <p:txBody>
          <a:bodyPr wrap="square" rtlCol="0">
            <a:spAutoFit/>
          </a:bodyPr>
          <a:p>
            <a:r>
              <a:rPr lang="zh-CN" altLang="en-US" sz="2800" b="1">
                <a:solidFill>
                  <a:srgbClr val="FF0000"/>
                </a:solidFill>
              </a:rPr>
              <a:t>矩阵求逆</a:t>
            </a:r>
            <a:endParaRPr lang="zh-CN" altLang="en-US" sz="2800" b="1">
              <a:solidFill>
                <a:srgbClr val="FF0000"/>
              </a:solidFill>
            </a:endParaRPr>
          </a:p>
        </p:txBody>
      </p:sp>
      <p:pic>
        <p:nvPicPr>
          <p:cNvPr id="103" name="图片 102"/>
          <p:cNvPicPr/>
          <p:nvPr/>
        </p:nvPicPr>
        <p:blipFill>
          <a:blip r:embed="rId1"/>
          <a:srcRect t="26187" r="-1631" b="17227"/>
          <a:stretch>
            <a:fillRect/>
          </a:stretch>
        </p:blipFill>
        <p:spPr>
          <a:xfrm>
            <a:off x="437515" y="2896235"/>
            <a:ext cx="6805295" cy="2694940"/>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运用</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进行矩阵的运算</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930390" y="1198245"/>
            <a:ext cx="3905250" cy="54292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运用</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求一次方程组的解</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836295" y="2524760"/>
            <a:ext cx="2752725" cy="1352550"/>
          </a:xfrm>
          <a:prstGeom prst="rect">
            <a:avLst/>
          </a:prstGeom>
        </p:spPr>
      </p:pic>
      <p:pic>
        <p:nvPicPr>
          <p:cNvPr id="8" name="图片 7"/>
          <p:cNvPicPr>
            <a:picLocks noChangeAspect="1"/>
          </p:cNvPicPr>
          <p:nvPr/>
        </p:nvPicPr>
        <p:blipFill>
          <a:blip r:embed="rId2"/>
          <a:stretch>
            <a:fillRect/>
          </a:stretch>
        </p:blipFill>
        <p:spPr>
          <a:xfrm>
            <a:off x="4456430" y="2143760"/>
            <a:ext cx="6943725" cy="2114550"/>
          </a:xfrm>
          <a:prstGeom prst="rect">
            <a:avLst/>
          </a:prstGeom>
        </p:spPr>
      </p:pic>
      <p:pic>
        <p:nvPicPr>
          <p:cNvPr id="9" name="图片 8"/>
          <p:cNvPicPr>
            <a:picLocks noChangeAspect="1"/>
          </p:cNvPicPr>
          <p:nvPr/>
        </p:nvPicPr>
        <p:blipFill>
          <a:blip r:embed="rId3"/>
          <a:stretch>
            <a:fillRect/>
          </a:stretch>
        </p:blipFill>
        <p:spPr>
          <a:xfrm>
            <a:off x="4456430" y="4258310"/>
            <a:ext cx="6943725" cy="2146935"/>
          </a:xfrm>
          <a:prstGeom prst="rect">
            <a:avLst/>
          </a:prstGeom>
        </p:spPr>
      </p:pic>
      <p:sp>
        <p:nvSpPr>
          <p:cNvPr id="10" name="文本框 9"/>
          <p:cNvSpPr txBox="1"/>
          <p:nvPr/>
        </p:nvSpPr>
        <p:spPr>
          <a:xfrm>
            <a:off x="758190" y="4279900"/>
            <a:ext cx="2823210" cy="1753235"/>
          </a:xfrm>
          <a:prstGeom prst="rect">
            <a:avLst/>
          </a:prstGeom>
          <a:noFill/>
        </p:spPr>
        <p:txBody>
          <a:bodyPr wrap="square" rtlCol="0">
            <a:spAutoFit/>
          </a:bodyPr>
          <a:p>
            <a:r>
              <a:rPr lang="zh-CN" altLang="en-US"/>
              <a:t>主要通过</a:t>
            </a:r>
            <a:r>
              <a:rPr lang="en-US" altLang="zh-CN"/>
              <a:t>scipy sympy numpy</a:t>
            </a:r>
            <a:r>
              <a:rPr lang="zh-CN" altLang="en-US"/>
              <a:t>这三个库就能实现各种各样的一次方程组求解。</a:t>
            </a:r>
            <a:r>
              <a:rPr lang="en-US" altLang="zh-CN"/>
              <a:t>sympy</a:t>
            </a:r>
            <a:r>
              <a:rPr lang="zh-CN" altLang="en-US"/>
              <a:t>主要用于符号解，</a:t>
            </a:r>
            <a:r>
              <a:rPr lang="en-US" altLang="zh-CN"/>
              <a:t>numpy</a:t>
            </a:r>
            <a:r>
              <a:rPr lang="zh-CN" altLang="en-US"/>
              <a:t>和</a:t>
            </a:r>
            <a:r>
              <a:rPr lang="en-US" altLang="zh-CN"/>
              <a:t>scipy</a:t>
            </a:r>
            <a:r>
              <a:rPr lang="zh-CN" altLang="en-US"/>
              <a:t>主要用于数值解</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194818" y="1062481"/>
            <a:ext cx="7958455" cy="114300"/>
            <a:chOff x="574548" y="1048511"/>
            <a:chExt cx="7958455" cy="114300"/>
          </a:xfrm>
        </p:grpSpPr>
        <p:sp>
          <p:nvSpPr>
            <p:cNvPr id="3"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4"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5" name="object 5"/>
          <p:cNvSpPr txBox="1"/>
          <p:nvPr/>
        </p:nvSpPr>
        <p:spPr>
          <a:xfrm>
            <a:off x="437692" y="430098"/>
            <a:ext cx="940435" cy="505460"/>
          </a:xfrm>
          <a:prstGeom prst="rect">
            <a:avLst/>
          </a:prstGeom>
        </p:spPr>
        <p:txBody>
          <a:bodyPr vert="horz" wrap="square" lIns="0" tIns="13335" rIns="0" bIns="0" rtlCol="0">
            <a:spAutoFit/>
          </a:bodyPr>
          <a:lstStyle/>
          <a:p>
            <a:pPr marL="12700">
              <a:lnSpc>
                <a:spcPct val="100000"/>
              </a:lnSpc>
              <a:spcBef>
                <a:spcPts val="105"/>
              </a:spcBef>
            </a:pPr>
            <a:r>
              <a:rPr sz="3200" b="1" spc="790" dirty="0">
                <a:solidFill>
                  <a:srgbClr val="CC0000"/>
                </a:solidFill>
                <a:latin typeface="宋体" panose="02010600030101010101" pitchFamily="2" charset="-122"/>
                <a:ea typeface="宋体" panose="02010600030101010101" pitchFamily="2" charset="-122"/>
                <a:cs typeface="黑体" panose="02010609060101010101" charset="-122"/>
              </a:rPr>
              <a:t>内</a:t>
            </a:r>
            <a:r>
              <a:rPr sz="3200" b="1" spc="5" dirty="0">
                <a:solidFill>
                  <a:srgbClr val="CC0000"/>
                </a:solidFill>
                <a:latin typeface="宋体" panose="02010600030101010101" pitchFamily="2" charset="-122"/>
                <a:ea typeface="宋体" panose="02010600030101010101" pitchFamily="2" charset="-122"/>
                <a:cs typeface="黑体" panose="02010609060101010101" charset="-122"/>
              </a:rPr>
              <a:t>容</a:t>
            </a:r>
            <a:endParaRPr sz="3200" b="1">
              <a:latin typeface="宋体" panose="02010600030101010101" pitchFamily="2" charset="-122"/>
              <a:ea typeface="宋体" panose="02010600030101010101" pitchFamily="2" charset="-122"/>
              <a:cs typeface="黑体" panose="02010609060101010101" charset="-122"/>
            </a:endParaRPr>
          </a:p>
        </p:txBody>
      </p:sp>
      <p:sp>
        <p:nvSpPr>
          <p:cNvPr id="7" name="object 7"/>
          <p:cNvSpPr txBox="1"/>
          <p:nvPr/>
        </p:nvSpPr>
        <p:spPr>
          <a:xfrm>
            <a:off x="10455402" y="6413799"/>
            <a:ext cx="133985" cy="197485"/>
          </a:xfrm>
          <a:prstGeom prst="rect">
            <a:avLst/>
          </a:prstGeom>
        </p:spPr>
        <p:txBody>
          <a:bodyPr vert="horz" wrap="square" lIns="0" tIns="13335" rIns="0" bIns="0" rtlCol="0">
            <a:spAutoFit/>
          </a:bodyPr>
          <a:lstStyle/>
          <a:p>
            <a:pPr marL="12700">
              <a:lnSpc>
                <a:spcPct val="100000"/>
              </a:lnSpc>
              <a:spcBef>
                <a:spcPts val="105"/>
              </a:spcBef>
            </a:pPr>
            <a:r>
              <a:rPr sz="1200" b="1" dirty="0">
                <a:latin typeface="Verdana" panose="020B0604030504040204"/>
                <a:cs typeface="Verdana" panose="020B0604030504040204"/>
              </a:rPr>
              <a:t>2</a:t>
            </a:r>
            <a:endParaRPr sz="1200">
              <a:latin typeface="Verdana" panose="020B0604030504040204"/>
              <a:cs typeface="Verdana" panose="020B0604030504040204"/>
            </a:endParaRPr>
          </a:p>
        </p:txBody>
      </p:sp>
      <p:sp>
        <p:nvSpPr>
          <p:cNvPr id="6" name="object 6"/>
          <p:cNvSpPr txBox="1">
            <a:spLocks noGrp="1"/>
          </p:cNvSpPr>
          <p:nvPr>
            <p:ph type="title"/>
          </p:nvPr>
        </p:nvSpPr>
        <p:spPr>
          <a:xfrm>
            <a:off x="676275" y="1400493"/>
            <a:ext cx="6304915" cy="3371215"/>
          </a:xfrm>
          <a:prstGeom prst="rect">
            <a:avLst/>
          </a:prstGeom>
        </p:spPr>
        <p:txBody>
          <a:bodyPr vert="horz" wrap="square" lIns="0" tIns="12700" rIns="0" bIns="0" rtlCol="0">
            <a:spAutoFit/>
          </a:bodyPr>
          <a:lstStyle/>
          <a:p>
            <a:pPr marL="12700" marR="5080">
              <a:lnSpc>
                <a:spcPct val="130000"/>
              </a:lnSpc>
              <a:spcBef>
                <a:spcPts val="100"/>
              </a:spcBef>
            </a:pPr>
            <a:r>
              <a:rPr sz="2800" b="1" spc="-10" dirty="0">
                <a:solidFill>
                  <a:srgbClr val="0000FF"/>
                </a:solidFill>
                <a:latin typeface="宋体" panose="02010600030101010101" pitchFamily="2" charset="-122"/>
                <a:cs typeface="宋体" panose="02010600030101010101" pitchFamily="2" charset="-122"/>
              </a:rPr>
              <a:t>一</a:t>
            </a:r>
            <a:r>
              <a:rPr sz="2800" b="1" spc="-5" dirty="0">
                <a:solidFill>
                  <a:srgbClr val="0000FF"/>
                </a:solidFill>
                <a:latin typeface="宋体" panose="02010600030101010101" pitchFamily="2" charset="-122"/>
                <a:cs typeface="宋体" panose="02010600030101010101" pitchFamily="2" charset="-122"/>
              </a:rPr>
              <a:t>、</a:t>
            </a:r>
            <a:r>
              <a:rPr lang="zh-CN" sz="2800" b="1" spc="-5" dirty="0">
                <a:solidFill>
                  <a:srgbClr val="0000FF"/>
                </a:solidFill>
                <a:latin typeface="宋体" panose="02010600030101010101" pitchFamily="2" charset="-122"/>
                <a:cs typeface="宋体" panose="02010600030101010101" pitchFamily="2" charset="-122"/>
              </a:rPr>
              <a:t>线性规划模型</a:t>
            </a:r>
            <a:br>
              <a:rPr sz="2800" b="1" spc="-5" dirty="0">
                <a:solidFill>
                  <a:srgbClr val="0000FF"/>
                </a:solidFill>
                <a:latin typeface="宋体" panose="02010600030101010101" pitchFamily="2" charset="-122"/>
                <a:cs typeface="宋体" panose="02010600030101010101" pitchFamily="2" charset="-122"/>
              </a:rPr>
            </a:br>
            <a:r>
              <a:rPr sz="2800" b="1" spc="-5" dirty="0">
                <a:solidFill>
                  <a:srgbClr val="0000FF"/>
                </a:solidFill>
                <a:latin typeface="宋体" panose="02010600030101010101" pitchFamily="2" charset="-122"/>
                <a:cs typeface="宋体" panose="02010600030101010101" pitchFamily="2" charset="-122"/>
              </a:rPr>
              <a:t>二、</a:t>
            </a:r>
            <a:r>
              <a:rPr lang="zh-CN" sz="2800" b="1" spc="-5" dirty="0">
                <a:solidFill>
                  <a:srgbClr val="0000FF"/>
                </a:solidFill>
                <a:latin typeface="宋体" panose="02010600030101010101" pitchFamily="2" charset="-122"/>
                <a:cs typeface="宋体" panose="02010600030101010101" pitchFamily="2" charset="-122"/>
              </a:rPr>
              <a:t>非线性规划模型</a:t>
            </a:r>
            <a:br>
              <a:rPr sz="2800" b="1" spc="-5" dirty="0">
                <a:solidFill>
                  <a:srgbClr val="0000FF"/>
                </a:solidFill>
                <a:latin typeface="宋体" panose="02010600030101010101" pitchFamily="2" charset="-122"/>
                <a:cs typeface="宋体" panose="02010600030101010101" pitchFamily="2" charset="-122"/>
              </a:rPr>
            </a:br>
            <a:r>
              <a:rPr lang="zh-CN" sz="2800" b="1" spc="-5" dirty="0">
                <a:solidFill>
                  <a:srgbClr val="0000FF"/>
                </a:solidFill>
                <a:latin typeface="宋体" panose="02010600030101010101" pitchFamily="2" charset="-122"/>
                <a:cs typeface="宋体" panose="02010600030101010101" pitchFamily="2" charset="-122"/>
              </a:rPr>
              <a:t>三、整数规划模型</a:t>
            </a:r>
            <a:br>
              <a:rPr lang="zh-CN" sz="2800" b="1" spc="-5" dirty="0">
                <a:solidFill>
                  <a:srgbClr val="0000FF"/>
                </a:solidFill>
                <a:latin typeface="宋体" panose="02010600030101010101" pitchFamily="2" charset="-122"/>
                <a:cs typeface="宋体" panose="02010600030101010101" pitchFamily="2" charset="-122"/>
              </a:rPr>
            </a:br>
            <a:r>
              <a:rPr lang="zh-CN" sz="2800" b="1" spc="-5" dirty="0">
                <a:solidFill>
                  <a:srgbClr val="0000FF"/>
                </a:solidFill>
                <a:latin typeface="宋体" panose="02010600030101010101" pitchFamily="2" charset="-122"/>
                <a:cs typeface="宋体" panose="02010600030101010101" pitchFamily="2" charset="-122"/>
              </a:rPr>
              <a:t>四、动态规划</a:t>
            </a:r>
            <a:br>
              <a:rPr lang="zh-CN" sz="2800" b="1" spc="-5" dirty="0">
                <a:solidFill>
                  <a:srgbClr val="0000FF"/>
                </a:solidFill>
                <a:latin typeface="宋体" panose="02010600030101010101" pitchFamily="2" charset="-122"/>
                <a:cs typeface="宋体" panose="02010600030101010101" pitchFamily="2" charset="-122"/>
              </a:rPr>
            </a:br>
            <a:r>
              <a:rPr lang="zh-CN" sz="2800" b="1" spc="-5" dirty="0">
                <a:solidFill>
                  <a:srgbClr val="0000FF"/>
                </a:solidFill>
                <a:latin typeface="宋体" panose="02010600030101010101" pitchFamily="2" charset="-122"/>
                <a:cs typeface="宋体" panose="02010600030101010101" pitchFamily="2" charset="-122"/>
              </a:rPr>
              <a:t>五、贪心策略</a:t>
            </a:r>
            <a:br>
              <a:rPr lang="zh-CN" sz="2800" b="1" spc="-5" dirty="0">
                <a:solidFill>
                  <a:srgbClr val="0000FF"/>
                </a:solidFill>
                <a:latin typeface="宋体" panose="02010600030101010101" pitchFamily="2" charset="-122"/>
                <a:cs typeface="宋体" panose="02010600030101010101" pitchFamily="2" charset="-122"/>
              </a:rPr>
            </a:br>
            <a:endParaRPr lang="zh-CN" sz="2800" b="1" spc="-5" dirty="0">
              <a:solidFill>
                <a:srgbClr val="0000FF"/>
              </a:solidFill>
              <a:latin typeface="宋体" panose="02010600030101010101" pitchFamily="2" charset="-122"/>
              <a:cs typeface="宋体" panose="02010600030101010101" pitchFamily="2" charset="-122"/>
            </a:endParaRPr>
          </a:p>
        </p:txBody>
      </p:sp>
      <p:pic>
        <p:nvPicPr>
          <p:cNvPr id="8" name="object 6"/>
          <p:cNvPicPr/>
          <p:nvPr/>
        </p:nvPicPr>
        <p:blipFill>
          <a:blip r:embed="rId2" cstate="print"/>
          <a:stretch>
            <a:fillRect/>
          </a:stretch>
        </p:blipFill>
        <p:spPr>
          <a:xfrm>
            <a:off x="9552431" y="44196"/>
            <a:ext cx="1068324" cy="8458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线性代数补充：方程组</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1003935" y="2276475"/>
            <a:ext cx="7149465" cy="368300"/>
          </a:xfrm>
          <a:prstGeom prst="rect">
            <a:avLst/>
          </a:prstGeom>
          <a:noFill/>
        </p:spPr>
        <p:txBody>
          <a:bodyPr wrap="square" rtlCol="0">
            <a:spAutoFit/>
          </a:bodyPr>
          <a:p>
            <a:r>
              <a:rPr lang="zh-CN" altLang="en-US"/>
              <a:t>例如我们考虑这样一个多元线性的方程组：</a:t>
            </a:r>
            <a:endParaRPr lang="zh-CN" altLang="en-US"/>
          </a:p>
        </p:txBody>
      </p:sp>
      <p:graphicFrame>
        <p:nvGraphicFramePr>
          <p:cNvPr id="13" name="对象 12">
            <a:hlinkClick r:id="" action="ppaction://ole?verb="/>
          </p:cNvPr>
          <p:cNvGraphicFramePr>
            <a:graphicFrameLocks noChangeAspect="1"/>
          </p:cNvGraphicFramePr>
          <p:nvPr/>
        </p:nvGraphicFramePr>
        <p:xfrm>
          <a:off x="1628140" y="2644458"/>
          <a:ext cx="4053840" cy="1831975"/>
        </p:xfrm>
        <a:graphic>
          <a:graphicData uri="http://schemas.openxmlformats.org/presentationml/2006/ole">
            <mc:AlternateContent xmlns:mc="http://schemas.openxmlformats.org/markup-compatibility/2006">
              <mc:Choice xmlns:v="urn:schemas-microsoft-com:vml" Requires="v">
                <p:oleObj spid="_x0000_s14" name="" r:id="rId1" imgW="2205990" imgH="996315" progId="Equation.AxMath">
                  <p:embed/>
                </p:oleObj>
              </mc:Choice>
              <mc:Fallback>
                <p:oleObj name="" r:id="rId1" imgW="2205990" imgH="996315" progId="Equation.AxMath">
                  <p:embed/>
                  <p:pic>
                    <p:nvPicPr>
                      <p:cNvPr id="0" name="图片 4096"/>
                      <p:cNvPicPr/>
                      <p:nvPr/>
                    </p:nvPicPr>
                    <p:blipFill>
                      <a:blip r:embed="rId2"/>
                      <a:stretch>
                        <a:fillRect/>
                      </a:stretch>
                    </p:blipFill>
                    <p:spPr>
                      <a:xfrm>
                        <a:off x="1628140" y="2644458"/>
                        <a:ext cx="4053840" cy="1831975"/>
                      </a:xfrm>
                      <a:prstGeom prst="rect">
                        <a:avLst/>
                      </a:prstGeom>
                    </p:spPr>
                  </p:pic>
                </p:oleObj>
              </mc:Fallback>
            </mc:AlternateContent>
          </a:graphicData>
        </a:graphic>
      </p:graphicFrame>
      <p:sp>
        <p:nvSpPr>
          <p:cNvPr id="9" name="椭圆形标注 8"/>
          <p:cNvSpPr/>
          <p:nvPr/>
        </p:nvSpPr>
        <p:spPr>
          <a:xfrm>
            <a:off x="7379335" y="2644775"/>
            <a:ext cx="3004820" cy="117475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为什么这个方程组的矩阵味这么冲</a:t>
            </a:r>
            <a:endParaRPr lang="zh-CN" altLang="en-US"/>
          </a:p>
        </p:txBody>
      </p:sp>
      <p:graphicFrame>
        <p:nvGraphicFramePr>
          <p:cNvPr id="10" name="对象 9">
            <a:hlinkClick r:id="" action="ppaction://ole?verb="/>
          </p:cNvPr>
          <p:cNvGraphicFramePr>
            <a:graphicFrameLocks noChangeAspect="1"/>
          </p:cNvGraphicFramePr>
          <p:nvPr/>
        </p:nvGraphicFramePr>
        <p:xfrm>
          <a:off x="5655310" y="5591493"/>
          <a:ext cx="881380" cy="417195"/>
        </p:xfrm>
        <a:graphic>
          <a:graphicData uri="http://schemas.openxmlformats.org/presentationml/2006/ole">
            <mc:AlternateContent xmlns:mc="http://schemas.openxmlformats.org/markup-compatibility/2006">
              <mc:Choice xmlns:v="urn:schemas-microsoft-com:vml" Requires="v">
                <p:oleObj spid="_x0000_s11" name="" r:id="rId3" imgW="479425" imgH="226695" progId="Equation.AxMath">
                  <p:embed/>
                </p:oleObj>
              </mc:Choice>
              <mc:Fallback>
                <p:oleObj name="" r:id="rId3" imgW="479425" imgH="226695" progId="Equation.AxMath">
                  <p:embed/>
                  <p:pic>
                    <p:nvPicPr>
                      <p:cNvPr id="0" name="图片 4096"/>
                      <p:cNvPicPr/>
                      <p:nvPr/>
                    </p:nvPicPr>
                    <p:blipFill>
                      <a:blip r:embed="rId4"/>
                      <a:stretch>
                        <a:fillRect/>
                      </a:stretch>
                    </p:blipFill>
                    <p:spPr>
                      <a:xfrm>
                        <a:off x="5655310" y="5591493"/>
                        <a:ext cx="881380" cy="417195"/>
                      </a:xfrm>
                      <a:prstGeom prst="rect">
                        <a:avLst/>
                      </a:prstGeom>
                    </p:spPr>
                  </p:pic>
                </p:oleObj>
              </mc:Fallback>
            </mc:AlternateContent>
          </a:graphicData>
        </a:graphic>
      </p:graphicFrame>
      <p:sp>
        <p:nvSpPr>
          <p:cNvPr id="12" name="文本框 11"/>
          <p:cNvSpPr txBox="1"/>
          <p:nvPr/>
        </p:nvSpPr>
        <p:spPr>
          <a:xfrm>
            <a:off x="4467225" y="4981575"/>
            <a:ext cx="3251200" cy="521970"/>
          </a:xfrm>
          <a:prstGeom prst="rect">
            <a:avLst/>
          </a:prstGeom>
          <a:noFill/>
        </p:spPr>
        <p:txBody>
          <a:bodyPr wrap="square" rtlCol="0">
            <a:spAutoFit/>
          </a:bodyPr>
          <a:p>
            <a:r>
              <a:rPr lang="zh-CN" altLang="en-US" sz="2800" b="1">
                <a:solidFill>
                  <a:srgbClr val="FF0000"/>
                </a:solidFill>
              </a:rPr>
              <a:t>方程组的矩阵形式</a:t>
            </a:r>
            <a:endParaRPr lang="zh-CN" altLang="en-US" sz="2800" b="1">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例题：将下面的方程组改写为矩阵形式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graphicFrame>
        <p:nvGraphicFramePr>
          <p:cNvPr id="13" name="对象 12">
            <a:hlinkClick r:id="" action="ppaction://ole?verb="/>
          </p:cNvPr>
          <p:cNvGraphicFramePr>
            <a:graphicFrameLocks noChangeAspect="1"/>
          </p:cNvGraphicFramePr>
          <p:nvPr/>
        </p:nvGraphicFramePr>
        <p:xfrm>
          <a:off x="1495743" y="2942591"/>
          <a:ext cx="2625725" cy="1436370"/>
        </p:xfrm>
        <a:graphic>
          <a:graphicData uri="http://schemas.openxmlformats.org/presentationml/2006/ole">
            <mc:AlternateContent xmlns:mc="http://schemas.openxmlformats.org/markup-compatibility/2006">
              <mc:Choice xmlns:v="urn:schemas-microsoft-com:vml" Requires="v">
                <p:oleObj spid="_x0000_s14" name="" r:id="rId1" imgW="1428750" imgH="781050" progId="Equation.AxMath">
                  <p:embed/>
                </p:oleObj>
              </mc:Choice>
              <mc:Fallback>
                <p:oleObj name="" r:id="rId1" imgW="1428750" imgH="781050" progId="Equation.AxMath">
                  <p:embed/>
                  <p:pic>
                    <p:nvPicPr>
                      <p:cNvPr id="0" name="图片 4096"/>
                      <p:cNvPicPr/>
                      <p:nvPr/>
                    </p:nvPicPr>
                    <p:blipFill>
                      <a:blip r:embed="rId2"/>
                      <a:stretch>
                        <a:fillRect/>
                      </a:stretch>
                    </p:blipFill>
                    <p:spPr>
                      <a:xfrm>
                        <a:off x="1495743" y="2942591"/>
                        <a:ext cx="2625725" cy="143637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6476365" y="2547938"/>
          <a:ext cx="3755390" cy="2224405"/>
        </p:xfrm>
        <a:graphic>
          <a:graphicData uri="http://schemas.openxmlformats.org/presentationml/2006/ole">
            <mc:AlternateContent xmlns:mc="http://schemas.openxmlformats.org/markup-compatibility/2006">
              <mc:Choice xmlns:v="urn:schemas-microsoft-com:vml" Requires="v">
                <p:oleObj spid="_x0000_s8" name="" r:id="rId3" imgW="2043430" imgH="1209675" progId="Equation.AxMath">
                  <p:embed/>
                </p:oleObj>
              </mc:Choice>
              <mc:Fallback>
                <p:oleObj name="" r:id="rId3" imgW="2043430" imgH="1209675" progId="Equation.AxMath">
                  <p:embed/>
                  <p:pic>
                    <p:nvPicPr>
                      <p:cNvPr id="0" name="图片 4096"/>
                      <p:cNvPicPr/>
                      <p:nvPr/>
                    </p:nvPicPr>
                    <p:blipFill>
                      <a:blip r:embed="rId4"/>
                      <a:stretch>
                        <a:fillRect/>
                      </a:stretch>
                    </p:blipFill>
                    <p:spPr>
                      <a:xfrm>
                        <a:off x="6476365" y="2547938"/>
                        <a:ext cx="3755390" cy="2224405"/>
                      </a:xfrm>
                      <a:prstGeom prst="rect">
                        <a:avLst/>
                      </a:prstGeom>
                    </p:spPr>
                  </p:pic>
                </p:oleObj>
              </mc:Fallback>
            </mc:AlternateContent>
          </a:graphicData>
        </a:graphic>
      </p:graphicFrame>
      <p:sp>
        <p:nvSpPr>
          <p:cNvPr id="9" name="椭圆形标注 8"/>
          <p:cNvSpPr/>
          <p:nvPr/>
        </p:nvSpPr>
        <p:spPr>
          <a:xfrm>
            <a:off x="1304290" y="5118100"/>
            <a:ext cx="2914650" cy="99250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它们都一定有解吗？</a:t>
            </a:r>
            <a:endParaRPr lang="zh-CN" altLang="en-US"/>
          </a:p>
          <a:p>
            <a:pPr algn="ctr"/>
            <a:r>
              <a:rPr lang="zh-CN" altLang="en-US"/>
              <a:t>它们的解都唯一吗？</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线性规划的矩阵形式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内容占位符 2"/>
          <p:cNvSpPr>
            <a:spLocks noGrp="1"/>
          </p:cNvSpPr>
          <p:nvPr/>
        </p:nvSpPr>
        <p:spPr>
          <a:xfrm>
            <a:off x="716915" y="2326005"/>
            <a:ext cx="9030335" cy="336677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latin typeface="宋体" panose="02010600030101010101" pitchFamily="2" charset="-122"/>
                <a:ea typeface="宋体" panose="02010600030101010101" pitchFamily="2" charset="-122"/>
              </a:rPr>
              <a:t>不等式组条件的矩阵化</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方程组条件的矩阵化</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每个变量自己的取值范围</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目标函数的向量化</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求极值</a:t>
            </a:r>
            <a:endParaRPr lang="zh-CN" altLang="en-US" sz="20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6356350" y="2326005"/>
            <a:ext cx="3390900" cy="2571750"/>
          </a:xfrm>
          <a:prstGeom prst="rect">
            <a:avLst/>
          </a:prstGeom>
        </p:spPr>
      </p:pic>
      <p:sp>
        <p:nvSpPr>
          <p:cNvPr id="10" name="文本框 9"/>
          <p:cNvSpPr txBox="1"/>
          <p:nvPr/>
        </p:nvSpPr>
        <p:spPr>
          <a:xfrm>
            <a:off x="612140" y="5527675"/>
            <a:ext cx="9890760" cy="521970"/>
          </a:xfrm>
          <a:prstGeom prst="rect">
            <a:avLst/>
          </a:prstGeom>
          <a:noFill/>
        </p:spPr>
        <p:txBody>
          <a:bodyPr wrap="square" rtlCol="0">
            <a:spAutoFit/>
          </a:bodyPr>
          <a:p>
            <a:r>
              <a:rPr lang="zh-CN" altLang="en-US" sz="2800" b="1">
                <a:solidFill>
                  <a:srgbClr val="FF0000"/>
                </a:solidFill>
              </a:rPr>
              <a:t>要点：决策变量，目标函数，约束条件</a:t>
            </a:r>
            <a:endParaRPr lang="zh-CN" altLang="en-US" sz="2800" b="1">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线性规划的标准形式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970915" y="2409825"/>
            <a:ext cx="10067925" cy="37147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线性规划的标准形式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894715" y="2458720"/>
            <a:ext cx="8424545" cy="368300"/>
          </a:xfrm>
          <a:prstGeom prst="rect">
            <a:avLst/>
          </a:prstGeom>
          <a:noFill/>
        </p:spPr>
        <p:txBody>
          <a:bodyPr wrap="square" rtlCol="0">
            <a:spAutoFit/>
          </a:bodyPr>
          <a:p>
            <a:r>
              <a:rPr lang="zh-CN" altLang="en-US"/>
              <a:t>变换成这样一种形式：</a:t>
            </a:r>
            <a:endParaRPr lang="zh-CN" altLang="en-US"/>
          </a:p>
        </p:txBody>
      </p:sp>
      <p:graphicFrame>
        <p:nvGraphicFramePr>
          <p:cNvPr id="9" name="对象 8">
            <a:hlinkClick r:id="" action="ppaction://ole?verb="/>
          </p:cNvPr>
          <p:cNvGraphicFramePr>
            <a:graphicFrameLocks noChangeAspect="1"/>
          </p:cNvGraphicFramePr>
          <p:nvPr/>
        </p:nvGraphicFramePr>
        <p:xfrm>
          <a:off x="4609465" y="3133090"/>
          <a:ext cx="2043430" cy="1960245"/>
        </p:xfrm>
        <a:graphic>
          <a:graphicData uri="http://schemas.openxmlformats.org/presentationml/2006/ole">
            <mc:AlternateContent xmlns:mc="http://schemas.openxmlformats.org/markup-compatibility/2006">
              <mc:Choice xmlns:v="urn:schemas-microsoft-com:vml" Requires="v">
                <p:oleObj spid="_x0000_s1025" name="" r:id="rId1" imgW="951230" imgH="912495" progId="Equation.AxMath">
                  <p:embed/>
                </p:oleObj>
              </mc:Choice>
              <mc:Fallback>
                <p:oleObj name="" r:id="rId1" imgW="951230" imgH="912495" progId="Equation.AxMath">
                  <p:embed/>
                  <p:pic>
                    <p:nvPicPr>
                      <p:cNvPr id="0" name="图片 1024"/>
                      <p:cNvPicPr/>
                      <p:nvPr/>
                    </p:nvPicPr>
                    <p:blipFill>
                      <a:blip r:embed="rId2"/>
                      <a:stretch>
                        <a:fillRect/>
                      </a:stretch>
                    </p:blipFill>
                    <p:spPr>
                      <a:xfrm>
                        <a:off x="4609465" y="3133090"/>
                        <a:ext cx="2043430" cy="19602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如何理解线性规划的标准形式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内容占位符 2"/>
          <p:cNvSpPr>
            <a:spLocks noGrp="1"/>
          </p:cNvSpPr>
          <p:nvPr/>
        </p:nvSpPr>
        <p:spPr>
          <a:xfrm>
            <a:off x="608330" y="2227580"/>
            <a:ext cx="9648825" cy="325691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latin typeface="宋体" panose="02010600030101010101" pitchFamily="2" charset="-122"/>
                <a:ea typeface="宋体" panose="02010600030101010101" pitchFamily="2" charset="-122"/>
              </a:rPr>
              <a:t>问题是线性的极大值</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约束条件本应该是小于等于，这是通用，改等于是利用线性</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存在不等约束时变换可应用松弛变量</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规划问题的核心在于决策变量，目标函数和约束条件</a:t>
            </a:r>
            <a:endParaRPr lang="zh-CN" altLang="en-US"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线性规划的</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指令求解</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0" name="图片 99"/>
          <p:cNvPicPr/>
          <p:nvPr/>
        </p:nvPicPr>
        <p:blipFill>
          <a:blip r:embed="rId1"/>
          <a:stretch>
            <a:fillRect/>
          </a:stretch>
        </p:blipFill>
        <p:spPr>
          <a:xfrm>
            <a:off x="1078230" y="2983865"/>
            <a:ext cx="3238500" cy="1771650"/>
          </a:xfrm>
          <a:prstGeom prst="rect">
            <a:avLst/>
          </a:prstGeom>
          <a:noFill/>
          <a:ln w="9525">
            <a:noFill/>
          </a:ln>
        </p:spPr>
      </p:pic>
      <p:pic>
        <p:nvPicPr>
          <p:cNvPr id="2" name="图片 1"/>
          <p:cNvPicPr>
            <a:picLocks noChangeAspect="1"/>
          </p:cNvPicPr>
          <p:nvPr/>
        </p:nvPicPr>
        <p:blipFill>
          <a:blip r:embed="rId2"/>
          <a:stretch>
            <a:fillRect/>
          </a:stretch>
        </p:blipFill>
        <p:spPr>
          <a:xfrm>
            <a:off x="6113145" y="2258695"/>
            <a:ext cx="5667375" cy="35242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线性规划的基本原理</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794385" y="2212975"/>
            <a:ext cx="10291445" cy="2848610"/>
          </a:xfrm>
          <a:prstGeom prst="rect">
            <a:avLst/>
          </a:prstGeom>
          <a:noFill/>
        </p:spPr>
        <p:txBody>
          <a:bodyPr wrap="square" rtlCol="0">
            <a:spAutoFit/>
          </a:bodyPr>
          <a:p>
            <a:r>
              <a:rPr lang="zh-CN" altLang="en-US"/>
              <a:t>中学时期我们如何解决线性规划问题：</a:t>
            </a:r>
            <a:endParaRPr lang="zh-CN" altLang="en-US"/>
          </a:p>
          <a:p>
            <a:endParaRPr lang="zh-CN" altLang="en-US"/>
          </a:p>
          <a:p>
            <a:r>
              <a:rPr lang="zh-CN" altLang="en-US"/>
              <a:t>除了带入交点坐标，还有一个比较科学的方法就是：</a:t>
            </a:r>
            <a:r>
              <a:rPr lang="zh-CN" altLang="en-US" sz="3200" b="1">
                <a:solidFill>
                  <a:srgbClr val="FF0000"/>
                </a:solidFill>
              </a:rPr>
              <a:t>画图</a:t>
            </a:r>
            <a:r>
              <a:rPr lang="zh-CN" altLang="en-US" b="1"/>
              <a:t>然后</a:t>
            </a:r>
            <a:r>
              <a:rPr lang="zh-CN" altLang="en-US" sz="3200" b="1">
                <a:solidFill>
                  <a:srgbClr val="FF0000"/>
                </a:solidFill>
              </a:rPr>
              <a:t>平移直线</a:t>
            </a:r>
            <a:endParaRPr lang="zh-CN" altLang="en-US" sz="3200" b="1">
              <a:solidFill>
                <a:srgbClr val="FF0000"/>
              </a:solidFill>
            </a:endParaRPr>
          </a:p>
          <a:p>
            <a:endParaRPr lang="zh-CN" altLang="en-US">
              <a:solidFill>
                <a:schemeClr val="tx1"/>
              </a:solidFill>
            </a:endParaRPr>
          </a:p>
          <a:p>
            <a:r>
              <a:rPr lang="zh-CN" altLang="en-US">
                <a:solidFill>
                  <a:schemeClr val="tx1"/>
                </a:solidFill>
              </a:rPr>
              <a:t>这也就是我们最常规的一种方法</a:t>
            </a:r>
            <a:r>
              <a:rPr lang="en-US" altLang="zh-CN">
                <a:solidFill>
                  <a:schemeClr val="tx1"/>
                </a:solidFill>
              </a:rPr>
              <a:t>——</a:t>
            </a:r>
            <a:r>
              <a:rPr lang="zh-CN" altLang="en-US" sz="3200" b="1">
                <a:solidFill>
                  <a:srgbClr val="FF0000"/>
                </a:solidFill>
              </a:rPr>
              <a:t>图形法</a:t>
            </a:r>
            <a:endParaRPr lang="zh-CN" altLang="en-US" sz="3200" b="1">
              <a:solidFill>
                <a:srgbClr val="FF0000"/>
              </a:solidFill>
            </a:endParaRPr>
          </a:p>
          <a:p>
            <a:endParaRPr lang="zh-CN" altLang="en-US">
              <a:solidFill>
                <a:schemeClr val="tx1"/>
              </a:solidFill>
            </a:endParaRPr>
          </a:p>
          <a:p>
            <a:pPr>
              <a:lnSpc>
                <a:spcPct val="120000"/>
              </a:lnSpc>
            </a:pPr>
            <a:r>
              <a:rPr lang="en-US" altLang="zh-CN">
                <a:solidFill>
                  <a:schemeClr val="tx1"/>
                </a:solidFill>
              </a:rPr>
              <a:t>1. </a:t>
            </a:r>
            <a:r>
              <a:rPr lang="zh-CN" altLang="en-US">
                <a:solidFill>
                  <a:schemeClr val="tx1"/>
                </a:solidFill>
              </a:rPr>
              <a:t>但当我们变量太多（超过四个的时候）基本上图就画不出来了，这个时候又该怎么办呢？</a:t>
            </a:r>
            <a:endParaRPr lang="zh-CN" altLang="en-US">
              <a:solidFill>
                <a:schemeClr val="tx1"/>
              </a:solidFill>
            </a:endParaRPr>
          </a:p>
          <a:p>
            <a:pPr>
              <a:lnSpc>
                <a:spcPct val="120000"/>
              </a:lnSpc>
            </a:pPr>
            <a:r>
              <a:rPr lang="en-US" altLang="zh-CN">
                <a:solidFill>
                  <a:schemeClr val="tx1"/>
                </a:solidFill>
              </a:rPr>
              <a:t>2. </a:t>
            </a:r>
            <a:r>
              <a:rPr lang="zh-CN" altLang="en-US">
                <a:solidFill>
                  <a:schemeClr val="tx1"/>
                </a:solidFill>
              </a:rPr>
              <a:t>或者我们目标函数不是线性的时候，比如二次曲线，最值还一定是在边界取值吗？</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什么是算法？</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13130" y="2339975"/>
            <a:ext cx="9662160" cy="2584450"/>
          </a:xfrm>
          <a:prstGeom prst="rect">
            <a:avLst/>
          </a:prstGeom>
          <a:noFill/>
        </p:spPr>
        <p:txBody>
          <a:bodyPr wrap="square" rtlCol="0">
            <a:spAutoFit/>
          </a:bodyPr>
          <a:p>
            <a:r>
              <a:rPr lang="zh-CN" altLang="en-US"/>
              <a:t>曾经有一位大佬说过：</a:t>
            </a:r>
            <a:r>
              <a:rPr lang="zh-CN" altLang="en-US" sz="3200" b="1">
                <a:solidFill>
                  <a:srgbClr val="FF0000"/>
                </a:solidFill>
              </a:rPr>
              <a:t>程序设计</a:t>
            </a:r>
            <a:r>
              <a:rPr lang="en-US" altLang="zh-CN" sz="3200" b="1">
                <a:solidFill>
                  <a:srgbClr val="FF0000"/>
                </a:solidFill>
              </a:rPr>
              <a:t>=</a:t>
            </a:r>
            <a:r>
              <a:rPr lang="zh-CN" altLang="en-US" sz="3200" b="1">
                <a:solidFill>
                  <a:srgbClr val="FF0000"/>
                </a:solidFill>
              </a:rPr>
              <a:t>算法</a:t>
            </a:r>
            <a:r>
              <a:rPr lang="en-US" altLang="zh-CN" sz="3200" b="1">
                <a:solidFill>
                  <a:srgbClr val="FF0000"/>
                </a:solidFill>
              </a:rPr>
              <a:t>+</a:t>
            </a:r>
            <a:r>
              <a:rPr lang="zh-CN" altLang="en-US" sz="3200" b="1">
                <a:solidFill>
                  <a:srgbClr val="FF0000"/>
                </a:solidFill>
              </a:rPr>
              <a:t>数据结构</a:t>
            </a:r>
            <a:endParaRPr lang="zh-CN" altLang="en-US" sz="3200" b="1">
              <a:solidFill>
                <a:srgbClr val="FF0000"/>
              </a:solidFill>
            </a:endParaRPr>
          </a:p>
          <a:p>
            <a:endParaRPr lang="zh-CN" altLang="en-US" sz="3200" b="1">
              <a:solidFill>
                <a:srgbClr val="FF0000"/>
              </a:solidFill>
            </a:endParaRPr>
          </a:p>
          <a:p>
            <a:r>
              <a:rPr lang="zh-CN" altLang="en-US"/>
              <a:t>算法的定义：</a:t>
            </a:r>
            <a:r>
              <a:rPr lang="zh-CN" altLang="en-US" sz="2400" b="1">
                <a:solidFill>
                  <a:srgbClr val="00B0F0"/>
                </a:solidFill>
              </a:rPr>
              <a:t>算法是解决特定问题求解决步骤的描述，再计算机中表现为指令的有限序列，并且每条指令表示一个或多个操作。</a:t>
            </a:r>
            <a:endParaRPr lang="zh-CN" altLang="en-US"/>
          </a:p>
          <a:p>
            <a:endParaRPr lang="zh-CN" altLang="en-US"/>
          </a:p>
          <a:p>
            <a:r>
              <a:rPr lang="zh-CN" altLang="en-US"/>
              <a:t>算法的特性：</a:t>
            </a:r>
            <a:r>
              <a:rPr lang="zh-CN" altLang="en-US" sz="3200" b="1">
                <a:solidFill>
                  <a:srgbClr val="FF0000"/>
                </a:solidFill>
              </a:rPr>
              <a:t>输入，输出，有穷性，确定性，可行性</a:t>
            </a:r>
            <a:endParaRPr lang="zh-CN" altLang="en-US" sz="3200" b="1">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什么是编程？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48995" y="2663825"/>
            <a:ext cx="10072370" cy="2305685"/>
          </a:xfrm>
          <a:prstGeom prst="rect">
            <a:avLst/>
          </a:prstGeom>
          <a:noFill/>
        </p:spPr>
        <p:txBody>
          <a:bodyPr wrap="square" rtlCol="0">
            <a:spAutoFit/>
          </a:bodyPr>
          <a:p>
            <a:pPr>
              <a:lnSpc>
                <a:spcPct val="120000"/>
              </a:lnSpc>
            </a:pPr>
            <a:r>
              <a:rPr lang="en-US" altLang="zh-CN"/>
              <a:t>1. </a:t>
            </a:r>
            <a:r>
              <a:rPr lang="zh-CN" altLang="en-US"/>
              <a:t>利用指令完成操作</a:t>
            </a:r>
            <a:endParaRPr lang="zh-CN" altLang="en-US"/>
          </a:p>
          <a:p>
            <a:pPr>
              <a:lnSpc>
                <a:spcPct val="120000"/>
              </a:lnSpc>
            </a:pPr>
            <a:r>
              <a:rPr lang="en-US" altLang="zh-CN"/>
              <a:t>2. </a:t>
            </a:r>
            <a:r>
              <a:rPr lang="zh-CN" altLang="en-US"/>
              <a:t>有完整流程有正确输入输出</a:t>
            </a:r>
            <a:endParaRPr lang="zh-CN" altLang="en-US"/>
          </a:p>
          <a:p>
            <a:pPr>
              <a:lnSpc>
                <a:spcPct val="120000"/>
              </a:lnSpc>
            </a:pPr>
            <a:r>
              <a:rPr lang="en-US" altLang="zh-CN"/>
              <a:t>3. </a:t>
            </a:r>
            <a:r>
              <a:rPr lang="zh-CN" altLang="en-US"/>
              <a:t>能够应对大多数突发情况</a:t>
            </a:r>
            <a:endParaRPr lang="zh-CN" altLang="en-US"/>
          </a:p>
          <a:p>
            <a:pPr>
              <a:lnSpc>
                <a:spcPct val="120000"/>
              </a:lnSpc>
            </a:pPr>
            <a:r>
              <a:rPr lang="en-US" altLang="zh-CN"/>
              <a:t>4. </a:t>
            </a:r>
            <a:r>
              <a:rPr lang="zh-CN" altLang="en-US"/>
              <a:t>有着良好的时空资源优化</a:t>
            </a:r>
            <a:endParaRPr lang="zh-CN" altLang="en-US"/>
          </a:p>
          <a:p>
            <a:pPr>
              <a:lnSpc>
                <a:spcPct val="120000"/>
              </a:lnSpc>
            </a:pPr>
            <a:r>
              <a:rPr lang="en-US" altLang="zh-CN"/>
              <a:t>……</a:t>
            </a:r>
            <a:endParaRPr lang="en-US" altLang="zh-CN"/>
          </a:p>
          <a:p>
            <a:endParaRPr lang="en-US" altLang="zh-CN"/>
          </a:p>
          <a:p>
            <a:r>
              <a:rPr lang="zh-CN" altLang="en-US"/>
              <a:t>不是</a:t>
            </a:r>
            <a:r>
              <a:rPr lang="en-US" altLang="zh-CN"/>
              <a:t>“</a:t>
            </a:r>
            <a:r>
              <a:rPr lang="zh-CN" altLang="en-US"/>
              <a:t>黑客</a:t>
            </a:r>
            <a:r>
              <a:rPr lang="en-US" altLang="zh-CN"/>
              <a:t>”</a:t>
            </a:r>
            <a:r>
              <a:rPr lang="zh-CN" altLang="en-US"/>
              <a:t>拿个鬼黑绿色界面在那里开</a:t>
            </a:r>
            <a:r>
              <a:rPr lang="en-US" altLang="zh-CN"/>
              <a:t>roll</a:t>
            </a:r>
            <a:r>
              <a:rPr lang="zh-CN" altLang="en-US"/>
              <a:t>！</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5321935" y="1316355"/>
            <a:ext cx="5316855" cy="2990215"/>
          </a:xfrm>
          <a:prstGeom prst="rect">
            <a:avLst/>
          </a:prstGeom>
        </p:spPr>
      </p:pic>
      <p:pic>
        <p:nvPicPr>
          <p:cNvPr id="9" name="图片 8"/>
          <p:cNvPicPr>
            <a:picLocks noChangeAspect="1"/>
          </p:cNvPicPr>
          <p:nvPr/>
        </p:nvPicPr>
        <p:blipFill>
          <a:blip r:embed="rId3"/>
          <a:stretch>
            <a:fillRect/>
          </a:stretch>
        </p:blipFill>
        <p:spPr>
          <a:xfrm>
            <a:off x="6976745" y="3287395"/>
            <a:ext cx="5032375" cy="34423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回顾：中学学过的线性规划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40435" y="2385695"/>
            <a:ext cx="7203440" cy="521970"/>
          </a:xfrm>
          <a:prstGeom prst="rect">
            <a:avLst/>
          </a:prstGeom>
          <a:noFill/>
        </p:spPr>
        <p:txBody>
          <a:bodyPr wrap="square" rtlCol="0">
            <a:spAutoFit/>
          </a:bodyPr>
          <a:p>
            <a:r>
              <a:rPr lang="zh-CN" altLang="en-US"/>
              <a:t>我们可能还记得中学课本里面有一个边缘化的知识</a:t>
            </a:r>
            <a:r>
              <a:rPr lang="en-US" altLang="zh-CN"/>
              <a:t>——</a:t>
            </a:r>
            <a:r>
              <a:rPr lang="zh-CN" altLang="en-US" sz="2800" b="1">
                <a:solidFill>
                  <a:srgbClr val="FF0000"/>
                </a:solidFill>
              </a:rPr>
              <a:t>线性规划</a:t>
            </a:r>
            <a:endParaRPr lang="zh-CN" altLang="en-US" sz="2800" b="1">
              <a:solidFill>
                <a:srgbClr val="FF0000"/>
              </a:solidFill>
            </a:endParaRPr>
          </a:p>
        </p:txBody>
      </p:sp>
      <p:sp>
        <p:nvSpPr>
          <p:cNvPr id="8" name="文本框 7"/>
          <p:cNvSpPr txBox="1"/>
          <p:nvPr/>
        </p:nvSpPr>
        <p:spPr>
          <a:xfrm>
            <a:off x="940435" y="3087370"/>
            <a:ext cx="10182225" cy="1014730"/>
          </a:xfrm>
          <a:prstGeom prst="rect">
            <a:avLst/>
          </a:prstGeom>
          <a:noFill/>
        </p:spPr>
        <p:txBody>
          <a:bodyPr wrap="square" rtlCol="0">
            <a:spAutoFit/>
          </a:bodyPr>
          <a:p>
            <a:r>
              <a:rPr lang="zh-CN" altLang="en-US"/>
              <a:t>大家还能回忆起线性规划究竟是用来做什么的吗？</a:t>
            </a:r>
            <a:endParaRPr lang="zh-CN" altLang="en-US"/>
          </a:p>
          <a:p>
            <a:endParaRPr lang="en-US" altLang="zh-CN"/>
          </a:p>
          <a:p>
            <a:r>
              <a:rPr lang="zh-CN" altLang="en-US"/>
              <a:t>求一个线性目标函数在线性可行域内的：</a:t>
            </a:r>
            <a:r>
              <a:rPr lang="zh-CN" altLang="en-US" sz="2400" b="1">
                <a:solidFill>
                  <a:srgbClr val="FF0000"/>
                </a:solidFill>
              </a:rPr>
              <a:t>最值问题</a:t>
            </a:r>
            <a:endParaRPr lang="zh-CN" altLang="en-US" sz="2400" b="1">
              <a:solidFill>
                <a:srgbClr val="FF0000"/>
              </a:solidFill>
            </a:endParaRPr>
          </a:p>
        </p:txBody>
      </p:sp>
      <p:sp>
        <p:nvSpPr>
          <p:cNvPr id="9" name="椭圆形标注 8"/>
          <p:cNvSpPr/>
          <p:nvPr/>
        </p:nvSpPr>
        <p:spPr>
          <a:xfrm>
            <a:off x="539750" y="4717415"/>
            <a:ext cx="2012315" cy="107442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线性规划</a:t>
            </a:r>
            <a:endParaRPr lang="zh-CN" altLang="en-US"/>
          </a:p>
          <a:p>
            <a:pPr algn="ctr"/>
            <a:r>
              <a:rPr lang="zh-CN" altLang="en-US"/>
              <a:t>的典型应用</a:t>
            </a:r>
            <a:endParaRPr lang="zh-CN" altLang="en-US"/>
          </a:p>
          <a:p>
            <a:pPr algn="ctr"/>
            <a:r>
              <a:rPr lang="zh-CN" altLang="en-US"/>
              <a:t>有哪些？</a:t>
            </a:r>
            <a:endParaRPr lang="zh-CN" altLang="en-US"/>
          </a:p>
        </p:txBody>
      </p:sp>
      <p:pic>
        <p:nvPicPr>
          <p:cNvPr id="100" name="图片 99"/>
          <p:cNvPicPr/>
          <p:nvPr/>
        </p:nvPicPr>
        <p:blipFill>
          <a:blip r:embed="rId1"/>
          <a:stretch>
            <a:fillRect/>
          </a:stretch>
        </p:blipFill>
        <p:spPr>
          <a:xfrm>
            <a:off x="7209155" y="3215005"/>
            <a:ext cx="4131310" cy="3123565"/>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顺序，分支，循环</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723900" y="2245360"/>
            <a:ext cx="10744200" cy="43148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数组，集合，向量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流程图: 联系 1"/>
          <p:cNvSpPr/>
          <p:nvPr/>
        </p:nvSpPr>
        <p:spPr>
          <a:xfrm>
            <a:off x="4274185" y="3396615"/>
            <a:ext cx="3141980" cy="9467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python</a:t>
            </a:r>
            <a:r>
              <a:rPr lang="zh-CN" altLang="en-US"/>
              <a:t>的集合变量</a:t>
            </a:r>
            <a:endParaRPr lang="zh-CN" altLang="en-US"/>
          </a:p>
        </p:txBody>
      </p:sp>
      <p:sp>
        <p:nvSpPr>
          <p:cNvPr id="8" name="流程图: 可选过程 7"/>
          <p:cNvSpPr/>
          <p:nvPr/>
        </p:nvSpPr>
        <p:spPr>
          <a:xfrm>
            <a:off x="8053070" y="2358390"/>
            <a:ext cx="1202055" cy="555625"/>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元组</a:t>
            </a:r>
            <a:r>
              <a:rPr lang="en-US" altLang="zh-CN"/>
              <a:t>tuple</a:t>
            </a:r>
            <a:endParaRPr lang="en-US" altLang="zh-CN"/>
          </a:p>
        </p:txBody>
      </p:sp>
      <p:sp>
        <p:nvSpPr>
          <p:cNvPr id="9" name="流程图: 可选过程 8"/>
          <p:cNvSpPr/>
          <p:nvPr/>
        </p:nvSpPr>
        <p:spPr>
          <a:xfrm>
            <a:off x="8053070" y="4807585"/>
            <a:ext cx="1202055" cy="555625"/>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集合</a:t>
            </a:r>
            <a:r>
              <a:rPr lang="en-US" altLang="zh-CN"/>
              <a:t>set</a:t>
            </a:r>
            <a:endParaRPr lang="en-US" altLang="zh-CN"/>
          </a:p>
        </p:txBody>
      </p:sp>
      <p:sp>
        <p:nvSpPr>
          <p:cNvPr id="10" name="流程图: 可选过程 9"/>
          <p:cNvSpPr/>
          <p:nvPr/>
        </p:nvSpPr>
        <p:spPr>
          <a:xfrm>
            <a:off x="2096135" y="2358390"/>
            <a:ext cx="1202055" cy="555625"/>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列表</a:t>
            </a:r>
            <a:r>
              <a:rPr lang="en-US" altLang="zh-CN"/>
              <a:t>list</a:t>
            </a:r>
            <a:endParaRPr lang="en-US" altLang="zh-CN"/>
          </a:p>
        </p:txBody>
      </p:sp>
      <p:sp>
        <p:nvSpPr>
          <p:cNvPr id="11" name="流程图: 可选过程 10"/>
          <p:cNvSpPr/>
          <p:nvPr/>
        </p:nvSpPr>
        <p:spPr>
          <a:xfrm>
            <a:off x="2096135" y="4807585"/>
            <a:ext cx="1202055" cy="555625"/>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字典</a:t>
            </a:r>
            <a:r>
              <a:rPr lang="en-US" altLang="zh-CN"/>
              <a:t>dict</a:t>
            </a:r>
            <a:endParaRPr lang="en-US" altLang="zh-CN"/>
          </a:p>
        </p:txBody>
      </p:sp>
      <p:cxnSp>
        <p:nvCxnSpPr>
          <p:cNvPr id="12" name="直接箭头连接符 11"/>
          <p:cNvCxnSpPr>
            <a:stCxn id="2" idx="7"/>
            <a:endCxn id="8" idx="1"/>
          </p:cNvCxnSpPr>
          <p:nvPr/>
        </p:nvCxnSpPr>
        <p:spPr>
          <a:xfrm flipV="1">
            <a:off x="6955790" y="2636520"/>
            <a:ext cx="1097280" cy="898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1"/>
            <a:endCxn id="10" idx="3"/>
          </p:cNvCxnSpPr>
          <p:nvPr/>
        </p:nvCxnSpPr>
        <p:spPr>
          <a:xfrm flipH="1" flipV="1">
            <a:off x="3298190" y="2636520"/>
            <a:ext cx="1436370" cy="898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 idx="5"/>
            <a:endCxn id="9" idx="1"/>
          </p:cNvCxnSpPr>
          <p:nvPr/>
        </p:nvCxnSpPr>
        <p:spPr>
          <a:xfrm>
            <a:off x="6955790" y="4204970"/>
            <a:ext cx="1097280" cy="880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 idx="3"/>
            <a:endCxn id="11" idx="3"/>
          </p:cNvCxnSpPr>
          <p:nvPr/>
        </p:nvCxnSpPr>
        <p:spPr>
          <a:xfrm flipH="1">
            <a:off x="3298190" y="4204970"/>
            <a:ext cx="1436370" cy="880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677670" y="3059430"/>
            <a:ext cx="1812925" cy="922020"/>
          </a:xfrm>
          <a:prstGeom prst="rect">
            <a:avLst/>
          </a:prstGeom>
          <a:noFill/>
        </p:spPr>
        <p:txBody>
          <a:bodyPr wrap="square" rtlCol="0">
            <a:spAutoFit/>
          </a:bodyPr>
          <a:p>
            <a:r>
              <a:rPr lang="en-US" altLang="zh-CN"/>
              <a:t>sum, append,</a:t>
            </a:r>
            <a:endParaRPr lang="en-US" altLang="zh-CN"/>
          </a:p>
          <a:p>
            <a:r>
              <a:rPr lang="en-US" altLang="zh-CN"/>
              <a:t>remove, sorted, pop……</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单纯形法</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03605" y="2431415"/>
            <a:ext cx="10118725" cy="2461260"/>
          </a:xfrm>
          <a:prstGeom prst="rect">
            <a:avLst/>
          </a:prstGeom>
          <a:noFill/>
        </p:spPr>
        <p:txBody>
          <a:bodyPr wrap="square" rtlCol="0">
            <a:spAutoFit/>
          </a:bodyPr>
          <a:p>
            <a:r>
              <a:rPr lang="zh-CN" altLang="en-US"/>
              <a:t>回顾中学阶段，我们求线性规划的时候都是解方程然后直接带点进去，直线与直线之间两两相交就有交点，这其实就是单纯形法的雏形。现在的线性规划方程组是不一定存在交点或者不唯一解的。</a:t>
            </a:r>
            <a:endParaRPr lang="zh-CN" altLang="en-US"/>
          </a:p>
          <a:p>
            <a:endParaRPr lang="zh-CN" altLang="en-US"/>
          </a:p>
          <a:p>
            <a:r>
              <a:rPr lang="zh-CN" altLang="en-US"/>
              <a:t>线性代数中我们会知道：解方程组的时候是可以用</a:t>
            </a:r>
            <a:r>
              <a:rPr lang="zh-CN" altLang="en-US" sz="3200" b="1">
                <a:solidFill>
                  <a:srgbClr val="FF0000"/>
                </a:solidFill>
              </a:rPr>
              <a:t>向量和基分解的思想</a:t>
            </a:r>
            <a:r>
              <a:rPr lang="zh-CN" altLang="en-US"/>
              <a:t>解决的</a:t>
            </a:r>
            <a:endParaRPr lang="zh-CN" altLang="en-US"/>
          </a:p>
          <a:p>
            <a:endParaRPr lang="zh-CN" altLang="en-US"/>
          </a:p>
          <a:p>
            <a:r>
              <a:rPr lang="zh-CN" altLang="en-US" sz="3200" b="1">
                <a:solidFill>
                  <a:srgbClr val="FF0000"/>
                </a:solidFill>
              </a:rPr>
              <a:t>单纯形法</a:t>
            </a:r>
            <a:r>
              <a:rPr lang="zh-CN" altLang="en-US"/>
              <a:t>的思想就是：固定变量，不断变换基向量求方程组的解带入，看是不是最优解，不是就更新迭代现阶段的解</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蒙特卡洛法</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03605" y="2431415"/>
            <a:ext cx="7186930" cy="2399665"/>
          </a:xfrm>
          <a:prstGeom prst="rect">
            <a:avLst/>
          </a:prstGeom>
          <a:noFill/>
        </p:spPr>
        <p:txBody>
          <a:bodyPr wrap="square" rtlCol="0">
            <a:spAutoFit/>
          </a:bodyPr>
          <a:p>
            <a:r>
              <a:rPr lang="zh-CN" altLang="en-US"/>
              <a:t>蒙特卡洛法其实各位也不陌生。回想在中学阶段学概率的时候有一种问题叫撒黄豆。</a:t>
            </a:r>
            <a:endParaRPr lang="zh-CN" altLang="en-US"/>
          </a:p>
          <a:p>
            <a:endParaRPr lang="zh-CN" altLang="en-US"/>
          </a:p>
          <a:p>
            <a:r>
              <a:rPr lang="zh-CN" altLang="en-US"/>
              <a:t>蒙特卡洛方法就是在</a:t>
            </a:r>
            <a:r>
              <a:rPr lang="zh-CN" altLang="en-US" sz="2400" b="1">
                <a:solidFill>
                  <a:srgbClr val="FF0000"/>
                </a:solidFill>
              </a:rPr>
              <a:t>可行域范围内生成大批量随机数据点</a:t>
            </a:r>
            <a:r>
              <a:rPr lang="zh-CN" altLang="en-US"/>
              <a:t>，观测这些数据点在什么位置取得近似最优。但是生成点因为是随机的，所以肯定是要生成大批量数据去做计算的，然后求出来的也只是数值的近似最优解，更多的适用于解非线性问题，线性问题是能得到准确解的。</a:t>
            </a:r>
            <a:endParaRPr lang="zh-CN" altLang="en-US"/>
          </a:p>
        </p:txBody>
      </p:sp>
      <p:pic>
        <p:nvPicPr>
          <p:cNvPr id="10" name="图片 9"/>
          <p:cNvPicPr>
            <a:picLocks noChangeAspect="1"/>
          </p:cNvPicPr>
          <p:nvPr/>
        </p:nvPicPr>
        <p:blipFill>
          <a:blip r:embed="rId1"/>
          <a:stretch>
            <a:fillRect/>
          </a:stretch>
        </p:blipFill>
        <p:spPr>
          <a:xfrm>
            <a:off x="8371205" y="3023235"/>
            <a:ext cx="3067685" cy="287782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在线性规划中引入松弛变量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1010285" y="2422525"/>
            <a:ext cx="9342755" cy="922020"/>
          </a:xfrm>
          <a:prstGeom prst="rect">
            <a:avLst/>
          </a:prstGeom>
          <a:noFill/>
        </p:spPr>
        <p:txBody>
          <a:bodyPr wrap="square" rtlCol="0" anchor="t">
            <a:spAutoFit/>
          </a:bodyPr>
          <a:p>
            <a:r>
              <a:rPr lang="zh-CN" altLang="en-US"/>
              <a:t>为什么我们需要引入松弛变量呢？原因很简单，因为单纯形法要求约束条件都为等式（且要求所有变量非负），那么要是有不等式约束怎么办？那我们就把不等式约束</a:t>
            </a:r>
            <a:r>
              <a:rPr lang="zh-CN" altLang="en-US" b="1">
                <a:solidFill>
                  <a:srgbClr val="FF0000"/>
                </a:solidFill>
              </a:rPr>
              <a:t>通过引入松弛变量变为等式约束</a:t>
            </a:r>
            <a:r>
              <a:rPr lang="zh-CN" altLang="en-US"/>
              <a:t>，这样一来带有不等式约束的线性规划问题就也能用单纯形法解决了。</a:t>
            </a:r>
            <a:endParaRPr lang="zh-CN" altLang="en-US"/>
          </a:p>
        </p:txBody>
      </p:sp>
      <p:pic>
        <p:nvPicPr>
          <p:cNvPr id="8" name="图片 7"/>
          <p:cNvPicPr>
            <a:picLocks noChangeAspect="1"/>
          </p:cNvPicPr>
          <p:nvPr/>
        </p:nvPicPr>
        <p:blipFill>
          <a:blip r:embed="rId1"/>
          <a:stretch>
            <a:fillRect/>
          </a:stretch>
        </p:blipFill>
        <p:spPr>
          <a:xfrm>
            <a:off x="1673860" y="3610610"/>
            <a:ext cx="3019425" cy="1695450"/>
          </a:xfrm>
          <a:prstGeom prst="rect">
            <a:avLst/>
          </a:prstGeom>
        </p:spPr>
      </p:pic>
      <p:pic>
        <p:nvPicPr>
          <p:cNvPr id="9" name="图片 8"/>
          <p:cNvPicPr>
            <a:picLocks noChangeAspect="1"/>
          </p:cNvPicPr>
          <p:nvPr/>
        </p:nvPicPr>
        <p:blipFill>
          <a:blip r:embed="rId2"/>
          <a:stretch>
            <a:fillRect/>
          </a:stretch>
        </p:blipFill>
        <p:spPr>
          <a:xfrm>
            <a:off x="6624320" y="3610610"/>
            <a:ext cx="3114675" cy="159067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什么情况下在线性规划中引入松弛变量</a:t>
            </a:r>
            <a:endParaRPr lang="zh-CN" altLang="en-US" sz="32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当你需要将线性规划化成标准形式的时候</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当你遇到绝对值问题的时候</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当你遇到不等式过多甚至到了非线性的不等关系的时候</a:t>
            </a:r>
            <a:endParaRPr lang="zh-CN" altLang="en-US" sz="20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引入松弛变量的规划求解</a:t>
            </a:r>
            <a:endParaRPr lang="zh-CN" altLang="en-US" sz="3200">
              <a:latin typeface="宋体" panose="02010600030101010101" pitchFamily="2" charset="-122"/>
              <a:ea typeface="宋体" panose="02010600030101010101" pitchFamily="2" charset="-122"/>
            </a:endParaRPr>
          </a:p>
          <a:p>
            <a:r>
              <a:rPr lang="zh-CN" altLang="en-US" sz="2400">
                <a:solidFill>
                  <a:srgbClr val="FF0000"/>
                </a:solidFill>
                <a:latin typeface="宋体" panose="02010600030101010101" pitchFamily="2" charset="-122"/>
                <a:ea typeface="宋体" panose="02010600030101010101" pitchFamily="2" charset="-122"/>
              </a:rPr>
              <a:t>蒙特卡洛法</a:t>
            </a:r>
            <a:endParaRPr lang="zh-CN" altLang="en-US" sz="2400">
              <a:solidFill>
                <a:srgbClr val="FF0000"/>
              </a:solidFill>
              <a:latin typeface="宋体" panose="02010600030101010101" pitchFamily="2" charset="-122"/>
              <a:ea typeface="宋体" panose="02010600030101010101" pitchFamily="2" charset="-122"/>
            </a:endParaRPr>
          </a:p>
          <a:p>
            <a:r>
              <a:rPr lang="zh-CN" altLang="en-US" sz="2400">
                <a:solidFill>
                  <a:srgbClr val="FF0000"/>
                </a:solidFill>
                <a:latin typeface="宋体" panose="02010600030101010101" pitchFamily="2" charset="-122"/>
                <a:ea typeface="宋体" panose="02010600030101010101" pitchFamily="2" charset="-122"/>
              </a:rPr>
              <a:t>分支定界法</a:t>
            </a:r>
            <a:endParaRPr lang="zh-CN" altLang="en-US" sz="2400">
              <a:solidFill>
                <a:srgbClr val="FF0000"/>
              </a:solidFill>
              <a:latin typeface="宋体" panose="02010600030101010101" pitchFamily="2" charset="-122"/>
              <a:ea typeface="宋体" panose="02010600030101010101" pitchFamily="2" charset="-122"/>
            </a:endParaRPr>
          </a:p>
          <a:p>
            <a:r>
              <a:rPr lang="zh-CN" altLang="en-US" sz="2400">
                <a:solidFill>
                  <a:srgbClr val="FF0000"/>
                </a:solidFill>
                <a:latin typeface="宋体" panose="02010600030101010101" pitchFamily="2" charset="-122"/>
                <a:ea typeface="宋体" panose="02010600030101010101" pitchFamily="2" charset="-122"/>
              </a:rPr>
              <a:t>单纯形法</a:t>
            </a:r>
            <a:endParaRPr lang="zh-CN" altLang="en-US" sz="2400">
              <a:solidFill>
                <a:srgbClr val="FF0000"/>
              </a:solidFill>
              <a:latin typeface="宋体" panose="02010600030101010101" pitchFamily="2" charset="-122"/>
              <a:ea typeface="宋体" panose="02010600030101010101" pitchFamily="2" charset="-122"/>
            </a:endParaRPr>
          </a:p>
          <a:p>
            <a:r>
              <a:rPr lang="en-US" altLang="zh-CN" sz="2400">
                <a:solidFill>
                  <a:srgbClr val="FF0000"/>
                </a:solidFill>
                <a:latin typeface="宋体" panose="02010600030101010101" pitchFamily="2" charset="-122"/>
                <a:ea typeface="宋体" panose="02010600030101010101" pitchFamily="2" charset="-122"/>
              </a:rPr>
              <a:t>……</a:t>
            </a:r>
            <a:endParaRPr lang="en-US" altLang="zh-CN" sz="2400">
              <a:solidFill>
                <a:srgbClr val="FF0000"/>
              </a:solidFill>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非线性问题相比于线性问题</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731520" y="2407285"/>
            <a:ext cx="10582275" cy="401002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二次规划的基本形式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903605" y="2321560"/>
            <a:ext cx="9435465" cy="1198880"/>
          </a:xfrm>
          <a:prstGeom prst="rect">
            <a:avLst/>
          </a:prstGeom>
          <a:noFill/>
        </p:spPr>
        <p:txBody>
          <a:bodyPr wrap="square" rtlCol="0">
            <a:spAutoFit/>
          </a:bodyPr>
          <a:p>
            <a:r>
              <a:rPr lang="zh-CN" altLang="en-US"/>
              <a:t>目标函数形式如果是一个二次函数那就是一个二次规划</a:t>
            </a:r>
            <a:endParaRPr lang="zh-CN" altLang="en-US"/>
          </a:p>
          <a:p>
            <a:endParaRPr lang="zh-CN" altLang="en-US"/>
          </a:p>
          <a:p>
            <a:r>
              <a:rPr lang="zh-CN" altLang="en-US"/>
              <a:t>举例：</a:t>
            </a:r>
            <a:endParaRPr lang="zh-CN" altLang="en-US"/>
          </a:p>
          <a:p>
            <a:endParaRPr lang="zh-CN" altLang="en-US"/>
          </a:p>
        </p:txBody>
      </p:sp>
      <p:graphicFrame>
        <p:nvGraphicFramePr>
          <p:cNvPr id="9" name="对象 8">
            <a:hlinkClick r:id="" action="ppaction://ole?verb="/>
          </p:cNvPr>
          <p:cNvGraphicFramePr>
            <a:graphicFrameLocks noChangeAspect="1"/>
          </p:cNvGraphicFramePr>
          <p:nvPr/>
        </p:nvGraphicFramePr>
        <p:xfrm>
          <a:off x="4553585" y="3241040"/>
          <a:ext cx="2811145" cy="2013585"/>
        </p:xfrm>
        <a:graphic>
          <a:graphicData uri="http://schemas.openxmlformats.org/presentationml/2006/ole">
            <mc:AlternateContent xmlns:mc="http://schemas.openxmlformats.org/markup-compatibility/2006">
              <mc:Choice xmlns:v="urn:schemas-microsoft-com:vml" Requires="v">
                <p:oleObj spid="_x0000_s2049" name="" r:id="rId1" imgW="1755140" imgH="1257300" progId="Equation.AxMath">
                  <p:embed/>
                </p:oleObj>
              </mc:Choice>
              <mc:Fallback>
                <p:oleObj name="" r:id="rId1" imgW="1755140" imgH="1257300" progId="Equation.AxMath">
                  <p:embed/>
                  <p:pic>
                    <p:nvPicPr>
                      <p:cNvPr id="0" name="图片 2048"/>
                      <p:cNvPicPr/>
                      <p:nvPr/>
                    </p:nvPicPr>
                    <p:blipFill>
                      <a:blip r:embed="rId2"/>
                      <a:stretch>
                        <a:fillRect/>
                      </a:stretch>
                    </p:blipFill>
                    <p:spPr>
                      <a:xfrm>
                        <a:off x="4553585" y="3241040"/>
                        <a:ext cx="2811145" cy="20135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补充高等数学：多元函数</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903605" y="2321560"/>
            <a:ext cx="9435465" cy="2306955"/>
          </a:xfrm>
          <a:prstGeom prst="rect">
            <a:avLst/>
          </a:prstGeom>
          <a:noFill/>
        </p:spPr>
        <p:txBody>
          <a:bodyPr wrap="square" rtlCol="0">
            <a:spAutoFit/>
          </a:bodyPr>
          <a:p>
            <a:r>
              <a:rPr lang="zh-CN" altLang="en-US"/>
              <a:t>多元函数的自变量不止一个，是多个自变量对应一个</a:t>
            </a:r>
            <a:r>
              <a:rPr lang="en-US" altLang="zh-CN"/>
              <a:t>y</a:t>
            </a:r>
            <a:endParaRPr lang="en-US" altLang="zh-CN"/>
          </a:p>
          <a:p>
            <a:endParaRPr lang="en-US" altLang="zh-CN"/>
          </a:p>
          <a:p>
            <a:r>
              <a:rPr lang="zh-CN" altLang="en-US"/>
              <a:t>怎么理解多元函数：函数不是集合到集合的映射吗？</a:t>
            </a:r>
            <a:endParaRPr lang="zh-CN" altLang="en-US"/>
          </a:p>
          <a:p>
            <a:r>
              <a:rPr lang="zh-CN" altLang="en-US"/>
              <a:t>多元函数仍然是集合到集合的映射，但可不是一个数集到另一个数集的映射</a:t>
            </a:r>
            <a:endParaRPr lang="zh-CN" altLang="en-US"/>
          </a:p>
          <a:p>
            <a:r>
              <a:rPr lang="zh-CN" altLang="en-US"/>
              <a:t>而是一个坐标集到一个数集的映射！</a:t>
            </a:r>
            <a:endParaRPr lang="zh-CN" altLang="en-US"/>
          </a:p>
          <a:p>
            <a:endParaRPr lang="zh-CN" altLang="en-US"/>
          </a:p>
          <a:p>
            <a:r>
              <a:rPr lang="zh-CN" altLang="en-US"/>
              <a:t>直观认识多元函数：举例，当地气温受到海拔和时间的影响</a:t>
            </a:r>
            <a:endParaRPr lang="zh-CN" altLang="en-US"/>
          </a:p>
          <a:p>
            <a:endParaRPr lang="zh-CN" altLang="en-US"/>
          </a:p>
        </p:txBody>
      </p:sp>
      <p:graphicFrame>
        <p:nvGraphicFramePr>
          <p:cNvPr id="2" name="对象 1">
            <a:hlinkClick r:id="" action="ppaction://ole?verb="/>
          </p:cNvPr>
          <p:cNvGraphicFramePr>
            <a:graphicFrameLocks noChangeAspect="1"/>
          </p:cNvGraphicFramePr>
          <p:nvPr/>
        </p:nvGraphicFramePr>
        <p:xfrm>
          <a:off x="2166620" y="4691380"/>
          <a:ext cx="2684145" cy="634365"/>
        </p:xfrm>
        <a:graphic>
          <a:graphicData uri="http://schemas.openxmlformats.org/presentationml/2006/ole">
            <mc:AlternateContent xmlns:mc="http://schemas.openxmlformats.org/markup-compatibility/2006">
              <mc:Choice xmlns:v="urn:schemas-microsoft-com:vml" Requires="v">
                <p:oleObj spid="_x0000_s1025" name="" r:id="rId1" imgW="1797685" imgH="424815" progId="Equation.AxMath">
                  <p:embed/>
                </p:oleObj>
              </mc:Choice>
              <mc:Fallback>
                <p:oleObj name="" r:id="rId1" imgW="1797685" imgH="424815" progId="Equation.AxMath">
                  <p:embed/>
                  <p:pic>
                    <p:nvPicPr>
                      <p:cNvPr id="0" name="图片 1024"/>
                      <p:cNvPicPr/>
                      <p:nvPr/>
                    </p:nvPicPr>
                    <p:blipFill>
                      <a:blip r:embed="rId2"/>
                      <a:stretch>
                        <a:fillRect/>
                      </a:stretch>
                    </p:blipFill>
                    <p:spPr>
                      <a:xfrm>
                        <a:off x="2166620" y="4691380"/>
                        <a:ext cx="2684145" cy="634365"/>
                      </a:xfrm>
                      <a:prstGeom prst="rect">
                        <a:avLst/>
                      </a:prstGeom>
                    </p:spPr>
                  </p:pic>
                </p:oleObj>
              </mc:Fallback>
            </mc:AlternateContent>
          </a:graphicData>
        </a:graphic>
      </p:graphicFrame>
      <p:pic>
        <p:nvPicPr>
          <p:cNvPr id="9" name="图片 8"/>
          <p:cNvPicPr>
            <a:picLocks noChangeAspect="1"/>
          </p:cNvPicPr>
          <p:nvPr/>
        </p:nvPicPr>
        <p:blipFill>
          <a:blip r:embed="rId3"/>
          <a:stretch>
            <a:fillRect/>
          </a:stretch>
        </p:blipFill>
        <p:spPr>
          <a:xfrm>
            <a:off x="7426960" y="3602990"/>
            <a:ext cx="4013200" cy="301117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回顾：中学学过的线性规划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9" name="椭圆形标注 8"/>
          <p:cNvSpPr/>
          <p:nvPr/>
        </p:nvSpPr>
        <p:spPr>
          <a:xfrm>
            <a:off x="7743825" y="1490345"/>
            <a:ext cx="2012315" cy="107442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线性规划</a:t>
            </a:r>
            <a:endParaRPr lang="zh-CN" altLang="en-US"/>
          </a:p>
          <a:p>
            <a:pPr algn="ctr"/>
            <a:r>
              <a:rPr lang="zh-CN" altLang="en-US"/>
              <a:t>的典型应用</a:t>
            </a:r>
            <a:endParaRPr lang="zh-CN" altLang="en-US"/>
          </a:p>
          <a:p>
            <a:pPr algn="ctr"/>
            <a:r>
              <a:rPr lang="zh-CN" altLang="en-US"/>
              <a:t>有哪些？</a:t>
            </a:r>
            <a:endParaRPr lang="zh-CN" altLang="en-US"/>
          </a:p>
        </p:txBody>
      </p:sp>
      <p:pic>
        <p:nvPicPr>
          <p:cNvPr id="100" name="图片 99"/>
          <p:cNvPicPr/>
          <p:nvPr/>
        </p:nvPicPr>
        <p:blipFill>
          <a:blip r:embed="rId1"/>
          <a:stretch>
            <a:fillRect/>
          </a:stretch>
        </p:blipFill>
        <p:spPr>
          <a:xfrm>
            <a:off x="7108825" y="3291840"/>
            <a:ext cx="4131310" cy="3123565"/>
          </a:xfrm>
          <a:prstGeom prst="rect">
            <a:avLst/>
          </a:prstGeom>
          <a:noFill/>
          <a:ln w="9525">
            <a:noFill/>
          </a:ln>
        </p:spPr>
      </p:pic>
      <p:sp>
        <p:nvSpPr>
          <p:cNvPr id="50" name="任意多边形 26"/>
          <p:cNvSpPr/>
          <p:nvPr>
            <p:custDataLst>
              <p:tags r:id="rId2"/>
            </p:custDataLst>
          </p:nvPr>
        </p:nvSpPr>
        <p:spPr>
          <a:xfrm>
            <a:off x="480695" y="4658360"/>
            <a:ext cx="2821305" cy="1757045"/>
          </a:xfrm>
          <a:custGeom>
            <a:avLst/>
            <a:gdLst>
              <a:gd name="connsiteX0" fmla="*/ 637773 w 3085254"/>
              <a:gd name="connsiteY0" fmla="*/ 1852859 h 1921319"/>
              <a:gd name="connsiteX1" fmla="*/ 637773 w 3085254"/>
              <a:gd name="connsiteY1" fmla="*/ 1856166 h 1921319"/>
              <a:gd name="connsiteX2" fmla="*/ 639447 w 3085254"/>
              <a:gd name="connsiteY2" fmla="*/ 1854513 h 1921319"/>
              <a:gd name="connsiteX3" fmla="*/ 29611 w 3085254"/>
              <a:gd name="connsiteY3" fmla="*/ 35560 h 1921319"/>
              <a:gd name="connsiteX4" fmla="*/ 29611 w 3085254"/>
              <a:gd name="connsiteY4" fmla="*/ 1260091 h 1921319"/>
              <a:gd name="connsiteX5" fmla="*/ 66389 w 3085254"/>
              <a:gd name="connsiteY5" fmla="*/ 1260091 h 1921319"/>
              <a:gd name="connsiteX6" fmla="*/ 66389 w 3085254"/>
              <a:gd name="connsiteY6" fmla="*/ 66554 h 1921319"/>
              <a:gd name="connsiteX7" fmla="*/ 3027183 w 3085254"/>
              <a:gd name="connsiteY7" fmla="*/ 66554 h 1921319"/>
              <a:gd name="connsiteX8" fmla="*/ 3027183 w 3085254"/>
              <a:gd name="connsiteY8" fmla="*/ 1859230 h 1921319"/>
              <a:gd name="connsiteX9" fmla="*/ 637773 w 3085254"/>
              <a:gd name="connsiteY9" fmla="*/ 1859230 h 1921319"/>
              <a:gd name="connsiteX10" fmla="*/ 637773 w 3085254"/>
              <a:gd name="connsiteY10" fmla="*/ 1890225 h 1921319"/>
              <a:gd name="connsiteX11" fmla="*/ 3055643 w 3085254"/>
              <a:gd name="connsiteY11" fmla="*/ 1890225 h 1921319"/>
              <a:gd name="connsiteX12" fmla="*/ 3055643 w 3085254"/>
              <a:gd name="connsiteY12" fmla="*/ 35560 h 1921319"/>
              <a:gd name="connsiteX13" fmla="*/ 0 w 3085254"/>
              <a:gd name="connsiteY13" fmla="*/ 0 h 1921319"/>
              <a:gd name="connsiteX14" fmla="*/ 3085254 w 3085254"/>
              <a:gd name="connsiteY14" fmla="*/ 0 h 1921319"/>
              <a:gd name="connsiteX15" fmla="*/ 3085254 w 3085254"/>
              <a:gd name="connsiteY15" fmla="*/ 1921319 h 1921319"/>
              <a:gd name="connsiteX16" fmla="*/ 592170 w 3085254"/>
              <a:gd name="connsiteY16" fmla="*/ 1921319 h 1921319"/>
              <a:gd name="connsiteX17" fmla="*/ 597146 w 3085254"/>
              <a:gd name="connsiteY17" fmla="*/ 1916263 h 1921319"/>
              <a:gd name="connsiteX18" fmla="*/ 0 w 3085254"/>
              <a:gd name="connsiteY18" fmla="*/ 1309531 h 1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5254" h="1921319">
                <a:moveTo>
                  <a:pt x="637773" y="1852859"/>
                </a:moveTo>
                <a:lnTo>
                  <a:pt x="637773" y="1856166"/>
                </a:lnTo>
                <a:lnTo>
                  <a:pt x="639447" y="1854513"/>
                </a:lnTo>
                <a:close/>
                <a:moveTo>
                  <a:pt x="29611" y="35560"/>
                </a:moveTo>
                <a:lnTo>
                  <a:pt x="29611" y="1260091"/>
                </a:lnTo>
                <a:lnTo>
                  <a:pt x="66389" y="1260091"/>
                </a:lnTo>
                <a:lnTo>
                  <a:pt x="66389" y="66554"/>
                </a:lnTo>
                <a:lnTo>
                  <a:pt x="3027183" y="66554"/>
                </a:lnTo>
                <a:lnTo>
                  <a:pt x="3027183" y="1859230"/>
                </a:lnTo>
                <a:lnTo>
                  <a:pt x="637773" y="1859230"/>
                </a:lnTo>
                <a:lnTo>
                  <a:pt x="637773" y="1890225"/>
                </a:lnTo>
                <a:lnTo>
                  <a:pt x="3055643" y="1890225"/>
                </a:lnTo>
                <a:lnTo>
                  <a:pt x="3055643" y="35560"/>
                </a:lnTo>
                <a:close/>
                <a:moveTo>
                  <a:pt x="0" y="0"/>
                </a:moveTo>
                <a:lnTo>
                  <a:pt x="3085254" y="0"/>
                </a:lnTo>
                <a:lnTo>
                  <a:pt x="3085254" y="1921319"/>
                </a:lnTo>
                <a:lnTo>
                  <a:pt x="592170" y="1921319"/>
                </a:lnTo>
                <a:lnTo>
                  <a:pt x="597146" y="1916263"/>
                </a:lnTo>
                <a:lnTo>
                  <a:pt x="0" y="1309531"/>
                </a:lnTo>
                <a:close/>
              </a:path>
            </a:pathLst>
          </a:custGeom>
          <a:ln>
            <a:noFill/>
          </a:ln>
        </p:spPr>
        <p:style>
          <a:lnRef idx="2">
            <a:srgbClr val="F99F7B">
              <a:shade val="50000"/>
            </a:srgbClr>
          </a:lnRef>
          <a:fillRef idx="1">
            <a:srgbClr val="F99F7B"/>
          </a:fillRef>
          <a:effectRef idx="0">
            <a:srgbClr val="F99F7B"/>
          </a:effectRef>
          <a:fontRef idx="minor">
            <a:srgbClr val="FFFFFF"/>
          </a:fontRef>
        </p:style>
        <p:txBody>
          <a:bodyPr lIns="180000" bIns="180000" rtlCol="0" anchor="ctr">
            <a:normAutofit/>
          </a:bodyPr>
          <a:lstStyle/>
          <a:p>
            <a:pPr algn="ct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cxnSp>
        <p:nvCxnSpPr>
          <p:cNvPr id="51" name="直接连接符 50"/>
          <p:cNvCxnSpPr/>
          <p:nvPr>
            <p:custDataLst>
              <p:tags r:id="rId3"/>
            </p:custDataLst>
          </p:nvPr>
        </p:nvCxnSpPr>
        <p:spPr>
          <a:xfrm>
            <a:off x="320040" y="6024245"/>
            <a:ext cx="549910" cy="561975"/>
          </a:xfrm>
          <a:prstGeom prst="line">
            <a:avLst/>
          </a:prstGeom>
        </p:spPr>
        <p:style>
          <a:lnRef idx="1">
            <a:srgbClr val="F99F7B"/>
          </a:lnRef>
          <a:fillRef idx="0">
            <a:srgbClr val="F99F7B"/>
          </a:fillRef>
          <a:effectRef idx="0">
            <a:srgbClr val="F99F7B"/>
          </a:effectRef>
          <a:fontRef idx="minor">
            <a:srgbClr val="3F4143"/>
          </a:fontRef>
        </p:style>
      </p:cxnSp>
      <p:sp>
        <p:nvSpPr>
          <p:cNvPr id="52" name="文本框 51"/>
          <p:cNvSpPr txBox="1"/>
          <p:nvPr>
            <p:custDataLst>
              <p:tags r:id="rId4"/>
            </p:custDataLst>
          </p:nvPr>
        </p:nvSpPr>
        <p:spPr>
          <a:xfrm>
            <a:off x="126365" y="5608320"/>
            <a:ext cx="1098550" cy="1200150"/>
          </a:xfrm>
          <a:prstGeom prst="rect">
            <a:avLst/>
          </a:prstGeom>
          <a:noFill/>
        </p:spPr>
        <p:txBody>
          <a:bodyPr wrap="square" rtlCol="0" anchor="ctr">
            <a:normAutofit fontScale="90000"/>
          </a:bodyPr>
          <a:lstStyle/>
          <a:p>
            <a:pPr algn="ctr"/>
            <a:r>
              <a:rPr lang="en-US" altLang="zh-CN"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rPr>
              <a:t>3</a:t>
            </a:r>
            <a:endParaRPr lang="zh-CN" altLang="en-US"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endParaRPr>
          </a:p>
        </p:txBody>
      </p:sp>
      <p:sp>
        <p:nvSpPr>
          <p:cNvPr id="70" name="文本框 69"/>
          <p:cNvSpPr txBox="1"/>
          <p:nvPr>
            <p:custDataLst>
              <p:tags r:id="rId5"/>
            </p:custDataLst>
          </p:nvPr>
        </p:nvSpPr>
        <p:spPr>
          <a:xfrm>
            <a:off x="579755" y="5332095"/>
            <a:ext cx="2622550" cy="409575"/>
          </a:xfrm>
          <a:prstGeom prst="rect">
            <a:avLst/>
          </a:prstGeom>
          <a:noFill/>
        </p:spPr>
        <p:txBody>
          <a:bodyPr wrap="square" rtlCol="0" anchor="ctr">
            <a:noAutofit/>
          </a:bodyPr>
          <a:lstStyle/>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几何切割问题</a:t>
            </a:r>
            <a:endParaRPr lang="zh-CN" altLang="en-US" sz="2000" spc="150" dirty="0">
              <a:solidFill>
                <a:srgbClr val="FFFFFF"/>
              </a:solidFill>
              <a:latin typeface="微软雅黑" panose="020B0503020204020204" pitchFamily="34" charset="-122"/>
              <a:ea typeface="微软雅黑" panose="020B0503020204020204" pitchFamily="34" charset="-122"/>
            </a:endParaRPr>
          </a:p>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切割长宽各多少</a:t>
            </a:r>
            <a:endParaRPr lang="zh-CN" altLang="en-US" sz="2000" spc="150" dirty="0">
              <a:solidFill>
                <a:srgbClr val="FFFFFF"/>
              </a:solidFill>
              <a:latin typeface="微软雅黑" panose="020B0503020204020204" pitchFamily="34" charset="-122"/>
              <a:ea typeface="微软雅黑" panose="020B0503020204020204" pitchFamily="34" charset="-122"/>
            </a:endParaRPr>
          </a:p>
        </p:txBody>
      </p:sp>
      <p:sp>
        <p:nvSpPr>
          <p:cNvPr id="53" name="任意多边形 31"/>
          <p:cNvSpPr/>
          <p:nvPr>
            <p:custDataLst>
              <p:tags r:id="rId6"/>
            </p:custDataLst>
          </p:nvPr>
        </p:nvSpPr>
        <p:spPr>
          <a:xfrm>
            <a:off x="4052570" y="4658360"/>
            <a:ext cx="2821305" cy="1757045"/>
          </a:xfrm>
          <a:custGeom>
            <a:avLst/>
            <a:gdLst>
              <a:gd name="connsiteX0" fmla="*/ 637773 w 3085254"/>
              <a:gd name="connsiteY0" fmla="*/ 1852859 h 1921319"/>
              <a:gd name="connsiteX1" fmla="*/ 637773 w 3085254"/>
              <a:gd name="connsiteY1" fmla="*/ 1856166 h 1921319"/>
              <a:gd name="connsiteX2" fmla="*/ 639447 w 3085254"/>
              <a:gd name="connsiteY2" fmla="*/ 1854513 h 1921319"/>
              <a:gd name="connsiteX3" fmla="*/ 29611 w 3085254"/>
              <a:gd name="connsiteY3" fmla="*/ 35560 h 1921319"/>
              <a:gd name="connsiteX4" fmla="*/ 29611 w 3085254"/>
              <a:gd name="connsiteY4" fmla="*/ 1260091 h 1921319"/>
              <a:gd name="connsiteX5" fmla="*/ 66389 w 3085254"/>
              <a:gd name="connsiteY5" fmla="*/ 1260091 h 1921319"/>
              <a:gd name="connsiteX6" fmla="*/ 66389 w 3085254"/>
              <a:gd name="connsiteY6" fmla="*/ 66554 h 1921319"/>
              <a:gd name="connsiteX7" fmla="*/ 3027183 w 3085254"/>
              <a:gd name="connsiteY7" fmla="*/ 66554 h 1921319"/>
              <a:gd name="connsiteX8" fmla="*/ 3027183 w 3085254"/>
              <a:gd name="connsiteY8" fmla="*/ 1859230 h 1921319"/>
              <a:gd name="connsiteX9" fmla="*/ 637773 w 3085254"/>
              <a:gd name="connsiteY9" fmla="*/ 1859230 h 1921319"/>
              <a:gd name="connsiteX10" fmla="*/ 637773 w 3085254"/>
              <a:gd name="connsiteY10" fmla="*/ 1890225 h 1921319"/>
              <a:gd name="connsiteX11" fmla="*/ 3055643 w 3085254"/>
              <a:gd name="connsiteY11" fmla="*/ 1890225 h 1921319"/>
              <a:gd name="connsiteX12" fmla="*/ 3055643 w 3085254"/>
              <a:gd name="connsiteY12" fmla="*/ 35560 h 1921319"/>
              <a:gd name="connsiteX13" fmla="*/ 0 w 3085254"/>
              <a:gd name="connsiteY13" fmla="*/ 0 h 1921319"/>
              <a:gd name="connsiteX14" fmla="*/ 3085254 w 3085254"/>
              <a:gd name="connsiteY14" fmla="*/ 0 h 1921319"/>
              <a:gd name="connsiteX15" fmla="*/ 3085254 w 3085254"/>
              <a:gd name="connsiteY15" fmla="*/ 1921319 h 1921319"/>
              <a:gd name="connsiteX16" fmla="*/ 592170 w 3085254"/>
              <a:gd name="connsiteY16" fmla="*/ 1921319 h 1921319"/>
              <a:gd name="connsiteX17" fmla="*/ 597146 w 3085254"/>
              <a:gd name="connsiteY17" fmla="*/ 1916263 h 1921319"/>
              <a:gd name="connsiteX18" fmla="*/ 0 w 3085254"/>
              <a:gd name="connsiteY18" fmla="*/ 1309531 h 1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5254" h="1921319">
                <a:moveTo>
                  <a:pt x="637773" y="1852859"/>
                </a:moveTo>
                <a:lnTo>
                  <a:pt x="637773" y="1856166"/>
                </a:lnTo>
                <a:lnTo>
                  <a:pt x="639447" y="1854513"/>
                </a:lnTo>
                <a:close/>
                <a:moveTo>
                  <a:pt x="29611" y="35560"/>
                </a:moveTo>
                <a:lnTo>
                  <a:pt x="29611" y="1260091"/>
                </a:lnTo>
                <a:lnTo>
                  <a:pt x="66389" y="1260091"/>
                </a:lnTo>
                <a:lnTo>
                  <a:pt x="66389" y="66554"/>
                </a:lnTo>
                <a:lnTo>
                  <a:pt x="3027183" y="66554"/>
                </a:lnTo>
                <a:lnTo>
                  <a:pt x="3027183" y="1859230"/>
                </a:lnTo>
                <a:lnTo>
                  <a:pt x="637773" y="1859230"/>
                </a:lnTo>
                <a:lnTo>
                  <a:pt x="637773" y="1890225"/>
                </a:lnTo>
                <a:lnTo>
                  <a:pt x="3055643" y="1890225"/>
                </a:lnTo>
                <a:lnTo>
                  <a:pt x="3055643" y="35560"/>
                </a:lnTo>
                <a:close/>
                <a:moveTo>
                  <a:pt x="0" y="0"/>
                </a:moveTo>
                <a:lnTo>
                  <a:pt x="3085254" y="0"/>
                </a:lnTo>
                <a:lnTo>
                  <a:pt x="3085254" y="1921319"/>
                </a:lnTo>
                <a:lnTo>
                  <a:pt x="592170" y="1921319"/>
                </a:lnTo>
                <a:lnTo>
                  <a:pt x="597146" y="1916263"/>
                </a:lnTo>
                <a:lnTo>
                  <a:pt x="0" y="1309531"/>
                </a:lnTo>
                <a:close/>
              </a:path>
            </a:pathLst>
          </a:custGeom>
          <a:ln>
            <a:noFill/>
          </a:ln>
        </p:spPr>
        <p:style>
          <a:lnRef idx="2">
            <a:srgbClr val="F99F7B">
              <a:shade val="50000"/>
            </a:srgbClr>
          </a:lnRef>
          <a:fillRef idx="1">
            <a:srgbClr val="F99F7B"/>
          </a:fillRef>
          <a:effectRef idx="0">
            <a:srgbClr val="F99F7B"/>
          </a:effectRef>
          <a:fontRef idx="minor">
            <a:srgbClr val="FFFFFF"/>
          </a:fontRef>
        </p:style>
        <p:txBody>
          <a:bodyPr lIns="180000" bIns="180000" rtlCol="0" anchor="ctr">
            <a:normAutofit/>
          </a:bodyPr>
          <a:lstStyle/>
          <a:p>
            <a:pPr algn="ct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cxnSp>
        <p:nvCxnSpPr>
          <p:cNvPr id="54" name="直接连接符 53"/>
          <p:cNvCxnSpPr/>
          <p:nvPr>
            <p:custDataLst>
              <p:tags r:id="rId7"/>
            </p:custDataLst>
          </p:nvPr>
        </p:nvCxnSpPr>
        <p:spPr>
          <a:xfrm>
            <a:off x="3891915" y="6024245"/>
            <a:ext cx="549910" cy="561975"/>
          </a:xfrm>
          <a:prstGeom prst="line">
            <a:avLst/>
          </a:prstGeom>
        </p:spPr>
        <p:style>
          <a:lnRef idx="1">
            <a:srgbClr val="F99F7B"/>
          </a:lnRef>
          <a:fillRef idx="0">
            <a:srgbClr val="F99F7B"/>
          </a:fillRef>
          <a:effectRef idx="0">
            <a:srgbClr val="F99F7B"/>
          </a:effectRef>
          <a:fontRef idx="minor">
            <a:srgbClr val="3F4143"/>
          </a:fontRef>
        </p:style>
      </p:cxnSp>
      <p:sp>
        <p:nvSpPr>
          <p:cNvPr id="55" name="文本框 54"/>
          <p:cNvSpPr txBox="1"/>
          <p:nvPr>
            <p:custDataLst>
              <p:tags r:id="rId8"/>
            </p:custDataLst>
          </p:nvPr>
        </p:nvSpPr>
        <p:spPr>
          <a:xfrm>
            <a:off x="3698240" y="5608320"/>
            <a:ext cx="1098550" cy="1200150"/>
          </a:xfrm>
          <a:prstGeom prst="rect">
            <a:avLst/>
          </a:prstGeom>
          <a:noFill/>
        </p:spPr>
        <p:txBody>
          <a:bodyPr wrap="square" rtlCol="0" anchor="ctr">
            <a:normAutofit fontScale="90000"/>
          </a:bodyPr>
          <a:lstStyle/>
          <a:p>
            <a:pPr algn="ctr"/>
            <a:r>
              <a:rPr lang="en-US" altLang="zh-CN"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rPr>
              <a:t>4</a:t>
            </a:r>
            <a:endParaRPr lang="zh-CN" altLang="en-US"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endParaRPr>
          </a:p>
        </p:txBody>
      </p:sp>
      <p:sp>
        <p:nvSpPr>
          <p:cNvPr id="71" name="文本框 70"/>
          <p:cNvSpPr txBox="1"/>
          <p:nvPr>
            <p:custDataLst>
              <p:tags r:id="rId9"/>
            </p:custDataLst>
          </p:nvPr>
        </p:nvSpPr>
        <p:spPr>
          <a:xfrm>
            <a:off x="4151630" y="5332095"/>
            <a:ext cx="2622550" cy="409575"/>
          </a:xfrm>
          <a:prstGeom prst="rect">
            <a:avLst/>
          </a:prstGeom>
          <a:noFill/>
        </p:spPr>
        <p:txBody>
          <a:bodyPr wrap="square" rtlCol="0" anchor="ctr">
            <a:noAutofit/>
          </a:bodyPr>
          <a:lstStyle/>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买卖利润问题</a:t>
            </a:r>
            <a:endParaRPr lang="zh-CN" altLang="en-US" sz="2000" spc="150" dirty="0">
              <a:solidFill>
                <a:srgbClr val="FFFFFF"/>
              </a:solidFill>
              <a:latin typeface="微软雅黑" panose="020B0503020204020204" pitchFamily="34" charset="-122"/>
              <a:ea typeface="微软雅黑" panose="020B0503020204020204" pitchFamily="34" charset="-122"/>
            </a:endParaRPr>
          </a:p>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这种方案下我能挣多少</a:t>
            </a:r>
            <a:endParaRPr lang="zh-CN" altLang="en-US" sz="2000" spc="150" dirty="0">
              <a:solidFill>
                <a:srgbClr val="FFFFFF"/>
              </a:solidFill>
              <a:latin typeface="微软雅黑" panose="020B0503020204020204" pitchFamily="34" charset="-122"/>
              <a:ea typeface="微软雅黑" panose="020B0503020204020204" pitchFamily="34" charset="-122"/>
            </a:endParaRPr>
          </a:p>
        </p:txBody>
      </p:sp>
      <p:sp>
        <p:nvSpPr>
          <p:cNvPr id="14" name="任意多边形 13"/>
          <p:cNvSpPr/>
          <p:nvPr>
            <p:custDataLst>
              <p:tags r:id="rId10"/>
            </p:custDataLst>
          </p:nvPr>
        </p:nvSpPr>
        <p:spPr>
          <a:xfrm>
            <a:off x="480515" y="2383099"/>
            <a:ext cx="2821485" cy="1757059"/>
          </a:xfrm>
          <a:custGeom>
            <a:avLst/>
            <a:gdLst>
              <a:gd name="connsiteX0" fmla="*/ 637773 w 3085254"/>
              <a:gd name="connsiteY0" fmla="*/ 1852859 h 1921319"/>
              <a:gd name="connsiteX1" fmla="*/ 637773 w 3085254"/>
              <a:gd name="connsiteY1" fmla="*/ 1856166 h 1921319"/>
              <a:gd name="connsiteX2" fmla="*/ 639447 w 3085254"/>
              <a:gd name="connsiteY2" fmla="*/ 1854513 h 1921319"/>
              <a:gd name="connsiteX3" fmla="*/ 29611 w 3085254"/>
              <a:gd name="connsiteY3" fmla="*/ 35560 h 1921319"/>
              <a:gd name="connsiteX4" fmla="*/ 29611 w 3085254"/>
              <a:gd name="connsiteY4" fmla="*/ 1260091 h 1921319"/>
              <a:gd name="connsiteX5" fmla="*/ 66389 w 3085254"/>
              <a:gd name="connsiteY5" fmla="*/ 1260091 h 1921319"/>
              <a:gd name="connsiteX6" fmla="*/ 66389 w 3085254"/>
              <a:gd name="connsiteY6" fmla="*/ 66554 h 1921319"/>
              <a:gd name="connsiteX7" fmla="*/ 3027183 w 3085254"/>
              <a:gd name="connsiteY7" fmla="*/ 66554 h 1921319"/>
              <a:gd name="connsiteX8" fmla="*/ 3027183 w 3085254"/>
              <a:gd name="connsiteY8" fmla="*/ 1859230 h 1921319"/>
              <a:gd name="connsiteX9" fmla="*/ 637773 w 3085254"/>
              <a:gd name="connsiteY9" fmla="*/ 1859230 h 1921319"/>
              <a:gd name="connsiteX10" fmla="*/ 637773 w 3085254"/>
              <a:gd name="connsiteY10" fmla="*/ 1890225 h 1921319"/>
              <a:gd name="connsiteX11" fmla="*/ 3055643 w 3085254"/>
              <a:gd name="connsiteY11" fmla="*/ 1890225 h 1921319"/>
              <a:gd name="connsiteX12" fmla="*/ 3055643 w 3085254"/>
              <a:gd name="connsiteY12" fmla="*/ 35560 h 1921319"/>
              <a:gd name="connsiteX13" fmla="*/ 0 w 3085254"/>
              <a:gd name="connsiteY13" fmla="*/ 0 h 1921319"/>
              <a:gd name="connsiteX14" fmla="*/ 3085254 w 3085254"/>
              <a:gd name="connsiteY14" fmla="*/ 0 h 1921319"/>
              <a:gd name="connsiteX15" fmla="*/ 3085254 w 3085254"/>
              <a:gd name="connsiteY15" fmla="*/ 1921319 h 1921319"/>
              <a:gd name="connsiteX16" fmla="*/ 592170 w 3085254"/>
              <a:gd name="connsiteY16" fmla="*/ 1921319 h 1921319"/>
              <a:gd name="connsiteX17" fmla="*/ 597146 w 3085254"/>
              <a:gd name="connsiteY17" fmla="*/ 1916263 h 1921319"/>
              <a:gd name="connsiteX18" fmla="*/ 0 w 3085254"/>
              <a:gd name="connsiteY18" fmla="*/ 1309531 h 1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5254" h="1921319">
                <a:moveTo>
                  <a:pt x="637773" y="1852859"/>
                </a:moveTo>
                <a:lnTo>
                  <a:pt x="637773" y="1856166"/>
                </a:lnTo>
                <a:lnTo>
                  <a:pt x="639447" y="1854513"/>
                </a:lnTo>
                <a:close/>
                <a:moveTo>
                  <a:pt x="29611" y="35560"/>
                </a:moveTo>
                <a:lnTo>
                  <a:pt x="29611" y="1260091"/>
                </a:lnTo>
                <a:lnTo>
                  <a:pt x="66389" y="1260091"/>
                </a:lnTo>
                <a:lnTo>
                  <a:pt x="66389" y="66554"/>
                </a:lnTo>
                <a:lnTo>
                  <a:pt x="3027183" y="66554"/>
                </a:lnTo>
                <a:lnTo>
                  <a:pt x="3027183" y="1859230"/>
                </a:lnTo>
                <a:lnTo>
                  <a:pt x="637773" y="1859230"/>
                </a:lnTo>
                <a:lnTo>
                  <a:pt x="637773" y="1890225"/>
                </a:lnTo>
                <a:lnTo>
                  <a:pt x="3055643" y="1890225"/>
                </a:lnTo>
                <a:lnTo>
                  <a:pt x="3055643" y="35560"/>
                </a:lnTo>
                <a:close/>
                <a:moveTo>
                  <a:pt x="0" y="0"/>
                </a:moveTo>
                <a:lnTo>
                  <a:pt x="3085254" y="0"/>
                </a:lnTo>
                <a:lnTo>
                  <a:pt x="3085254" y="1921319"/>
                </a:lnTo>
                <a:lnTo>
                  <a:pt x="592170" y="1921319"/>
                </a:lnTo>
                <a:lnTo>
                  <a:pt x="597146" y="1916263"/>
                </a:lnTo>
                <a:lnTo>
                  <a:pt x="0" y="1309531"/>
                </a:lnTo>
                <a:close/>
              </a:path>
            </a:pathLst>
          </a:custGeom>
          <a:ln>
            <a:noFill/>
          </a:ln>
        </p:spPr>
        <p:style>
          <a:lnRef idx="2">
            <a:srgbClr val="F99F7B">
              <a:shade val="50000"/>
            </a:srgbClr>
          </a:lnRef>
          <a:fillRef idx="1">
            <a:srgbClr val="F99F7B"/>
          </a:fillRef>
          <a:effectRef idx="0">
            <a:srgbClr val="F99F7B"/>
          </a:effectRef>
          <a:fontRef idx="minor">
            <a:srgbClr val="FFFFFF"/>
          </a:fontRef>
        </p:style>
        <p:txBody>
          <a:bodyPr lIns="180000" bIns="180000" rtlCol="0" anchor="ctr">
            <a:normAutofit/>
          </a:bodyPr>
          <a:lstStyle/>
          <a:p>
            <a:pPr algn="ct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cxnSp>
        <p:nvCxnSpPr>
          <p:cNvPr id="16" name="直接连接符 15"/>
          <p:cNvCxnSpPr/>
          <p:nvPr>
            <p:custDataLst>
              <p:tags r:id="rId11"/>
            </p:custDataLst>
          </p:nvPr>
        </p:nvCxnSpPr>
        <p:spPr>
          <a:xfrm>
            <a:off x="320238" y="3749059"/>
            <a:ext cx="549739" cy="562129"/>
          </a:xfrm>
          <a:prstGeom prst="line">
            <a:avLst/>
          </a:prstGeom>
        </p:spPr>
        <p:style>
          <a:lnRef idx="1">
            <a:srgbClr val="F99F7B"/>
          </a:lnRef>
          <a:fillRef idx="0">
            <a:srgbClr val="F99F7B"/>
          </a:fillRef>
          <a:effectRef idx="0">
            <a:srgbClr val="F99F7B"/>
          </a:effectRef>
          <a:fontRef idx="minor">
            <a:srgbClr val="3F4143"/>
          </a:fontRef>
        </p:style>
      </p:cxnSp>
      <p:sp>
        <p:nvSpPr>
          <p:cNvPr id="12" name="文本框 11"/>
          <p:cNvSpPr txBox="1"/>
          <p:nvPr>
            <p:custDataLst>
              <p:tags r:id="rId12"/>
            </p:custDataLst>
          </p:nvPr>
        </p:nvSpPr>
        <p:spPr>
          <a:xfrm>
            <a:off x="126585" y="3384509"/>
            <a:ext cx="1098400" cy="1097709"/>
          </a:xfrm>
          <a:prstGeom prst="rect">
            <a:avLst/>
          </a:prstGeom>
          <a:noFill/>
        </p:spPr>
        <p:txBody>
          <a:bodyPr wrap="square" rtlCol="0" anchor="ctr">
            <a:normAutofit fontScale="80000"/>
          </a:bodyPr>
          <a:lstStyle/>
          <a:p>
            <a:pPr algn="ctr"/>
            <a:r>
              <a:rPr lang="en-US" altLang="zh-CN"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rPr>
              <a:t>1</a:t>
            </a:r>
            <a:endParaRPr lang="zh-CN" altLang="en-US"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endParaRPr>
          </a:p>
        </p:txBody>
      </p:sp>
      <p:sp>
        <p:nvSpPr>
          <p:cNvPr id="21" name="任意多边形 20"/>
          <p:cNvSpPr/>
          <p:nvPr>
            <p:custDataLst>
              <p:tags r:id="rId13"/>
            </p:custDataLst>
          </p:nvPr>
        </p:nvSpPr>
        <p:spPr>
          <a:xfrm>
            <a:off x="4052390" y="2383099"/>
            <a:ext cx="2821485" cy="1757059"/>
          </a:xfrm>
          <a:custGeom>
            <a:avLst/>
            <a:gdLst>
              <a:gd name="connsiteX0" fmla="*/ 637773 w 3085254"/>
              <a:gd name="connsiteY0" fmla="*/ 1852859 h 1921319"/>
              <a:gd name="connsiteX1" fmla="*/ 637773 w 3085254"/>
              <a:gd name="connsiteY1" fmla="*/ 1856166 h 1921319"/>
              <a:gd name="connsiteX2" fmla="*/ 639447 w 3085254"/>
              <a:gd name="connsiteY2" fmla="*/ 1854513 h 1921319"/>
              <a:gd name="connsiteX3" fmla="*/ 29611 w 3085254"/>
              <a:gd name="connsiteY3" fmla="*/ 35560 h 1921319"/>
              <a:gd name="connsiteX4" fmla="*/ 29611 w 3085254"/>
              <a:gd name="connsiteY4" fmla="*/ 1260091 h 1921319"/>
              <a:gd name="connsiteX5" fmla="*/ 66389 w 3085254"/>
              <a:gd name="connsiteY5" fmla="*/ 1260091 h 1921319"/>
              <a:gd name="connsiteX6" fmla="*/ 66389 w 3085254"/>
              <a:gd name="connsiteY6" fmla="*/ 66554 h 1921319"/>
              <a:gd name="connsiteX7" fmla="*/ 3027183 w 3085254"/>
              <a:gd name="connsiteY7" fmla="*/ 66554 h 1921319"/>
              <a:gd name="connsiteX8" fmla="*/ 3027183 w 3085254"/>
              <a:gd name="connsiteY8" fmla="*/ 1859230 h 1921319"/>
              <a:gd name="connsiteX9" fmla="*/ 637773 w 3085254"/>
              <a:gd name="connsiteY9" fmla="*/ 1859230 h 1921319"/>
              <a:gd name="connsiteX10" fmla="*/ 637773 w 3085254"/>
              <a:gd name="connsiteY10" fmla="*/ 1890225 h 1921319"/>
              <a:gd name="connsiteX11" fmla="*/ 3055643 w 3085254"/>
              <a:gd name="connsiteY11" fmla="*/ 1890225 h 1921319"/>
              <a:gd name="connsiteX12" fmla="*/ 3055643 w 3085254"/>
              <a:gd name="connsiteY12" fmla="*/ 35560 h 1921319"/>
              <a:gd name="connsiteX13" fmla="*/ 0 w 3085254"/>
              <a:gd name="connsiteY13" fmla="*/ 0 h 1921319"/>
              <a:gd name="connsiteX14" fmla="*/ 3085254 w 3085254"/>
              <a:gd name="connsiteY14" fmla="*/ 0 h 1921319"/>
              <a:gd name="connsiteX15" fmla="*/ 3085254 w 3085254"/>
              <a:gd name="connsiteY15" fmla="*/ 1921319 h 1921319"/>
              <a:gd name="connsiteX16" fmla="*/ 592170 w 3085254"/>
              <a:gd name="connsiteY16" fmla="*/ 1921319 h 1921319"/>
              <a:gd name="connsiteX17" fmla="*/ 597146 w 3085254"/>
              <a:gd name="connsiteY17" fmla="*/ 1916263 h 1921319"/>
              <a:gd name="connsiteX18" fmla="*/ 0 w 3085254"/>
              <a:gd name="connsiteY18" fmla="*/ 1309531 h 1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5254" h="1921319">
                <a:moveTo>
                  <a:pt x="637773" y="1852859"/>
                </a:moveTo>
                <a:lnTo>
                  <a:pt x="637773" y="1856166"/>
                </a:lnTo>
                <a:lnTo>
                  <a:pt x="639447" y="1854513"/>
                </a:lnTo>
                <a:close/>
                <a:moveTo>
                  <a:pt x="29611" y="35560"/>
                </a:moveTo>
                <a:lnTo>
                  <a:pt x="29611" y="1260091"/>
                </a:lnTo>
                <a:lnTo>
                  <a:pt x="66389" y="1260091"/>
                </a:lnTo>
                <a:lnTo>
                  <a:pt x="66389" y="66554"/>
                </a:lnTo>
                <a:lnTo>
                  <a:pt x="3027183" y="66554"/>
                </a:lnTo>
                <a:lnTo>
                  <a:pt x="3027183" y="1859230"/>
                </a:lnTo>
                <a:lnTo>
                  <a:pt x="637773" y="1859230"/>
                </a:lnTo>
                <a:lnTo>
                  <a:pt x="637773" y="1890225"/>
                </a:lnTo>
                <a:lnTo>
                  <a:pt x="3055643" y="1890225"/>
                </a:lnTo>
                <a:lnTo>
                  <a:pt x="3055643" y="35560"/>
                </a:lnTo>
                <a:close/>
                <a:moveTo>
                  <a:pt x="0" y="0"/>
                </a:moveTo>
                <a:lnTo>
                  <a:pt x="3085254" y="0"/>
                </a:lnTo>
                <a:lnTo>
                  <a:pt x="3085254" y="1921319"/>
                </a:lnTo>
                <a:lnTo>
                  <a:pt x="592170" y="1921319"/>
                </a:lnTo>
                <a:lnTo>
                  <a:pt x="597146" y="1916263"/>
                </a:lnTo>
                <a:lnTo>
                  <a:pt x="0" y="1309531"/>
                </a:lnTo>
                <a:close/>
              </a:path>
            </a:pathLst>
          </a:custGeom>
          <a:ln>
            <a:noFill/>
          </a:ln>
        </p:spPr>
        <p:style>
          <a:lnRef idx="2">
            <a:srgbClr val="F99F7B">
              <a:shade val="50000"/>
            </a:srgbClr>
          </a:lnRef>
          <a:fillRef idx="1">
            <a:srgbClr val="F99F7B"/>
          </a:fillRef>
          <a:effectRef idx="0">
            <a:srgbClr val="F99F7B"/>
          </a:effectRef>
          <a:fontRef idx="minor">
            <a:srgbClr val="FFFFFF"/>
          </a:fontRef>
        </p:style>
        <p:txBody>
          <a:bodyPr lIns="180000" bIns="180000" rtlCol="0" anchor="ctr">
            <a:normAutofit/>
          </a:bodyPr>
          <a:lstStyle/>
          <a:p>
            <a:pPr algn="ct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14"/>
            </p:custDataLst>
          </p:nvPr>
        </p:nvCxnSpPr>
        <p:spPr>
          <a:xfrm>
            <a:off x="3892113" y="3749059"/>
            <a:ext cx="549739" cy="562129"/>
          </a:xfrm>
          <a:prstGeom prst="line">
            <a:avLst/>
          </a:prstGeom>
        </p:spPr>
        <p:style>
          <a:lnRef idx="1">
            <a:srgbClr val="F99F7B"/>
          </a:lnRef>
          <a:fillRef idx="0">
            <a:srgbClr val="F99F7B"/>
          </a:fillRef>
          <a:effectRef idx="0">
            <a:srgbClr val="F99F7B"/>
          </a:effectRef>
          <a:fontRef idx="minor">
            <a:srgbClr val="3F4143"/>
          </a:fontRef>
        </p:style>
      </p:cxnSp>
      <p:sp>
        <p:nvSpPr>
          <p:cNvPr id="20" name="文本框 19"/>
          <p:cNvSpPr txBox="1"/>
          <p:nvPr>
            <p:custDataLst>
              <p:tags r:id="rId15"/>
            </p:custDataLst>
          </p:nvPr>
        </p:nvSpPr>
        <p:spPr>
          <a:xfrm>
            <a:off x="3698460" y="3384509"/>
            <a:ext cx="1098400" cy="1097709"/>
          </a:xfrm>
          <a:prstGeom prst="rect">
            <a:avLst/>
          </a:prstGeom>
          <a:noFill/>
        </p:spPr>
        <p:txBody>
          <a:bodyPr wrap="square" rtlCol="0" anchor="ctr">
            <a:normAutofit fontScale="80000"/>
          </a:bodyPr>
          <a:lstStyle/>
          <a:p>
            <a:pPr algn="ctr"/>
            <a:r>
              <a:rPr lang="en-US" altLang="zh-CN"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rPr>
              <a:t>2</a:t>
            </a:r>
            <a:endParaRPr lang="zh-CN" altLang="en-US"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endParaRPr>
          </a:p>
        </p:txBody>
      </p:sp>
      <p:sp>
        <p:nvSpPr>
          <p:cNvPr id="67" name="文本框 66"/>
          <p:cNvSpPr txBox="1"/>
          <p:nvPr>
            <p:custDataLst>
              <p:tags r:id="rId16"/>
            </p:custDataLst>
          </p:nvPr>
        </p:nvSpPr>
        <p:spPr>
          <a:xfrm>
            <a:off x="580075" y="3056802"/>
            <a:ext cx="2622365" cy="409652"/>
          </a:xfrm>
          <a:prstGeom prst="rect">
            <a:avLst/>
          </a:prstGeom>
          <a:noFill/>
        </p:spPr>
        <p:txBody>
          <a:bodyPr wrap="square" rtlCol="0" anchor="ctr">
            <a:noAutofit/>
          </a:bodyPr>
          <a:lstStyle/>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配送运输问题</a:t>
            </a:r>
            <a:endParaRPr lang="zh-CN" altLang="en-US" sz="2000" spc="150" dirty="0">
              <a:solidFill>
                <a:srgbClr val="FFFFFF"/>
              </a:solidFill>
              <a:latin typeface="微软雅黑" panose="020B0503020204020204" pitchFamily="34" charset="-122"/>
              <a:ea typeface="微软雅黑" panose="020B0503020204020204" pitchFamily="34" charset="-122"/>
            </a:endParaRPr>
          </a:p>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选大车还是小车</a:t>
            </a:r>
            <a:endParaRPr lang="zh-CN" altLang="en-US" sz="2000" spc="150" dirty="0">
              <a:solidFill>
                <a:srgbClr val="FFFFFF"/>
              </a:solidFill>
              <a:latin typeface="微软雅黑" panose="020B0503020204020204" pitchFamily="34" charset="-122"/>
              <a:ea typeface="微软雅黑" panose="020B0503020204020204" pitchFamily="34" charset="-122"/>
            </a:endParaRPr>
          </a:p>
        </p:txBody>
      </p:sp>
      <p:sp>
        <p:nvSpPr>
          <p:cNvPr id="68" name="文本框 67"/>
          <p:cNvSpPr txBox="1"/>
          <p:nvPr>
            <p:custDataLst>
              <p:tags r:id="rId17"/>
            </p:custDataLst>
          </p:nvPr>
        </p:nvSpPr>
        <p:spPr>
          <a:xfrm>
            <a:off x="4151950" y="3056802"/>
            <a:ext cx="2622365" cy="409652"/>
          </a:xfrm>
          <a:prstGeom prst="rect">
            <a:avLst/>
          </a:prstGeom>
          <a:noFill/>
        </p:spPr>
        <p:txBody>
          <a:bodyPr wrap="square" rtlCol="0" anchor="ctr">
            <a:noAutofit/>
          </a:bodyPr>
          <a:lstStyle/>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生产规划问题</a:t>
            </a:r>
            <a:endParaRPr lang="zh-CN" altLang="en-US" sz="2000" spc="150" dirty="0">
              <a:solidFill>
                <a:srgbClr val="FFFFFF"/>
              </a:solidFill>
              <a:latin typeface="微软雅黑" panose="020B0503020204020204" pitchFamily="34" charset="-122"/>
              <a:ea typeface="微软雅黑" panose="020B0503020204020204" pitchFamily="34" charset="-122"/>
            </a:endParaRPr>
          </a:p>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每种原料各买多少</a:t>
            </a:r>
            <a:endParaRPr lang="zh-CN" altLang="en-US" sz="2000" spc="15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补充高等数学：多元函数的微分</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903605" y="2321560"/>
            <a:ext cx="9435465" cy="3138170"/>
          </a:xfrm>
          <a:prstGeom prst="rect">
            <a:avLst/>
          </a:prstGeom>
          <a:noFill/>
        </p:spPr>
        <p:txBody>
          <a:bodyPr wrap="square" rtlCol="0">
            <a:spAutoFit/>
          </a:bodyPr>
          <a:p>
            <a:r>
              <a:rPr lang="zh-CN" altLang="en-US"/>
              <a:t>多元函数的微分分全微分和偏微分两个形式，但全微分也是根据偏微分来的。</a:t>
            </a:r>
            <a:endParaRPr lang="zh-CN" altLang="en-US"/>
          </a:p>
          <a:p>
            <a:endParaRPr lang="zh-CN" altLang="en-US"/>
          </a:p>
          <a:p>
            <a:r>
              <a:rPr lang="zh-CN" altLang="en-US"/>
              <a:t>多元函数的偏微分实际上就是一种主元法，对谁求偏微分就把其他变量看作常量即可</a:t>
            </a:r>
            <a:endParaRPr lang="zh-CN" altLang="en-US"/>
          </a:p>
          <a:p>
            <a:endParaRPr lang="zh-CN" altLang="en-US"/>
          </a:p>
          <a:p>
            <a:r>
              <a:rPr lang="zh-CN" altLang="en-US"/>
              <a:t>求多元函数的全微分就是把每个变量的偏微分都求出来然后遵循公式：</a:t>
            </a:r>
            <a:endParaRPr lang="zh-CN" altLang="en-US"/>
          </a:p>
          <a:p>
            <a:endParaRPr lang="zh-CN" altLang="en-US"/>
          </a:p>
          <a:p>
            <a:endParaRPr lang="zh-CN" altLang="en-US"/>
          </a:p>
          <a:p>
            <a:endParaRPr lang="zh-CN" altLang="en-US"/>
          </a:p>
          <a:p>
            <a:endParaRPr lang="zh-CN" altLang="en-US"/>
          </a:p>
          <a:p>
            <a:r>
              <a:rPr lang="zh-CN" altLang="en-US"/>
              <a:t>高阶微分就是对偏微分一次的结果再继续求偏微分</a:t>
            </a:r>
            <a:endParaRPr lang="zh-CN" altLang="en-US"/>
          </a:p>
          <a:p>
            <a:endParaRPr lang="zh-CN" altLang="en-US"/>
          </a:p>
        </p:txBody>
      </p:sp>
      <p:graphicFrame>
        <p:nvGraphicFramePr>
          <p:cNvPr id="2" name="对象 1">
            <a:hlinkClick r:id="" action="ppaction://ole?verb="/>
          </p:cNvPr>
          <p:cNvGraphicFramePr>
            <a:graphicFrameLocks noChangeAspect="1"/>
          </p:cNvGraphicFramePr>
          <p:nvPr/>
        </p:nvGraphicFramePr>
        <p:xfrm>
          <a:off x="4617720" y="4080828"/>
          <a:ext cx="2007235" cy="622300"/>
        </p:xfrm>
        <a:graphic>
          <a:graphicData uri="http://schemas.openxmlformats.org/presentationml/2006/ole">
            <mc:AlternateContent xmlns:mc="http://schemas.openxmlformats.org/markup-compatibility/2006">
              <mc:Choice xmlns:v="urn:schemas-microsoft-com:vml" Requires="v">
                <p:oleObj spid="_x0000_s1025" name="" r:id="rId1" imgW="1344295" imgH="415925" progId="Equation.AxMath">
                  <p:embed/>
                </p:oleObj>
              </mc:Choice>
              <mc:Fallback>
                <p:oleObj name="" r:id="rId1" imgW="1344295" imgH="415925" progId="Equation.AxMath">
                  <p:embed/>
                  <p:pic>
                    <p:nvPicPr>
                      <p:cNvPr id="0" name="图片 1024"/>
                      <p:cNvPicPr/>
                      <p:nvPr/>
                    </p:nvPicPr>
                    <p:blipFill>
                      <a:blip r:embed="rId2"/>
                      <a:stretch>
                        <a:fillRect/>
                      </a:stretch>
                    </p:blipFill>
                    <p:spPr>
                      <a:xfrm>
                        <a:off x="4617720" y="4080828"/>
                        <a:ext cx="2007235" cy="6223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补充高等数学：多元函数的极值求解</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903605" y="2321560"/>
            <a:ext cx="9435465" cy="1198880"/>
          </a:xfrm>
          <a:prstGeom prst="rect">
            <a:avLst/>
          </a:prstGeom>
          <a:noFill/>
        </p:spPr>
        <p:txBody>
          <a:bodyPr wrap="square" rtlCol="0">
            <a:spAutoFit/>
          </a:bodyPr>
          <a:p>
            <a:r>
              <a:rPr lang="zh-CN" altLang="en-US"/>
              <a:t>多元函数的极值求解求解方程组的解，就让每个偏微分都能为</a:t>
            </a:r>
            <a:r>
              <a:rPr lang="en-US" altLang="zh-CN"/>
              <a:t>0</a:t>
            </a:r>
            <a:r>
              <a:rPr lang="zh-CN" altLang="en-US"/>
              <a:t>的点就可能是极值点</a:t>
            </a:r>
            <a:endParaRPr lang="zh-CN" altLang="en-US"/>
          </a:p>
          <a:p>
            <a:endParaRPr lang="zh-CN" altLang="en-US"/>
          </a:p>
          <a:p>
            <a:r>
              <a:rPr lang="zh-CN" altLang="en-US"/>
              <a:t>但为了避免</a:t>
            </a:r>
            <a:r>
              <a:rPr lang="en-US" altLang="zh-CN"/>
              <a:t>x3</a:t>
            </a:r>
            <a:r>
              <a:rPr lang="zh-CN" altLang="en-US"/>
              <a:t>的</a:t>
            </a:r>
            <a:r>
              <a:rPr lang="en-US" altLang="zh-CN"/>
              <a:t>x=0</a:t>
            </a:r>
            <a:r>
              <a:rPr lang="zh-CN" altLang="en-US"/>
              <a:t>那种情况，我们把那种点称为鞍点</a:t>
            </a:r>
            <a:endParaRPr lang="zh-CN" altLang="en-US"/>
          </a:p>
          <a:p>
            <a:endParaRPr lang="zh-CN" altLang="en-US"/>
          </a:p>
        </p:txBody>
      </p:sp>
      <p:graphicFrame>
        <p:nvGraphicFramePr>
          <p:cNvPr id="2" name="对象 1">
            <a:hlinkClick r:id="" action="ppaction://ole?verb="/>
          </p:cNvPr>
          <p:cNvGraphicFramePr>
            <a:graphicFrameLocks noChangeAspect="1"/>
          </p:cNvGraphicFramePr>
          <p:nvPr/>
        </p:nvGraphicFramePr>
        <p:xfrm>
          <a:off x="5063808" y="3683001"/>
          <a:ext cx="1115060" cy="1417955"/>
        </p:xfrm>
        <a:graphic>
          <a:graphicData uri="http://schemas.openxmlformats.org/presentationml/2006/ole">
            <mc:AlternateContent xmlns:mc="http://schemas.openxmlformats.org/markup-compatibility/2006">
              <mc:Choice xmlns:v="urn:schemas-microsoft-com:vml" Requires="v">
                <p:oleObj spid="_x0000_s1025" name="" r:id="rId1" imgW="746760" imgH="947420" progId="Equation.AxMath">
                  <p:embed/>
                </p:oleObj>
              </mc:Choice>
              <mc:Fallback>
                <p:oleObj name="" r:id="rId1" imgW="746760" imgH="947420" progId="Equation.AxMath">
                  <p:embed/>
                  <p:pic>
                    <p:nvPicPr>
                      <p:cNvPr id="0" name="图片 1024"/>
                      <p:cNvPicPr/>
                      <p:nvPr/>
                    </p:nvPicPr>
                    <p:blipFill>
                      <a:blip r:embed="rId2"/>
                      <a:stretch>
                        <a:fillRect/>
                      </a:stretch>
                    </p:blipFill>
                    <p:spPr>
                      <a:xfrm>
                        <a:off x="5063808" y="3683001"/>
                        <a:ext cx="1115060" cy="14179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补充高等数学：拉格朗日乘子法与</a:t>
            </a:r>
            <a:r>
              <a:rPr lang="en-US" altLang="zh-CN" sz="3200">
                <a:latin typeface="宋体" panose="02010600030101010101" pitchFamily="2" charset="-122"/>
                <a:ea typeface="宋体" panose="02010600030101010101" pitchFamily="2" charset="-122"/>
              </a:rPr>
              <a:t>KKT</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91540" y="2214245"/>
            <a:ext cx="10685780" cy="2306955"/>
          </a:xfrm>
          <a:prstGeom prst="rect">
            <a:avLst/>
          </a:prstGeom>
          <a:noFill/>
        </p:spPr>
        <p:txBody>
          <a:bodyPr wrap="square" rtlCol="0" anchor="t">
            <a:spAutoFit/>
          </a:bodyPr>
          <a:p>
            <a:r>
              <a:rPr lang="zh-CN" altLang="en-US"/>
              <a:t>在数学最优问题中，拉格朗日乘子法（Lagrange Multiplier，以数学家拉格朗日命名）是一种寻找变量受一个或多个条件限制的多元函数的极值的方法。</a:t>
            </a:r>
            <a:endParaRPr lang="zh-CN" altLang="en-US"/>
          </a:p>
          <a:p>
            <a:endParaRPr lang="zh-CN" altLang="en-US"/>
          </a:p>
          <a:p>
            <a:r>
              <a:rPr lang="zh-CN" altLang="en-US"/>
              <a:t>这种方法将一个有n 个变量与k 个约束条件的最优化问题转换为一个有n + k个变量的方程组的极值问题，其变量不受任何约束。</a:t>
            </a:r>
            <a:endParaRPr lang="zh-CN" altLang="en-US"/>
          </a:p>
          <a:p>
            <a:endParaRPr lang="zh-CN" altLang="en-US"/>
          </a:p>
          <a:p>
            <a:r>
              <a:rPr lang="zh-CN" altLang="en-US"/>
              <a:t>这种方法引入了一种新的标量未知数，即拉格朗日乘数：约束方程的梯度（gradient）的线性组合里每个向量的系数。</a:t>
            </a:r>
            <a:endParaRPr lang="zh-CN" altLang="en-US"/>
          </a:p>
        </p:txBody>
      </p:sp>
      <p:pic>
        <p:nvPicPr>
          <p:cNvPr id="8" name="图片 7"/>
          <p:cNvPicPr>
            <a:picLocks noChangeAspect="1"/>
          </p:cNvPicPr>
          <p:nvPr/>
        </p:nvPicPr>
        <p:blipFill>
          <a:blip r:embed="rId1"/>
          <a:stretch>
            <a:fillRect/>
          </a:stretch>
        </p:blipFill>
        <p:spPr>
          <a:xfrm>
            <a:off x="4090670" y="5622925"/>
            <a:ext cx="3590925" cy="657225"/>
          </a:xfrm>
          <a:prstGeom prst="rect">
            <a:avLst/>
          </a:prstGeom>
        </p:spPr>
      </p:pic>
      <p:pic>
        <p:nvPicPr>
          <p:cNvPr id="9" name="图片 8"/>
          <p:cNvPicPr>
            <a:picLocks noChangeAspect="1"/>
          </p:cNvPicPr>
          <p:nvPr/>
        </p:nvPicPr>
        <p:blipFill>
          <a:blip r:embed="rId2"/>
          <a:stretch>
            <a:fillRect/>
          </a:stretch>
        </p:blipFill>
        <p:spPr>
          <a:xfrm>
            <a:off x="3604895" y="4838700"/>
            <a:ext cx="4562475" cy="4667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补充高等数学：拉格朗日乘子法与</a:t>
            </a:r>
            <a:r>
              <a:rPr lang="en-US" altLang="zh-CN" sz="3200">
                <a:latin typeface="宋体" panose="02010600030101010101" pitchFamily="2" charset="-122"/>
                <a:ea typeface="宋体" panose="02010600030101010101" pitchFamily="2" charset="-122"/>
              </a:rPr>
              <a:t>KKT</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608330" y="2262505"/>
            <a:ext cx="10969625" cy="368300"/>
          </a:xfrm>
          <a:prstGeom prst="rect">
            <a:avLst/>
          </a:prstGeom>
          <a:noFill/>
        </p:spPr>
        <p:txBody>
          <a:bodyPr wrap="square" rtlCol="0" anchor="t">
            <a:spAutoFit/>
          </a:bodyPr>
          <a:p>
            <a:r>
              <a:rPr lang="zh-CN" altLang="en-US"/>
              <a:t>设目标函数f(x)，不等式约束为g(x)，有的教程还会添加上等式约束条件h(x)。此时的约束优化问题描述如下：</a:t>
            </a:r>
            <a:endParaRPr lang="zh-CN" altLang="en-US"/>
          </a:p>
        </p:txBody>
      </p:sp>
      <p:graphicFrame>
        <p:nvGraphicFramePr>
          <p:cNvPr id="8" name="对象 7">
            <a:hlinkClick r:id="" action="ppaction://ole?verb="/>
          </p:cNvPr>
          <p:cNvGraphicFramePr>
            <a:graphicFrameLocks noChangeAspect="1"/>
          </p:cNvGraphicFramePr>
          <p:nvPr/>
        </p:nvGraphicFramePr>
        <p:xfrm>
          <a:off x="2573656" y="3613151"/>
          <a:ext cx="1523365" cy="1278255"/>
        </p:xfrm>
        <a:graphic>
          <a:graphicData uri="http://schemas.openxmlformats.org/presentationml/2006/ole">
            <mc:AlternateContent xmlns:mc="http://schemas.openxmlformats.org/markup-compatibility/2006">
              <mc:Choice xmlns:v="urn:schemas-microsoft-com:vml" Requires="v">
                <p:oleObj spid="_x0000_s1025" name="" r:id="rId1" imgW="1019810" imgH="854075" progId="Equation.AxMath">
                  <p:embed/>
                </p:oleObj>
              </mc:Choice>
              <mc:Fallback>
                <p:oleObj name="" r:id="rId1" imgW="1019810" imgH="854075" progId="Equation.AxMath">
                  <p:embed/>
                  <p:pic>
                    <p:nvPicPr>
                      <p:cNvPr id="0" name="图片 1024"/>
                      <p:cNvPicPr/>
                      <p:nvPr/>
                    </p:nvPicPr>
                    <p:blipFill>
                      <a:blip r:embed="rId2"/>
                      <a:stretch>
                        <a:fillRect/>
                      </a:stretch>
                    </p:blipFill>
                    <p:spPr>
                      <a:xfrm>
                        <a:off x="2573656" y="3613151"/>
                        <a:ext cx="1523365" cy="127825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937251" y="2826068"/>
          <a:ext cx="3355975" cy="2852420"/>
        </p:xfrm>
        <a:graphic>
          <a:graphicData uri="http://schemas.openxmlformats.org/presentationml/2006/ole">
            <mc:AlternateContent xmlns:mc="http://schemas.openxmlformats.org/markup-compatibility/2006">
              <mc:Choice xmlns:v="urn:schemas-microsoft-com:vml" Requires="v">
                <p:oleObj spid="_x0000_s10" name="" r:id="rId3" imgW="2246630" imgH="1905635" progId="Equation.AxMath">
                  <p:embed/>
                </p:oleObj>
              </mc:Choice>
              <mc:Fallback>
                <p:oleObj name="" r:id="rId3" imgW="2246630" imgH="1905635" progId="Equation.AxMath">
                  <p:embed/>
                  <p:pic>
                    <p:nvPicPr>
                      <p:cNvPr id="0" name="图片 1024"/>
                      <p:cNvPicPr/>
                      <p:nvPr/>
                    </p:nvPicPr>
                    <p:blipFill>
                      <a:blip r:embed="rId4"/>
                      <a:stretch>
                        <a:fillRect/>
                      </a:stretch>
                    </p:blipFill>
                    <p:spPr>
                      <a:xfrm>
                        <a:off x="5937251" y="2826068"/>
                        <a:ext cx="3355975" cy="28524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二次规划的求解</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0" name="图片 99"/>
          <p:cNvPicPr/>
          <p:nvPr/>
        </p:nvPicPr>
        <p:blipFill>
          <a:blip r:embed="rId1"/>
          <a:stretch>
            <a:fillRect/>
          </a:stretch>
        </p:blipFill>
        <p:spPr>
          <a:xfrm>
            <a:off x="1251903" y="2459038"/>
            <a:ext cx="1819275" cy="409575"/>
          </a:xfrm>
          <a:prstGeom prst="rect">
            <a:avLst/>
          </a:prstGeom>
          <a:noFill/>
          <a:ln w="9525">
            <a:noFill/>
          </a:ln>
        </p:spPr>
      </p:pic>
      <p:pic>
        <p:nvPicPr>
          <p:cNvPr id="101" name="图片 100"/>
          <p:cNvPicPr/>
          <p:nvPr/>
        </p:nvPicPr>
        <p:blipFill>
          <a:blip r:embed="rId2"/>
          <a:stretch>
            <a:fillRect/>
          </a:stretch>
        </p:blipFill>
        <p:spPr>
          <a:xfrm>
            <a:off x="498158" y="3633788"/>
            <a:ext cx="4048124" cy="200025"/>
          </a:xfrm>
          <a:prstGeom prst="rect">
            <a:avLst/>
          </a:prstGeom>
          <a:noFill/>
          <a:ln w="9525">
            <a:noFill/>
          </a:ln>
        </p:spPr>
      </p:pic>
      <p:pic>
        <p:nvPicPr>
          <p:cNvPr id="2" name="图片 1"/>
          <p:cNvPicPr>
            <a:picLocks noChangeAspect="1"/>
          </p:cNvPicPr>
          <p:nvPr/>
        </p:nvPicPr>
        <p:blipFill>
          <a:blip r:embed="rId3"/>
          <a:stretch>
            <a:fillRect/>
          </a:stretch>
        </p:blipFill>
        <p:spPr>
          <a:xfrm>
            <a:off x="1313815" y="4481830"/>
            <a:ext cx="1695450" cy="1409700"/>
          </a:xfrm>
          <a:prstGeom prst="rect">
            <a:avLst/>
          </a:prstGeom>
        </p:spPr>
      </p:pic>
      <p:sp>
        <p:nvSpPr>
          <p:cNvPr id="8" name="文本框 7"/>
          <p:cNvSpPr txBox="1"/>
          <p:nvPr/>
        </p:nvSpPr>
        <p:spPr>
          <a:xfrm>
            <a:off x="5949315" y="2367280"/>
            <a:ext cx="3552190" cy="645160"/>
          </a:xfrm>
          <a:prstGeom prst="rect">
            <a:avLst/>
          </a:prstGeom>
          <a:noFill/>
        </p:spPr>
        <p:txBody>
          <a:bodyPr wrap="square" rtlCol="0">
            <a:spAutoFit/>
          </a:bodyPr>
          <a:p>
            <a:r>
              <a:rPr lang="zh-CN" altLang="en-US"/>
              <a:t>目标函数是二次函数</a:t>
            </a:r>
            <a:endParaRPr lang="zh-CN" altLang="en-US"/>
          </a:p>
          <a:p>
            <a:r>
              <a:rPr lang="zh-CN" altLang="en-US"/>
              <a:t>可以有等式约束和不等式约束</a:t>
            </a:r>
            <a:endParaRPr lang="zh-CN" altLang="en-US"/>
          </a:p>
        </p:txBody>
      </p:sp>
      <p:sp>
        <p:nvSpPr>
          <p:cNvPr id="9" name="文本框 8"/>
          <p:cNvSpPr txBox="1"/>
          <p:nvPr/>
        </p:nvSpPr>
        <p:spPr>
          <a:xfrm>
            <a:off x="5949315" y="3549650"/>
            <a:ext cx="3552190" cy="368300"/>
          </a:xfrm>
          <a:prstGeom prst="rect">
            <a:avLst/>
          </a:prstGeom>
          <a:noFill/>
        </p:spPr>
        <p:txBody>
          <a:bodyPr wrap="square" rtlCol="0">
            <a:spAutoFit/>
          </a:bodyPr>
          <a:p>
            <a:r>
              <a:rPr lang="zh-CN" altLang="en-US"/>
              <a:t>构造拉格朗日函数</a:t>
            </a:r>
            <a:endParaRPr lang="zh-CN" altLang="en-US"/>
          </a:p>
        </p:txBody>
      </p:sp>
      <p:sp>
        <p:nvSpPr>
          <p:cNvPr id="10" name="文本框 9"/>
          <p:cNvSpPr txBox="1"/>
          <p:nvPr/>
        </p:nvSpPr>
        <p:spPr>
          <a:xfrm>
            <a:off x="5949315" y="4481830"/>
            <a:ext cx="3552190" cy="1137285"/>
          </a:xfrm>
          <a:prstGeom prst="rect">
            <a:avLst/>
          </a:prstGeom>
          <a:noFill/>
        </p:spPr>
        <p:txBody>
          <a:bodyPr wrap="square" rtlCol="0">
            <a:spAutoFit/>
          </a:bodyPr>
          <a:p>
            <a:r>
              <a:rPr lang="zh-CN" altLang="en-US"/>
              <a:t>利用</a:t>
            </a:r>
            <a:r>
              <a:rPr lang="en-US" altLang="zh-CN"/>
              <a:t>KKT</a:t>
            </a:r>
            <a:r>
              <a:rPr lang="zh-CN" altLang="en-US"/>
              <a:t>条件求解问题</a:t>
            </a:r>
            <a:endParaRPr lang="zh-CN" altLang="en-US"/>
          </a:p>
          <a:p>
            <a:r>
              <a:rPr lang="zh-CN" altLang="en-US"/>
              <a:t>是解决约束优化的</a:t>
            </a:r>
            <a:endParaRPr lang="zh-CN" altLang="en-US"/>
          </a:p>
          <a:p>
            <a:r>
              <a:rPr lang="zh-CN" altLang="en-US" sz="3200" b="1">
                <a:solidFill>
                  <a:srgbClr val="FF0000"/>
                </a:solidFill>
              </a:rPr>
              <a:t>通用方法</a:t>
            </a:r>
            <a:endParaRPr lang="zh-CN" altLang="en-US" sz="3200" b="1">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求约束极值函数</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rcRect r="230" b="16637"/>
          <a:stretch>
            <a:fillRect/>
          </a:stretch>
        </p:blipFill>
        <p:spPr>
          <a:xfrm>
            <a:off x="608330" y="2371725"/>
            <a:ext cx="6880225" cy="1762760"/>
          </a:xfrm>
          <a:prstGeom prst="rect">
            <a:avLst/>
          </a:prstGeom>
        </p:spPr>
      </p:pic>
      <p:sp>
        <p:nvSpPr>
          <p:cNvPr id="8" name="文本框 7"/>
          <p:cNvSpPr txBox="1"/>
          <p:nvPr/>
        </p:nvSpPr>
        <p:spPr>
          <a:xfrm>
            <a:off x="603885" y="4790440"/>
            <a:ext cx="7139940" cy="368300"/>
          </a:xfrm>
          <a:prstGeom prst="rect">
            <a:avLst/>
          </a:prstGeom>
          <a:noFill/>
        </p:spPr>
        <p:txBody>
          <a:bodyPr wrap="square" rtlCol="0">
            <a:spAutoFit/>
          </a:bodyPr>
          <a:p>
            <a:r>
              <a:rPr lang="zh-CN" altLang="en-US"/>
              <a:t>下面我们分别用</a:t>
            </a:r>
            <a:r>
              <a:rPr lang="en-US" altLang="zh-CN"/>
              <a:t>scipy</a:t>
            </a:r>
            <a:r>
              <a:rPr lang="zh-CN" altLang="en-US"/>
              <a:t>和遗传算法求解</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求约束极值函数</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0" y="2273300"/>
            <a:ext cx="6983095" cy="4584700"/>
          </a:xfrm>
          <a:prstGeom prst="rect">
            <a:avLst/>
          </a:prstGeom>
        </p:spPr>
      </p:pic>
      <p:pic>
        <p:nvPicPr>
          <p:cNvPr id="8" name="图片 7"/>
          <p:cNvPicPr>
            <a:picLocks noChangeAspect="1"/>
          </p:cNvPicPr>
          <p:nvPr/>
        </p:nvPicPr>
        <p:blipFill>
          <a:blip r:embed="rId2"/>
          <a:stretch>
            <a:fillRect/>
          </a:stretch>
        </p:blipFill>
        <p:spPr>
          <a:xfrm>
            <a:off x="6983095" y="2273300"/>
            <a:ext cx="5179695" cy="251142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求约束极值函数</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138430" y="2386965"/>
            <a:ext cx="11915775" cy="368617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非线性规划案例</a:t>
            </a:r>
            <a:r>
              <a:rPr lang="en-US" altLang="zh-CN" sz="3200">
                <a:latin typeface="宋体" panose="02010600030101010101" pitchFamily="2" charset="-122"/>
                <a:ea typeface="宋体" panose="02010600030101010101" pitchFamily="2" charset="-122"/>
              </a:rPr>
              <a:t>1</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09955" y="2308860"/>
            <a:ext cx="6383020" cy="1753235"/>
          </a:xfrm>
          <a:prstGeom prst="rect">
            <a:avLst/>
          </a:prstGeom>
          <a:noFill/>
        </p:spPr>
        <p:txBody>
          <a:bodyPr wrap="square" rtlCol="0" anchor="t">
            <a:spAutoFit/>
          </a:bodyPr>
          <a:p>
            <a:r>
              <a:rPr lang="zh-CN" altLang="en-US"/>
              <a:t>某公司有6个建筑工地要开工,每个工地的位置(用平面坐标系a,b表示,距离单位:千米)及水泥日用 量d(吨)由下表给出。规划设立两个料场位于A,B,日储量各为20吨。假设从料场到工地之间均有 直线道路相连，试确定料场的位置,并制定每天的供应计划,即从A,B两料场分别向各工地运送多 少吨水泥,使总的吨千米数最小。</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909955" y="4410710"/>
            <a:ext cx="6383020" cy="166687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非线性规划案例</a:t>
            </a:r>
            <a:r>
              <a:rPr lang="en-US" altLang="zh-CN" sz="3200">
                <a:latin typeface="宋体" panose="02010600030101010101" pitchFamily="2" charset="-122"/>
                <a:ea typeface="宋体" panose="02010600030101010101" pitchFamily="2" charset="-122"/>
              </a:rPr>
              <a:t>1</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495415" y="2240280"/>
            <a:ext cx="5081905" cy="1327150"/>
          </a:xfrm>
          <a:prstGeom prst="rect">
            <a:avLst/>
          </a:prstGeom>
        </p:spPr>
      </p:pic>
      <p:pic>
        <p:nvPicPr>
          <p:cNvPr id="8" name="图片 7"/>
          <p:cNvPicPr>
            <a:picLocks noChangeAspect="1"/>
          </p:cNvPicPr>
          <p:nvPr/>
        </p:nvPicPr>
        <p:blipFill>
          <a:blip r:embed="rId2"/>
          <a:stretch>
            <a:fillRect/>
          </a:stretch>
        </p:blipFill>
        <p:spPr>
          <a:xfrm>
            <a:off x="7101840" y="3912235"/>
            <a:ext cx="3441700" cy="19278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回顾：中学学过的线性规划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9" name="椭圆形标注 8"/>
          <p:cNvSpPr/>
          <p:nvPr/>
        </p:nvSpPr>
        <p:spPr>
          <a:xfrm>
            <a:off x="7743825" y="1490345"/>
            <a:ext cx="2593340" cy="13747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这究竟是小学应用题还是大学数学建模？</a:t>
            </a:r>
            <a:endParaRPr lang="zh-CN" altLang="en-US"/>
          </a:p>
        </p:txBody>
      </p:sp>
      <p:sp>
        <p:nvSpPr>
          <p:cNvPr id="50" name="任意多边形 26"/>
          <p:cNvSpPr/>
          <p:nvPr>
            <p:custDataLst>
              <p:tags r:id="rId1"/>
            </p:custDataLst>
          </p:nvPr>
        </p:nvSpPr>
        <p:spPr>
          <a:xfrm>
            <a:off x="480695" y="4658360"/>
            <a:ext cx="2821305" cy="1757045"/>
          </a:xfrm>
          <a:custGeom>
            <a:avLst/>
            <a:gdLst>
              <a:gd name="connsiteX0" fmla="*/ 637773 w 3085254"/>
              <a:gd name="connsiteY0" fmla="*/ 1852859 h 1921319"/>
              <a:gd name="connsiteX1" fmla="*/ 637773 w 3085254"/>
              <a:gd name="connsiteY1" fmla="*/ 1856166 h 1921319"/>
              <a:gd name="connsiteX2" fmla="*/ 639447 w 3085254"/>
              <a:gd name="connsiteY2" fmla="*/ 1854513 h 1921319"/>
              <a:gd name="connsiteX3" fmla="*/ 29611 w 3085254"/>
              <a:gd name="connsiteY3" fmla="*/ 35560 h 1921319"/>
              <a:gd name="connsiteX4" fmla="*/ 29611 w 3085254"/>
              <a:gd name="connsiteY4" fmla="*/ 1260091 h 1921319"/>
              <a:gd name="connsiteX5" fmla="*/ 66389 w 3085254"/>
              <a:gd name="connsiteY5" fmla="*/ 1260091 h 1921319"/>
              <a:gd name="connsiteX6" fmla="*/ 66389 w 3085254"/>
              <a:gd name="connsiteY6" fmla="*/ 66554 h 1921319"/>
              <a:gd name="connsiteX7" fmla="*/ 3027183 w 3085254"/>
              <a:gd name="connsiteY7" fmla="*/ 66554 h 1921319"/>
              <a:gd name="connsiteX8" fmla="*/ 3027183 w 3085254"/>
              <a:gd name="connsiteY8" fmla="*/ 1859230 h 1921319"/>
              <a:gd name="connsiteX9" fmla="*/ 637773 w 3085254"/>
              <a:gd name="connsiteY9" fmla="*/ 1859230 h 1921319"/>
              <a:gd name="connsiteX10" fmla="*/ 637773 w 3085254"/>
              <a:gd name="connsiteY10" fmla="*/ 1890225 h 1921319"/>
              <a:gd name="connsiteX11" fmla="*/ 3055643 w 3085254"/>
              <a:gd name="connsiteY11" fmla="*/ 1890225 h 1921319"/>
              <a:gd name="connsiteX12" fmla="*/ 3055643 w 3085254"/>
              <a:gd name="connsiteY12" fmla="*/ 35560 h 1921319"/>
              <a:gd name="connsiteX13" fmla="*/ 0 w 3085254"/>
              <a:gd name="connsiteY13" fmla="*/ 0 h 1921319"/>
              <a:gd name="connsiteX14" fmla="*/ 3085254 w 3085254"/>
              <a:gd name="connsiteY14" fmla="*/ 0 h 1921319"/>
              <a:gd name="connsiteX15" fmla="*/ 3085254 w 3085254"/>
              <a:gd name="connsiteY15" fmla="*/ 1921319 h 1921319"/>
              <a:gd name="connsiteX16" fmla="*/ 592170 w 3085254"/>
              <a:gd name="connsiteY16" fmla="*/ 1921319 h 1921319"/>
              <a:gd name="connsiteX17" fmla="*/ 597146 w 3085254"/>
              <a:gd name="connsiteY17" fmla="*/ 1916263 h 1921319"/>
              <a:gd name="connsiteX18" fmla="*/ 0 w 3085254"/>
              <a:gd name="connsiteY18" fmla="*/ 1309531 h 1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5254" h="1921319">
                <a:moveTo>
                  <a:pt x="637773" y="1852859"/>
                </a:moveTo>
                <a:lnTo>
                  <a:pt x="637773" y="1856166"/>
                </a:lnTo>
                <a:lnTo>
                  <a:pt x="639447" y="1854513"/>
                </a:lnTo>
                <a:close/>
                <a:moveTo>
                  <a:pt x="29611" y="35560"/>
                </a:moveTo>
                <a:lnTo>
                  <a:pt x="29611" y="1260091"/>
                </a:lnTo>
                <a:lnTo>
                  <a:pt x="66389" y="1260091"/>
                </a:lnTo>
                <a:lnTo>
                  <a:pt x="66389" y="66554"/>
                </a:lnTo>
                <a:lnTo>
                  <a:pt x="3027183" y="66554"/>
                </a:lnTo>
                <a:lnTo>
                  <a:pt x="3027183" y="1859230"/>
                </a:lnTo>
                <a:lnTo>
                  <a:pt x="637773" y="1859230"/>
                </a:lnTo>
                <a:lnTo>
                  <a:pt x="637773" y="1890225"/>
                </a:lnTo>
                <a:lnTo>
                  <a:pt x="3055643" y="1890225"/>
                </a:lnTo>
                <a:lnTo>
                  <a:pt x="3055643" y="35560"/>
                </a:lnTo>
                <a:close/>
                <a:moveTo>
                  <a:pt x="0" y="0"/>
                </a:moveTo>
                <a:lnTo>
                  <a:pt x="3085254" y="0"/>
                </a:lnTo>
                <a:lnTo>
                  <a:pt x="3085254" y="1921319"/>
                </a:lnTo>
                <a:lnTo>
                  <a:pt x="592170" y="1921319"/>
                </a:lnTo>
                <a:lnTo>
                  <a:pt x="597146" y="1916263"/>
                </a:lnTo>
                <a:lnTo>
                  <a:pt x="0" y="1309531"/>
                </a:lnTo>
                <a:close/>
              </a:path>
            </a:pathLst>
          </a:custGeom>
          <a:ln>
            <a:noFill/>
          </a:ln>
        </p:spPr>
        <p:style>
          <a:lnRef idx="2">
            <a:srgbClr val="F99F7B">
              <a:shade val="50000"/>
            </a:srgbClr>
          </a:lnRef>
          <a:fillRef idx="1">
            <a:srgbClr val="F99F7B"/>
          </a:fillRef>
          <a:effectRef idx="0">
            <a:srgbClr val="F99F7B"/>
          </a:effectRef>
          <a:fontRef idx="minor">
            <a:srgbClr val="FFFFFF"/>
          </a:fontRef>
        </p:style>
        <p:txBody>
          <a:bodyPr lIns="180000" bIns="180000" rtlCol="0" anchor="ctr">
            <a:normAutofit/>
          </a:bodyPr>
          <a:lstStyle/>
          <a:p>
            <a:pPr algn="ct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cxnSp>
        <p:nvCxnSpPr>
          <p:cNvPr id="51" name="直接连接符 50"/>
          <p:cNvCxnSpPr/>
          <p:nvPr>
            <p:custDataLst>
              <p:tags r:id="rId2"/>
            </p:custDataLst>
          </p:nvPr>
        </p:nvCxnSpPr>
        <p:spPr>
          <a:xfrm>
            <a:off x="320040" y="6024245"/>
            <a:ext cx="549910" cy="561975"/>
          </a:xfrm>
          <a:prstGeom prst="line">
            <a:avLst/>
          </a:prstGeom>
        </p:spPr>
        <p:style>
          <a:lnRef idx="1">
            <a:srgbClr val="F99F7B"/>
          </a:lnRef>
          <a:fillRef idx="0">
            <a:srgbClr val="F99F7B"/>
          </a:fillRef>
          <a:effectRef idx="0">
            <a:srgbClr val="F99F7B"/>
          </a:effectRef>
          <a:fontRef idx="minor">
            <a:srgbClr val="3F4143"/>
          </a:fontRef>
        </p:style>
      </p:cxnSp>
      <p:sp>
        <p:nvSpPr>
          <p:cNvPr id="52" name="文本框 51"/>
          <p:cNvSpPr txBox="1"/>
          <p:nvPr>
            <p:custDataLst>
              <p:tags r:id="rId3"/>
            </p:custDataLst>
          </p:nvPr>
        </p:nvSpPr>
        <p:spPr>
          <a:xfrm>
            <a:off x="126365" y="5608320"/>
            <a:ext cx="1098550" cy="1200150"/>
          </a:xfrm>
          <a:prstGeom prst="rect">
            <a:avLst/>
          </a:prstGeom>
          <a:noFill/>
        </p:spPr>
        <p:txBody>
          <a:bodyPr wrap="square" rtlCol="0" anchor="ctr">
            <a:normAutofit fontScale="90000"/>
          </a:bodyPr>
          <a:lstStyle/>
          <a:p>
            <a:pPr algn="ctr"/>
            <a:r>
              <a:rPr lang="en-US" altLang="zh-CN"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rPr>
              <a:t>3</a:t>
            </a:r>
            <a:endParaRPr lang="zh-CN" altLang="en-US"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endParaRPr>
          </a:p>
        </p:txBody>
      </p:sp>
      <p:sp>
        <p:nvSpPr>
          <p:cNvPr id="70" name="文本框 69"/>
          <p:cNvSpPr txBox="1"/>
          <p:nvPr>
            <p:custDataLst>
              <p:tags r:id="rId4"/>
            </p:custDataLst>
          </p:nvPr>
        </p:nvSpPr>
        <p:spPr>
          <a:xfrm>
            <a:off x="579755" y="5332095"/>
            <a:ext cx="2622550" cy="409575"/>
          </a:xfrm>
          <a:prstGeom prst="rect">
            <a:avLst/>
          </a:prstGeom>
          <a:noFill/>
        </p:spPr>
        <p:txBody>
          <a:bodyPr wrap="square" rtlCol="0" anchor="ctr">
            <a:noAutofit/>
          </a:bodyPr>
          <a:lstStyle/>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几何切割问题</a:t>
            </a:r>
            <a:endParaRPr lang="zh-CN" altLang="en-US" sz="2000" spc="150" dirty="0">
              <a:solidFill>
                <a:srgbClr val="FFFFFF"/>
              </a:solidFill>
              <a:latin typeface="微软雅黑" panose="020B0503020204020204" pitchFamily="34" charset="-122"/>
              <a:ea typeface="微软雅黑" panose="020B0503020204020204" pitchFamily="34" charset="-122"/>
            </a:endParaRPr>
          </a:p>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切割长宽各多少</a:t>
            </a:r>
            <a:endParaRPr lang="zh-CN" altLang="en-US" sz="2000" spc="150" dirty="0">
              <a:solidFill>
                <a:srgbClr val="FFFFFF"/>
              </a:solidFill>
              <a:latin typeface="微软雅黑" panose="020B0503020204020204" pitchFamily="34" charset="-122"/>
              <a:ea typeface="微软雅黑" panose="020B0503020204020204" pitchFamily="34" charset="-122"/>
            </a:endParaRPr>
          </a:p>
        </p:txBody>
      </p:sp>
      <p:sp>
        <p:nvSpPr>
          <p:cNvPr id="53" name="任意多边形 31"/>
          <p:cNvSpPr/>
          <p:nvPr>
            <p:custDataLst>
              <p:tags r:id="rId5"/>
            </p:custDataLst>
          </p:nvPr>
        </p:nvSpPr>
        <p:spPr>
          <a:xfrm>
            <a:off x="4052570" y="4658360"/>
            <a:ext cx="2821305" cy="1757045"/>
          </a:xfrm>
          <a:custGeom>
            <a:avLst/>
            <a:gdLst>
              <a:gd name="connsiteX0" fmla="*/ 637773 w 3085254"/>
              <a:gd name="connsiteY0" fmla="*/ 1852859 h 1921319"/>
              <a:gd name="connsiteX1" fmla="*/ 637773 w 3085254"/>
              <a:gd name="connsiteY1" fmla="*/ 1856166 h 1921319"/>
              <a:gd name="connsiteX2" fmla="*/ 639447 w 3085254"/>
              <a:gd name="connsiteY2" fmla="*/ 1854513 h 1921319"/>
              <a:gd name="connsiteX3" fmla="*/ 29611 w 3085254"/>
              <a:gd name="connsiteY3" fmla="*/ 35560 h 1921319"/>
              <a:gd name="connsiteX4" fmla="*/ 29611 w 3085254"/>
              <a:gd name="connsiteY4" fmla="*/ 1260091 h 1921319"/>
              <a:gd name="connsiteX5" fmla="*/ 66389 w 3085254"/>
              <a:gd name="connsiteY5" fmla="*/ 1260091 h 1921319"/>
              <a:gd name="connsiteX6" fmla="*/ 66389 w 3085254"/>
              <a:gd name="connsiteY6" fmla="*/ 66554 h 1921319"/>
              <a:gd name="connsiteX7" fmla="*/ 3027183 w 3085254"/>
              <a:gd name="connsiteY7" fmla="*/ 66554 h 1921319"/>
              <a:gd name="connsiteX8" fmla="*/ 3027183 w 3085254"/>
              <a:gd name="connsiteY8" fmla="*/ 1859230 h 1921319"/>
              <a:gd name="connsiteX9" fmla="*/ 637773 w 3085254"/>
              <a:gd name="connsiteY9" fmla="*/ 1859230 h 1921319"/>
              <a:gd name="connsiteX10" fmla="*/ 637773 w 3085254"/>
              <a:gd name="connsiteY10" fmla="*/ 1890225 h 1921319"/>
              <a:gd name="connsiteX11" fmla="*/ 3055643 w 3085254"/>
              <a:gd name="connsiteY11" fmla="*/ 1890225 h 1921319"/>
              <a:gd name="connsiteX12" fmla="*/ 3055643 w 3085254"/>
              <a:gd name="connsiteY12" fmla="*/ 35560 h 1921319"/>
              <a:gd name="connsiteX13" fmla="*/ 0 w 3085254"/>
              <a:gd name="connsiteY13" fmla="*/ 0 h 1921319"/>
              <a:gd name="connsiteX14" fmla="*/ 3085254 w 3085254"/>
              <a:gd name="connsiteY14" fmla="*/ 0 h 1921319"/>
              <a:gd name="connsiteX15" fmla="*/ 3085254 w 3085254"/>
              <a:gd name="connsiteY15" fmla="*/ 1921319 h 1921319"/>
              <a:gd name="connsiteX16" fmla="*/ 592170 w 3085254"/>
              <a:gd name="connsiteY16" fmla="*/ 1921319 h 1921319"/>
              <a:gd name="connsiteX17" fmla="*/ 597146 w 3085254"/>
              <a:gd name="connsiteY17" fmla="*/ 1916263 h 1921319"/>
              <a:gd name="connsiteX18" fmla="*/ 0 w 3085254"/>
              <a:gd name="connsiteY18" fmla="*/ 1309531 h 1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5254" h="1921319">
                <a:moveTo>
                  <a:pt x="637773" y="1852859"/>
                </a:moveTo>
                <a:lnTo>
                  <a:pt x="637773" y="1856166"/>
                </a:lnTo>
                <a:lnTo>
                  <a:pt x="639447" y="1854513"/>
                </a:lnTo>
                <a:close/>
                <a:moveTo>
                  <a:pt x="29611" y="35560"/>
                </a:moveTo>
                <a:lnTo>
                  <a:pt x="29611" y="1260091"/>
                </a:lnTo>
                <a:lnTo>
                  <a:pt x="66389" y="1260091"/>
                </a:lnTo>
                <a:lnTo>
                  <a:pt x="66389" y="66554"/>
                </a:lnTo>
                <a:lnTo>
                  <a:pt x="3027183" y="66554"/>
                </a:lnTo>
                <a:lnTo>
                  <a:pt x="3027183" y="1859230"/>
                </a:lnTo>
                <a:lnTo>
                  <a:pt x="637773" y="1859230"/>
                </a:lnTo>
                <a:lnTo>
                  <a:pt x="637773" y="1890225"/>
                </a:lnTo>
                <a:lnTo>
                  <a:pt x="3055643" y="1890225"/>
                </a:lnTo>
                <a:lnTo>
                  <a:pt x="3055643" y="35560"/>
                </a:lnTo>
                <a:close/>
                <a:moveTo>
                  <a:pt x="0" y="0"/>
                </a:moveTo>
                <a:lnTo>
                  <a:pt x="3085254" y="0"/>
                </a:lnTo>
                <a:lnTo>
                  <a:pt x="3085254" y="1921319"/>
                </a:lnTo>
                <a:lnTo>
                  <a:pt x="592170" y="1921319"/>
                </a:lnTo>
                <a:lnTo>
                  <a:pt x="597146" y="1916263"/>
                </a:lnTo>
                <a:lnTo>
                  <a:pt x="0" y="1309531"/>
                </a:lnTo>
                <a:close/>
              </a:path>
            </a:pathLst>
          </a:custGeom>
          <a:ln>
            <a:noFill/>
          </a:ln>
        </p:spPr>
        <p:style>
          <a:lnRef idx="2">
            <a:srgbClr val="F99F7B">
              <a:shade val="50000"/>
            </a:srgbClr>
          </a:lnRef>
          <a:fillRef idx="1">
            <a:srgbClr val="F99F7B"/>
          </a:fillRef>
          <a:effectRef idx="0">
            <a:srgbClr val="F99F7B"/>
          </a:effectRef>
          <a:fontRef idx="minor">
            <a:srgbClr val="FFFFFF"/>
          </a:fontRef>
        </p:style>
        <p:txBody>
          <a:bodyPr lIns="180000" bIns="180000" rtlCol="0" anchor="ctr">
            <a:normAutofit/>
          </a:bodyPr>
          <a:lstStyle/>
          <a:p>
            <a:pPr algn="ct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cxnSp>
        <p:nvCxnSpPr>
          <p:cNvPr id="54" name="直接连接符 53"/>
          <p:cNvCxnSpPr/>
          <p:nvPr>
            <p:custDataLst>
              <p:tags r:id="rId6"/>
            </p:custDataLst>
          </p:nvPr>
        </p:nvCxnSpPr>
        <p:spPr>
          <a:xfrm>
            <a:off x="3891915" y="6024245"/>
            <a:ext cx="549910" cy="561975"/>
          </a:xfrm>
          <a:prstGeom prst="line">
            <a:avLst/>
          </a:prstGeom>
        </p:spPr>
        <p:style>
          <a:lnRef idx="1">
            <a:srgbClr val="F99F7B"/>
          </a:lnRef>
          <a:fillRef idx="0">
            <a:srgbClr val="F99F7B"/>
          </a:fillRef>
          <a:effectRef idx="0">
            <a:srgbClr val="F99F7B"/>
          </a:effectRef>
          <a:fontRef idx="minor">
            <a:srgbClr val="3F4143"/>
          </a:fontRef>
        </p:style>
      </p:cxnSp>
      <p:sp>
        <p:nvSpPr>
          <p:cNvPr id="55" name="文本框 54"/>
          <p:cNvSpPr txBox="1"/>
          <p:nvPr>
            <p:custDataLst>
              <p:tags r:id="rId7"/>
            </p:custDataLst>
          </p:nvPr>
        </p:nvSpPr>
        <p:spPr>
          <a:xfrm>
            <a:off x="3698240" y="5608320"/>
            <a:ext cx="1098550" cy="1200150"/>
          </a:xfrm>
          <a:prstGeom prst="rect">
            <a:avLst/>
          </a:prstGeom>
          <a:noFill/>
        </p:spPr>
        <p:txBody>
          <a:bodyPr wrap="square" rtlCol="0" anchor="ctr">
            <a:normAutofit fontScale="90000"/>
          </a:bodyPr>
          <a:lstStyle/>
          <a:p>
            <a:pPr algn="ctr"/>
            <a:r>
              <a:rPr lang="en-US" altLang="zh-CN"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rPr>
              <a:t>4</a:t>
            </a:r>
            <a:endParaRPr lang="zh-CN" altLang="en-US"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endParaRPr>
          </a:p>
        </p:txBody>
      </p:sp>
      <p:sp>
        <p:nvSpPr>
          <p:cNvPr id="71" name="文本框 70"/>
          <p:cNvSpPr txBox="1"/>
          <p:nvPr>
            <p:custDataLst>
              <p:tags r:id="rId8"/>
            </p:custDataLst>
          </p:nvPr>
        </p:nvSpPr>
        <p:spPr>
          <a:xfrm>
            <a:off x="4151630" y="5332095"/>
            <a:ext cx="2622550" cy="409575"/>
          </a:xfrm>
          <a:prstGeom prst="rect">
            <a:avLst/>
          </a:prstGeom>
          <a:noFill/>
        </p:spPr>
        <p:txBody>
          <a:bodyPr wrap="square" rtlCol="0" anchor="ctr">
            <a:noAutofit/>
          </a:bodyPr>
          <a:lstStyle/>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买卖利润问题</a:t>
            </a:r>
            <a:endParaRPr lang="zh-CN" altLang="en-US" sz="2000" spc="150" dirty="0">
              <a:solidFill>
                <a:srgbClr val="FFFFFF"/>
              </a:solidFill>
              <a:latin typeface="微软雅黑" panose="020B0503020204020204" pitchFamily="34" charset="-122"/>
              <a:ea typeface="微软雅黑" panose="020B0503020204020204" pitchFamily="34" charset="-122"/>
            </a:endParaRPr>
          </a:p>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这种方案下我能挣多少</a:t>
            </a:r>
            <a:endParaRPr lang="zh-CN" altLang="en-US" sz="2000" spc="150" dirty="0">
              <a:solidFill>
                <a:srgbClr val="FFFFFF"/>
              </a:solidFill>
              <a:latin typeface="微软雅黑" panose="020B0503020204020204" pitchFamily="34" charset="-122"/>
              <a:ea typeface="微软雅黑" panose="020B0503020204020204" pitchFamily="34" charset="-122"/>
            </a:endParaRPr>
          </a:p>
        </p:txBody>
      </p:sp>
      <p:sp>
        <p:nvSpPr>
          <p:cNvPr id="14" name="任意多边形 13"/>
          <p:cNvSpPr/>
          <p:nvPr>
            <p:custDataLst>
              <p:tags r:id="rId9"/>
            </p:custDataLst>
          </p:nvPr>
        </p:nvSpPr>
        <p:spPr>
          <a:xfrm>
            <a:off x="480515" y="2383099"/>
            <a:ext cx="2821485" cy="1757059"/>
          </a:xfrm>
          <a:custGeom>
            <a:avLst/>
            <a:gdLst>
              <a:gd name="connsiteX0" fmla="*/ 637773 w 3085254"/>
              <a:gd name="connsiteY0" fmla="*/ 1852859 h 1921319"/>
              <a:gd name="connsiteX1" fmla="*/ 637773 w 3085254"/>
              <a:gd name="connsiteY1" fmla="*/ 1856166 h 1921319"/>
              <a:gd name="connsiteX2" fmla="*/ 639447 w 3085254"/>
              <a:gd name="connsiteY2" fmla="*/ 1854513 h 1921319"/>
              <a:gd name="connsiteX3" fmla="*/ 29611 w 3085254"/>
              <a:gd name="connsiteY3" fmla="*/ 35560 h 1921319"/>
              <a:gd name="connsiteX4" fmla="*/ 29611 w 3085254"/>
              <a:gd name="connsiteY4" fmla="*/ 1260091 h 1921319"/>
              <a:gd name="connsiteX5" fmla="*/ 66389 w 3085254"/>
              <a:gd name="connsiteY5" fmla="*/ 1260091 h 1921319"/>
              <a:gd name="connsiteX6" fmla="*/ 66389 w 3085254"/>
              <a:gd name="connsiteY6" fmla="*/ 66554 h 1921319"/>
              <a:gd name="connsiteX7" fmla="*/ 3027183 w 3085254"/>
              <a:gd name="connsiteY7" fmla="*/ 66554 h 1921319"/>
              <a:gd name="connsiteX8" fmla="*/ 3027183 w 3085254"/>
              <a:gd name="connsiteY8" fmla="*/ 1859230 h 1921319"/>
              <a:gd name="connsiteX9" fmla="*/ 637773 w 3085254"/>
              <a:gd name="connsiteY9" fmla="*/ 1859230 h 1921319"/>
              <a:gd name="connsiteX10" fmla="*/ 637773 w 3085254"/>
              <a:gd name="connsiteY10" fmla="*/ 1890225 h 1921319"/>
              <a:gd name="connsiteX11" fmla="*/ 3055643 w 3085254"/>
              <a:gd name="connsiteY11" fmla="*/ 1890225 h 1921319"/>
              <a:gd name="connsiteX12" fmla="*/ 3055643 w 3085254"/>
              <a:gd name="connsiteY12" fmla="*/ 35560 h 1921319"/>
              <a:gd name="connsiteX13" fmla="*/ 0 w 3085254"/>
              <a:gd name="connsiteY13" fmla="*/ 0 h 1921319"/>
              <a:gd name="connsiteX14" fmla="*/ 3085254 w 3085254"/>
              <a:gd name="connsiteY14" fmla="*/ 0 h 1921319"/>
              <a:gd name="connsiteX15" fmla="*/ 3085254 w 3085254"/>
              <a:gd name="connsiteY15" fmla="*/ 1921319 h 1921319"/>
              <a:gd name="connsiteX16" fmla="*/ 592170 w 3085254"/>
              <a:gd name="connsiteY16" fmla="*/ 1921319 h 1921319"/>
              <a:gd name="connsiteX17" fmla="*/ 597146 w 3085254"/>
              <a:gd name="connsiteY17" fmla="*/ 1916263 h 1921319"/>
              <a:gd name="connsiteX18" fmla="*/ 0 w 3085254"/>
              <a:gd name="connsiteY18" fmla="*/ 1309531 h 1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5254" h="1921319">
                <a:moveTo>
                  <a:pt x="637773" y="1852859"/>
                </a:moveTo>
                <a:lnTo>
                  <a:pt x="637773" y="1856166"/>
                </a:lnTo>
                <a:lnTo>
                  <a:pt x="639447" y="1854513"/>
                </a:lnTo>
                <a:close/>
                <a:moveTo>
                  <a:pt x="29611" y="35560"/>
                </a:moveTo>
                <a:lnTo>
                  <a:pt x="29611" y="1260091"/>
                </a:lnTo>
                <a:lnTo>
                  <a:pt x="66389" y="1260091"/>
                </a:lnTo>
                <a:lnTo>
                  <a:pt x="66389" y="66554"/>
                </a:lnTo>
                <a:lnTo>
                  <a:pt x="3027183" y="66554"/>
                </a:lnTo>
                <a:lnTo>
                  <a:pt x="3027183" y="1859230"/>
                </a:lnTo>
                <a:lnTo>
                  <a:pt x="637773" y="1859230"/>
                </a:lnTo>
                <a:lnTo>
                  <a:pt x="637773" y="1890225"/>
                </a:lnTo>
                <a:lnTo>
                  <a:pt x="3055643" y="1890225"/>
                </a:lnTo>
                <a:lnTo>
                  <a:pt x="3055643" y="35560"/>
                </a:lnTo>
                <a:close/>
                <a:moveTo>
                  <a:pt x="0" y="0"/>
                </a:moveTo>
                <a:lnTo>
                  <a:pt x="3085254" y="0"/>
                </a:lnTo>
                <a:lnTo>
                  <a:pt x="3085254" y="1921319"/>
                </a:lnTo>
                <a:lnTo>
                  <a:pt x="592170" y="1921319"/>
                </a:lnTo>
                <a:lnTo>
                  <a:pt x="597146" y="1916263"/>
                </a:lnTo>
                <a:lnTo>
                  <a:pt x="0" y="1309531"/>
                </a:lnTo>
                <a:close/>
              </a:path>
            </a:pathLst>
          </a:custGeom>
          <a:ln>
            <a:noFill/>
          </a:ln>
        </p:spPr>
        <p:style>
          <a:lnRef idx="2">
            <a:srgbClr val="F99F7B">
              <a:shade val="50000"/>
            </a:srgbClr>
          </a:lnRef>
          <a:fillRef idx="1">
            <a:srgbClr val="F99F7B"/>
          </a:fillRef>
          <a:effectRef idx="0">
            <a:srgbClr val="F99F7B"/>
          </a:effectRef>
          <a:fontRef idx="minor">
            <a:srgbClr val="FFFFFF"/>
          </a:fontRef>
        </p:style>
        <p:txBody>
          <a:bodyPr lIns="180000" bIns="180000" rtlCol="0" anchor="ctr">
            <a:normAutofit/>
          </a:bodyPr>
          <a:lstStyle/>
          <a:p>
            <a:pPr algn="ct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cxnSp>
        <p:nvCxnSpPr>
          <p:cNvPr id="16" name="直接连接符 15"/>
          <p:cNvCxnSpPr/>
          <p:nvPr>
            <p:custDataLst>
              <p:tags r:id="rId10"/>
            </p:custDataLst>
          </p:nvPr>
        </p:nvCxnSpPr>
        <p:spPr>
          <a:xfrm>
            <a:off x="320238" y="3749059"/>
            <a:ext cx="549739" cy="562129"/>
          </a:xfrm>
          <a:prstGeom prst="line">
            <a:avLst/>
          </a:prstGeom>
        </p:spPr>
        <p:style>
          <a:lnRef idx="1">
            <a:srgbClr val="F99F7B"/>
          </a:lnRef>
          <a:fillRef idx="0">
            <a:srgbClr val="F99F7B"/>
          </a:fillRef>
          <a:effectRef idx="0">
            <a:srgbClr val="F99F7B"/>
          </a:effectRef>
          <a:fontRef idx="minor">
            <a:srgbClr val="3F4143"/>
          </a:fontRef>
        </p:style>
      </p:cxnSp>
      <p:sp>
        <p:nvSpPr>
          <p:cNvPr id="12" name="文本框 11"/>
          <p:cNvSpPr txBox="1"/>
          <p:nvPr>
            <p:custDataLst>
              <p:tags r:id="rId11"/>
            </p:custDataLst>
          </p:nvPr>
        </p:nvSpPr>
        <p:spPr>
          <a:xfrm>
            <a:off x="126585" y="3384509"/>
            <a:ext cx="1098400" cy="1097709"/>
          </a:xfrm>
          <a:prstGeom prst="rect">
            <a:avLst/>
          </a:prstGeom>
          <a:noFill/>
        </p:spPr>
        <p:txBody>
          <a:bodyPr wrap="square" rtlCol="0" anchor="ctr">
            <a:normAutofit fontScale="80000"/>
          </a:bodyPr>
          <a:lstStyle/>
          <a:p>
            <a:pPr algn="ctr"/>
            <a:r>
              <a:rPr lang="en-US" altLang="zh-CN"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rPr>
              <a:t>1</a:t>
            </a:r>
            <a:endParaRPr lang="zh-CN" altLang="en-US"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endParaRPr>
          </a:p>
        </p:txBody>
      </p:sp>
      <p:sp>
        <p:nvSpPr>
          <p:cNvPr id="21" name="任意多边形 20"/>
          <p:cNvSpPr/>
          <p:nvPr>
            <p:custDataLst>
              <p:tags r:id="rId12"/>
            </p:custDataLst>
          </p:nvPr>
        </p:nvSpPr>
        <p:spPr>
          <a:xfrm>
            <a:off x="4052390" y="2383099"/>
            <a:ext cx="2821485" cy="1757059"/>
          </a:xfrm>
          <a:custGeom>
            <a:avLst/>
            <a:gdLst>
              <a:gd name="connsiteX0" fmla="*/ 637773 w 3085254"/>
              <a:gd name="connsiteY0" fmla="*/ 1852859 h 1921319"/>
              <a:gd name="connsiteX1" fmla="*/ 637773 w 3085254"/>
              <a:gd name="connsiteY1" fmla="*/ 1856166 h 1921319"/>
              <a:gd name="connsiteX2" fmla="*/ 639447 w 3085254"/>
              <a:gd name="connsiteY2" fmla="*/ 1854513 h 1921319"/>
              <a:gd name="connsiteX3" fmla="*/ 29611 w 3085254"/>
              <a:gd name="connsiteY3" fmla="*/ 35560 h 1921319"/>
              <a:gd name="connsiteX4" fmla="*/ 29611 w 3085254"/>
              <a:gd name="connsiteY4" fmla="*/ 1260091 h 1921319"/>
              <a:gd name="connsiteX5" fmla="*/ 66389 w 3085254"/>
              <a:gd name="connsiteY5" fmla="*/ 1260091 h 1921319"/>
              <a:gd name="connsiteX6" fmla="*/ 66389 w 3085254"/>
              <a:gd name="connsiteY6" fmla="*/ 66554 h 1921319"/>
              <a:gd name="connsiteX7" fmla="*/ 3027183 w 3085254"/>
              <a:gd name="connsiteY7" fmla="*/ 66554 h 1921319"/>
              <a:gd name="connsiteX8" fmla="*/ 3027183 w 3085254"/>
              <a:gd name="connsiteY8" fmla="*/ 1859230 h 1921319"/>
              <a:gd name="connsiteX9" fmla="*/ 637773 w 3085254"/>
              <a:gd name="connsiteY9" fmla="*/ 1859230 h 1921319"/>
              <a:gd name="connsiteX10" fmla="*/ 637773 w 3085254"/>
              <a:gd name="connsiteY10" fmla="*/ 1890225 h 1921319"/>
              <a:gd name="connsiteX11" fmla="*/ 3055643 w 3085254"/>
              <a:gd name="connsiteY11" fmla="*/ 1890225 h 1921319"/>
              <a:gd name="connsiteX12" fmla="*/ 3055643 w 3085254"/>
              <a:gd name="connsiteY12" fmla="*/ 35560 h 1921319"/>
              <a:gd name="connsiteX13" fmla="*/ 0 w 3085254"/>
              <a:gd name="connsiteY13" fmla="*/ 0 h 1921319"/>
              <a:gd name="connsiteX14" fmla="*/ 3085254 w 3085254"/>
              <a:gd name="connsiteY14" fmla="*/ 0 h 1921319"/>
              <a:gd name="connsiteX15" fmla="*/ 3085254 w 3085254"/>
              <a:gd name="connsiteY15" fmla="*/ 1921319 h 1921319"/>
              <a:gd name="connsiteX16" fmla="*/ 592170 w 3085254"/>
              <a:gd name="connsiteY16" fmla="*/ 1921319 h 1921319"/>
              <a:gd name="connsiteX17" fmla="*/ 597146 w 3085254"/>
              <a:gd name="connsiteY17" fmla="*/ 1916263 h 1921319"/>
              <a:gd name="connsiteX18" fmla="*/ 0 w 3085254"/>
              <a:gd name="connsiteY18" fmla="*/ 1309531 h 1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85254" h="1921319">
                <a:moveTo>
                  <a:pt x="637773" y="1852859"/>
                </a:moveTo>
                <a:lnTo>
                  <a:pt x="637773" y="1856166"/>
                </a:lnTo>
                <a:lnTo>
                  <a:pt x="639447" y="1854513"/>
                </a:lnTo>
                <a:close/>
                <a:moveTo>
                  <a:pt x="29611" y="35560"/>
                </a:moveTo>
                <a:lnTo>
                  <a:pt x="29611" y="1260091"/>
                </a:lnTo>
                <a:lnTo>
                  <a:pt x="66389" y="1260091"/>
                </a:lnTo>
                <a:lnTo>
                  <a:pt x="66389" y="66554"/>
                </a:lnTo>
                <a:lnTo>
                  <a:pt x="3027183" y="66554"/>
                </a:lnTo>
                <a:lnTo>
                  <a:pt x="3027183" y="1859230"/>
                </a:lnTo>
                <a:lnTo>
                  <a:pt x="637773" y="1859230"/>
                </a:lnTo>
                <a:lnTo>
                  <a:pt x="637773" y="1890225"/>
                </a:lnTo>
                <a:lnTo>
                  <a:pt x="3055643" y="1890225"/>
                </a:lnTo>
                <a:lnTo>
                  <a:pt x="3055643" y="35560"/>
                </a:lnTo>
                <a:close/>
                <a:moveTo>
                  <a:pt x="0" y="0"/>
                </a:moveTo>
                <a:lnTo>
                  <a:pt x="3085254" y="0"/>
                </a:lnTo>
                <a:lnTo>
                  <a:pt x="3085254" y="1921319"/>
                </a:lnTo>
                <a:lnTo>
                  <a:pt x="592170" y="1921319"/>
                </a:lnTo>
                <a:lnTo>
                  <a:pt x="597146" y="1916263"/>
                </a:lnTo>
                <a:lnTo>
                  <a:pt x="0" y="1309531"/>
                </a:lnTo>
                <a:close/>
              </a:path>
            </a:pathLst>
          </a:custGeom>
          <a:ln>
            <a:noFill/>
          </a:ln>
        </p:spPr>
        <p:style>
          <a:lnRef idx="2">
            <a:srgbClr val="F99F7B">
              <a:shade val="50000"/>
            </a:srgbClr>
          </a:lnRef>
          <a:fillRef idx="1">
            <a:srgbClr val="F99F7B"/>
          </a:fillRef>
          <a:effectRef idx="0">
            <a:srgbClr val="F99F7B"/>
          </a:effectRef>
          <a:fontRef idx="minor">
            <a:srgbClr val="FFFFFF"/>
          </a:fontRef>
        </p:style>
        <p:txBody>
          <a:bodyPr lIns="180000" bIns="180000" rtlCol="0" anchor="ctr">
            <a:normAutofit/>
          </a:bodyPr>
          <a:lstStyle/>
          <a:p>
            <a:pPr algn="ct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13"/>
            </p:custDataLst>
          </p:nvPr>
        </p:nvCxnSpPr>
        <p:spPr>
          <a:xfrm>
            <a:off x="3892113" y="3749059"/>
            <a:ext cx="549739" cy="562129"/>
          </a:xfrm>
          <a:prstGeom prst="line">
            <a:avLst/>
          </a:prstGeom>
        </p:spPr>
        <p:style>
          <a:lnRef idx="1">
            <a:srgbClr val="F99F7B"/>
          </a:lnRef>
          <a:fillRef idx="0">
            <a:srgbClr val="F99F7B"/>
          </a:fillRef>
          <a:effectRef idx="0">
            <a:srgbClr val="F99F7B"/>
          </a:effectRef>
          <a:fontRef idx="minor">
            <a:srgbClr val="3F4143"/>
          </a:fontRef>
        </p:style>
      </p:cxnSp>
      <p:sp>
        <p:nvSpPr>
          <p:cNvPr id="20" name="文本框 19"/>
          <p:cNvSpPr txBox="1"/>
          <p:nvPr>
            <p:custDataLst>
              <p:tags r:id="rId14"/>
            </p:custDataLst>
          </p:nvPr>
        </p:nvSpPr>
        <p:spPr>
          <a:xfrm>
            <a:off x="3698460" y="3384509"/>
            <a:ext cx="1098400" cy="1097709"/>
          </a:xfrm>
          <a:prstGeom prst="rect">
            <a:avLst/>
          </a:prstGeom>
          <a:noFill/>
        </p:spPr>
        <p:txBody>
          <a:bodyPr wrap="square" rtlCol="0" anchor="ctr">
            <a:normAutofit fontScale="80000"/>
          </a:bodyPr>
          <a:lstStyle/>
          <a:p>
            <a:pPr algn="ctr"/>
            <a:r>
              <a:rPr lang="en-US" altLang="zh-CN"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rPr>
              <a:t>2</a:t>
            </a:r>
            <a:endParaRPr lang="zh-CN" altLang="en-US" sz="7200" b="1" dirty="0">
              <a:ln w="6600">
                <a:solidFill>
                  <a:srgbClr val="F5CA73"/>
                </a:solidFill>
                <a:prstDash val="solid"/>
              </a:ln>
              <a:solidFill>
                <a:srgbClr val="FFFFFF"/>
              </a:solidFill>
              <a:effectLst>
                <a:outerShdw dist="38100" dir="2700000" algn="tl" rotWithShape="0">
                  <a:srgbClr val="F5CA73"/>
                </a:outerShdw>
              </a:effectLst>
              <a:latin typeface="微软雅黑" panose="020B0503020204020204" pitchFamily="34" charset="-122"/>
              <a:ea typeface="微软雅黑" panose="020B0503020204020204" pitchFamily="34" charset="-122"/>
            </a:endParaRPr>
          </a:p>
        </p:txBody>
      </p:sp>
      <p:sp>
        <p:nvSpPr>
          <p:cNvPr id="67" name="文本框 66"/>
          <p:cNvSpPr txBox="1"/>
          <p:nvPr>
            <p:custDataLst>
              <p:tags r:id="rId15"/>
            </p:custDataLst>
          </p:nvPr>
        </p:nvSpPr>
        <p:spPr>
          <a:xfrm>
            <a:off x="580075" y="3056802"/>
            <a:ext cx="2622365" cy="409652"/>
          </a:xfrm>
          <a:prstGeom prst="rect">
            <a:avLst/>
          </a:prstGeom>
          <a:noFill/>
        </p:spPr>
        <p:txBody>
          <a:bodyPr wrap="square" rtlCol="0" anchor="ctr">
            <a:noAutofit/>
          </a:bodyPr>
          <a:lstStyle/>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配送运输问题</a:t>
            </a:r>
            <a:endParaRPr lang="zh-CN" altLang="en-US" sz="2000" spc="150" dirty="0">
              <a:solidFill>
                <a:srgbClr val="FFFFFF"/>
              </a:solidFill>
              <a:latin typeface="微软雅黑" panose="020B0503020204020204" pitchFamily="34" charset="-122"/>
              <a:ea typeface="微软雅黑" panose="020B0503020204020204" pitchFamily="34" charset="-122"/>
            </a:endParaRPr>
          </a:p>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选大车还是小车</a:t>
            </a:r>
            <a:endParaRPr lang="zh-CN" altLang="en-US" sz="2000" spc="150" dirty="0">
              <a:solidFill>
                <a:srgbClr val="FFFFFF"/>
              </a:solidFill>
              <a:latin typeface="微软雅黑" panose="020B0503020204020204" pitchFamily="34" charset="-122"/>
              <a:ea typeface="微软雅黑" panose="020B0503020204020204" pitchFamily="34" charset="-122"/>
            </a:endParaRPr>
          </a:p>
        </p:txBody>
      </p:sp>
      <p:sp>
        <p:nvSpPr>
          <p:cNvPr id="68" name="文本框 67"/>
          <p:cNvSpPr txBox="1"/>
          <p:nvPr>
            <p:custDataLst>
              <p:tags r:id="rId16"/>
            </p:custDataLst>
          </p:nvPr>
        </p:nvSpPr>
        <p:spPr>
          <a:xfrm>
            <a:off x="4151950" y="3056802"/>
            <a:ext cx="2622365" cy="409652"/>
          </a:xfrm>
          <a:prstGeom prst="rect">
            <a:avLst/>
          </a:prstGeom>
          <a:noFill/>
        </p:spPr>
        <p:txBody>
          <a:bodyPr wrap="square" rtlCol="0" anchor="ctr">
            <a:noAutofit/>
          </a:bodyPr>
          <a:lstStyle/>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生产规划问题</a:t>
            </a:r>
            <a:endParaRPr lang="zh-CN" altLang="en-US" sz="2000" spc="150" dirty="0">
              <a:solidFill>
                <a:srgbClr val="FFFFFF"/>
              </a:solidFill>
              <a:latin typeface="微软雅黑" panose="020B0503020204020204" pitchFamily="34" charset="-122"/>
              <a:ea typeface="微软雅黑" panose="020B0503020204020204" pitchFamily="34" charset="-122"/>
            </a:endParaRPr>
          </a:p>
          <a:p>
            <a:pPr algn="ctr">
              <a:lnSpc>
                <a:spcPct val="120000"/>
              </a:lnSpc>
            </a:pPr>
            <a:r>
              <a:rPr lang="zh-CN" altLang="en-US" sz="2000" spc="150" dirty="0">
                <a:solidFill>
                  <a:srgbClr val="FFFFFF"/>
                </a:solidFill>
                <a:latin typeface="微软雅黑" panose="020B0503020204020204" pitchFamily="34" charset="-122"/>
                <a:ea typeface="微软雅黑" panose="020B0503020204020204" pitchFamily="34" charset="-122"/>
              </a:rPr>
              <a:t>每种原料各买多少</a:t>
            </a:r>
            <a:endParaRPr lang="zh-CN" altLang="en-US" sz="2000" spc="150" dirty="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62240" y="3960495"/>
            <a:ext cx="3060065" cy="521970"/>
          </a:xfrm>
          <a:prstGeom prst="rect">
            <a:avLst/>
          </a:prstGeom>
          <a:noFill/>
        </p:spPr>
        <p:txBody>
          <a:bodyPr wrap="square" rtlCol="0">
            <a:spAutoFit/>
          </a:bodyPr>
          <a:p>
            <a:r>
              <a:rPr lang="zh-CN" altLang="en-US" sz="2800" b="1">
                <a:solidFill>
                  <a:srgbClr val="FF0000"/>
                </a:solidFill>
              </a:rPr>
              <a:t>我被骗了？</a:t>
            </a:r>
            <a:endParaRPr lang="zh-CN" altLang="en-US" sz="2800" b="1">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非线性规划案例</a:t>
            </a:r>
            <a:r>
              <a:rPr lang="en-US" altLang="zh-CN" sz="3200">
                <a:latin typeface="宋体" panose="02010600030101010101" pitchFamily="2" charset="-122"/>
                <a:ea typeface="宋体" panose="02010600030101010101" pitchFamily="2" charset="-122"/>
              </a:rPr>
              <a:t>2</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08330" y="2261235"/>
            <a:ext cx="10054590" cy="1619250"/>
          </a:xfrm>
          <a:prstGeom prst="rect">
            <a:avLst/>
          </a:prstGeom>
        </p:spPr>
      </p:pic>
      <p:pic>
        <p:nvPicPr>
          <p:cNvPr id="8" name="图片 7"/>
          <p:cNvPicPr>
            <a:picLocks noChangeAspect="1"/>
          </p:cNvPicPr>
          <p:nvPr/>
        </p:nvPicPr>
        <p:blipFill>
          <a:blip r:embed="rId2"/>
          <a:stretch>
            <a:fillRect/>
          </a:stretch>
        </p:blipFill>
        <p:spPr>
          <a:xfrm>
            <a:off x="3155315" y="4192905"/>
            <a:ext cx="5874385" cy="228917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非线性规划案例</a:t>
            </a:r>
            <a:r>
              <a:rPr lang="en-US" altLang="zh-CN" sz="3200">
                <a:latin typeface="宋体" panose="02010600030101010101" pitchFamily="2" charset="-122"/>
                <a:ea typeface="宋体" panose="02010600030101010101" pitchFamily="2" charset="-122"/>
              </a:rPr>
              <a:t>2</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746760" y="2172335"/>
            <a:ext cx="10434955" cy="1198880"/>
          </a:xfrm>
          <a:prstGeom prst="rect">
            <a:avLst/>
          </a:prstGeom>
          <a:noFill/>
        </p:spPr>
        <p:txBody>
          <a:bodyPr wrap="square" rtlCol="0" anchor="t">
            <a:spAutoFit/>
          </a:bodyPr>
          <a:p>
            <a:r>
              <a:rPr lang="zh-CN" altLang="en-US"/>
              <a:t>为了考虑选取最优的调资方案，需要考虑三个约束条件，显然前两个约束条件为刚性约束，而第三个 约束条件为柔性约束。分别建立目标约束：设由II晋升为I的人数为x1，由III晋升为II的人数为x2，招聘 为III的人数为x3，dn-为未满误差，dn+为过盈误差,n=1,2,3,4,5 </a:t>
            </a:r>
            <a:endParaRPr lang="zh-CN" altLang="en-US"/>
          </a:p>
          <a:p>
            <a:r>
              <a:rPr lang="zh-CN" altLang="en-US"/>
              <a:t>为保证调资后的年工资预算仍在指标范围内</a:t>
            </a:r>
            <a:endParaRPr lang="zh-CN" altLang="en-US"/>
          </a:p>
        </p:txBody>
      </p:sp>
      <p:pic>
        <p:nvPicPr>
          <p:cNvPr id="8" name="图片 7"/>
          <p:cNvPicPr>
            <a:picLocks noChangeAspect="1"/>
          </p:cNvPicPr>
          <p:nvPr/>
        </p:nvPicPr>
        <p:blipFill>
          <a:blip r:embed="rId1"/>
          <a:stretch>
            <a:fillRect/>
          </a:stretch>
        </p:blipFill>
        <p:spPr>
          <a:xfrm>
            <a:off x="2620645" y="3371215"/>
            <a:ext cx="6943725" cy="809625"/>
          </a:xfrm>
          <a:prstGeom prst="rect">
            <a:avLst/>
          </a:prstGeom>
        </p:spPr>
      </p:pic>
      <p:pic>
        <p:nvPicPr>
          <p:cNvPr id="9" name="图片 8"/>
          <p:cNvPicPr>
            <a:picLocks noChangeAspect="1"/>
          </p:cNvPicPr>
          <p:nvPr/>
        </p:nvPicPr>
        <p:blipFill>
          <a:blip r:embed="rId2"/>
          <a:stretch>
            <a:fillRect/>
          </a:stretch>
        </p:blipFill>
        <p:spPr>
          <a:xfrm>
            <a:off x="846455" y="4476750"/>
            <a:ext cx="3810000" cy="2065020"/>
          </a:xfrm>
          <a:prstGeom prst="rect">
            <a:avLst/>
          </a:prstGeom>
        </p:spPr>
      </p:pic>
      <p:sp>
        <p:nvSpPr>
          <p:cNvPr id="10" name="文本框 9"/>
          <p:cNvSpPr txBox="1"/>
          <p:nvPr/>
        </p:nvSpPr>
        <p:spPr>
          <a:xfrm>
            <a:off x="5108575" y="4476750"/>
            <a:ext cx="4514850" cy="368300"/>
          </a:xfrm>
          <a:prstGeom prst="rect">
            <a:avLst/>
          </a:prstGeom>
          <a:noFill/>
        </p:spPr>
        <p:txBody>
          <a:bodyPr wrap="square" rtlCol="0" anchor="t">
            <a:spAutoFit/>
          </a:bodyPr>
          <a:p>
            <a:r>
              <a:rPr lang="zh-CN" altLang="en-US"/>
              <a:t>II，III的升级面尽量达到现有人数的20%</a:t>
            </a:r>
            <a:endParaRPr lang="zh-CN" altLang="en-US"/>
          </a:p>
        </p:txBody>
      </p:sp>
      <p:pic>
        <p:nvPicPr>
          <p:cNvPr id="11" name="图片 10"/>
          <p:cNvPicPr>
            <a:picLocks noChangeAspect="1"/>
          </p:cNvPicPr>
          <p:nvPr/>
        </p:nvPicPr>
        <p:blipFill>
          <a:blip r:embed="rId3"/>
          <a:stretch>
            <a:fillRect/>
          </a:stretch>
        </p:blipFill>
        <p:spPr>
          <a:xfrm>
            <a:off x="5788660" y="5140960"/>
            <a:ext cx="2610485" cy="125984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非线性规划案例</a:t>
            </a:r>
            <a:r>
              <a:rPr lang="en-US" altLang="zh-CN" sz="3200">
                <a:latin typeface="宋体" panose="02010600030101010101" pitchFamily="2" charset="-122"/>
                <a:ea typeface="宋体" panose="02010600030101010101" pitchFamily="2" charset="-122"/>
              </a:rPr>
              <a:t>2</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非线性规划模型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2" name="图片 11"/>
          <p:cNvPicPr>
            <a:picLocks noChangeAspect="1"/>
          </p:cNvPicPr>
          <p:nvPr/>
        </p:nvPicPr>
        <p:blipFill>
          <a:blip r:embed="rId1"/>
          <a:stretch>
            <a:fillRect/>
          </a:stretch>
        </p:blipFill>
        <p:spPr>
          <a:xfrm>
            <a:off x="720090" y="2782570"/>
            <a:ext cx="7362825" cy="291465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离散优化和连续优化</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整数规划模型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13130" y="2348865"/>
            <a:ext cx="9954260" cy="3138170"/>
          </a:xfrm>
          <a:prstGeom prst="rect">
            <a:avLst/>
          </a:prstGeom>
          <a:noFill/>
        </p:spPr>
        <p:txBody>
          <a:bodyPr wrap="square" rtlCol="0">
            <a:spAutoFit/>
          </a:bodyPr>
          <a:p>
            <a:r>
              <a:rPr lang="zh-CN" altLang="en-US"/>
              <a:t>什么是离散？什么是连续？</a:t>
            </a:r>
            <a:endParaRPr lang="zh-CN" altLang="en-US"/>
          </a:p>
          <a:p>
            <a:endParaRPr lang="zh-CN" altLang="en-US"/>
          </a:p>
          <a:p>
            <a:r>
              <a:rPr lang="zh-CN" altLang="en-US"/>
              <a:t>离散就是指问题的解或者自变量取值是整数式的，或者说取值是有穷的。</a:t>
            </a:r>
            <a:endParaRPr lang="zh-CN" altLang="en-US"/>
          </a:p>
          <a:p>
            <a:endParaRPr lang="zh-CN" altLang="en-US"/>
          </a:p>
          <a:p>
            <a:r>
              <a:rPr lang="zh-CN" altLang="en-US"/>
              <a:t>连续就是指问题的取值是连续式的，可以是任意的浮点数形式。通常来讲连续问题会比离散问题更容易处理，因为离散问题会考虑到很多限制。</a:t>
            </a:r>
            <a:endParaRPr lang="zh-CN" altLang="en-US"/>
          </a:p>
          <a:p>
            <a:endParaRPr lang="zh-CN" altLang="en-US"/>
          </a:p>
          <a:p>
            <a:r>
              <a:rPr lang="zh-CN" altLang="en-US"/>
              <a:t>如果给传统的非线性规划或者线性规划加上一个限制就是取值必须是整数，那么问题就是一个离散形式的优化模型。通常我们做离散优化的话整数规划比较多。</a:t>
            </a:r>
            <a:endParaRPr lang="zh-CN" altLang="en-US"/>
          </a:p>
          <a:p>
            <a:endParaRPr lang="zh-CN" altLang="en-US"/>
          </a:p>
          <a:p>
            <a:r>
              <a:rPr lang="zh-CN" altLang="en-US"/>
              <a:t>但从计算机的数值计算方法考虑，连续优化问题的求解又基于离散优化的迭代。</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整数规划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整数规划模型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64870" y="2413635"/>
            <a:ext cx="9643110" cy="645160"/>
          </a:xfrm>
          <a:prstGeom prst="rect">
            <a:avLst/>
          </a:prstGeom>
          <a:noFill/>
        </p:spPr>
        <p:txBody>
          <a:bodyPr wrap="square" rtlCol="0" anchor="t">
            <a:spAutoFit/>
          </a:bodyPr>
          <a:p>
            <a:r>
              <a:rPr lang="zh-CN" altLang="en-US"/>
              <a:t>全部变量限制为整数的规划问题，称为纯整数规划；部分变量限制为整数的规划问题，称为混合整数规划；变量只取0或1的规划问题，称为0-1整数规划。</a:t>
            </a:r>
            <a:endParaRPr lang="zh-CN" altLang="en-US"/>
          </a:p>
        </p:txBody>
      </p:sp>
      <p:pic>
        <p:nvPicPr>
          <p:cNvPr id="8" name="图片 7"/>
          <p:cNvPicPr>
            <a:picLocks noChangeAspect="1"/>
          </p:cNvPicPr>
          <p:nvPr/>
        </p:nvPicPr>
        <p:blipFill>
          <a:blip r:embed="rId1"/>
          <a:stretch>
            <a:fillRect/>
          </a:stretch>
        </p:blipFill>
        <p:spPr>
          <a:xfrm>
            <a:off x="2934335" y="3430270"/>
            <a:ext cx="5648325" cy="28194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0-1</a:t>
            </a:r>
            <a:r>
              <a:rPr lang="zh-CN" altLang="en-US" sz="3200">
                <a:latin typeface="宋体" panose="02010600030101010101" pitchFamily="2" charset="-122"/>
                <a:ea typeface="宋体" panose="02010600030101010101" pitchFamily="2" charset="-122"/>
              </a:rPr>
              <a:t>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整数规划模型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64870" y="2413635"/>
            <a:ext cx="9643110" cy="4061460"/>
          </a:xfrm>
          <a:prstGeom prst="rect">
            <a:avLst/>
          </a:prstGeom>
          <a:noFill/>
        </p:spPr>
        <p:txBody>
          <a:bodyPr wrap="square" rtlCol="0" anchor="t">
            <a:spAutoFit/>
          </a:bodyPr>
          <a:p>
            <a:r>
              <a:rPr lang="zh-CN" altLang="en-US"/>
              <a:t>进一步，变量取值只能是</a:t>
            </a:r>
            <a:r>
              <a:rPr lang="en-US" altLang="zh-CN"/>
              <a:t>0</a:t>
            </a:r>
            <a:r>
              <a:rPr lang="zh-CN" altLang="en-US"/>
              <a:t>或</a:t>
            </a:r>
            <a:r>
              <a:rPr lang="en-US" altLang="zh-CN"/>
              <a:t>1</a:t>
            </a:r>
            <a:r>
              <a:rPr lang="zh-CN" altLang="en-US"/>
              <a:t>表示有没有的问题，称为</a:t>
            </a:r>
            <a:r>
              <a:rPr lang="en-US" altLang="zh-CN"/>
              <a:t>0-1</a:t>
            </a:r>
            <a:r>
              <a:rPr lang="zh-CN" altLang="en-US"/>
              <a:t>规划问题，是离散规划里面最常见的规划问题。</a:t>
            </a:r>
            <a:endParaRPr lang="zh-CN" altLang="en-US"/>
          </a:p>
          <a:p>
            <a:endParaRPr lang="zh-CN" altLang="en-US"/>
          </a:p>
          <a:p>
            <a:r>
              <a:rPr lang="zh-CN" altLang="en-US"/>
              <a:t>常见问题包括：</a:t>
            </a:r>
            <a:endParaRPr lang="zh-CN" altLang="en-US"/>
          </a:p>
          <a:p>
            <a:endParaRPr lang="zh-CN" altLang="en-US"/>
          </a:p>
          <a:p>
            <a:r>
              <a:rPr lang="zh-CN" altLang="en-US" sz="2400" b="1">
                <a:solidFill>
                  <a:srgbClr val="00B0F0"/>
                </a:solidFill>
              </a:rPr>
              <a:t>指派问题</a:t>
            </a:r>
            <a:endParaRPr lang="zh-CN" altLang="en-US" sz="2400" b="1">
              <a:solidFill>
                <a:srgbClr val="00B0F0"/>
              </a:solidFill>
            </a:endParaRPr>
          </a:p>
          <a:p>
            <a:endParaRPr lang="zh-CN" altLang="en-US" sz="2400" b="1">
              <a:solidFill>
                <a:srgbClr val="00B0F0"/>
              </a:solidFill>
            </a:endParaRPr>
          </a:p>
          <a:p>
            <a:r>
              <a:rPr lang="en-US" altLang="zh-CN" sz="2400" b="1">
                <a:solidFill>
                  <a:srgbClr val="00B0F0"/>
                </a:solidFill>
              </a:rPr>
              <a:t>TSP</a:t>
            </a:r>
            <a:r>
              <a:rPr lang="zh-CN" altLang="en-US" sz="2400" b="1">
                <a:solidFill>
                  <a:srgbClr val="00B0F0"/>
                </a:solidFill>
              </a:rPr>
              <a:t>问题和</a:t>
            </a:r>
            <a:r>
              <a:rPr lang="en-US" altLang="zh-CN" sz="2400" b="1">
                <a:solidFill>
                  <a:srgbClr val="00B0F0"/>
                </a:solidFill>
              </a:rPr>
              <a:t>VRP</a:t>
            </a:r>
            <a:r>
              <a:rPr lang="zh-CN" altLang="en-US" sz="2400" b="1">
                <a:solidFill>
                  <a:srgbClr val="00B0F0"/>
                </a:solidFill>
              </a:rPr>
              <a:t>问题</a:t>
            </a:r>
            <a:endParaRPr lang="zh-CN" altLang="en-US" sz="2400" b="1">
              <a:solidFill>
                <a:srgbClr val="00B0F0"/>
              </a:solidFill>
            </a:endParaRPr>
          </a:p>
          <a:p>
            <a:endParaRPr lang="zh-CN" altLang="en-US" sz="2400" b="1">
              <a:solidFill>
                <a:srgbClr val="00B0F0"/>
              </a:solidFill>
            </a:endParaRPr>
          </a:p>
          <a:p>
            <a:r>
              <a:rPr lang="zh-CN" altLang="en-US" sz="2400" b="1">
                <a:solidFill>
                  <a:srgbClr val="00B0F0"/>
                </a:solidFill>
              </a:rPr>
              <a:t>集合覆盖问题</a:t>
            </a:r>
            <a:endParaRPr lang="zh-CN" altLang="en-US" sz="2400" b="1">
              <a:solidFill>
                <a:srgbClr val="00B0F0"/>
              </a:solidFill>
            </a:endParaRPr>
          </a:p>
          <a:p>
            <a:endParaRPr lang="zh-CN" altLang="en-US" sz="2400" b="1">
              <a:solidFill>
                <a:srgbClr val="00B0F0"/>
              </a:solidFill>
            </a:endParaRPr>
          </a:p>
          <a:p>
            <a:r>
              <a:rPr lang="en-US" altLang="zh-CN" sz="2400" b="1">
                <a:solidFill>
                  <a:srgbClr val="00B0F0"/>
                </a:solidFill>
              </a:rPr>
              <a:t>……</a:t>
            </a:r>
            <a:endParaRPr lang="en-US" altLang="zh-CN" sz="2400" b="1">
              <a:solidFill>
                <a:srgbClr val="00B0F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指派问题</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整数规划模型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1593850" y="2094865"/>
            <a:ext cx="8412480" cy="464058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分支定界法</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整数规划模型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08330" y="2453640"/>
            <a:ext cx="7239000" cy="3152775"/>
          </a:xfrm>
          <a:prstGeom prst="rect">
            <a:avLst/>
          </a:prstGeom>
        </p:spPr>
      </p:pic>
      <p:pic>
        <p:nvPicPr>
          <p:cNvPr id="8" name="图片 7"/>
          <p:cNvPicPr>
            <a:picLocks noChangeAspect="1"/>
          </p:cNvPicPr>
          <p:nvPr/>
        </p:nvPicPr>
        <p:blipFill>
          <a:blip r:embed="rId2"/>
          <a:stretch>
            <a:fillRect/>
          </a:stretch>
        </p:blipFill>
        <p:spPr>
          <a:xfrm>
            <a:off x="8433435" y="1698625"/>
            <a:ext cx="2432685" cy="1684020"/>
          </a:xfrm>
          <a:prstGeom prst="rect">
            <a:avLst/>
          </a:prstGeom>
        </p:spPr>
      </p:pic>
      <p:pic>
        <p:nvPicPr>
          <p:cNvPr id="9" name="图片 8"/>
          <p:cNvPicPr>
            <a:picLocks noChangeAspect="1"/>
          </p:cNvPicPr>
          <p:nvPr/>
        </p:nvPicPr>
        <p:blipFill>
          <a:blip r:embed="rId3"/>
          <a:stretch>
            <a:fillRect/>
          </a:stretch>
        </p:blipFill>
        <p:spPr>
          <a:xfrm>
            <a:off x="8580120" y="4026535"/>
            <a:ext cx="2139315" cy="180086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匈牙利法</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整数规划模型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10" name="文本框 9"/>
          <p:cNvSpPr txBox="1"/>
          <p:nvPr/>
        </p:nvSpPr>
        <p:spPr>
          <a:xfrm>
            <a:off x="848995" y="2303780"/>
            <a:ext cx="6485255" cy="3080385"/>
          </a:xfrm>
          <a:prstGeom prst="rect">
            <a:avLst/>
          </a:prstGeom>
          <a:noFill/>
        </p:spPr>
        <p:txBody>
          <a:bodyPr wrap="square" rtlCol="0">
            <a:spAutoFit/>
          </a:bodyPr>
          <a:p>
            <a:r>
              <a:rPr lang="zh-CN" altLang="en-US"/>
              <a:t>匈牙利法的本质是求一个二部图的最大匹配，二部图一边是人，一边是工作，这个匹配就是一组指派方案</a:t>
            </a:r>
            <a:endParaRPr lang="zh-CN" altLang="en-US"/>
          </a:p>
          <a:p>
            <a:endParaRPr lang="zh-CN" altLang="en-US"/>
          </a:p>
          <a:p>
            <a:pPr>
              <a:lnSpc>
                <a:spcPct val="130000"/>
              </a:lnSpc>
            </a:pPr>
            <a:r>
              <a:rPr lang="en-US" altLang="zh-CN"/>
              <a:t>1. </a:t>
            </a:r>
            <a:r>
              <a:rPr lang="zh-CN" altLang="en-US"/>
              <a:t>写出人与任务的成本矩阵</a:t>
            </a:r>
            <a:endParaRPr lang="zh-CN" altLang="en-US"/>
          </a:p>
          <a:p>
            <a:pPr>
              <a:lnSpc>
                <a:spcPct val="130000"/>
              </a:lnSpc>
            </a:pPr>
            <a:r>
              <a:rPr lang="en-US" altLang="zh-CN"/>
              <a:t>2. </a:t>
            </a:r>
            <a:r>
              <a:rPr lang="zh-CN" altLang="en-US"/>
              <a:t>成本矩阵每一行减去该行最小值</a:t>
            </a:r>
            <a:endParaRPr lang="zh-CN" altLang="en-US"/>
          </a:p>
          <a:p>
            <a:pPr>
              <a:lnSpc>
                <a:spcPct val="130000"/>
              </a:lnSpc>
            </a:pPr>
            <a:r>
              <a:rPr lang="en-US" altLang="zh-CN"/>
              <a:t>3. </a:t>
            </a:r>
            <a:r>
              <a:rPr lang="zh-CN" altLang="en-US"/>
              <a:t>观察</a:t>
            </a:r>
            <a:r>
              <a:rPr lang="en-US" altLang="zh-CN"/>
              <a:t>0</a:t>
            </a:r>
            <a:r>
              <a:rPr lang="zh-CN" altLang="en-US"/>
              <a:t>项是否都不在同一行同一列，如果都不在求解结束</a:t>
            </a:r>
            <a:endParaRPr lang="zh-CN" altLang="en-US"/>
          </a:p>
          <a:p>
            <a:pPr>
              <a:lnSpc>
                <a:spcPct val="130000"/>
              </a:lnSpc>
            </a:pPr>
            <a:r>
              <a:rPr lang="en-US" altLang="zh-CN"/>
              <a:t>4. </a:t>
            </a:r>
            <a:r>
              <a:rPr lang="zh-CN" altLang="en-US"/>
              <a:t>如果有几个</a:t>
            </a:r>
            <a:r>
              <a:rPr lang="en-US" altLang="zh-CN"/>
              <a:t>0</a:t>
            </a:r>
            <a:r>
              <a:rPr lang="zh-CN" altLang="en-US"/>
              <a:t>项在同一行或者同一列，观察增广路径</a:t>
            </a:r>
            <a:endParaRPr lang="zh-CN" altLang="en-US"/>
          </a:p>
          <a:p>
            <a:pPr>
              <a:lnSpc>
                <a:spcPct val="130000"/>
              </a:lnSpc>
            </a:pPr>
            <a:r>
              <a:rPr lang="zh-CN" altLang="en-US"/>
              <a:t>十字法做覆盖</a:t>
            </a:r>
            <a:endParaRPr lang="zh-CN" altLang="en-US"/>
          </a:p>
          <a:p>
            <a:pPr>
              <a:lnSpc>
                <a:spcPct val="130000"/>
              </a:lnSpc>
            </a:pPr>
            <a:r>
              <a:rPr lang="zh-CN" altLang="en-US"/>
              <a:t>实际上就是把没覆盖的十字中没覆盖的行</a:t>
            </a:r>
            <a:r>
              <a:rPr lang="en-US" altLang="zh-CN"/>
              <a:t>-1</a:t>
            </a:r>
            <a:r>
              <a:rPr lang="zh-CN" altLang="en-US"/>
              <a:t>，覆盖的列</a:t>
            </a:r>
            <a:r>
              <a:rPr lang="en-US" altLang="zh-CN"/>
              <a:t>+1</a:t>
            </a:r>
            <a:endParaRPr lang="en-US" altLang="zh-CN"/>
          </a:p>
        </p:txBody>
      </p:sp>
      <p:pic>
        <p:nvPicPr>
          <p:cNvPr id="11" name="图片 10"/>
          <p:cNvPicPr>
            <a:picLocks noChangeAspect="1"/>
          </p:cNvPicPr>
          <p:nvPr/>
        </p:nvPicPr>
        <p:blipFill>
          <a:blip r:embed="rId1"/>
          <a:stretch>
            <a:fillRect/>
          </a:stretch>
        </p:blipFill>
        <p:spPr>
          <a:xfrm>
            <a:off x="7546975" y="1412240"/>
            <a:ext cx="4219575" cy="476250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例题</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整数规划模型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08330" y="2183130"/>
            <a:ext cx="6191885" cy="2900680"/>
          </a:xfrm>
          <a:prstGeom prst="rect">
            <a:avLst/>
          </a:prstGeom>
        </p:spPr>
      </p:pic>
      <p:pic>
        <p:nvPicPr>
          <p:cNvPr id="9" name="图片 8"/>
          <p:cNvPicPr>
            <a:picLocks noChangeAspect="1"/>
          </p:cNvPicPr>
          <p:nvPr/>
        </p:nvPicPr>
        <p:blipFill>
          <a:blip r:embed="rId2"/>
          <a:stretch>
            <a:fillRect/>
          </a:stretch>
        </p:blipFill>
        <p:spPr>
          <a:xfrm>
            <a:off x="789940" y="4919980"/>
            <a:ext cx="7025640" cy="193865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回顾：中学学过的线性规划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22020" y="2221865"/>
            <a:ext cx="5965190" cy="368300"/>
          </a:xfrm>
          <a:prstGeom prst="rect">
            <a:avLst/>
          </a:prstGeom>
          <a:noFill/>
        </p:spPr>
        <p:txBody>
          <a:bodyPr wrap="square" rtlCol="0">
            <a:spAutoFit/>
          </a:bodyPr>
          <a:p>
            <a:r>
              <a:rPr lang="zh-CN" altLang="en-US"/>
              <a:t>我们拿最简单的一个线性规划举例子：</a:t>
            </a:r>
            <a:endParaRPr lang="zh-CN" altLang="en-US"/>
          </a:p>
        </p:txBody>
      </p:sp>
      <p:graphicFrame>
        <p:nvGraphicFramePr>
          <p:cNvPr id="8" name="对象 7">
            <a:hlinkClick r:id="" action="ppaction://ole?verb="/>
          </p:cNvPr>
          <p:cNvGraphicFramePr>
            <a:graphicFrameLocks noChangeAspect="1"/>
          </p:cNvGraphicFramePr>
          <p:nvPr/>
        </p:nvGraphicFramePr>
        <p:xfrm>
          <a:off x="1811020" y="2672080"/>
          <a:ext cx="1602740" cy="1417955"/>
        </p:xfrm>
        <a:graphic>
          <a:graphicData uri="http://schemas.openxmlformats.org/presentationml/2006/ole">
            <mc:AlternateContent xmlns:mc="http://schemas.openxmlformats.org/markup-compatibility/2006">
              <mc:Choice xmlns:v="urn:schemas-microsoft-com:vml" Requires="v">
                <p:oleObj spid="_x0000_s1025" name="" r:id="rId1" imgW="1174750" imgH="1039495" progId="Equation.AxMath">
                  <p:embed/>
                </p:oleObj>
              </mc:Choice>
              <mc:Fallback>
                <p:oleObj name="" r:id="rId1" imgW="1174750" imgH="1039495" progId="Equation.AxMath">
                  <p:embed/>
                  <p:pic>
                    <p:nvPicPr>
                      <p:cNvPr id="0" name="图片 1024"/>
                      <p:cNvPicPr/>
                      <p:nvPr/>
                    </p:nvPicPr>
                    <p:blipFill>
                      <a:blip r:embed="rId2"/>
                      <a:stretch>
                        <a:fillRect/>
                      </a:stretch>
                    </p:blipFill>
                    <p:spPr>
                      <a:xfrm>
                        <a:off x="1811020" y="2672080"/>
                        <a:ext cx="1602740" cy="1417955"/>
                      </a:xfrm>
                      <a:prstGeom prst="rect">
                        <a:avLst/>
                      </a:prstGeom>
                    </p:spPr>
                  </p:pic>
                </p:oleObj>
              </mc:Fallback>
            </mc:AlternateContent>
          </a:graphicData>
        </a:graphic>
      </p:graphicFrame>
      <p:sp>
        <p:nvSpPr>
          <p:cNvPr id="9" name="文本框 8"/>
          <p:cNvSpPr txBox="1"/>
          <p:nvPr/>
        </p:nvSpPr>
        <p:spPr>
          <a:xfrm>
            <a:off x="967740" y="4298315"/>
            <a:ext cx="5236845" cy="368300"/>
          </a:xfrm>
          <a:prstGeom prst="rect">
            <a:avLst/>
          </a:prstGeom>
          <a:noFill/>
        </p:spPr>
        <p:txBody>
          <a:bodyPr wrap="square" rtlCol="0">
            <a:spAutoFit/>
          </a:bodyPr>
          <a:p>
            <a:r>
              <a:rPr lang="zh-CN" altLang="en-US"/>
              <a:t>所以说你们以前接触到的线性规划是不是这样的：</a:t>
            </a:r>
            <a:endParaRPr lang="zh-CN" altLang="en-US"/>
          </a:p>
        </p:txBody>
      </p:sp>
      <p:graphicFrame>
        <p:nvGraphicFramePr>
          <p:cNvPr id="10" name="对象 9">
            <a:hlinkClick r:id="" action="ppaction://ole?verb="/>
          </p:cNvPr>
          <p:cNvGraphicFramePr>
            <a:graphicFrameLocks noChangeAspect="1"/>
          </p:cNvGraphicFramePr>
          <p:nvPr/>
        </p:nvGraphicFramePr>
        <p:xfrm>
          <a:off x="1821180" y="4829493"/>
          <a:ext cx="1582420" cy="1422400"/>
        </p:xfrm>
        <a:graphic>
          <a:graphicData uri="http://schemas.openxmlformats.org/presentationml/2006/ole">
            <mc:AlternateContent xmlns:mc="http://schemas.openxmlformats.org/markup-compatibility/2006">
              <mc:Choice xmlns:v="urn:schemas-microsoft-com:vml" Requires="v">
                <p:oleObj spid="_x0000_s11" name="" r:id="rId3" imgW="1159510" imgH="1042670" progId="Equation.AxMath">
                  <p:embed/>
                </p:oleObj>
              </mc:Choice>
              <mc:Fallback>
                <p:oleObj name="" r:id="rId3" imgW="1159510" imgH="1042670" progId="Equation.AxMath">
                  <p:embed/>
                  <p:pic>
                    <p:nvPicPr>
                      <p:cNvPr id="0" name="图片 1024"/>
                      <p:cNvPicPr/>
                      <p:nvPr/>
                    </p:nvPicPr>
                    <p:blipFill>
                      <a:blip r:embed="rId4"/>
                      <a:stretch>
                        <a:fillRect/>
                      </a:stretch>
                    </p:blipFill>
                    <p:spPr>
                      <a:xfrm>
                        <a:off x="1821180" y="4829493"/>
                        <a:ext cx="1582420" cy="1422400"/>
                      </a:xfrm>
                      <a:prstGeom prst="rect">
                        <a:avLst/>
                      </a:prstGeom>
                    </p:spPr>
                  </p:pic>
                </p:oleObj>
              </mc:Fallback>
            </mc:AlternateContent>
          </a:graphicData>
        </a:graphic>
      </p:graphicFrame>
      <p:cxnSp>
        <p:nvCxnSpPr>
          <p:cNvPr id="12" name="直接连接符 11"/>
          <p:cNvCxnSpPr/>
          <p:nvPr/>
        </p:nvCxnSpPr>
        <p:spPr>
          <a:xfrm>
            <a:off x="7570470" y="1083310"/>
            <a:ext cx="27305" cy="575564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汉诺塔与递归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动态规划模型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737870" y="2254250"/>
            <a:ext cx="10198735" cy="3138170"/>
          </a:xfrm>
          <a:prstGeom prst="rect">
            <a:avLst/>
          </a:prstGeom>
          <a:noFill/>
        </p:spPr>
        <p:txBody>
          <a:bodyPr wrap="square" rtlCol="0" anchor="t">
            <a:spAutoFit/>
          </a:bodyPr>
          <a:p>
            <a:r>
              <a:rPr lang="zh-CN" altLang="en-US"/>
              <a:t>大梵天创造世界的时候做了三根金刚石柱子，在一根柱子上从下往上按照大小顺序摞着64片黄金圆盘。大梵天命令婆罗门把圆盘从下面开始按大小顺序重新摆放在另一根柱子上。并且规定，任何时候，在小圆盘上都不能放大圆盘，且在三根柱子之间一次只能移动一个圆盘。问应该如何操作？</a:t>
            </a:r>
            <a:endParaRPr lang="zh-CN" altLang="en-US"/>
          </a:p>
          <a:p>
            <a:endParaRPr lang="zh-CN" altLang="en-US"/>
          </a:p>
          <a:p>
            <a:endParaRPr lang="zh-CN" altLang="en-US"/>
          </a:p>
          <a:p>
            <a:r>
              <a:rPr lang="en-US" altLang="zh-CN"/>
              <a:t>1. </a:t>
            </a:r>
            <a:r>
              <a:rPr lang="zh-CN" altLang="en-US"/>
              <a:t>将上面</a:t>
            </a:r>
            <a:r>
              <a:rPr lang="en-US" altLang="zh-CN"/>
              <a:t>n-1</a:t>
            </a:r>
            <a:r>
              <a:rPr lang="zh-CN" altLang="en-US"/>
              <a:t>个圆盘移动到</a:t>
            </a:r>
            <a:r>
              <a:rPr lang="en-US" altLang="zh-CN"/>
              <a:t>C</a:t>
            </a:r>
            <a:endParaRPr lang="en-US" altLang="zh-CN"/>
          </a:p>
          <a:p>
            <a:endParaRPr lang="en-US" altLang="zh-CN"/>
          </a:p>
          <a:p>
            <a:r>
              <a:rPr lang="en-US" altLang="zh-CN"/>
              <a:t>2. </a:t>
            </a:r>
            <a:r>
              <a:rPr lang="zh-CN" altLang="en-US"/>
              <a:t>将最下面一个圆盘移动到</a:t>
            </a:r>
            <a:r>
              <a:rPr lang="en-US" altLang="zh-CN"/>
              <a:t>B</a:t>
            </a:r>
            <a:endParaRPr lang="en-US" altLang="zh-CN"/>
          </a:p>
          <a:p>
            <a:endParaRPr lang="en-US" altLang="zh-CN"/>
          </a:p>
          <a:p>
            <a:r>
              <a:rPr lang="en-US" altLang="zh-CN"/>
              <a:t>3. </a:t>
            </a:r>
            <a:r>
              <a:rPr lang="zh-CN" altLang="en-US"/>
              <a:t>将</a:t>
            </a:r>
            <a:r>
              <a:rPr lang="en-US" altLang="zh-CN"/>
              <a:t>C</a:t>
            </a:r>
            <a:r>
              <a:rPr lang="zh-CN" altLang="en-US"/>
              <a:t>的圆盘移动到</a:t>
            </a:r>
            <a:r>
              <a:rPr lang="en-US" altLang="zh-CN"/>
              <a:t>B</a:t>
            </a:r>
            <a:endParaRPr lang="zh-CN" altLang="en-US"/>
          </a:p>
          <a:p>
            <a:endParaRPr lang="zh-CN" altLang="en-US"/>
          </a:p>
        </p:txBody>
      </p:sp>
      <p:pic>
        <p:nvPicPr>
          <p:cNvPr id="8" name="图片 7"/>
          <p:cNvPicPr>
            <a:picLocks noChangeAspect="1"/>
          </p:cNvPicPr>
          <p:nvPr/>
        </p:nvPicPr>
        <p:blipFill>
          <a:blip r:embed="rId1"/>
          <a:stretch>
            <a:fillRect/>
          </a:stretch>
        </p:blipFill>
        <p:spPr>
          <a:xfrm>
            <a:off x="7278370" y="3629025"/>
            <a:ext cx="3810000" cy="227647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动态规划的基本思想</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动态规划模型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437515" y="2266950"/>
            <a:ext cx="11323955" cy="3169285"/>
          </a:xfrm>
          <a:prstGeom prst="rect">
            <a:avLst/>
          </a:prstGeom>
          <a:noFill/>
        </p:spPr>
        <p:txBody>
          <a:bodyPr wrap="square" rtlCol="0" anchor="t">
            <a:spAutoFit/>
          </a:bodyPr>
          <a:p>
            <a:r>
              <a:rPr lang="zh-CN" altLang="en-US"/>
              <a:t>1)动态规划(Dynamic Programming)算法的核心思想是：</a:t>
            </a:r>
            <a:r>
              <a:rPr lang="zh-CN" altLang="en-US" sz="2800" b="1">
                <a:solidFill>
                  <a:srgbClr val="FF0000"/>
                </a:solidFill>
              </a:rPr>
              <a:t>将大问题划分为小问题进行解决</a:t>
            </a:r>
            <a:r>
              <a:rPr lang="zh-CN" altLang="en-US"/>
              <a:t>，从而一步步获取最优解的处理算法</a:t>
            </a:r>
            <a:endParaRPr lang="zh-CN" altLang="en-US"/>
          </a:p>
          <a:p>
            <a:endParaRPr lang="zh-CN" altLang="en-US"/>
          </a:p>
          <a:p>
            <a:r>
              <a:rPr lang="zh-CN" altLang="en-US"/>
              <a:t>2)动态规划算法与分治算法类似，其基本思想也是将待求解问题分解成若干个子问题，先求解子问题，然后从这些子问题的解得到原问题的解。</a:t>
            </a:r>
            <a:endParaRPr lang="zh-CN" altLang="en-US"/>
          </a:p>
          <a:p>
            <a:endParaRPr lang="zh-CN" altLang="en-US"/>
          </a:p>
          <a:p>
            <a:r>
              <a:rPr lang="zh-CN" altLang="en-US"/>
              <a:t>3)与分治法不同的是，适合于用动态规划求解的问题，经分解得到子问题往往不是互相独立的。 ( 即下一个子阶段的求解是</a:t>
            </a:r>
            <a:r>
              <a:rPr lang="zh-CN" altLang="en-US" sz="2800" b="1">
                <a:solidFill>
                  <a:srgbClr val="FF0000"/>
                </a:solidFill>
              </a:rPr>
              <a:t>建立在上一个子阶段的解的基础上</a:t>
            </a:r>
            <a:r>
              <a:rPr lang="zh-CN" altLang="en-US"/>
              <a:t>，进行进一步的求解 )</a:t>
            </a:r>
            <a:endParaRPr lang="zh-CN" altLang="en-US"/>
          </a:p>
          <a:p>
            <a:endParaRPr lang="zh-CN" altLang="en-US"/>
          </a:p>
          <a:p>
            <a:r>
              <a:rPr lang="zh-CN" altLang="en-US"/>
              <a:t>4)动态规划可以通过填表的方式来逐步推进，得到最优解.</a:t>
            </a:r>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状态空间树与剪枝</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动态规划模型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685165" y="2431415"/>
            <a:ext cx="5610225" cy="1476375"/>
          </a:xfrm>
          <a:prstGeom prst="rect">
            <a:avLst/>
          </a:prstGeom>
          <a:noFill/>
        </p:spPr>
        <p:txBody>
          <a:bodyPr wrap="square" rtlCol="0">
            <a:spAutoFit/>
          </a:bodyPr>
          <a:p>
            <a:r>
              <a:rPr lang="zh-CN" altLang="en-US"/>
              <a:t>举个例子：周游问题</a:t>
            </a:r>
            <a:endParaRPr lang="zh-CN" altLang="en-US"/>
          </a:p>
          <a:p>
            <a:endParaRPr lang="zh-CN" altLang="en-US"/>
          </a:p>
          <a:p>
            <a:r>
              <a:rPr lang="zh-CN" altLang="en-US"/>
              <a:t>假设从</a:t>
            </a:r>
            <a:r>
              <a:rPr lang="en-US" altLang="zh-CN"/>
              <a:t>9</a:t>
            </a:r>
            <a:r>
              <a:rPr lang="zh-CN" altLang="en-US"/>
              <a:t>号位置出发做周游</a:t>
            </a:r>
            <a:endParaRPr lang="zh-CN" altLang="en-US"/>
          </a:p>
          <a:p>
            <a:endParaRPr lang="zh-CN" altLang="en-US"/>
          </a:p>
          <a:p>
            <a:r>
              <a:rPr lang="zh-CN" altLang="en-US"/>
              <a:t>可以重复遍历，使得回路总路程最小</a:t>
            </a:r>
            <a:endParaRPr lang="zh-CN" altLang="en-US"/>
          </a:p>
        </p:txBody>
      </p:sp>
      <p:pic>
        <p:nvPicPr>
          <p:cNvPr id="8" name="图片 157"/>
          <p:cNvPicPr>
            <a:picLocks noChangeAspect="1"/>
          </p:cNvPicPr>
          <p:nvPr/>
        </p:nvPicPr>
        <p:blipFill>
          <a:blip r:embed="rId1"/>
          <a:stretch>
            <a:fillRect/>
          </a:stretch>
        </p:blipFill>
        <p:spPr>
          <a:xfrm>
            <a:off x="6771005" y="2052320"/>
            <a:ext cx="4434205" cy="2952115"/>
          </a:xfrm>
          <a:prstGeom prst="rect">
            <a:avLst/>
          </a:prstGeom>
          <a:noFill/>
          <a:ln w="9525">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状态空间树与剪枝</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动态规划模型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1" name="图片 100"/>
          <p:cNvPicPr/>
          <p:nvPr/>
        </p:nvPicPr>
        <p:blipFill>
          <a:blip r:embed="rId1"/>
          <a:stretch>
            <a:fillRect/>
          </a:stretch>
        </p:blipFill>
        <p:spPr>
          <a:xfrm>
            <a:off x="5943918" y="2448243"/>
            <a:ext cx="5494020" cy="2842260"/>
          </a:xfrm>
          <a:prstGeom prst="rect">
            <a:avLst/>
          </a:prstGeom>
          <a:noFill/>
          <a:ln w="9525">
            <a:noFill/>
          </a:ln>
        </p:spPr>
      </p:pic>
      <p:sp>
        <p:nvSpPr>
          <p:cNvPr id="9" name="文本框 8"/>
          <p:cNvSpPr txBox="1"/>
          <p:nvPr/>
        </p:nvSpPr>
        <p:spPr>
          <a:xfrm>
            <a:off x="985520" y="2421890"/>
            <a:ext cx="4335145" cy="922020"/>
          </a:xfrm>
          <a:prstGeom prst="rect">
            <a:avLst/>
          </a:prstGeom>
          <a:noFill/>
        </p:spPr>
        <p:txBody>
          <a:bodyPr wrap="square" rtlCol="0">
            <a:spAutoFit/>
          </a:bodyPr>
          <a:p>
            <a:r>
              <a:rPr lang="zh-CN" altLang="en-US"/>
              <a:t>以最基本的斐波那契数列为例</a:t>
            </a:r>
            <a:endParaRPr lang="zh-CN" altLang="en-US"/>
          </a:p>
          <a:p>
            <a:endParaRPr lang="zh-CN" altLang="en-US"/>
          </a:p>
          <a:p>
            <a:r>
              <a:rPr lang="en-US" altLang="zh-CN"/>
              <a:t>f(n)=f(n-1)+f(n-2)</a:t>
            </a:r>
            <a:endParaRPr lang="en-US" altLang="zh-CN"/>
          </a:p>
        </p:txBody>
      </p:sp>
      <p:pic>
        <p:nvPicPr>
          <p:cNvPr id="10" name="图片 9"/>
          <p:cNvPicPr>
            <a:picLocks noChangeAspect="1"/>
          </p:cNvPicPr>
          <p:nvPr/>
        </p:nvPicPr>
        <p:blipFill>
          <a:blip r:embed="rId2"/>
          <a:stretch>
            <a:fillRect/>
          </a:stretch>
        </p:blipFill>
        <p:spPr>
          <a:xfrm>
            <a:off x="1112520" y="3830955"/>
            <a:ext cx="3590925" cy="118110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例题</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动态规划模型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608330" y="2315210"/>
            <a:ext cx="10506075" cy="421767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例题</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动态规划模型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3035300" y="1308100"/>
            <a:ext cx="8107680" cy="5556885"/>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贪心策略</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1.5</a:t>
            </a:r>
            <a:r>
              <a:rPr lang="en-US" altLang="zh-CN" sz="3200" b="1" spc="790" baseline="30000" dirty="0">
                <a:solidFill>
                  <a:srgbClr val="CC0000"/>
                </a:solidFill>
                <a:latin typeface="宋体" panose="02010600030101010101" pitchFamily="2" charset="-122"/>
                <a:ea typeface="宋体" panose="02010600030101010101" pitchFamily="2" charset="-122"/>
                <a:cs typeface="黑体" panose="02010609060101010101" charset="-122"/>
              </a:rPr>
              <a:t>*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贪心策略</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790575" y="2391410"/>
            <a:ext cx="10135870" cy="922020"/>
          </a:xfrm>
          <a:prstGeom prst="rect">
            <a:avLst/>
          </a:prstGeom>
          <a:noFill/>
        </p:spPr>
        <p:txBody>
          <a:bodyPr wrap="square" rtlCol="0" anchor="t">
            <a:spAutoFit/>
          </a:bodyPr>
          <a:p>
            <a:r>
              <a:rPr lang="zh-CN" altLang="en-US"/>
              <a:t>贪心算法总是作出在当前看来是最好的选择。也就是说贪心算法并不从整体最优上加以考虑，它所作出的选择只是在某种意义上的局部最优选择。当然，我们希望贪心算法得到的最终结果也是整体最优的。</a:t>
            </a:r>
            <a:endParaRPr lang="zh-CN" altLang="en-US"/>
          </a:p>
        </p:txBody>
      </p:sp>
      <p:sp>
        <p:nvSpPr>
          <p:cNvPr id="8" name="文本框 7"/>
          <p:cNvSpPr txBox="1"/>
          <p:nvPr/>
        </p:nvSpPr>
        <p:spPr>
          <a:xfrm>
            <a:off x="790575" y="3500120"/>
            <a:ext cx="10135870" cy="2306955"/>
          </a:xfrm>
          <a:prstGeom prst="rect">
            <a:avLst/>
          </a:prstGeom>
          <a:noFill/>
        </p:spPr>
        <p:txBody>
          <a:bodyPr wrap="square" rtlCol="0" anchor="t">
            <a:spAutoFit/>
          </a:bodyPr>
          <a:p>
            <a:r>
              <a:rPr lang="zh-CN" altLang="en-US"/>
              <a:t> 贪心算法通过一系列的选择来得到一个问题的解。它所作的每一个选择都是当前状态下某种意义的最好选择，即贪心选择。希望通过每次所作的贪心选择导致最终结果是问题的一个最优解。这种启发式的策略并不总能奏效，然而在许多情况下确能达到预期的目的。解活动安排问题的贪心算法就是一个例子。下面我们着重讨论可以用贪心算法求解的问题的一般特征。</a:t>
            </a:r>
            <a:endParaRPr lang="zh-CN" altLang="en-US"/>
          </a:p>
          <a:p>
            <a:endParaRPr lang="zh-CN" altLang="en-US"/>
          </a:p>
          <a:p>
            <a:r>
              <a:rPr lang="zh-CN" altLang="en-US"/>
              <a:t>    对于一个具体的问题，我们怎么知道是否可用贪心算法来解此问题，以及能否得到问题的一个最优解呢?这个问题很难给予肯定的回答。但是，从许多可以用贪心算法求解的问题中我们看到它们一般具有两个重要的性质：贪心选择性质和最优子结构性质。</a:t>
            </a: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贪心与动态规划的异同</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1.5</a:t>
            </a:r>
            <a:r>
              <a:rPr lang="en-US" altLang="zh-CN" sz="3200" b="1" spc="790" baseline="30000" dirty="0">
                <a:solidFill>
                  <a:srgbClr val="CC0000"/>
                </a:solidFill>
                <a:latin typeface="宋体" panose="02010600030101010101" pitchFamily="2" charset="-122"/>
                <a:ea typeface="宋体" panose="02010600030101010101" pitchFamily="2" charset="-122"/>
                <a:cs typeface="黑体" panose="02010609060101010101" charset="-122"/>
              </a:rPr>
              <a:t>*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贪心策略</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73760" y="2452370"/>
            <a:ext cx="10444480" cy="3138170"/>
          </a:xfrm>
          <a:prstGeom prst="rect">
            <a:avLst/>
          </a:prstGeom>
          <a:noFill/>
        </p:spPr>
        <p:txBody>
          <a:bodyPr wrap="square" rtlCol="0" anchor="t">
            <a:spAutoFit/>
          </a:bodyPr>
          <a:p>
            <a:r>
              <a:rPr lang="zh-CN" altLang="en-US"/>
              <a:t>贪心和dp的联系是非常紧密的，我们先来分析一下贪心和dp的不同之处：dp是根据迁移过程的状态去推导下一个过程的状态，是有理论依据的，是讲道理的，通过每次完美的检验而得到最优解，关键是找最优子结构和重复子问题，书上一句原话：dp的子结构必须的独立的，而且是重叠的</a:t>
            </a:r>
            <a:endParaRPr lang="zh-CN" altLang="en-US"/>
          </a:p>
          <a:p>
            <a:endParaRPr lang="zh-CN" altLang="en-US"/>
          </a:p>
          <a:p>
            <a:r>
              <a:rPr lang="zh-CN" altLang="en-US"/>
              <a:t>而贪心每次都只顾眼前最优，目光短浅，这种方式是不讲道理的，不想dp一样，还根据前面的迁移状态推导后面的子问题，比如最经典的01背包问题根据贪心策略，每次放进去的都是目前最优的，即目前价值最大的，直到背包装不下，但是这样放的话肯定是不如人意的，因为没有考虑到背包容量的问题，为什么呢？因为前面说过了，贪心策略只考虑当前最优解，它才不会去考虑什么背包容量的问题呢，它只管装价值最大的物品，这样是得不到最优解的，必须再加一个约束条件：背包容量，那么这个做法就变成了dp的做法了</a:t>
            </a:r>
            <a:endParaRPr lang="zh-CN" altLang="en-US"/>
          </a:p>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的动态规划程序编写</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17398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1.5</a:t>
            </a:r>
            <a:r>
              <a:rPr lang="en-US" altLang="zh-CN" sz="3200" b="1" spc="790" baseline="30000" dirty="0">
                <a:solidFill>
                  <a:srgbClr val="CC0000"/>
                </a:solidFill>
                <a:latin typeface="宋体" panose="02010600030101010101" pitchFamily="2" charset="-122"/>
                <a:ea typeface="宋体" panose="02010600030101010101" pitchFamily="2" charset="-122"/>
                <a:cs typeface="黑体" panose="02010609060101010101" charset="-122"/>
              </a:rPr>
              <a:t>*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贪心策略</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9" name="图片 8"/>
          <p:cNvPicPr>
            <a:picLocks noChangeAspect="1"/>
          </p:cNvPicPr>
          <p:nvPr/>
        </p:nvPicPr>
        <p:blipFill>
          <a:blip r:embed="rId1"/>
          <a:stretch>
            <a:fillRect/>
          </a:stretch>
        </p:blipFill>
        <p:spPr>
          <a:xfrm>
            <a:off x="608330" y="2181225"/>
            <a:ext cx="10003155" cy="4622165"/>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时间充足，</a:t>
            </a:r>
            <a:r>
              <a:rPr lang="zh-CN" altLang="en-US" sz="3200" b="1">
                <a:latin typeface="宋体" panose="02010600030101010101" pitchFamily="2" charset="-122"/>
                <a:ea typeface="宋体" panose="02010600030101010101" pitchFamily="2" charset="-122"/>
              </a:rPr>
              <a:t>无需熬夜</a:t>
            </a:r>
            <a:r>
              <a:rPr lang="zh-CN" altLang="en-US" sz="3200" b="1">
                <a:latin typeface="宋体" panose="02010600030101010101" pitchFamily="2" charset="-122"/>
                <a:ea typeface="宋体" panose="02010600030101010101" pitchFamily="2" charset="-122"/>
              </a:rPr>
              <a:t>通宵</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比赛期间，队友要</a:t>
            </a:r>
            <a:r>
              <a:rPr lang="zh-CN" altLang="en-US" sz="3200" b="1">
                <a:latin typeface="宋体" panose="02010600030101010101" pitchFamily="2" charset="-122"/>
                <a:ea typeface="宋体" panose="02010600030101010101" pitchFamily="2" charset="-122"/>
              </a:rPr>
              <a:t>配合好</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祝各位数模学习</a:t>
            </a:r>
            <a:r>
              <a:rPr lang="zh-CN" altLang="en-US" sz="3200" b="1">
                <a:latin typeface="宋体" panose="02010600030101010101" pitchFamily="2" charset="-122"/>
                <a:ea typeface="宋体" panose="02010600030101010101" pitchFamily="2" charset="-122"/>
              </a:rPr>
              <a:t>顺利</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总结</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回顾：中学学过的线性规划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22020" y="2221865"/>
            <a:ext cx="5965190" cy="368300"/>
          </a:xfrm>
          <a:prstGeom prst="rect">
            <a:avLst/>
          </a:prstGeom>
          <a:noFill/>
        </p:spPr>
        <p:txBody>
          <a:bodyPr wrap="square" rtlCol="0">
            <a:spAutoFit/>
          </a:bodyPr>
          <a:p>
            <a:r>
              <a:rPr lang="zh-CN" altLang="en-US"/>
              <a:t>我们拿最简单的一个线性规划举例子：</a:t>
            </a:r>
            <a:endParaRPr lang="zh-CN" altLang="en-US"/>
          </a:p>
        </p:txBody>
      </p:sp>
      <p:graphicFrame>
        <p:nvGraphicFramePr>
          <p:cNvPr id="8" name="对象 7">
            <a:hlinkClick r:id="" action="ppaction://ole?verb="/>
          </p:cNvPr>
          <p:cNvGraphicFramePr>
            <a:graphicFrameLocks noChangeAspect="1"/>
          </p:cNvGraphicFramePr>
          <p:nvPr/>
        </p:nvGraphicFramePr>
        <p:xfrm>
          <a:off x="1811020" y="2672080"/>
          <a:ext cx="1602740" cy="1417955"/>
        </p:xfrm>
        <a:graphic>
          <a:graphicData uri="http://schemas.openxmlformats.org/presentationml/2006/ole">
            <mc:AlternateContent xmlns:mc="http://schemas.openxmlformats.org/markup-compatibility/2006">
              <mc:Choice xmlns:v="urn:schemas-microsoft-com:vml" Requires="v">
                <p:oleObj spid="_x0000_s1025" name="" r:id="rId1" imgW="1174750" imgH="1039495" progId="Equation.AxMath">
                  <p:embed/>
                </p:oleObj>
              </mc:Choice>
              <mc:Fallback>
                <p:oleObj name="" r:id="rId1" imgW="1174750" imgH="1039495" progId="Equation.AxMath">
                  <p:embed/>
                  <p:pic>
                    <p:nvPicPr>
                      <p:cNvPr id="0" name="图片 1024"/>
                      <p:cNvPicPr/>
                      <p:nvPr/>
                    </p:nvPicPr>
                    <p:blipFill>
                      <a:blip r:embed="rId2"/>
                      <a:stretch>
                        <a:fillRect/>
                      </a:stretch>
                    </p:blipFill>
                    <p:spPr>
                      <a:xfrm>
                        <a:off x="1811020" y="2672080"/>
                        <a:ext cx="1602740" cy="1417955"/>
                      </a:xfrm>
                      <a:prstGeom prst="rect">
                        <a:avLst/>
                      </a:prstGeom>
                    </p:spPr>
                  </p:pic>
                </p:oleObj>
              </mc:Fallback>
            </mc:AlternateContent>
          </a:graphicData>
        </a:graphic>
      </p:graphicFrame>
      <p:sp>
        <p:nvSpPr>
          <p:cNvPr id="9" name="文本框 8"/>
          <p:cNvSpPr txBox="1"/>
          <p:nvPr/>
        </p:nvSpPr>
        <p:spPr>
          <a:xfrm>
            <a:off x="967740" y="4298315"/>
            <a:ext cx="5236845" cy="368300"/>
          </a:xfrm>
          <a:prstGeom prst="rect">
            <a:avLst/>
          </a:prstGeom>
          <a:noFill/>
        </p:spPr>
        <p:txBody>
          <a:bodyPr wrap="square" rtlCol="0">
            <a:spAutoFit/>
          </a:bodyPr>
          <a:p>
            <a:r>
              <a:rPr lang="zh-CN" altLang="en-US"/>
              <a:t>所以说你们以前接触到的线性规划是不是这样的：</a:t>
            </a:r>
            <a:endParaRPr lang="zh-CN" altLang="en-US"/>
          </a:p>
        </p:txBody>
      </p:sp>
      <p:graphicFrame>
        <p:nvGraphicFramePr>
          <p:cNvPr id="10" name="对象 9">
            <a:hlinkClick r:id="" action="ppaction://ole?verb="/>
          </p:cNvPr>
          <p:cNvGraphicFramePr>
            <a:graphicFrameLocks noChangeAspect="1"/>
          </p:cNvGraphicFramePr>
          <p:nvPr/>
        </p:nvGraphicFramePr>
        <p:xfrm>
          <a:off x="1821180" y="4829493"/>
          <a:ext cx="1582420" cy="1422400"/>
        </p:xfrm>
        <a:graphic>
          <a:graphicData uri="http://schemas.openxmlformats.org/presentationml/2006/ole">
            <mc:AlternateContent xmlns:mc="http://schemas.openxmlformats.org/markup-compatibility/2006">
              <mc:Choice xmlns:v="urn:schemas-microsoft-com:vml" Requires="v">
                <p:oleObj spid="_x0000_s11" name="" r:id="rId3" imgW="1159510" imgH="1042670" progId="Equation.AxMath">
                  <p:embed/>
                </p:oleObj>
              </mc:Choice>
              <mc:Fallback>
                <p:oleObj name="" r:id="rId3" imgW="1159510" imgH="1042670" progId="Equation.AxMath">
                  <p:embed/>
                  <p:pic>
                    <p:nvPicPr>
                      <p:cNvPr id="0" name="图片 1024"/>
                      <p:cNvPicPr/>
                      <p:nvPr/>
                    </p:nvPicPr>
                    <p:blipFill>
                      <a:blip r:embed="rId4"/>
                      <a:stretch>
                        <a:fillRect/>
                      </a:stretch>
                    </p:blipFill>
                    <p:spPr>
                      <a:xfrm>
                        <a:off x="1821180" y="4829493"/>
                        <a:ext cx="1582420" cy="1422400"/>
                      </a:xfrm>
                      <a:prstGeom prst="rect">
                        <a:avLst/>
                      </a:prstGeom>
                    </p:spPr>
                  </p:pic>
                </p:oleObj>
              </mc:Fallback>
            </mc:AlternateContent>
          </a:graphicData>
        </a:graphic>
      </p:graphicFrame>
      <p:cxnSp>
        <p:nvCxnSpPr>
          <p:cNvPr id="12" name="直接连接符 11"/>
          <p:cNvCxnSpPr/>
          <p:nvPr/>
        </p:nvCxnSpPr>
        <p:spPr>
          <a:xfrm>
            <a:off x="7570470" y="1083310"/>
            <a:ext cx="27305" cy="575564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
          <a:stretch>
            <a:fillRect/>
          </a:stretch>
        </p:blipFill>
        <p:spPr>
          <a:xfrm>
            <a:off x="7475855" y="1490345"/>
            <a:ext cx="4507865" cy="3380740"/>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2209800" y="3243072"/>
            <a:ext cx="7772400" cy="114300"/>
            <a:chOff x="685800" y="3243072"/>
            <a:chExt cx="7772400" cy="114300"/>
          </a:xfrm>
        </p:grpSpPr>
        <p:sp>
          <p:nvSpPr>
            <p:cNvPr id="3" name="object 3"/>
            <p:cNvSpPr/>
            <p:nvPr/>
          </p:nvSpPr>
          <p:spPr>
            <a:xfrm>
              <a:off x="685800" y="3247644"/>
              <a:ext cx="4803775" cy="109855"/>
            </a:xfrm>
            <a:custGeom>
              <a:avLst/>
              <a:gdLst/>
              <a:ahLst/>
              <a:cxnLst/>
              <a:rect l="l" t="t" r="r" b="b"/>
              <a:pathLst>
                <a:path w="4803775" h="109854">
                  <a:moveTo>
                    <a:pt x="4803394" y="0"/>
                  </a:moveTo>
                  <a:lnTo>
                    <a:pt x="0" y="0"/>
                  </a:lnTo>
                  <a:lnTo>
                    <a:pt x="0" y="109727"/>
                  </a:lnTo>
                  <a:lnTo>
                    <a:pt x="4803394" y="109727"/>
                  </a:lnTo>
                  <a:lnTo>
                    <a:pt x="4803394" y="0"/>
                  </a:lnTo>
                  <a:close/>
                </a:path>
              </a:pathLst>
            </a:custGeom>
            <a:solidFill>
              <a:srgbClr val="CC0000"/>
            </a:solidFill>
          </p:spPr>
          <p:txBody>
            <a:bodyPr wrap="square" lIns="0" tIns="0" rIns="0" bIns="0" rtlCol="0"/>
            <a:lstStyle/>
            <a:p/>
          </p:txBody>
        </p:sp>
        <p:sp>
          <p:nvSpPr>
            <p:cNvPr id="4" name="object 4"/>
            <p:cNvSpPr/>
            <p:nvPr/>
          </p:nvSpPr>
          <p:spPr>
            <a:xfrm>
              <a:off x="685800" y="3247644"/>
              <a:ext cx="7772400" cy="0"/>
            </a:xfrm>
            <a:custGeom>
              <a:avLst/>
              <a:gdLst/>
              <a:ahLst/>
              <a:cxnLst/>
              <a:rect l="l" t="t" r="r" b="b"/>
              <a:pathLst>
                <a:path w="7772400">
                  <a:moveTo>
                    <a:pt x="0" y="0"/>
                  </a:moveTo>
                  <a:lnTo>
                    <a:pt x="7772400" y="0"/>
                  </a:lnTo>
                </a:path>
              </a:pathLst>
            </a:custGeom>
            <a:ln w="9144">
              <a:solidFill>
                <a:srgbClr val="CC0000"/>
              </a:solidFill>
            </a:ln>
          </p:spPr>
          <p:txBody>
            <a:bodyPr wrap="square" lIns="0" tIns="0" rIns="0" bIns="0" rtlCol="0"/>
            <a:lstStyle/>
            <a:p/>
          </p:txBody>
        </p:sp>
      </p:grpSp>
      <p:sp>
        <p:nvSpPr>
          <p:cNvPr id="5" name="object 5"/>
          <p:cNvSpPr txBox="1">
            <a:spLocks noGrp="1"/>
          </p:cNvSpPr>
          <p:nvPr>
            <p:ph type="title"/>
          </p:nvPr>
        </p:nvSpPr>
        <p:spPr>
          <a:xfrm>
            <a:off x="2209800" y="1831975"/>
            <a:ext cx="7553325" cy="935990"/>
          </a:xfrm>
          <a:prstGeom prst="rect">
            <a:avLst/>
          </a:prstGeom>
        </p:spPr>
        <p:txBody>
          <a:bodyPr vert="horz" wrap="square" lIns="0" tIns="12700" rIns="0" bIns="0" rtlCol="0">
            <a:spAutoFit/>
          </a:bodyPr>
          <a:lstStyle/>
          <a:p>
            <a:pPr marL="12700" algn="ctr">
              <a:lnSpc>
                <a:spcPct val="100000"/>
              </a:lnSpc>
              <a:spcBef>
                <a:spcPts val="100"/>
              </a:spcBef>
            </a:pPr>
            <a:r>
              <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rPr>
              <a:t>谢谢各位</a:t>
            </a:r>
            <a:endPar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endParaRPr>
          </a:p>
        </p:txBody>
      </p:sp>
      <p:pic>
        <p:nvPicPr>
          <p:cNvPr id="6" name="object 6"/>
          <p:cNvPicPr/>
          <p:nvPr/>
        </p:nvPicPr>
        <p:blipFill>
          <a:blip r:embed="rId2" cstate="print"/>
          <a:stretch>
            <a:fillRect/>
          </a:stretch>
        </p:blipFill>
        <p:spPr>
          <a:xfrm>
            <a:off x="9552431" y="44196"/>
            <a:ext cx="1068324" cy="845819"/>
          </a:xfrm>
          <a:prstGeom prst="rect">
            <a:avLst/>
          </a:prstGeom>
        </p:spPr>
      </p:pic>
      <p:sp>
        <p:nvSpPr>
          <p:cNvPr id="8" name="文本框 7"/>
          <p:cNvSpPr txBox="1"/>
          <p:nvPr/>
        </p:nvSpPr>
        <p:spPr>
          <a:xfrm>
            <a:off x="4018280" y="3961130"/>
            <a:ext cx="4217035" cy="953135"/>
          </a:xfrm>
          <a:prstGeom prst="rect">
            <a:avLst/>
          </a:prstGeom>
          <a:noFill/>
        </p:spPr>
        <p:txBody>
          <a:bodyPr wrap="square" rtlCol="0">
            <a:spAutoFit/>
          </a:bodyPr>
          <a:p>
            <a:pPr algn="ctr"/>
            <a:r>
              <a:rPr lang="zh-CN" altLang="en-US" sz="2800" b="1">
                <a:latin typeface="宋体" panose="02010600030101010101" pitchFamily="2" charset="-122"/>
                <a:ea typeface="宋体" panose="02010600030101010101" pitchFamily="2" charset="-122"/>
                <a:cs typeface="宋体" panose="02010600030101010101" pitchFamily="2" charset="-122"/>
              </a:rPr>
              <a:t>华中科技大学</a:t>
            </a: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马世拓</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ctr"/>
            <a:r>
              <a:rPr lang="en-US" altLang="zh-CN" sz="2800" b="1">
                <a:latin typeface="宋体" panose="02010600030101010101" pitchFamily="2" charset="-122"/>
                <a:ea typeface="宋体" panose="02010600030101010101" pitchFamily="2" charset="-122"/>
                <a:cs typeface="宋体" panose="02010600030101010101" pitchFamily="2" charset="-122"/>
              </a:rPr>
              <a:t>2793055528@qq.com</a:t>
            </a:r>
            <a:endParaRPr lang="en-US" altLang="zh-CN"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回顾：中学学过的线性规划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22020" y="2221865"/>
            <a:ext cx="5965190" cy="368300"/>
          </a:xfrm>
          <a:prstGeom prst="rect">
            <a:avLst/>
          </a:prstGeom>
          <a:noFill/>
        </p:spPr>
        <p:txBody>
          <a:bodyPr wrap="square" rtlCol="0">
            <a:spAutoFit/>
          </a:bodyPr>
          <a:p>
            <a:r>
              <a:rPr lang="zh-CN" altLang="en-US"/>
              <a:t>我们拿最简单的一个线性规划举例子：</a:t>
            </a:r>
            <a:endParaRPr lang="zh-CN" altLang="en-US"/>
          </a:p>
        </p:txBody>
      </p:sp>
      <p:graphicFrame>
        <p:nvGraphicFramePr>
          <p:cNvPr id="8" name="对象 7">
            <a:hlinkClick r:id="" action="ppaction://ole?verb="/>
          </p:cNvPr>
          <p:cNvGraphicFramePr>
            <a:graphicFrameLocks noChangeAspect="1"/>
          </p:cNvGraphicFramePr>
          <p:nvPr/>
        </p:nvGraphicFramePr>
        <p:xfrm>
          <a:off x="1811020" y="2672080"/>
          <a:ext cx="1602740" cy="1417955"/>
        </p:xfrm>
        <a:graphic>
          <a:graphicData uri="http://schemas.openxmlformats.org/presentationml/2006/ole">
            <mc:AlternateContent xmlns:mc="http://schemas.openxmlformats.org/markup-compatibility/2006">
              <mc:Choice xmlns:v="urn:schemas-microsoft-com:vml" Requires="v">
                <p:oleObj spid="_x0000_s1025" name="" r:id="rId1" imgW="1174750" imgH="1039495" progId="Equation.AxMath">
                  <p:embed/>
                </p:oleObj>
              </mc:Choice>
              <mc:Fallback>
                <p:oleObj name="" r:id="rId1" imgW="1174750" imgH="1039495" progId="Equation.AxMath">
                  <p:embed/>
                  <p:pic>
                    <p:nvPicPr>
                      <p:cNvPr id="0" name="图片 1024"/>
                      <p:cNvPicPr/>
                      <p:nvPr/>
                    </p:nvPicPr>
                    <p:blipFill>
                      <a:blip r:embed="rId2"/>
                      <a:stretch>
                        <a:fillRect/>
                      </a:stretch>
                    </p:blipFill>
                    <p:spPr>
                      <a:xfrm>
                        <a:off x="1811020" y="2672080"/>
                        <a:ext cx="1602740" cy="1417955"/>
                      </a:xfrm>
                      <a:prstGeom prst="rect">
                        <a:avLst/>
                      </a:prstGeom>
                    </p:spPr>
                  </p:pic>
                </p:oleObj>
              </mc:Fallback>
            </mc:AlternateContent>
          </a:graphicData>
        </a:graphic>
      </p:graphicFrame>
      <p:sp>
        <p:nvSpPr>
          <p:cNvPr id="9" name="文本框 8"/>
          <p:cNvSpPr txBox="1"/>
          <p:nvPr/>
        </p:nvSpPr>
        <p:spPr>
          <a:xfrm>
            <a:off x="967740" y="4298315"/>
            <a:ext cx="5236845" cy="368300"/>
          </a:xfrm>
          <a:prstGeom prst="rect">
            <a:avLst/>
          </a:prstGeom>
          <a:noFill/>
        </p:spPr>
        <p:txBody>
          <a:bodyPr wrap="square" rtlCol="0">
            <a:spAutoFit/>
          </a:bodyPr>
          <a:p>
            <a:r>
              <a:rPr lang="zh-CN" altLang="en-US"/>
              <a:t>所以说你们以前接触到的线性规划是不是这样的：</a:t>
            </a:r>
            <a:endParaRPr lang="zh-CN" altLang="en-US"/>
          </a:p>
        </p:txBody>
      </p:sp>
      <p:graphicFrame>
        <p:nvGraphicFramePr>
          <p:cNvPr id="10" name="对象 9">
            <a:hlinkClick r:id="" action="ppaction://ole?verb="/>
          </p:cNvPr>
          <p:cNvGraphicFramePr>
            <a:graphicFrameLocks noChangeAspect="1"/>
          </p:cNvGraphicFramePr>
          <p:nvPr/>
        </p:nvGraphicFramePr>
        <p:xfrm>
          <a:off x="1821180" y="4829493"/>
          <a:ext cx="1582420" cy="1422400"/>
        </p:xfrm>
        <a:graphic>
          <a:graphicData uri="http://schemas.openxmlformats.org/presentationml/2006/ole">
            <mc:AlternateContent xmlns:mc="http://schemas.openxmlformats.org/markup-compatibility/2006">
              <mc:Choice xmlns:v="urn:schemas-microsoft-com:vml" Requires="v">
                <p:oleObj spid="_x0000_s11" name="" r:id="rId3" imgW="1159510" imgH="1042670" progId="Equation.AxMath">
                  <p:embed/>
                </p:oleObj>
              </mc:Choice>
              <mc:Fallback>
                <p:oleObj name="" r:id="rId3" imgW="1159510" imgH="1042670" progId="Equation.AxMath">
                  <p:embed/>
                  <p:pic>
                    <p:nvPicPr>
                      <p:cNvPr id="0" name="图片 1024"/>
                      <p:cNvPicPr/>
                      <p:nvPr/>
                    </p:nvPicPr>
                    <p:blipFill>
                      <a:blip r:embed="rId4"/>
                      <a:stretch>
                        <a:fillRect/>
                      </a:stretch>
                    </p:blipFill>
                    <p:spPr>
                      <a:xfrm>
                        <a:off x="1821180" y="4829493"/>
                        <a:ext cx="1582420" cy="1422400"/>
                      </a:xfrm>
                      <a:prstGeom prst="rect">
                        <a:avLst/>
                      </a:prstGeom>
                    </p:spPr>
                  </p:pic>
                </p:oleObj>
              </mc:Fallback>
            </mc:AlternateContent>
          </a:graphicData>
        </a:graphic>
      </p:graphicFrame>
      <p:cxnSp>
        <p:nvCxnSpPr>
          <p:cNvPr id="12" name="直接连接符 11"/>
          <p:cNvCxnSpPr/>
          <p:nvPr/>
        </p:nvCxnSpPr>
        <p:spPr>
          <a:xfrm>
            <a:off x="7570470" y="1083310"/>
            <a:ext cx="27305" cy="575564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771130" y="1410970"/>
            <a:ext cx="3861435" cy="645160"/>
          </a:xfrm>
          <a:prstGeom prst="rect">
            <a:avLst/>
          </a:prstGeom>
          <a:noFill/>
        </p:spPr>
        <p:txBody>
          <a:bodyPr wrap="square" rtlCol="0">
            <a:spAutoFit/>
          </a:bodyPr>
          <a:p>
            <a:r>
              <a:rPr lang="zh-CN" altLang="en-US"/>
              <a:t>以前我们做的时候都是直接带交点去算是不是啊？</a:t>
            </a:r>
            <a:endParaRPr lang="zh-CN" altLang="en-US"/>
          </a:p>
        </p:txBody>
      </p:sp>
      <p:sp>
        <p:nvSpPr>
          <p:cNvPr id="15" name="文本框 14"/>
          <p:cNvSpPr txBox="1"/>
          <p:nvPr/>
        </p:nvSpPr>
        <p:spPr>
          <a:xfrm>
            <a:off x="7771130" y="2400300"/>
            <a:ext cx="3861435"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带交点进去算十有八九找到的就是正确答案，不然就是没有最优解咯</a:t>
            </a:r>
            <a:endParaRPr lang="zh-CN" altLang="en-US">
              <a:latin typeface="宋体" panose="02010600030101010101" pitchFamily="2" charset="-122"/>
              <a:ea typeface="宋体" panose="02010600030101010101" pitchFamily="2" charset="-122"/>
            </a:endParaRPr>
          </a:p>
        </p:txBody>
      </p:sp>
      <p:sp>
        <p:nvSpPr>
          <p:cNvPr id="16" name="文本框 15"/>
          <p:cNvSpPr txBox="1"/>
          <p:nvPr/>
        </p:nvSpPr>
        <p:spPr>
          <a:xfrm>
            <a:off x="7771130" y="3389630"/>
            <a:ext cx="3861435" cy="737235"/>
          </a:xfrm>
          <a:prstGeom prst="rect">
            <a:avLst/>
          </a:prstGeom>
          <a:noFill/>
        </p:spPr>
        <p:txBody>
          <a:bodyPr wrap="square" rtlCol="0">
            <a:spAutoFit/>
          </a:bodyPr>
          <a:p>
            <a:r>
              <a:rPr lang="zh-CN" altLang="en-US"/>
              <a:t>为什么我们敢这么大胆？</a:t>
            </a:r>
            <a:endParaRPr lang="zh-CN" altLang="en-US"/>
          </a:p>
          <a:p>
            <a:r>
              <a:rPr lang="zh-CN" altLang="en-US" sz="2400" b="1">
                <a:solidFill>
                  <a:srgbClr val="FF0000"/>
                </a:solidFill>
              </a:rPr>
              <a:t>问题的线性和条件的线性！</a:t>
            </a:r>
            <a:endParaRPr lang="zh-CN" altLang="en-US" sz="2400" b="1">
              <a:solidFill>
                <a:srgbClr val="FF0000"/>
              </a:solidFill>
            </a:endParaRPr>
          </a:p>
        </p:txBody>
      </p:sp>
      <p:sp>
        <p:nvSpPr>
          <p:cNvPr id="17" name="流程图: 可选过程 16"/>
          <p:cNvSpPr/>
          <p:nvPr/>
        </p:nvSpPr>
        <p:spPr>
          <a:xfrm>
            <a:off x="8385810" y="4471035"/>
            <a:ext cx="2632075" cy="9931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线性特征给了我们这么大胆子去测试</a:t>
            </a:r>
            <a:endParaRPr lang="zh-CN" altLang="en-US"/>
          </a:p>
        </p:txBody>
      </p:sp>
      <p:sp>
        <p:nvSpPr>
          <p:cNvPr id="18" name="文本框 17"/>
          <p:cNvSpPr txBox="1"/>
          <p:nvPr/>
        </p:nvSpPr>
        <p:spPr>
          <a:xfrm>
            <a:off x="7771130" y="5883910"/>
            <a:ext cx="3861435" cy="368300"/>
          </a:xfrm>
          <a:prstGeom prst="rect">
            <a:avLst/>
          </a:prstGeom>
          <a:noFill/>
        </p:spPr>
        <p:txBody>
          <a:bodyPr wrap="square" rtlCol="0">
            <a:spAutoFit/>
          </a:bodyPr>
          <a:p>
            <a:r>
              <a:rPr lang="zh-CN" altLang="en-US"/>
              <a:t>（当然也有画图去平移的）</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回顾：中学学过的线性规划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51929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1.1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线性规划模型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922020" y="2221865"/>
            <a:ext cx="5965190" cy="368300"/>
          </a:xfrm>
          <a:prstGeom prst="rect">
            <a:avLst/>
          </a:prstGeom>
          <a:noFill/>
        </p:spPr>
        <p:txBody>
          <a:bodyPr wrap="square" rtlCol="0">
            <a:spAutoFit/>
          </a:bodyPr>
          <a:p>
            <a:r>
              <a:rPr lang="zh-CN" altLang="en-US"/>
              <a:t>现在我给问题加了一些难度：</a:t>
            </a:r>
            <a:endParaRPr lang="zh-CN" altLang="en-US"/>
          </a:p>
        </p:txBody>
      </p:sp>
      <p:sp>
        <p:nvSpPr>
          <p:cNvPr id="13" name="内容占位符 2"/>
          <p:cNvSpPr>
            <a:spLocks noGrp="1"/>
          </p:cNvSpPr>
          <p:nvPr/>
        </p:nvSpPr>
        <p:spPr>
          <a:xfrm>
            <a:off x="922020" y="2637790"/>
            <a:ext cx="7016115" cy="219138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rPr>
              <a:t>如果我现在不止</a:t>
            </a:r>
            <a:r>
              <a:rPr lang="en-US" altLang="zh-CN">
                <a:latin typeface="微软雅黑" panose="020B0503020204020204" pitchFamily="34" charset="-122"/>
              </a:rPr>
              <a:t>x</a:t>
            </a:r>
            <a:r>
              <a:rPr lang="zh-CN" altLang="en-US">
                <a:latin typeface="微软雅黑" panose="020B0503020204020204" pitchFamily="34" charset="-122"/>
              </a:rPr>
              <a:t>和</a:t>
            </a:r>
            <a:r>
              <a:rPr lang="en-US" altLang="zh-CN">
                <a:latin typeface="微软雅黑" panose="020B0503020204020204" pitchFamily="34" charset="-122"/>
              </a:rPr>
              <a:t>y</a:t>
            </a:r>
            <a:r>
              <a:rPr lang="zh-CN" altLang="en-US">
                <a:latin typeface="微软雅黑" panose="020B0503020204020204" pitchFamily="34" charset="-122"/>
              </a:rPr>
              <a:t>两个变量还有</a:t>
            </a:r>
            <a:r>
              <a:rPr lang="en-US" altLang="zh-CN">
                <a:latin typeface="微软雅黑" panose="020B0503020204020204" pitchFamily="34" charset="-122"/>
              </a:rPr>
              <a:t>uvw</a:t>
            </a:r>
            <a:r>
              <a:rPr lang="zh-CN" altLang="en-US">
                <a:latin typeface="微软雅黑" panose="020B0503020204020204" pitchFamily="34" charset="-122"/>
              </a:rPr>
              <a:t>你准备怎么办</a:t>
            </a:r>
            <a:endParaRPr lang="zh-CN" altLang="en-US">
              <a:latin typeface="微软雅黑" panose="020B0503020204020204" pitchFamily="34" charset="-122"/>
            </a:endParaRPr>
          </a:p>
          <a:p>
            <a:r>
              <a:rPr lang="zh-CN" altLang="en-US">
                <a:latin typeface="微软雅黑" panose="020B0503020204020204" pitchFamily="34" charset="-122"/>
              </a:rPr>
              <a:t>如果现在我的目标函数变成了</a:t>
            </a:r>
            <a:endParaRPr lang="zh-CN" altLang="en-US">
              <a:latin typeface="微软雅黑" panose="020B0503020204020204" pitchFamily="34" charset="-122"/>
            </a:endParaRPr>
          </a:p>
          <a:p>
            <a:r>
              <a:rPr lang="zh-CN" altLang="en-US">
                <a:latin typeface="微软雅黑" panose="020B0503020204020204" pitchFamily="34" charset="-122"/>
              </a:rPr>
              <a:t>如果我现在还在可行域里面加了两个方程不是不等式</a:t>
            </a:r>
            <a:endParaRPr lang="zh-CN" altLang="en-US">
              <a:latin typeface="微软雅黑" panose="020B0503020204020204" pitchFamily="34" charset="-122"/>
            </a:endParaRPr>
          </a:p>
          <a:p>
            <a:r>
              <a:rPr lang="zh-CN" altLang="en-US">
                <a:latin typeface="微软雅黑" panose="020B0503020204020204" pitchFamily="34" charset="-122"/>
              </a:rPr>
              <a:t>如果我的变量不能随便取值还有一个自己的范围</a:t>
            </a:r>
            <a:endParaRPr lang="zh-CN" altLang="en-US">
              <a:latin typeface="微软雅黑" panose="020B0503020204020204" pitchFamily="34" charset="-122"/>
            </a:endParaRPr>
          </a:p>
        </p:txBody>
      </p:sp>
      <p:graphicFrame>
        <p:nvGraphicFramePr>
          <p:cNvPr id="19" name="对象 18">
            <a:hlinkClick r:id="" action="ppaction://ole?verb="/>
          </p:cNvPr>
          <p:cNvGraphicFramePr>
            <a:graphicFrameLocks noChangeAspect="1"/>
          </p:cNvGraphicFramePr>
          <p:nvPr/>
        </p:nvGraphicFramePr>
        <p:xfrm>
          <a:off x="4534535" y="3196590"/>
          <a:ext cx="1389380" cy="382270"/>
        </p:xfrm>
        <a:graphic>
          <a:graphicData uri="http://schemas.openxmlformats.org/presentationml/2006/ole">
            <mc:AlternateContent xmlns:mc="http://schemas.openxmlformats.org/markup-compatibility/2006">
              <mc:Choice xmlns:v="urn:schemas-microsoft-com:vml" Requires="v">
                <p:oleObj spid="_x0000_s2049" name="" r:id="rId1" imgW="828675" imgH="227965" progId="Equation.AxMath">
                  <p:embed/>
                </p:oleObj>
              </mc:Choice>
              <mc:Fallback>
                <p:oleObj name="" r:id="rId1" imgW="828675" imgH="227965" progId="Equation.AxMath">
                  <p:embed/>
                  <p:pic>
                    <p:nvPicPr>
                      <p:cNvPr id="0" name="图片 2048"/>
                      <p:cNvPicPr/>
                      <p:nvPr/>
                    </p:nvPicPr>
                    <p:blipFill>
                      <a:blip r:embed="rId2"/>
                      <a:stretch>
                        <a:fillRect/>
                      </a:stretch>
                    </p:blipFill>
                    <p:spPr>
                      <a:xfrm>
                        <a:off x="4534535" y="3196590"/>
                        <a:ext cx="1389380" cy="382270"/>
                      </a:xfrm>
                      <a:prstGeom prst="rect">
                        <a:avLst/>
                      </a:prstGeom>
                    </p:spPr>
                  </p:pic>
                </p:oleObj>
              </mc:Fallback>
            </mc:AlternateContent>
          </a:graphicData>
        </a:graphic>
      </p:graphicFrame>
      <p:sp>
        <p:nvSpPr>
          <p:cNvPr id="20" name="文本框 19"/>
          <p:cNvSpPr txBox="1"/>
          <p:nvPr/>
        </p:nvSpPr>
        <p:spPr>
          <a:xfrm>
            <a:off x="922020" y="4773295"/>
            <a:ext cx="3907155" cy="1476375"/>
          </a:xfrm>
          <a:prstGeom prst="rect">
            <a:avLst/>
          </a:prstGeom>
          <a:noFill/>
        </p:spPr>
        <p:txBody>
          <a:bodyPr wrap="square" rtlCol="0">
            <a:spAutoFit/>
          </a:bodyPr>
          <a:p>
            <a:r>
              <a:rPr lang="zh-CN" altLang="en-US" b="1">
                <a:solidFill>
                  <a:srgbClr val="FF0000"/>
                </a:solidFill>
              </a:rPr>
              <a:t>你还会解这样的问题吗？</a:t>
            </a:r>
            <a:endParaRPr lang="zh-CN" altLang="en-US" b="1">
              <a:solidFill>
                <a:srgbClr val="FF0000"/>
              </a:solidFill>
            </a:endParaRPr>
          </a:p>
          <a:p>
            <a:r>
              <a:rPr lang="zh-CN" altLang="en-US" b="1">
                <a:solidFill>
                  <a:srgbClr val="FF0000"/>
                </a:solidFill>
              </a:rPr>
              <a:t>最优解还一定会在交点或边界取到吗？</a:t>
            </a:r>
            <a:endParaRPr lang="zh-CN" altLang="en-US" b="1">
              <a:solidFill>
                <a:srgbClr val="FF0000"/>
              </a:solidFill>
            </a:endParaRPr>
          </a:p>
          <a:p>
            <a:r>
              <a:rPr lang="zh-CN" altLang="en-US" b="1">
                <a:solidFill>
                  <a:srgbClr val="FF0000"/>
                </a:solidFill>
              </a:rPr>
              <a:t>还能通过作图求吗？</a:t>
            </a:r>
            <a:endParaRPr lang="zh-CN" altLang="en-US" b="1">
              <a:solidFill>
                <a:srgbClr val="FF0000"/>
              </a:solidFill>
            </a:endParaRPr>
          </a:p>
          <a:p>
            <a:r>
              <a:rPr lang="zh-CN" altLang="en-US" b="1">
                <a:solidFill>
                  <a:srgbClr val="FF0000"/>
                </a:solidFill>
              </a:rPr>
              <a:t>最优解还一定存在吗？</a:t>
            </a:r>
            <a:endParaRPr lang="zh-CN" altLang="en-US" b="1">
              <a:solidFill>
                <a:srgbClr val="FF0000"/>
              </a:solidFill>
            </a:endParaRPr>
          </a:p>
          <a:p>
            <a:r>
              <a:rPr lang="en-US" altLang="zh-CN" b="1">
                <a:solidFill>
                  <a:srgbClr val="FF0000"/>
                </a:solidFill>
              </a:rPr>
              <a:t>……</a:t>
            </a:r>
            <a:endParaRPr lang="en-US" altLang="zh-CN" b="1">
              <a:solidFill>
                <a:srgbClr val="FF0000"/>
              </a:solidFill>
            </a:endParaRPr>
          </a:p>
        </p:txBody>
      </p:sp>
      <p:pic>
        <p:nvPicPr>
          <p:cNvPr id="101" name="图片 100"/>
          <p:cNvPicPr/>
          <p:nvPr/>
        </p:nvPicPr>
        <p:blipFill>
          <a:blip r:embed="rId3"/>
          <a:stretch>
            <a:fillRect/>
          </a:stretch>
        </p:blipFill>
        <p:spPr>
          <a:xfrm>
            <a:off x="8463280" y="2680335"/>
            <a:ext cx="2605405" cy="2378710"/>
          </a:xfrm>
          <a:prstGeom prst="rect">
            <a:avLst/>
          </a:prstGeom>
          <a:noFill/>
          <a:ln w="9525">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3_3"/>
  <p:tag name="KSO_WM_UNIT_ID" val="diagram747_4*m_h_i*1_3_3"/>
  <p:tag name="KSO_WM_UNIT_LAYERLEVEL" val="1_1_1"/>
  <p:tag name="KSO_WM_UNIT_HIGHLIGHT" val="0"/>
  <p:tag name="KSO_WM_UNIT_COMPATIBLE" val="0"/>
  <p:tag name="KSO_WM_DIAGRAM_GROUP_CODE" val="m1-1"/>
  <p:tag name="KSO_WM_UNIT_NOCLEAR" val="0"/>
  <p:tag name="KSO_WM_UNIT_DIAGRAM_ISNUMVISUAL" val="0"/>
  <p:tag name="KSO_WM_UNIT_DIAGRAM_ISREFERUNIT" val="0"/>
  <p:tag name="KSO_WM_UNIT_DIAGRAM_IS_NEED_ADD_PATH_ANIM" val="0"/>
  <p:tag name="KSO_WM_UNIT_FILL_FORE_SCHEMECOLOR_INDEX" val="5"/>
  <p:tag name="KSO_WM_UNIT_FILL_TYPE" val="1"/>
  <p:tag name="KSO_WM_UNIT_TEXT_FILL_FORE_SCHEMECOLOR_INDEX" val="14"/>
  <p:tag name="KSO_WM_UNIT_TEXT_FILL_TYPE" val="1"/>
</p:tagLst>
</file>

<file path=ppt/tags/tag64.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3_2"/>
  <p:tag name="KSO_WM_UNIT_ID" val="diagram747_4*m_h_i*1_3_2"/>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LINE_FORE_SCHEMECOLOR_INDEX" val="5"/>
  <p:tag name="KSO_WM_UNIT_LINE_FILL_TYPE" val="2"/>
</p:tagLst>
</file>

<file path=ppt/tags/tag65.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3_1"/>
  <p:tag name="KSO_WM_UNIT_ID" val="diagram747_4*m_h_i*1_3_1"/>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TEXT_FILL_FORE_SCHEMECOLOR_INDEX" val="14"/>
  <p:tag name="KSO_WM_UNIT_TEXT_FILL_TYPE" val="1"/>
  <p:tag name="KSO_WM_UNIT_TEXT_FORE_SCHEMECOLOR_INDEX" val="6"/>
  <p:tag name="KSO_WM_UNIT_TEXT_LINE_FILL_TYPE" val="2"/>
  <p:tag name="KSO_WM_UNIT_TEXT_SHADOW_SCHEMECOLOR_INDEX" val="6"/>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747_4*m_h_f*1_3_1"/>
  <p:tag name="KSO_WM_TEMPLATE_CATEGORY" val="diagram"/>
  <p:tag name="KSO_WM_TEMPLATE_INDEX" val="747"/>
  <p:tag name="KSO_WM_UNIT_LAYERLEVEL" val="1_1_1"/>
  <p:tag name="KSO_WM_TAG_VERSION" val="1.0"/>
  <p:tag name="KSO_WM_BEAUTIFY_FLAG" val="#wm#"/>
  <p:tag name="KSO_WM_UNIT_NOCLEAR" val="0"/>
  <p:tag name="KSO_WM_UNIT_TYPE" val="m_h_f"/>
  <p:tag name="KSO_WM_UNIT_INDEX" val="1_3_1"/>
  <p:tag name="KSO_WM_UNIT_PRESET_TEXT" val="单击此处添加文本具体内容"/>
  <p:tag name="KSO_WM_UNIT_DIAGRAM_IS_NEED_ADD_PATH_ANIM" val="0"/>
  <p:tag name="KSO_WM_UNIT_TEXT_FILL_FORE_SCHEMECOLOR_INDEX" val="14"/>
  <p:tag name="KSO_WM_UNIT_TEXT_FILL_TYPE" val="1"/>
</p:tagLst>
</file>

<file path=ppt/tags/tag67.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4_1"/>
  <p:tag name="KSO_WM_UNIT_ID" val="diagram747_4*m_h_i*1_4_1"/>
  <p:tag name="KSO_WM_UNIT_LAYERLEVEL" val="1_1_1"/>
  <p:tag name="KSO_WM_UNIT_HIGHLIGHT" val="0"/>
  <p:tag name="KSO_WM_UNIT_COMPATIBLE" val="0"/>
  <p:tag name="KSO_WM_DIAGRAM_GROUP_CODE" val="m1-1"/>
  <p:tag name="KSO_WM_UNIT_NOCLEAR" val="0"/>
  <p:tag name="KSO_WM_UNIT_DIAGRAM_ISNUMVISUAL" val="0"/>
  <p:tag name="KSO_WM_UNIT_DIAGRAM_ISREFERUNIT" val="0"/>
  <p:tag name="KSO_WM_UNIT_DIAGRAM_IS_NEED_ADD_PATH_ANIM" val="0"/>
  <p:tag name="KSO_WM_UNIT_FILL_FORE_SCHEMECOLOR_INDEX" val="5"/>
  <p:tag name="KSO_WM_UNIT_FILL_TYPE" val="1"/>
  <p:tag name="KSO_WM_UNIT_TEXT_FILL_FORE_SCHEMECOLOR_INDEX" val="14"/>
  <p:tag name="KSO_WM_UNIT_TEXT_FILL_TYPE" val="1"/>
</p:tagLst>
</file>

<file path=ppt/tags/tag68.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4_3"/>
  <p:tag name="KSO_WM_UNIT_ID" val="diagram747_4*m_h_i*1_4_3"/>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LINE_FORE_SCHEMECOLOR_INDEX" val="5"/>
  <p:tag name="KSO_WM_UNIT_LINE_FILL_TYPE" val="2"/>
</p:tagLst>
</file>

<file path=ppt/tags/tag69.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4_2"/>
  <p:tag name="KSO_WM_UNIT_ID" val="diagram747_4*m_h_i*1_4_2"/>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TEXT_FILL_FORE_SCHEMECOLOR_INDEX" val="14"/>
  <p:tag name="KSO_WM_UNIT_TEXT_FILL_TYPE" val="1"/>
  <p:tag name="KSO_WM_UNIT_TEXT_FORE_SCHEMECOLOR_INDEX" val="6"/>
  <p:tag name="KSO_WM_UNIT_TEXT_LINE_FILL_TYPE" val="2"/>
  <p:tag name="KSO_WM_UNIT_TEXT_SHADOW_SCHEMECOLOR_INDEX" val="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747_4*m_h_f*1_4_1"/>
  <p:tag name="KSO_WM_TEMPLATE_CATEGORY" val="diagram"/>
  <p:tag name="KSO_WM_TEMPLATE_INDEX" val="747"/>
  <p:tag name="KSO_WM_UNIT_LAYERLEVEL" val="1_1_1"/>
  <p:tag name="KSO_WM_TAG_VERSION" val="1.0"/>
  <p:tag name="KSO_WM_BEAUTIFY_FLAG" val="#wm#"/>
  <p:tag name="KSO_WM_UNIT_NOCLEAR" val="0"/>
  <p:tag name="KSO_WM_UNIT_TYPE" val="m_h_f"/>
  <p:tag name="KSO_WM_UNIT_INDEX" val="1_4_1"/>
  <p:tag name="KSO_WM_UNIT_PRESET_TEXT" val="单击此处添加文本具体内容"/>
  <p:tag name="KSO_WM_UNIT_DIAGRAM_IS_NEED_ADD_PATH_ANIM" val="0"/>
  <p:tag name="KSO_WM_UNIT_TEXT_FILL_FORE_SCHEMECOLOR_INDEX" val="14"/>
  <p:tag name="KSO_WM_UNIT_TEXT_FILL_TYPE" val="1"/>
</p:tagLst>
</file>

<file path=ppt/tags/tag71.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1_3"/>
  <p:tag name="KSO_WM_UNIT_ID" val="diagram747_4*m_h_i*1_1_3"/>
  <p:tag name="KSO_WM_UNIT_LAYERLEVEL" val="1_1_1"/>
  <p:tag name="KSO_WM_UNIT_HIGHLIGHT" val="0"/>
  <p:tag name="KSO_WM_UNIT_COMPATIBLE" val="0"/>
  <p:tag name="KSO_WM_DIAGRAM_GROUP_CODE" val="m1-1"/>
  <p:tag name="KSO_WM_UNIT_NOCLEAR" val="0"/>
  <p:tag name="KSO_WM_UNIT_DIAGRAM_ISNUMVISUAL" val="0"/>
  <p:tag name="KSO_WM_UNIT_DIAGRAM_ISREFERUNIT" val="0"/>
  <p:tag name="KSO_WM_UNIT_DIAGRAM_IS_NEED_ADD_PATH_ANIM" val="0"/>
  <p:tag name="KSO_WM_UNIT_FILL_FORE_SCHEMECOLOR_INDEX" val="5"/>
  <p:tag name="KSO_WM_UNIT_FILL_TYPE" val="1"/>
  <p:tag name="KSO_WM_UNIT_TEXT_FILL_FORE_SCHEMECOLOR_INDEX" val="14"/>
  <p:tag name="KSO_WM_UNIT_TEXT_FILL_TYPE" val="1"/>
</p:tagLst>
</file>

<file path=ppt/tags/tag72.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1_1"/>
  <p:tag name="KSO_WM_UNIT_ID" val="diagram747_4*m_h_i*1_1_1"/>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LINE_FORE_SCHEMECOLOR_INDEX" val="5"/>
  <p:tag name="KSO_WM_UNIT_LINE_FILL_TYPE" val="2"/>
</p:tagLst>
</file>

<file path=ppt/tags/tag73.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1_2"/>
  <p:tag name="KSO_WM_UNIT_ID" val="diagram747_4*m_h_i*1_1_2"/>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TEXT_FILL_FORE_SCHEMECOLOR_INDEX" val="14"/>
  <p:tag name="KSO_WM_UNIT_TEXT_FILL_TYPE" val="1"/>
  <p:tag name="KSO_WM_UNIT_TEXT_FORE_SCHEMECOLOR_INDEX" val="6"/>
  <p:tag name="KSO_WM_UNIT_TEXT_LINE_FILL_TYPE" val="2"/>
  <p:tag name="KSO_WM_UNIT_TEXT_SHADOW_SCHEMECOLOR_INDEX" val="6"/>
</p:tagLst>
</file>

<file path=ppt/tags/tag74.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2_3"/>
  <p:tag name="KSO_WM_UNIT_ID" val="diagram747_4*m_h_i*1_2_3"/>
  <p:tag name="KSO_WM_UNIT_LAYERLEVEL" val="1_1_1"/>
  <p:tag name="KSO_WM_UNIT_HIGHLIGHT" val="0"/>
  <p:tag name="KSO_WM_UNIT_COMPATIBLE" val="0"/>
  <p:tag name="KSO_WM_DIAGRAM_GROUP_CODE" val="m1-1"/>
  <p:tag name="KSO_WM_UNIT_NOCLEAR" val="0"/>
  <p:tag name="KSO_WM_UNIT_DIAGRAM_ISNUMVISUAL" val="0"/>
  <p:tag name="KSO_WM_UNIT_DIAGRAM_ISREFERUNIT" val="0"/>
  <p:tag name="KSO_WM_UNIT_DIAGRAM_IS_NEED_ADD_PATH_ANIM" val="0"/>
  <p:tag name="KSO_WM_UNIT_FILL_FORE_SCHEMECOLOR_INDEX" val="5"/>
  <p:tag name="KSO_WM_UNIT_FILL_TYPE" val="1"/>
  <p:tag name="KSO_WM_UNIT_TEXT_FILL_FORE_SCHEMECOLOR_INDEX" val="14"/>
  <p:tag name="KSO_WM_UNIT_TEXT_FILL_TYPE" val="1"/>
</p:tagLst>
</file>

<file path=ppt/tags/tag75.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2_1"/>
  <p:tag name="KSO_WM_UNIT_ID" val="diagram747_4*m_h_i*1_2_1"/>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LINE_FORE_SCHEMECOLOR_INDEX" val="5"/>
  <p:tag name="KSO_WM_UNIT_LINE_FILL_TYPE" val="2"/>
</p:tagLst>
</file>

<file path=ppt/tags/tag76.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2_2"/>
  <p:tag name="KSO_WM_UNIT_ID" val="diagram747_4*m_h_i*1_2_2"/>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TEXT_FILL_FORE_SCHEMECOLOR_INDEX" val="14"/>
  <p:tag name="KSO_WM_UNIT_TEXT_FILL_TYPE" val="1"/>
  <p:tag name="KSO_WM_UNIT_TEXT_FORE_SCHEMECOLOR_INDEX" val="6"/>
  <p:tag name="KSO_WM_UNIT_TEXT_LINE_FILL_TYPE" val="2"/>
  <p:tag name="KSO_WM_UNIT_TEXT_SHADOW_SCHEMECOLOR_INDEX" val="6"/>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747_4*m_h_f*1_1_1"/>
  <p:tag name="KSO_WM_TEMPLATE_CATEGORY" val="diagram"/>
  <p:tag name="KSO_WM_TEMPLATE_INDEX" val="747"/>
  <p:tag name="KSO_WM_UNIT_LAYERLEVEL" val="1_1_1"/>
  <p:tag name="KSO_WM_TAG_VERSION" val="1.0"/>
  <p:tag name="KSO_WM_BEAUTIFY_FLAG" val="#wm#"/>
  <p:tag name="KSO_WM_UNIT_NOCLEAR" val="0"/>
  <p:tag name="KSO_WM_UNIT_TYPE" val="m_h_f"/>
  <p:tag name="KSO_WM_UNIT_INDEX" val="1_1_1"/>
  <p:tag name="KSO_WM_UNIT_PRESET_TEXT" val="单击此处添加文本具体内容"/>
  <p:tag name="KSO_WM_UNIT_DIAGRAM_IS_NEED_ADD_PATH_ANIM" val="0"/>
  <p:tag name="KSO_WM_UNIT_TEXT_FILL_FORE_SCHEMECOLOR_INDEX" val="14"/>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747_4*m_h_f*1_2_1"/>
  <p:tag name="KSO_WM_TEMPLATE_CATEGORY" val="diagram"/>
  <p:tag name="KSO_WM_TEMPLATE_INDEX" val="747"/>
  <p:tag name="KSO_WM_UNIT_LAYERLEVEL" val="1_1_1"/>
  <p:tag name="KSO_WM_TAG_VERSION" val="1.0"/>
  <p:tag name="KSO_WM_BEAUTIFY_FLAG" val="#wm#"/>
  <p:tag name="KSO_WM_UNIT_NOCLEAR" val="0"/>
  <p:tag name="KSO_WM_UNIT_TYPE" val="m_h_f"/>
  <p:tag name="KSO_WM_UNIT_INDEX" val="1_2_1"/>
  <p:tag name="KSO_WM_UNIT_PRESET_TEXT" val="单击此处添加文本具体内容"/>
  <p:tag name="KSO_WM_UNIT_DIAGRAM_IS_NEED_ADD_PATH_ANIM" val="0"/>
  <p:tag name="KSO_WM_UNIT_TEXT_FILL_FORE_SCHEMECOLOR_INDEX" val="14"/>
  <p:tag name="KSO_WM_UNIT_TEXT_FILL_TYPE" val="1"/>
</p:tagLst>
</file>

<file path=ppt/tags/tag79.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3_3"/>
  <p:tag name="KSO_WM_UNIT_ID" val="diagram747_4*m_h_i*1_3_3"/>
  <p:tag name="KSO_WM_UNIT_LAYERLEVEL" val="1_1_1"/>
  <p:tag name="KSO_WM_UNIT_HIGHLIGHT" val="0"/>
  <p:tag name="KSO_WM_UNIT_COMPATIBLE" val="0"/>
  <p:tag name="KSO_WM_DIAGRAM_GROUP_CODE" val="m1-1"/>
  <p:tag name="KSO_WM_UNIT_NOCLEAR" val="0"/>
  <p:tag name="KSO_WM_UNIT_DIAGRAM_ISNUMVISUAL" val="0"/>
  <p:tag name="KSO_WM_UNIT_DIAGRAM_ISREFERUNIT" val="0"/>
  <p:tag name="KSO_WM_UNIT_DIAGRAM_IS_NEED_ADD_PATH_ANIM" val="0"/>
  <p:tag name="KSO_WM_UNIT_FILL_FORE_SCHEMECOLOR_INDEX" val="5"/>
  <p:tag name="KSO_WM_UNIT_FILL_TYPE" val="1"/>
  <p:tag name="KSO_WM_UNIT_TEXT_FILL_FORE_SCHEMECOLOR_INDEX" val="14"/>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3_2"/>
  <p:tag name="KSO_WM_UNIT_ID" val="diagram747_4*m_h_i*1_3_2"/>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LINE_FORE_SCHEMECOLOR_INDEX" val="5"/>
  <p:tag name="KSO_WM_UNIT_LINE_FILL_TYPE" val="2"/>
</p:tagLst>
</file>

<file path=ppt/tags/tag81.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3_1"/>
  <p:tag name="KSO_WM_UNIT_ID" val="diagram747_4*m_h_i*1_3_1"/>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TEXT_FILL_FORE_SCHEMECOLOR_INDEX" val="14"/>
  <p:tag name="KSO_WM_UNIT_TEXT_FILL_TYPE" val="1"/>
  <p:tag name="KSO_WM_UNIT_TEXT_FORE_SCHEMECOLOR_INDEX" val="6"/>
  <p:tag name="KSO_WM_UNIT_TEXT_LINE_FILL_TYPE" val="2"/>
  <p:tag name="KSO_WM_UNIT_TEXT_SHADOW_SCHEMECOLOR_INDEX" val="6"/>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747_4*m_h_f*1_3_1"/>
  <p:tag name="KSO_WM_TEMPLATE_CATEGORY" val="diagram"/>
  <p:tag name="KSO_WM_TEMPLATE_INDEX" val="747"/>
  <p:tag name="KSO_WM_UNIT_LAYERLEVEL" val="1_1_1"/>
  <p:tag name="KSO_WM_TAG_VERSION" val="1.0"/>
  <p:tag name="KSO_WM_BEAUTIFY_FLAG" val="#wm#"/>
  <p:tag name="KSO_WM_UNIT_NOCLEAR" val="0"/>
  <p:tag name="KSO_WM_UNIT_TYPE" val="m_h_f"/>
  <p:tag name="KSO_WM_UNIT_INDEX" val="1_3_1"/>
  <p:tag name="KSO_WM_UNIT_PRESET_TEXT" val="单击此处添加文本具体内容"/>
  <p:tag name="KSO_WM_UNIT_DIAGRAM_IS_NEED_ADD_PATH_ANIM" val="0"/>
  <p:tag name="KSO_WM_UNIT_TEXT_FILL_FORE_SCHEMECOLOR_INDEX" val="14"/>
  <p:tag name="KSO_WM_UNIT_TEXT_FILL_TYPE" val="1"/>
</p:tagLst>
</file>

<file path=ppt/tags/tag83.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4_1"/>
  <p:tag name="KSO_WM_UNIT_ID" val="diagram747_4*m_h_i*1_4_1"/>
  <p:tag name="KSO_WM_UNIT_LAYERLEVEL" val="1_1_1"/>
  <p:tag name="KSO_WM_UNIT_HIGHLIGHT" val="0"/>
  <p:tag name="KSO_WM_UNIT_COMPATIBLE" val="0"/>
  <p:tag name="KSO_WM_DIAGRAM_GROUP_CODE" val="m1-1"/>
  <p:tag name="KSO_WM_UNIT_NOCLEAR" val="0"/>
  <p:tag name="KSO_WM_UNIT_DIAGRAM_ISNUMVISUAL" val="0"/>
  <p:tag name="KSO_WM_UNIT_DIAGRAM_ISREFERUNIT" val="0"/>
  <p:tag name="KSO_WM_UNIT_DIAGRAM_IS_NEED_ADD_PATH_ANIM" val="0"/>
  <p:tag name="KSO_WM_UNIT_FILL_FORE_SCHEMECOLOR_INDEX" val="5"/>
  <p:tag name="KSO_WM_UNIT_FILL_TYPE" val="1"/>
  <p:tag name="KSO_WM_UNIT_TEXT_FILL_FORE_SCHEMECOLOR_INDEX" val="14"/>
  <p:tag name="KSO_WM_UNIT_TEXT_FILL_TYPE" val="1"/>
</p:tagLst>
</file>

<file path=ppt/tags/tag84.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4_3"/>
  <p:tag name="KSO_WM_UNIT_ID" val="diagram747_4*m_h_i*1_4_3"/>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LINE_FORE_SCHEMECOLOR_INDEX" val="5"/>
  <p:tag name="KSO_WM_UNIT_LINE_FILL_TYPE" val="2"/>
</p:tagLst>
</file>

<file path=ppt/tags/tag85.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4_2"/>
  <p:tag name="KSO_WM_UNIT_ID" val="diagram747_4*m_h_i*1_4_2"/>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TEXT_FILL_FORE_SCHEMECOLOR_INDEX" val="14"/>
  <p:tag name="KSO_WM_UNIT_TEXT_FILL_TYPE" val="1"/>
  <p:tag name="KSO_WM_UNIT_TEXT_FORE_SCHEMECOLOR_INDEX" val="6"/>
  <p:tag name="KSO_WM_UNIT_TEXT_LINE_FILL_TYPE" val="2"/>
  <p:tag name="KSO_WM_UNIT_TEXT_SHADOW_SCHEMECOLOR_INDEX" val="6"/>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747_4*m_h_f*1_4_1"/>
  <p:tag name="KSO_WM_TEMPLATE_CATEGORY" val="diagram"/>
  <p:tag name="KSO_WM_TEMPLATE_INDEX" val="747"/>
  <p:tag name="KSO_WM_UNIT_LAYERLEVEL" val="1_1_1"/>
  <p:tag name="KSO_WM_TAG_VERSION" val="1.0"/>
  <p:tag name="KSO_WM_BEAUTIFY_FLAG" val="#wm#"/>
  <p:tag name="KSO_WM_UNIT_NOCLEAR" val="0"/>
  <p:tag name="KSO_WM_UNIT_TYPE" val="m_h_f"/>
  <p:tag name="KSO_WM_UNIT_INDEX" val="1_4_1"/>
  <p:tag name="KSO_WM_UNIT_PRESET_TEXT" val="单击此处添加文本具体内容"/>
  <p:tag name="KSO_WM_UNIT_DIAGRAM_IS_NEED_ADD_PATH_ANIM" val="0"/>
  <p:tag name="KSO_WM_UNIT_TEXT_FILL_FORE_SCHEMECOLOR_INDEX" val="14"/>
  <p:tag name="KSO_WM_UNIT_TEXT_FILL_TYPE" val="1"/>
</p:tagLst>
</file>

<file path=ppt/tags/tag87.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1_3"/>
  <p:tag name="KSO_WM_UNIT_ID" val="diagram747_4*m_h_i*1_1_3"/>
  <p:tag name="KSO_WM_UNIT_LAYERLEVEL" val="1_1_1"/>
  <p:tag name="KSO_WM_UNIT_HIGHLIGHT" val="0"/>
  <p:tag name="KSO_WM_UNIT_COMPATIBLE" val="0"/>
  <p:tag name="KSO_WM_DIAGRAM_GROUP_CODE" val="m1-1"/>
  <p:tag name="KSO_WM_UNIT_NOCLEAR" val="0"/>
  <p:tag name="KSO_WM_UNIT_DIAGRAM_ISNUMVISUAL" val="0"/>
  <p:tag name="KSO_WM_UNIT_DIAGRAM_ISREFERUNIT" val="0"/>
  <p:tag name="KSO_WM_UNIT_DIAGRAM_IS_NEED_ADD_PATH_ANIM" val="0"/>
  <p:tag name="KSO_WM_UNIT_FILL_FORE_SCHEMECOLOR_INDEX" val="5"/>
  <p:tag name="KSO_WM_UNIT_FILL_TYPE" val="1"/>
  <p:tag name="KSO_WM_UNIT_TEXT_FILL_FORE_SCHEMECOLOR_INDEX" val="14"/>
  <p:tag name="KSO_WM_UNIT_TEXT_FILL_TYPE" val="1"/>
</p:tagLst>
</file>

<file path=ppt/tags/tag88.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1_1"/>
  <p:tag name="KSO_WM_UNIT_ID" val="diagram747_4*m_h_i*1_1_1"/>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LINE_FORE_SCHEMECOLOR_INDEX" val="5"/>
  <p:tag name="KSO_WM_UNIT_LINE_FILL_TYPE" val="2"/>
</p:tagLst>
</file>

<file path=ppt/tags/tag89.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1_2"/>
  <p:tag name="KSO_WM_UNIT_ID" val="diagram747_4*m_h_i*1_1_2"/>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TEXT_FILL_FORE_SCHEMECOLOR_INDEX" val="14"/>
  <p:tag name="KSO_WM_UNIT_TEXT_FILL_TYPE" val="1"/>
  <p:tag name="KSO_WM_UNIT_TEXT_FORE_SCHEMECOLOR_INDEX" val="6"/>
  <p:tag name="KSO_WM_UNIT_TEXT_LINE_FILL_TYPE" val="2"/>
  <p:tag name="KSO_WM_UNIT_TEXT_SHADOW_SCHEMECOLOR_INDEX" val="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2_3"/>
  <p:tag name="KSO_WM_UNIT_ID" val="diagram747_4*m_h_i*1_2_3"/>
  <p:tag name="KSO_WM_UNIT_LAYERLEVEL" val="1_1_1"/>
  <p:tag name="KSO_WM_UNIT_HIGHLIGHT" val="0"/>
  <p:tag name="KSO_WM_UNIT_COMPATIBLE" val="0"/>
  <p:tag name="KSO_WM_DIAGRAM_GROUP_CODE" val="m1-1"/>
  <p:tag name="KSO_WM_UNIT_NOCLEAR" val="0"/>
  <p:tag name="KSO_WM_UNIT_DIAGRAM_ISNUMVISUAL" val="0"/>
  <p:tag name="KSO_WM_UNIT_DIAGRAM_ISREFERUNIT" val="0"/>
  <p:tag name="KSO_WM_UNIT_DIAGRAM_IS_NEED_ADD_PATH_ANIM" val="0"/>
  <p:tag name="KSO_WM_UNIT_FILL_FORE_SCHEMECOLOR_INDEX" val="5"/>
  <p:tag name="KSO_WM_UNIT_FILL_TYPE" val="1"/>
  <p:tag name="KSO_WM_UNIT_TEXT_FILL_FORE_SCHEMECOLOR_INDEX" val="14"/>
  <p:tag name="KSO_WM_UNIT_TEXT_FILL_TYPE" val="1"/>
</p:tagLst>
</file>

<file path=ppt/tags/tag91.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2_1"/>
  <p:tag name="KSO_WM_UNIT_ID" val="diagram747_4*m_h_i*1_2_1"/>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LINE_FORE_SCHEMECOLOR_INDEX" val="5"/>
  <p:tag name="KSO_WM_UNIT_LINE_FILL_TYPE" val="2"/>
</p:tagLst>
</file>

<file path=ppt/tags/tag92.xml><?xml version="1.0" encoding="utf-8"?>
<p:tagLst xmlns:p="http://schemas.openxmlformats.org/presentationml/2006/main">
  <p:tag name="KSO_WM_TAG_VERSION" val="1.0"/>
  <p:tag name="KSO_WM_BEAUTIFY_FLAG" val="#wm#"/>
  <p:tag name="KSO_WM_TEMPLATE_CATEGORY" val="diagram"/>
  <p:tag name="KSO_WM_TEMPLATE_INDEX" val="747"/>
  <p:tag name="KSO_WM_UNIT_TYPE" val="m_h_i"/>
  <p:tag name="KSO_WM_UNIT_INDEX" val="1_2_2"/>
  <p:tag name="KSO_WM_UNIT_ID" val="diagram747_4*m_h_i*1_2_2"/>
  <p:tag name="KSO_WM_UNIT_LAYERLEVEL" val="1_1_1"/>
  <p:tag name="KSO_WM_DIAGRAM_GROUP_CODE" val="m1-1"/>
  <p:tag name="KSO_WM_UNIT_HIGHLIGHT" val="0"/>
  <p:tag name="KSO_WM_UNIT_COMPATIBLE" val="0"/>
  <p:tag name="KSO_WM_UNIT_DIAGRAM_ISNUMVISUAL" val="0"/>
  <p:tag name="KSO_WM_UNIT_DIAGRAM_ISREFERUNIT" val="0"/>
  <p:tag name="KSO_WM_UNIT_DIAGRAM_IS_NEED_ADD_PATH_ANIM" val="0"/>
  <p:tag name="KSO_WM_UNIT_TEXT_FILL_FORE_SCHEMECOLOR_INDEX" val="14"/>
  <p:tag name="KSO_WM_UNIT_TEXT_FILL_TYPE" val="1"/>
  <p:tag name="KSO_WM_UNIT_TEXT_FORE_SCHEMECOLOR_INDEX" val="6"/>
  <p:tag name="KSO_WM_UNIT_TEXT_LINE_FILL_TYPE" val="2"/>
  <p:tag name="KSO_WM_UNIT_TEXT_SHADOW_SCHEMECOLOR_INDEX" val="6"/>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747_4*m_h_f*1_1_1"/>
  <p:tag name="KSO_WM_TEMPLATE_CATEGORY" val="diagram"/>
  <p:tag name="KSO_WM_TEMPLATE_INDEX" val="747"/>
  <p:tag name="KSO_WM_UNIT_LAYERLEVEL" val="1_1_1"/>
  <p:tag name="KSO_WM_TAG_VERSION" val="1.0"/>
  <p:tag name="KSO_WM_BEAUTIFY_FLAG" val="#wm#"/>
  <p:tag name="KSO_WM_UNIT_NOCLEAR" val="0"/>
  <p:tag name="KSO_WM_UNIT_TYPE" val="m_h_f"/>
  <p:tag name="KSO_WM_UNIT_INDEX" val="1_1_1"/>
  <p:tag name="KSO_WM_UNIT_PRESET_TEXT" val="单击此处添加文本具体内容"/>
  <p:tag name="KSO_WM_UNIT_DIAGRAM_IS_NEED_ADD_PATH_ANIM" val="0"/>
  <p:tag name="KSO_WM_UNIT_TEXT_FILL_FORE_SCHEMECOLOR_INDEX" val="14"/>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747_4*m_h_f*1_2_1"/>
  <p:tag name="KSO_WM_TEMPLATE_CATEGORY" val="diagram"/>
  <p:tag name="KSO_WM_TEMPLATE_INDEX" val="747"/>
  <p:tag name="KSO_WM_UNIT_LAYERLEVEL" val="1_1_1"/>
  <p:tag name="KSO_WM_TAG_VERSION" val="1.0"/>
  <p:tag name="KSO_WM_BEAUTIFY_FLAG" val="#wm#"/>
  <p:tag name="KSO_WM_UNIT_NOCLEAR" val="0"/>
  <p:tag name="KSO_WM_UNIT_TYPE" val="m_h_f"/>
  <p:tag name="KSO_WM_UNIT_INDEX" val="1_2_1"/>
  <p:tag name="KSO_WM_UNIT_PRESET_TEXT" val="单击此处添加文本具体内容"/>
  <p:tag name="KSO_WM_UNIT_DIAGRAM_IS_NEED_ADD_PATH_ANIM" val="0"/>
  <p:tag name="KSO_WM_UNIT_TEXT_FILL_FORE_SCHEMECOLOR_INDEX" val="14"/>
  <p:tag name="KSO_WM_UNIT_TEXT_FILL_TYPE" val="1"/>
</p:tagLst>
</file>

<file path=ppt/tags/tag95.xml><?xml version="1.0" encoding="utf-8"?>
<p:tagLst xmlns:p="http://schemas.openxmlformats.org/presentationml/2006/main">
  <p:tag name="KSO_WM_UNIT_PLACING_PICTURE_USER_VIEWPORT" val="{&quot;height&quot;:7500,&quot;width&quot;:13335}"/>
</p:tagLst>
</file>

<file path=ppt/tags/tag96.xml><?xml version="1.0" encoding="utf-8"?>
<p:tagLst xmlns:p="http://schemas.openxmlformats.org/presentationml/2006/main">
  <p:tag name="KSO_WM_UNIT_PLACING_PICTURE_USER_VIEWPORT" val="{&quot;height&quot;:3420,&quot;width&quot;:13095}"/>
</p:tagLst>
</file>

<file path=ppt/tags/tag97.xml><?xml version="1.0" encoding="utf-8"?>
<p:tagLst xmlns:p="http://schemas.openxmlformats.org/presentationml/2006/main">
  <p:tag name="COMMONDATA" val="eyJoZGlkIjoiYTRiMzI3YzU3ODU0ZGQ5ZjBlODRjMWU4NGU2MzJkYTUifQ=="/>
  <p:tag name="KSO_WPP_MARK_KEY" val="2996bb15-4be2-4704-8cad-2a14d0ce7c02"/>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6437</Words>
  <Application>WPS 演示</Application>
  <PresentationFormat>宽屏</PresentationFormat>
  <Paragraphs>628</Paragraphs>
  <Slides>70</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27</vt:i4>
      </vt:variant>
      <vt:variant>
        <vt:lpstr>幻灯片标题</vt:lpstr>
      </vt:variant>
      <vt:variant>
        <vt:i4>70</vt:i4>
      </vt:variant>
    </vt:vector>
  </HeadingPairs>
  <TitlesOfParts>
    <vt:vector size="108" baseType="lpstr">
      <vt:lpstr>Arial</vt:lpstr>
      <vt:lpstr>宋体</vt:lpstr>
      <vt:lpstr>Wingdings</vt:lpstr>
      <vt:lpstr>微软雅黑</vt:lpstr>
      <vt:lpstr>Wingdings</vt:lpstr>
      <vt:lpstr>黑体</vt:lpstr>
      <vt:lpstr>Verdana</vt:lpstr>
      <vt:lpstr>楷体</vt:lpstr>
      <vt:lpstr>Arial Unicode MS</vt:lpstr>
      <vt:lpstr>Calibri</vt:lpstr>
      <vt:lpstr>Office 主题​​</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函数极值与规划模型</vt:lpstr>
      <vt:lpstr>一、线性规划模型 二、非线性规划模型 三、整数规划模型 四、动态规划 五、贪心策略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谢谢各位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马世拓</cp:lastModifiedBy>
  <cp:revision>185</cp:revision>
  <dcterms:created xsi:type="dcterms:W3CDTF">2019-06-19T02:08:00Z</dcterms:created>
  <dcterms:modified xsi:type="dcterms:W3CDTF">2022-12-29T09:29:37Z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22597B496AC94E1F8FD2DF1DCCB64731</vt:lpwstr>
  </property>
</Properties>
</file>