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handoutMasterIdLst>
    <p:handoutMasterId r:id="rId54"/>
  </p:handoutMasterIdLst>
  <p:sldIdLst>
    <p:sldId id="257" r:id="rId3"/>
    <p:sldId id="259" r:id="rId4"/>
    <p:sldId id="261" r:id="rId5"/>
    <p:sldId id="306" r:id="rId6"/>
    <p:sldId id="304" r:id="rId7"/>
    <p:sldId id="302" r:id="rId8"/>
    <p:sldId id="303" r:id="rId9"/>
    <p:sldId id="356" r:id="rId10"/>
    <p:sldId id="307" r:id="rId11"/>
    <p:sldId id="308" r:id="rId12"/>
    <p:sldId id="309" r:id="rId13"/>
    <p:sldId id="310" r:id="rId14"/>
    <p:sldId id="311" r:id="rId15"/>
    <p:sldId id="357" r:id="rId16"/>
    <p:sldId id="312" r:id="rId17"/>
    <p:sldId id="313" r:id="rId18"/>
    <p:sldId id="314" r:id="rId19"/>
    <p:sldId id="315" r:id="rId20"/>
    <p:sldId id="316" r:id="rId21"/>
    <p:sldId id="317" r:id="rId22"/>
    <p:sldId id="318" r:id="rId23"/>
    <p:sldId id="319" r:id="rId24"/>
    <p:sldId id="327" r:id="rId25"/>
    <p:sldId id="328" r:id="rId26"/>
    <p:sldId id="329" r:id="rId27"/>
    <p:sldId id="330" r:id="rId28"/>
    <p:sldId id="331" r:id="rId29"/>
    <p:sldId id="332" r:id="rId30"/>
    <p:sldId id="333" r:id="rId31"/>
    <p:sldId id="334" r:id="rId32"/>
    <p:sldId id="335" r:id="rId33"/>
    <p:sldId id="336" r:id="rId34"/>
    <p:sldId id="338" r:id="rId35"/>
    <p:sldId id="339" r:id="rId36"/>
    <p:sldId id="340" r:id="rId37"/>
    <p:sldId id="341" r:id="rId38"/>
    <p:sldId id="342" r:id="rId39"/>
    <p:sldId id="399" r:id="rId40"/>
    <p:sldId id="343" r:id="rId41"/>
    <p:sldId id="345" r:id="rId42"/>
    <p:sldId id="346" r:id="rId43"/>
    <p:sldId id="347" r:id="rId44"/>
    <p:sldId id="348" r:id="rId45"/>
    <p:sldId id="349" r:id="rId46"/>
    <p:sldId id="350" r:id="rId47"/>
    <p:sldId id="351" r:id="rId48"/>
    <p:sldId id="352" r:id="rId49"/>
    <p:sldId id="353" r:id="rId50"/>
    <p:sldId id="300" r:id="rId51"/>
    <p:sldId id="285" r:id="rId52"/>
  </p:sldIdLst>
  <p:sldSz cx="12192000" cy="6858000"/>
  <p:notesSz cx="6858000" cy="9144000"/>
  <p:custDataLst>
    <p:tags r:id="rId5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ia"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4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gs" Target="tags/tag80.xml"/><Relationship Id="rId58" Type="http://schemas.openxmlformats.org/officeDocument/2006/relationships/commentAuthors" Target="commentAuthors.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notesMaster" Target="notesMasters/notesMaster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jpeg"/><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4"/>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pic>
        <p:nvPicPr>
          <p:cNvPr id="7" name="object 6"/>
          <p:cNvPicPr/>
          <p:nvPr userDrawn="1"/>
        </p:nvPicPr>
        <p:blipFill>
          <a:blip r:embed="rId8" cstate="print"/>
          <a:stretch>
            <a:fillRect/>
          </a:stretch>
        </p:blipFill>
        <p:spPr>
          <a:xfrm>
            <a:off x="9552431" y="44196"/>
            <a:ext cx="1068324" cy="84581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tags" Target="../tags/tag7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16.jpeg"/><Relationship Id="rId2" Type="http://schemas.openxmlformats.org/officeDocument/2006/relationships/image" Target="../media/image15.wmf"/><Relationship Id="rId1"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7" Type="http://schemas.openxmlformats.org/officeDocument/2006/relationships/slideLayout" Target="../slideLayouts/slideLayout2.xml"/><Relationship Id="rId16" Type="http://schemas.openxmlformats.org/officeDocument/2006/relationships/tags" Target="../tags/tag78.xml"/><Relationship Id="rId15" Type="http://schemas.openxmlformats.org/officeDocument/2006/relationships/tags" Target="../tags/tag7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2" name="object 2"/>
          <p:cNvGrpSpPr/>
          <p:nvPr/>
        </p:nvGrpSpPr>
        <p:grpSpPr>
          <a:xfrm>
            <a:off x="2209800" y="3243072"/>
            <a:ext cx="7772400" cy="114300"/>
            <a:chOff x="685800" y="3243072"/>
            <a:chExt cx="7772400" cy="114300"/>
          </a:xfrm>
        </p:grpSpPr>
        <p:sp>
          <p:nvSpPr>
            <p:cNvPr id="3" name="object 3"/>
            <p:cNvSpPr/>
            <p:nvPr/>
          </p:nvSpPr>
          <p:spPr>
            <a:xfrm>
              <a:off x="685800" y="3247644"/>
              <a:ext cx="4803775" cy="109855"/>
            </a:xfrm>
            <a:custGeom>
              <a:avLst/>
              <a:gdLst/>
              <a:ahLst/>
              <a:cxnLst/>
              <a:rect l="l" t="t" r="r" b="b"/>
              <a:pathLst>
                <a:path w="4803775" h="109854">
                  <a:moveTo>
                    <a:pt x="4803394" y="0"/>
                  </a:moveTo>
                  <a:lnTo>
                    <a:pt x="0" y="0"/>
                  </a:lnTo>
                  <a:lnTo>
                    <a:pt x="0" y="109727"/>
                  </a:lnTo>
                  <a:lnTo>
                    <a:pt x="4803394" y="109727"/>
                  </a:lnTo>
                  <a:lnTo>
                    <a:pt x="4803394" y="0"/>
                  </a:lnTo>
                  <a:close/>
                </a:path>
              </a:pathLst>
            </a:custGeom>
            <a:solidFill>
              <a:srgbClr val="CC0000"/>
            </a:solidFill>
          </p:spPr>
          <p:txBody>
            <a:bodyPr wrap="square" lIns="0" tIns="0" rIns="0" bIns="0" rtlCol="0"/>
            <a:lstStyle/>
            <a:p/>
          </p:txBody>
        </p:sp>
        <p:sp>
          <p:nvSpPr>
            <p:cNvPr id="4" name="object 4"/>
            <p:cNvSpPr/>
            <p:nvPr/>
          </p:nvSpPr>
          <p:spPr>
            <a:xfrm>
              <a:off x="685800" y="3247644"/>
              <a:ext cx="7772400" cy="0"/>
            </a:xfrm>
            <a:custGeom>
              <a:avLst/>
              <a:gdLst/>
              <a:ahLst/>
              <a:cxnLst/>
              <a:rect l="l" t="t" r="r" b="b"/>
              <a:pathLst>
                <a:path w="7772400">
                  <a:moveTo>
                    <a:pt x="0" y="0"/>
                  </a:moveTo>
                  <a:lnTo>
                    <a:pt x="7772400" y="0"/>
                  </a:lnTo>
                </a:path>
              </a:pathLst>
            </a:custGeom>
            <a:ln w="9144">
              <a:solidFill>
                <a:srgbClr val="CC0000"/>
              </a:solidFill>
            </a:ln>
          </p:spPr>
          <p:txBody>
            <a:bodyPr wrap="square" lIns="0" tIns="0" rIns="0" bIns="0" rtlCol="0"/>
            <a:lstStyle/>
            <a:p/>
          </p:txBody>
        </p:sp>
      </p:grpSp>
      <p:sp>
        <p:nvSpPr>
          <p:cNvPr id="5" name="object 5"/>
          <p:cNvSpPr txBox="1">
            <a:spLocks noGrp="1"/>
          </p:cNvSpPr>
          <p:nvPr>
            <p:ph type="title"/>
          </p:nvPr>
        </p:nvSpPr>
        <p:spPr>
          <a:xfrm>
            <a:off x="2613025" y="1859915"/>
            <a:ext cx="8181340" cy="935990"/>
          </a:xfrm>
          <a:prstGeom prst="rect">
            <a:avLst/>
          </a:prstGeom>
        </p:spPr>
        <p:txBody>
          <a:bodyPr vert="horz" wrap="square" lIns="0" tIns="12700" rIns="0" bIns="0" rtlCol="0">
            <a:spAutoFit/>
          </a:bodyPr>
          <a:lstStyle/>
          <a:p>
            <a:pPr marL="12700">
              <a:lnSpc>
                <a:spcPct val="100000"/>
              </a:lnSpc>
              <a:spcBef>
                <a:spcPts val="100"/>
              </a:spcBef>
            </a:pPr>
            <a:r>
              <a:rPr lang="zh-CN" altLang="en-US" sz="6000" spc="-5" dirty="0">
                <a:solidFill>
                  <a:srgbClr val="3333CC"/>
                </a:solidFill>
                <a:latin typeface="宋体" panose="02010600030101010101" pitchFamily="2" charset="-122"/>
                <a:ea typeface="宋体" panose="02010600030101010101" pitchFamily="2" charset="-122"/>
                <a:cs typeface="黑体" panose="02010609060101010101" charset="-122"/>
              </a:rPr>
              <a:t>数据处理的基本策略</a:t>
            </a:r>
            <a:endParaRPr lang="zh-CN" altLang="en-US" sz="6000" spc="-5" dirty="0">
              <a:solidFill>
                <a:srgbClr val="3333CC"/>
              </a:solidFill>
              <a:latin typeface="宋体" panose="02010600030101010101" pitchFamily="2" charset="-122"/>
              <a:ea typeface="宋体" panose="02010600030101010101" pitchFamily="2" charset="-122"/>
              <a:cs typeface="黑体" panose="02010609060101010101" charset="-122"/>
            </a:endParaRPr>
          </a:p>
        </p:txBody>
      </p:sp>
      <p:pic>
        <p:nvPicPr>
          <p:cNvPr id="6" name="object 6"/>
          <p:cNvPicPr/>
          <p:nvPr/>
        </p:nvPicPr>
        <p:blipFill>
          <a:blip r:embed="rId2" cstate="print"/>
          <a:stretch>
            <a:fillRect/>
          </a:stretch>
        </p:blipFill>
        <p:spPr>
          <a:xfrm>
            <a:off x="9552431" y="44196"/>
            <a:ext cx="1068324" cy="845819"/>
          </a:xfrm>
          <a:prstGeom prst="rect">
            <a:avLst/>
          </a:prstGeom>
        </p:spPr>
      </p:pic>
      <p:sp>
        <p:nvSpPr>
          <p:cNvPr id="8" name="文本框 7"/>
          <p:cNvSpPr txBox="1"/>
          <p:nvPr/>
        </p:nvSpPr>
        <p:spPr>
          <a:xfrm>
            <a:off x="4018280" y="3961130"/>
            <a:ext cx="4217035" cy="953135"/>
          </a:xfrm>
          <a:prstGeom prst="rect">
            <a:avLst/>
          </a:prstGeom>
          <a:noFill/>
        </p:spPr>
        <p:txBody>
          <a:bodyPr wrap="square" rtlCol="0">
            <a:spAutoFit/>
          </a:bodyPr>
          <a:p>
            <a:pPr algn="ctr"/>
            <a:r>
              <a:rPr lang="zh-CN" altLang="en-US" sz="2800" b="1">
                <a:latin typeface="宋体" panose="02010600030101010101" pitchFamily="2" charset="-122"/>
                <a:ea typeface="宋体" panose="02010600030101010101" pitchFamily="2" charset="-122"/>
                <a:cs typeface="宋体" panose="02010600030101010101" pitchFamily="2" charset="-122"/>
              </a:rPr>
              <a:t>华中科技大学</a:t>
            </a:r>
            <a:r>
              <a:rPr lang="en-US" altLang="zh-CN" sz="2800" b="1">
                <a:latin typeface="宋体" panose="02010600030101010101" pitchFamily="2" charset="-122"/>
                <a:ea typeface="宋体" panose="02010600030101010101" pitchFamily="2" charset="-122"/>
                <a:cs typeface="宋体" panose="02010600030101010101" pitchFamily="2" charset="-122"/>
              </a:rPr>
              <a:t> </a:t>
            </a:r>
            <a:r>
              <a:rPr lang="zh-CN" altLang="en-US" sz="2800" b="1">
                <a:latin typeface="宋体" panose="02010600030101010101" pitchFamily="2" charset="-122"/>
                <a:ea typeface="宋体" panose="02010600030101010101" pitchFamily="2" charset="-122"/>
                <a:cs typeface="宋体" panose="02010600030101010101" pitchFamily="2" charset="-122"/>
              </a:rPr>
              <a:t>马世拓</a:t>
            </a:r>
            <a:endParaRPr lang="zh-CN" altLang="en-US" sz="2800" b="1">
              <a:latin typeface="宋体" panose="02010600030101010101" pitchFamily="2" charset="-122"/>
              <a:ea typeface="宋体" panose="02010600030101010101" pitchFamily="2" charset="-122"/>
              <a:cs typeface="宋体" panose="02010600030101010101" pitchFamily="2" charset="-122"/>
            </a:endParaRPr>
          </a:p>
          <a:p>
            <a:pPr algn="ctr"/>
            <a:r>
              <a:rPr lang="en-US" altLang="zh-CN" sz="2800" b="1">
                <a:latin typeface="宋体" panose="02010600030101010101" pitchFamily="2" charset="-122"/>
                <a:ea typeface="宋体" panose="02010600030101010101" pitchFamily="2" charset="-122"/>
                <a:cs typeface="宋体" panose="02010600030101010101" pitchFamily="2" charset="-122"/>
              </a:rPr>
              <a:t>2793055528@qq.com</a:t>
            </a:r>
            <a:endParaRPr lang="en-US" altLang="zh-CN" sz="28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10000"/>
          </a:bodyPr>
          <a:p>
            <a:r>
              <a:rPr lang="zh-CN" altLang="en-US" sz="3200">
                <a:latin typeface="宋体" panose="02010600030101010101" pitchFamily="2" charset="-122"/>
                <a:ea typeface="宋体" panose="02010600030101010101" pitchFamily="2" charset="-122"/>
              </a:rPr>
              <a:t>数据量</a:t>
            </a:r>
            <a:endParaRPr lang="zh-CN" altLang="en-US" sz="32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数据量从直观而言，你可以认为在一个</a:t>
            </a:r>
            <a:r>
              <a:rPr lang="en-US" altLang="zh-CN" sz="2400">
                <a:latin typeface="宋体" panose="02010600030101010101" pitchFamily="2" charset="-122"/>
                <a:ea typeface="宋体" panose="02010600030101010101" pitchFamily="2" charset="-122"/>
              </a:rPr>
              <a:t>excel</a:t>
            </a:r>
            <a:r>
              <a:rPr lang="zh-CN" altLang="en-US" sz="2400">
                <a:latin typeface="宋体" panose="02010600030101010101" pitchFamily="2" charset="-122"/>
                <a:ea typeface="宋体" panose="02010600030101010101" pitchFamily="2" charset="-122"/>
              </a:rPr>
              <a:t>表格里面有多少行</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也可以认为这份数据在计算机内占有多大的一块存储空间</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我个人的经验，小于</a:t>
            </a:r>
            <a:r>
              <a:rPr lang="en-US" altLang="zh-CN" sz="2400">
                <a:latin typeface="宋体" panose="02010600030101010101" pitchFamily="2" charset="-122"/>
                <a:ea typeface="宋体" panose="02010600030101010101" pitchFamily="2" charset="-122"/>
              </a:rPr>
              <a:t>1000</a:t>
            </a:r>
            <a:r>
              <a:rPr lang="zh-CN" altLang="en-US" sz="2400">
                <a:latin typeface="宋体" panose="02010600030101010101" pitchFamily="2" charset="-122"/>
                <a:ea typeface="宋体" panose="02010600030101010101" pitchFamily="2" charset="-122"/>
              </a:rPr>
              <a:t>行的</a:t>
            </a:r>
            <a:r>
              <a:rPr lang="en-US" altLang="zh-CN" sz="2400">
                <a:latin typeface="宋体" panose="02010600030101010101" pitchFamily="2" charset="-122"/>
                <a:ea typeface="宋体" panose="02010600030101010101" pitchFamily="2" charset="-122"/>
              </a:rPr>
              <a:t>excel</a:t>
            </a:r>
            <a:r>
              <a:rPr lang="zh-CN" altLang="en-US" sz="2400">
                <a:latin typeface="宋体" panose="02010600030101010101" pitchFamily="2" charset="-122"/>
                <a:ea typeface="宋体" panose="02010600030101010101" pitchFamily="2" charset="-122"/>
              </a:rPr>
              <a:t>表格都只配叫小体量数据</a:t>
            </a:r>
            <a:endParaRPr lang="zh-CN" altLang="en-US" sz="2400">
              <a:latin typeface="宋体" panose="02010600030101010101" pitchFamily="2" charset="-122"/>
              <a:ea typeface="宋体" panose="02010600030101010101" pitchFamily="2" charset="-122"/>
            </a:endParaRPr>
          </a:p>
          <a:p>
            <a:r>
              <a:rPr lang="en-US" altLang="zh-CN" sz="2400">
                <a:latin typeface="宋体" panose="02010600030101010101" pitchFamily="2" charset="-122"/>
                <a:ea typeface="宋体" panose="02010600030101010101" pitchFamily="2" charset="-122"/>
              </a:rPr>
              <a:t>1000-20000</a:t>
            </a:r>
            <a:r>
              <a:rPr lang="zh-CN" altLang="en-US" sz="2400">
                <a:latin typeface="宋体" panose="02010600030101010101" pitchFamily="2" charset="-122"/>
                <a:ea typeface="宋体" panose="02010600030101010101" pitchFamily="2" charset="-122"/>
              </a:rPr>
              <a:t>在我这里算中体量</a:t>
            </a:r>
            <a:endParaRPr lang="zh-CN" altLang="en-US" sz="2400">
              <a:latin typeface="宋体" panose="02010600030101010101" pitchFamily="2" charset="-122"/>
              <a:ea typeface="宋体" panose="02010600030101010101" pitchFamily="2" charset="-122"/>
            </a:endParaRPr>
          </a:p>
          <a:p>
            <a:r>
              <a:rPr lang="en-US" altLang="zh-CN" sz="2400">
                <a:latin typeface="宋体" panose="02010600030101010101" pitchFamily="2" charset="-122"/>
                <a:ea typeface="宋体" panose="02010600030101010101" pitchFamily="2" charset="-122"/>
              </a:rPr>
              <a:t>20000-1000000</a:t>
            </a:r>
            <a:r>
              <a:rPr lang="zh-CN" altLang="en-US" sz="2400">
                <a:latin typeface="宋体" panose="02010600030101010101" pitchFamily="2" charset="-122"/>
                <a:ea typeface="宋体" panose="02010600030101010101" pitchFamily="2" charset="-122"/>
              </a:rPr>
              <a:t>是大体量（</a:t>
            </a:r>
            <a:r>
              <a:rPr lang="en-US" altLang="zh-CN" sz="2400">
                <a:latin typeface="宋体" panose="02010600030101010101" pitchFamily="2" charset="-122"/>
                <a:ea typeface="宋体" panose="02010600030101010101" pitchFamily="2" charset="-122"/>
              </a:rPr>
              <a:t>excel</a:t>
            </a:r>
            <a:r>
              <a:rPr lang="zh-CN" altLang="en-US" sz="2400">
                <a:latin typeface="宋体" panose="02010600030101010101" pitchFamily="2" charset="-122"/>
                <a:ea typeface="宋体" panose="02010600030101010101" pitchFamily="2" charset="-122"/>
              </a:rPr>
              <a:t>的上限就一百多万）</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一百万以上的时候可以考虑选择使用云服务资源</a:t>
            </a:r>
            <a:endParaRPr lang="zh-CN" altLang="en-US" sz="2400">
              <a:latin typeface="宋体" panose="02010600030101010101" pitchFamily="2" charset="-122"/>
              <a:ea typeface="宋体" panose="02010600030101010101" pitchFamily="2" charset="-122"/>
            </a:endParaRPr>
          </a:p>
          <a:p>
            <a:r>
              <a:rPr lang="en-US" altLang="zh-CN" sz="2400">
                <a:latin typeface="宋体" panose="02010600030101010101" pitchFamily="2" charset="-122"/>
                <a:ea typeface="宋体" panose="02010600030101010101" pitchFamily="2" charset="-122"/>
              </a:rPr>
              <a:t>100</a:t>
            </a:r>
            <a:r>
              <a:rPr lang="zh-CN" altLang="en-US" sz="2400">
                <a:latin typeface="宋体" panose="02010600030101010101" pitchFamily="2" charset="-122"/>
                <a:ea typeface="宋体" panose="02010600030101010101" pitchFamily="2" charset="-122"/>
              </a:rPr>
              <a:t>以下是微数据，这种情况下不要想机器学习这些花哨的方法</a:t>
            </a:r>
            <a:endParaRPr lang="zh-CN" altLang="en-US" sz="24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什么是数据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数据的不同维度</a:t>
            </a:r>
            <a:endParaRPr lang="zh-CN" altLang="en-US" sz="32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你可以理解为</a:t>
            </a:r>
            <a:r>
              <a:rPr lang="en-US" altLang="zh-CN" sz="2400">
                <a:latin typeface="宋体" panose="02010600030101010101" pitchFamily="2" charset="-122"/>
                <a:ea typeface="宋体" panose="02010600030101010101" pitchFamily="2" charset="-122"/>
              </a:rPr>
              <a:t>excel</a:t>
            </a:r>
            <a:r>
              <a:rPr lang="zh-CN" altLang="en-US" sz="2400">
                <a:latin typeface="宋体" panose="02010600030101010101" pitchFamily="2" charset="-122"/>
                <a:ea typeface="宋体" panose="02010600030101010101" pitchFamily="2" charset="-122"/>
              </a:rPr>
              <a:t>表格有多少列</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每一列分别是什么数据量，属性如何</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如果是图像数据那么这个图像的大小多少</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如果是文本数据需要把文本做向量化</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如果是信号数据那么通常来讲维度并不会太高</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数据稀疏：拿你们最熟悉的</a:t>
            </a:r>
            <a:r>
              <a:rPr lang="en-US" altLang="zh-CN" sz="2400">
                <a:latin typeface="宋体" panose="02010600030101010101" pitchFamily="2" charset="-122"/>
                <a:ea typeface="宋体" panose="02010600030101010101" pitchFamily="2" charset="-122"/>
              </a:rPr>
              <a:t>excel</a:t>
            </a:r>
            <a:r>
              <a:rPr lang="zh-CN" altLang="en-US" sz="2400">
                <a:latin typeface="宋体" panose="02010600030101010101" pitchFamily="2" charset="-122"/>
                <a:ea typeface="宋体" panose="02010600030101010101" pitchFamily="2" charset="-122"/>
              </a:rPr>
              <a:t>举例子：列</a:t>
            </a:r>
            <a:r>
              <a:rPr lang="en-US" altLang="zh-CN" sz="2400">
                <a:latin typeface="宋体" panose="02010600030101010101" pitchFamily="2" charset="-122"/>
                <a:ea typeface="宋体" panose="02010600030101010101" pitchFamily="2" charset="-122"/>
              </a:rPr>
              <a:t>/</a:t>
            </a:r>
            <a:r>
              <a:rPr lang="zh-CN" altLang="en-US" sz="2400">
                <a:latin typeface="宋体" panose="02010600030101010101" pitchFamily="2" charset="-122"/>
                <a:ea typeface="宋体" panose="02010600030101010101" pitchFamily="2" charset="-122"/>
              </a:rPr>
              <a:t>行</a:t>
            </a:r>
            <a:r>
              <a:rPr lang="en-US" altLang="zh-CN" sz="2400">
                <a:latin typeface="宋体" panose="02010600030101010101" pitchFamily="2" charset="-122"/>
                <a:ea typeface="宋体" panose="02010600030101010101" pitchFamily="2" charset="-122"/>
              </a:rPr>
              <a:t>&gt;0.5</a:t>
            </a:r>
            <a:r>
              <a:rPr lang="zh-CN" altLang="en-US" sz="2400">
                <a:latin typeface="宋体" panose="02010600030101010101" pitchFamily="2" charset="-122"/>
                <a:ea typeface="宋体" panose="02010600030101010101" pitchFamily="2" charset="-122"/>
              </a:rPr>
              <a:t>的时候</a:t>
            </a:r>
            <a:endParaRPr lang="zh-CN" altLang="en-US" sz="24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什么是数据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101" name="图片 100"/>
          <p:cNvPicPr/>
          <p:nvPr/>
        </p:nvPicPr>
        <p:blipFill>
          <a:blip r:embed="rId1"/>
          <a:stretch>
            <a:fillRect/>
          </a:stretch>
        </p:blipFill>
        <p:spPr>
          <a:xfrm>
            <a:off x="7073265" y="1182370"/>
            <a:ext cx="4438650" cy="3461385"/>
          </a:xfrm>
          <a:prstGeom prst="rect">
            <a:avLst/>
          </a:prstGeom>
          <a:noFill/>
          <a:ln w="9525">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数据的模态</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数值表，文本，图像，视频，音频等都可以作为模态</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如果两个数据集里面的模态不一样但都能对一个事物做描述，那么这两个数据集是异质模态</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如果一个数据包含不同模态的信息，或者模型利用不同模态的数据综合分析，我们称其为多模态</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什么是数据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数据库与爬虫</a:t>
            </a:r>
            <a:endParaRPr lang="zh-CN" altLang="en-US" sz="32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爬虫是就是一个程序，这个程序的任务就是从给出的一组种子URL开始爬取网页，并通过网页间的链接爬取更多的网页，根据爬虫任务的需求，最终可能会爬取整个互联网的网页。</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数据库是数据管理的有效技术，是由一批数据构成的有序集合，这些数据被存放在结构化的数据表里。数据表之间相互关联，反映客观事物间的本质联系。数据库能有效地帮助一个组织或企业科学地管理各类信息资源。</a:t>
            </a:r>
            <a:endParaRPr lang="zh-CN" altLang="en-US" sz="24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什么是数据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数据库与爬虫</a:t>
            </a:r>
            <a:endParaRPr lang="zh-CN" altLang="en-US" sz="3200">
              <a:latin typeface="宋体" panose="02010600030101010101" pitchFamily="2" charset="-122"/>
              <a:ea typeface="宋体" panose="02010600030101010101" pitchFamily="2" charset="-122"/>
            </a:endParaRPr>
          </a:p>
          <a:p>
            <a:pPr marL="0" indent="0">
              <a:buNone/>
            </a:pPr>
            <a:endParaRPr lang="zh-CN" altLang="en-US" sz="24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什么是数据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custDataLst>
              <p:tags r:id="rId1"/>
            </p:custDataLst>
          </p:nvPr>
        </p:nvPicPr>
        <p:blipFill>
          <a:blip r:embed="rId2"/>
          <a:stretch>
            <a:fillRect/>
          </a:stretch>
        </p:blipFill>
        <p:spPr>
          <a:xfrm>
            <a:off x="6471285" y="2743835"/>
            <a:ext cx="4276725" cy="3209925"/>
          </a:xfrm>
          <a:prstGeom prst="rect">
            <a:avLst/>
          </a:prstGeom>
        </p:spPr>
      </p:pic>
      <p:pic>
        <p:nvPicPr>
          <p:cNvPr id="102" name="图片 101"/>
          <p:cNvPicPr/>
          <p:nvPr/>
        </p:nvPicPr>
        <p:blipFill>
          <a:blip r:embed="rId3"/>
          <a:stretch>
            <a:fillRect/>
          </a:stretch>
        </p:blipFill>
        <p:spPr>
          <a:xfrm>
            <a:off x="682625" y="2743835"/>
            <a:ext cx="5397500" cy="3048000"/>
          </a:xfrm>
          <a:prstGeom prst="rect">
            <a:avLst/>
          </a:prstGeom>
          <a:noFill/>
          <a:ln w="9525">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excel,csv,tsv</a:t>
            </a:r>
            <a:r>
              <a:rPr lang="zh-CN" altLang="en-US" sz="3200">
                <a:latin typeface="宋体" panose="02010600030101010101" pitchFamily="2" charset="-122"/>
                <a:ea typeface="宋体" panose="02010600030101010101" pitchFamily="2" charset="-122"/>
              </a:rPr>
              <a:t>数据</a:t>
            </a:r>
            <a:endParaRPr lang="zh-CN" altLang="en-US" sz="32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我想各位对数据的认知也就停留在</a:t>
            </a:r>
            <a:r>
              <a:rPr lang="en-US" altLang="zh-CN" sz="2400">
                <a:latin typeface="宋体" panose="02010600030101010101" pitchFamily="2" charset="-122"/>
                <a:ea typeface="宋体" panose="02010600030101010101" pitchFamily="2" charset="-122"/>
              </a:rPr>
              <a:t>excel</a:t>
            </a:r>
            <a:r>
              <a:rPr lang="zh-CN" altLang="en-US" sz="2400">
                <a:latin typeface="宋体" panose="02010600030101010101" pitchFamily="2" charset="-122"/>
                <a:ea typeface="宋体" panose="02010600030101010101" pitchFamily="2" charset="-122"/>
              </a:rPr>
              <a:t>的时代</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但是</a:t>
            </a:r>
            <a:r>
              <a:rPr lang="en-US" altLang="zh-CN" sz="2400">
                <a:latin typeface="宋体" panose="02010600030101010101" pitchFamily="2" charset="-122"/>
                <a:ea typeface="宋体" panose="02010600030101010101" pitchFamily="2" charset="-122"/>
              </a:rPr>
              <a:t>excel</a:t>
            </a:r>
            <a:r>
              <a:rPr lang="zh-CN" altLang="en-US" sz="2400">
                <a:latin typeface="宋体" panose="02010600030101010101" pitchFamily="2" charset="-122"/>
                <a:ea typeface="宋体" panose="02010600030101010101" pitchFamily="2" charset="-122"/>
              </a:rPr>
              <a:t>编码单一，而且行数上限</a:t>
            </a:r>
            <a:r>
              <a:rPr lang="zh-CN" altLang="en-US" sz="2400" b="1">
                <a:solidFill>
                  <a:srgbClr val="FF0000"/>
                </a:solidFill>
                <a:latin typeface="微软雅黑" panose="020B0503020204020204" pitchFamily="34" charset="-122"/>
                <a:cs typeface="微软雅黑" panose="020B0503020204020204" pitchFamily="34" charset="-122"/>
              </a:rPr>
              <a:t>只有</a:t>
            </a:r>
            <a:r>
              <a:rPr lang="en-US" altLang="zh-CN" sz="2400" b="1">
                <a:solidFill>
                  <a:srgbClr val="FF0000"/>
                </a:solidFill>
                <a:latin typeface="微软雅黑" panose="020B0503020204020204" pitchFamily="34" charset="-122"/>
                <a:cs typeface="微软雅黑" panose="020B0503020204020204" pitchFamily="34" charset="-122"/>
              </a:rPr>
              <a:t>108</a:t>
            </a:r>
            <a:r>
              <a:rPr lang="zh-CN" altLang="en-US" sz="2400" b="1">
                <a:solidFill>
                  <a:srgbClr val="FF0000"/>
                </a:solidFill>
                <a:latin typeface="微软雅黑" panose="020B0503020204020204" pitchFamily="34" charset="-122"/>
                <a:cs typeface="微软雅黑" panose="020B0503020204020204" pitchFamily="34" charset="-122"/>
              </a:rPr>
              <a:t>万</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一则英式笑话：英国</a:t>
            </a:r>
            <a:r>
              <a:rPr lang="en-US" altLang="zh-CN" sz="2400">
                <a:latin typeface="宋体" panose="02010600030101010101" pitchFamily="2" charset="-122"/>
                <a:ea typeface="宋体" panose="02010600030101010101" pitchFamily="2" charset="-122"/>
              </a:rPr>
              <a:t>21</a:t>
            </a:r>
            <a:r>
              <a:rPr lang="zh-CN" altLang="en-US" sz="2400">
                <a:latin typeface="宋体" panose="02010600030101010101" pitchFamily="2" charset="-122"/>
                <a:ea typeface="宋体" panose="02010600030101010101" pitchFamily="2" charset="-122"/>
              </a:rPr>
              <a:t>年年初没有任何新增</a:t>
            </a:r>
            <a:r>
              <a:rPr lang="en-US" altLang="zh-CN" sz="2400">
                <a:latin typeface="宋体" panose="02010600030101010101" pitchFamily="2" charset="-122"/>
                <a:ea typeface="宋体" panose="02010600030101010101" pitchFamily="2" charset="-122"/>
              </a:rPr>
              <a:t>COVID-19</a:t>
            </a:r>
            <a:r>
              <a:rPr lang="zh-CN" altLang="en-US" sz="2400">
                <a:latin typeface="宋体" panose="02010600030101010101" pitchFamily="2" charset="-122"/>
                <a:ea typeface="宋体" panose="02010600030101010101" pitchFamily="2" charset="-122"/>
              </a:rPr>
              <a:t>病例</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因为</a:t>
            </a:r>
            <a:r>
              <a:rPr lang="en-US" altLang="zh-CN" sz="2400">
                <a:latin typeface="宋体" panose="02010600030101010101" pitchFamily="2" charset="-122"/>
                <a:ea typeface="宋体" panose="02010600030101010101" pitchFamily="2" charset="-122"/>
              </a:rPr>
              <a:t>Microsoft Excel</a:t>
            </a:r>
            <a:r>
              <a:rPr lang="zh-CN" altLang="en-US" sz="2400">
                <a:latin typeface="宋体" panose="02010600030101010101" pitchFamily="2" charset="-122"/>
                <a:ea typeface="宋体" panose="02010600030101010101" pitchFamily="2" charset="-122"/>
              </a:rPr>
              <a:t>封顶</a:t>
            </a:r>
            <a:r>
              <a:rPr lang="en-US" altLang="zh-CN" sz="2400">
                <a:latin typeface="宋体" panose="02010600030101010101" pitchFamily="2" charset="-122"/>
                <a:ea typeface="宋体" panose="02010600030101010101" pitchFamily="2" charset="-122"/>
              </a:rPr>
              <a:t>108</a:t>
            </a:r>
            <a:r>
              <a:rPr lang="zh-CN" altLang="en-US" sz="2400">
                <a:latin typeface="宋体" panose="02010600030101010101" pitchFamily="2" charset="-122"/>
                <a:ea typeface="宋体" panose="02010600030101010101" pitchFamily="2" charset="-122"/>
              </a:rPr>
              <a:t>万个病例，新增的数据根本导不出来，笑死</a:t>
            </a:r>
            <a:endParaRPr lang="zh-CN" altLang="en-US" sz="2400">
              <a:latin typeface="宋体" panose="02010600030101010101" pitchFamily="2" charset="-122"/>
              <a:ea typeface="宋体" panose="02010600030101010101" pitchFamily="2" charset="-122"/>
            </a:endParaRPr>
          </a:p>
          <a:p>
            <a:r>
              <a:rPr lang="en-US" altLang="zh-CN" sz="2400">
                <a:latin typeface="宋体" panose="02010600030101010101" pitchFamily="2" charset="-122"/>
                <a:ea typeface="宋体" panose="02010600030101010101" pitchFamily="2" charset="-122"/>
              </a:rPr>
              <a:t>csv</a:t>
            </a:r>
            <a:r>
              <a:rPr lang="zh-CN" altLang="en-US" sz="2400">
                <a:latin typeface="宋体" panose="02010600030101010101" pitchFamily="2" charset="-122"/>
                <a:ea typeface="宋体" panose="02010600030101010101" pitchFamily="2" charset="-122"/>
              </a:rPr>
              <a:t>就没有这个上限限制了，即使转成</a:t>
            </a:r>
            <a:r>
              <a:rPr lang="en-US" altLang="zh-CN" sz="2400">
                <a:latin typeface="宋体" panose="02010600030101010101" pitchFamily="2" charset="-122"/>
                <a:ea typeface="宋体" panose="02010600030101010101" pitchFamily="2" charset="-122"/>
              </a:rPr>
              <a:t>txt</a:t>
            </a:r>
            <a:r>
              <a:rPr lang="zh-CN" altLang="en-US" sz="2400">
                <a:latin typeface="宋体" panose="02010600030101010101" pitchFamily="2" charset="-122"/>
                <a:ea typeface="宋体" panose="02010600030101010101" pitchFamily="2" charset="-122"/>
              </a:rPr>
              <a:t>也可以读取</a:t>
            </a:r>
            <a:endParaRPr lang="zh-CN" altLang="en-US" sz="2400">
              <a:latin typeface="宋体" panose="02010600030101010101" pitchFamily="2" charset="-122"/>
              <a:ea typeface="宋体" panose="02010600030101010101" pitchFamily="2" charset="-122"/>
            </a:endParaRPr>
          </a:p>
          <a:p>
            <a:r>
              <a:rPr lang="en-US" altLang="zh-CN" sz="2400">
                <a:latin typeface="宋体" panose="02010600030101010101" pitchFamily="2" charset="-122"/>
                <a:ea typeface="宋体" panose="02010600030101010101" pitchFamily="2" charset="-122"/>
              </a:rPr>
              <a:t>csv</a:t>
            </a:r>
            <a:r>
              <a:rPr lang="zh-CN" altLang="en-US" sz="2400">
                <a:latin typeface="宋体" panose="02010600030101010101" pitchFamily="2" charset="-122"/>
                <a:ea typeface="宋体" panose="02010600030101010101" pitchFamily="2" charset="-122"/>
              </a:rPr>
              <a:t>用逗号分割，</a:t>
            </a:r>
            <a:r>
              <a:rPr lang="en-US" altLang="zh-CN" sz="2400">
                <a:latin typeface="宋体" panose="02010600030101010101" pitchFamily="2" charset="-122"/>
                <a:ea typeface="宋体" panose="02010600030101010101" pitchFamily="2" charset="-122"/>
              </a:rPr>
              <a:t>tsv</a:t>
            </a:r>
            <a:r>
              <a:rPr lang="zh-CN" altLang="en-US" sz="2400">
                <a:latin typeface="宋体" panose="02010600030101010101" pitchFamily="2" charset="-122"/>
                <a:ea typeface="宋体" panose="02010600030101010101" pitchFamily="2" charset="-122"/>
              </a:rPr>
              <a:t>用</a:t>
            </a:r>
            <a:r>
              <a:rPr lang="en-US" altLang="zh-CN" sz="2400">
                <a:latin typeface="宋体" panose="02010600030101010101" pitchFamily="2" charset="-122"/>
                <a:ea typeface="宋体" panose="02010600030101010101" pitchFamily="2" charset="-122"/>
              </a:rPr>
              <a:t>Tab</a:t>
            </a:r>
            <a:r>
              <a:rPr lang="zh-CN" altLang="en-US" sz="2400">
                <a:latin typeface="宋体" panose="02010600030101010101" pitchFamily="2" charset="-122"/>
                <a:ea typeface="宋体" panose="02010600030101010101" pitchFamily="2" charset="-122"/>
              </a:rPr>
              <a:t>键分割</a:t>
            </a:r>
            <a:endParaRPr lang="zh-CN" altLang="en-US" sz="3200">
              <a:latin typeface="宋体" panose="02010600030101010101" pitchFamily="2" charset="-122"/>
              <a:ea typeface="宋体" panose="02010600030101010101" pitchFamily="2" charset="-122"/>
            </a:endParaRPr>
          </a:p>
          <a:p>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什么是数据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excel</a:t>
            </a:r>
            <a:r>
              <a:rPr lang="zh-CN" altLang="en-US" sz="3200">
                <a:latin typeface="宋体" panose="02010600030101010101" pitchFamily="2" charset="-122"/>
                <a:ea typeface="宋体" panose="02010600030101010101" pitchFamily="2" charset="-122"/>
              </a:rPr>
              <a:t>的基本使用</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输入数据</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统计数据</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求和、筛选等操作</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绘图</a:t>
            </a:r>
            <a:endParaRPr lang="zh-CN" altLang="en-US" sz="3200">
              <a:latin typeface="宋体" panose="02010600030101010101" pitchFamily="2" charset="-122"/>
              <a:ea typeface="宋体" panose="02010600030101010101" pitchFamily="2" charset="-122"/>
            </a:endParaRPr>
          </a:p>
          <a:p>
            <a:r>
              <a:rPr lang="en-US" altLang="zh-CN" sz="3200">
                <a:latin typeface="宋体" panose="02010600030101010101" pitchFamily="2" charset="-122"/>
                <a:ea typeface="宋体" panose="02010600030101010101" pitchFamily="2" charset="-122"/>
              </a:rPr>
              <a:t>……</a:t>
            </a:r>
            <a:endParaRPr lang="en-US" altLang="zh-CN"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什么是数据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数据为什么需要预处理</a:t>
            </a:r>
            <a:endParaRPr lang="zh-CN" altLang="en-US" sz="32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在现实生活问题中，我们得到的原始数据往往非常混乱、不全面，机器学习模型往往无法从中有效识别并提取信息。数据和特征决定了机器学习的上限，而模型和算法只是逼近这个上限而已，在采集完数据后，机器学习建模的首要步骤以及主要步骤便是数据预处理。</a:t>
            </a:r>
            <a:endParaRPr lang="zh-CN" altLang="en-US" sz="24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数据预处理</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8" name="图片 7"/>
          <p:cNvPicPr>
            <a:picLocks noChangeAspect="1"/>
          </p:cNvPicPr>
          <p:nvPr/>
        </p:nvPicPr>
        <p:blipFill>
          <a:blip r:embed="rId1"/>
          <a:stretch>
            <a:fillRect/>
          </a:stretch>
        </p:blipFill>
        <p:spPr>
          <a:xfrm>
            <a:off x="742950" y="4381500"/>
            <a:ext cx="10067925" cy="24765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数据的空缺、重复</a:t>
            </a:r>
            <a:endParaRPr lang="zh-CN" altLang="en-US" sz="3200">
              <a:latin typeface="宋体" panose="02010600030101010101" pitchFamily="2" charset="-122"/>
              <a:ea typeface="宋体" panose="02010600030101010101" pitchFamily="2" charset="-122"/>
            </a:endParaRPr>
          </a:p>
          <a:p>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数据预处理</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数据的去重</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去重有助于我们降低样本失衡影响</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去重有助于降低模型计算量</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横向去重和纵向去重</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数据预处理</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2" name="object 2"/>
          <p:cNvGrpSpPr/>
          <p:nvPr/>
        </p:nvGrpSpPr>
        <p:grpSpPr>
          <a:xfrm>
            <a:off x="194818" y="1062481"/>
            <a:ext cx="7958455" cy="114300"/>
            <a:chOff x="574548" y="1048511"/>
            <a:chExt cx="7958455" cy="114300"/>
          </a:xfrm>
        </p:grpSpPr>
        <p:sp>
          <p:nvSpPr>
            <p:cNvPr id="3"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4"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5" name="object 5"/>
          <p:cNvSpPr txBox="1"/>
          <p:nvPr/>
        </p:nvSpPr>
        <p:spPr>
          <a:xfrm>
            <a:off x="437692" y="430098"/>
            <a:ext cx="940435" cy="505460"/>
          </a:xfrm>
          <a:prstGeom prst="rect">
            <a:avLst/>
          </a:prstGeom>
        </p:spPr>
        <p:txBody>
          <a:bodyPr vert="horz" wrap="square" lIns="0" tIns="13335" rIns="0" bIns="0" rtlCol="0">
            <a:spAutoFit/>
          </a:bodyPr>
          <a:lstStyle/>
          <a:p>
            <a:pPr marL="12700">
              <a:lnSpc>
                <a:spcPct val="100000"/>
              </a:lnSpc>
              <a:spcBef>
                <a:spcPts val="105"/>
              </a:spcBef>
            </a:pPr>
            <a:r>
              <a:rPr sz="3200" b="1" spc="790" dirty="0">
                <a:solidFill>
                  <a:srgbClr val="CC0000"/>
                </a:solidFill>
                <a:latin typeface="宋体" panose="02010600030101010101" pitchFamily="2" charset="-122"/>
                <a:ea typeface="宋体" panose="02010600030101010101" pitchFamily="2" charset="-122"/>
                <a:cs typeface="黑体" panose="02010609060101010101" charset="-122"/>
              </a:rPr>
              <a:t>内</a:t>
            </a:r>
            <a:r>
              <a:rPr sz="3200" b="1" spc="5" dirty="0">
                <a:solidFill>
                  <a:srgbClr val="CC0000"/>
                </a:solidFill>
                <a:latin typeface="宋体" panose="02010600030101010101" pitchFamily="2" charset="-122"/>
                <a:ea typeface="宋体" panose="02010600030101010101" pitchFamily="2" charset="-122"/>
                <a:cs typeface="黑体" panose="02010609060101010101" charset="-122"/>
              </a:rPr>
              <a:t>容</a:t>
            </a:r>
            <a:endParaRPr sz="3200" b="1">
              <a:latin typeface="宋体" panose="02010600030101010101" pitchFamily="2" charset="-122"/>
              <a:ea typeface="宋体" panose="02010600030101010101" pitchFamily="2" charset="-122"/>
              <a:cs typeface="黑体" panose="02010609060101010101" charset="-122"/>
            </a:endParaRPr>
          </a:p>
        </p:txBody>
      </p:sp>
      <p:sp>
        <p:nvSpPr>
          <p:cNvPr id="7" name="object 7"/>
          <p:cNvSpPr txBox="1"/>
          <p:nvPr/>
        </p:nvSpPr>
        <p:spPr>
          <a:xfrm>
            <a:off x="10455402" y="6413799"/>
            <a:ext cx="133985" cy="197485"/>
          </a:xfrm>
          <a:prstGeom prst="rect">
            <a:avLst/>
          </a:prstGeom>
        </p:spPr>
        <p:txBody>
          <a:bodyPr vert="horz" wrap="square" lIns="0" tIns="13335" rIns="0" bIns="0" rtlCol="0">
            <a:spAutoFit/>
          </a:bodyPr>
          <a:lstStyle/>
          <a:p>
            <a:pPr marL="12700">
              <a:lnSpc>
                <a:spcPct val="100000"/>
              </a:lnSpc>
              <a:spcBef>
                <a:spcPts val="105"/>
              </a:spcBef>
            </a:pPr>
            <a:r>
              <a:rPr sz="1200" b="1" dirty="0">
                <a:latin typeface="Verdana" panose="020B0604030504040204"/>
                <a:cs typeface="Verdana" panose="020B0604030504040204"/>
              </a:rPr>
              <a:t>2</a:t>
            </a:r>
            <a:endParaRPr sz="1200">
              <a:latin typeface="Verdana" panose="020B0604030504040204"/>
              <a:cs typeface="Verdana" panose="020B0604030504040204"/>
            </a:endParaRPr>
          </a:p>
        </p:txBody>
      </p:sp>
      <p:sp>
        <p:nvSpPr>
          <p:cNvPr id="6" name="object 6"/>
          <p:cNvSpPr txBox="1">
            <a:spLocks noGrp="1"/>
          </p:cNvSpPr>
          <p:nvPr>
            <p:ph type="title"/>
          </p:nvPr>
        </p:nvSpPr>
        <p:spPr>
          <a:xfrm>
            <a:off x="676275" y="1379538"/>
            <a:ext cx="6304915" cy="2811145"/>
          </a:xfrm>
          <a:prstGeom prst="rect">
            <a:avLst/>
          </a:prstGeom>
        </p:spPr>
        <p:txBody>
          <a:bodyPr vert="horz" wrap="square" lIns="0" tIns="12700" rIns="0" bIns="0" rtlCol="0">
            <a:spAutoFit/>
          </a:bodyPr>
          <a:lstStyle/>
          <a:p>
            <a:pPr marL="12700" marR="5080">
              <a:lnSpc>
                <a:spcPct val="130000"/>
              </a:lnSpc>
              <a:spcBef>
                <a:spcPts val="100"/>
              </a:spcBef>
            </a:pPr>
            <a:r>
              <a:rPr sz="2800" b="1" spc="-10" dirty="0">
                <a:solidFill>
                  <a:srgbClr val="0000FF"/>
                </a:solidFill>
                <a:latin typeface="宋体" panose="02010600030101010101" pitchFamily="2" charset="-122"/>
                <a:cs typeface="宋体" panose="02010600030101010101" pitchFamily="2" charset="-122"/>
              </a:rPr>
              <a:t>一</a:t>
            </a:r>
            <a:r>
              <a:rPr sz="2800" b="1" spc="-5" dirty="0">
                <a:solidFill>
                  <a:srgbClr val="0000FF"/>
                </a:solidFill>
                <a:latin typeface="宋体" panose="02010600030101010101" pitchFamily="2" charset="-122"/>
                <a:cs typeface="宋体" panose="02010600030101010101" pitchFamily="2" charset="-122"/>
              </a:rPr>
              <a:t>、</a:t>
            </a:r>
            <a:r>
              <a:rPr lang="zh-CN" sz="2800" b="1" spc="-5" dirty="0">
                <a:solidFill>
                  <a:srgbClr val="0000FF"/>
                </a:solidFill>
                <a:latin typeface="宋体" panose="02010600030101010101" pitchFamily="2" charset="-122"/>
                <a:cs typeface="宋体" panose="02010600030101010101" pitchFamily="2" charset="-122"/>
              </a:rPr>
              <a:t>什么是数据</a:t>
            </a:r>
            <a:br>
              <a:rPr sz="2800" b="1" spc="-5" dirty="0">
                <a:solidFill>
                  <a:srgbClr val="0000FF"/>
                </a:solidFill>
                <a:latin typeface="宋体" panose="02010600030101010101" pitchFamily="2" charset="-122"/>
                <a:cs typeface="宋体" panose="02010600030101010101" pitchFamily="2" charset="-122"/>
              </a:rPr>
            </a:br>
            <a:r>
              <a:rPr sz="2800" b="1" spc="-5" dirty="0">
                <a:solidFill>
                  <a:srgbClr val="0000FF"/>
                </a:solidFill>
                <a:latin typeface="宋体" panose="02010600030101010101" pitchFamily="2" charset="-122"/>
                <a:cs typeface="宋体" panose="02010600030101010101" pitchFamily="2" charset="-122"/>
              </a:rPr>
              <a:t>二、</a:t>
            </a:r>
            <a:r>
              <a:rPr lang="zh-CN" sz="2800" b="1" spc="-5" dirty="0">
                <a:solidFill>
                  <a:srgbClr val="0000FF"/>
                </a:solidFill>
                <a:latin typeface="宋体" panose="02010600030101010101" pitchFamily="2" charset="-122"/>
                <a:cs typeface="宋体" panose="02010600030101010101" pitchFamily="2" charset="-122"/>
              </a:rPr>
              <a:t>数据预处理</a:t>
            </a:r>
            <a:br>
              <a:rPr sz="2800" b="1" spc="-5" dirty="0">
                <a:solidFill>
                  <a:srgbClr val="0000FF"/>
                </a:solidFill>
                <a:latin typeface="宋体" panose="02010600030101010101" pitchFamily="2" charset="-122"/>
                <a:cs typeface="宋体" panose="02010600030101010101" pitchFamily="2" charset="-122"/>
              </a:rPr>
            </a:br>
            <a:r>
              <a:rPr lang="zh-CN" sz="2800" b="1" spc="-5" dirty="0">
                <a:solidFill>
                  <a:srgbClr val="0000FF"/>
                </a:solidFill>
                <a:latin typeface="宋体" panose="02010600030101010101" pitchFamily="2" charset="-122"/>
                <a:cs typeface="宋体" panose="02010600030101010101" pitchFamily="2" charset="-122"/>
              </a:rPr>
              <a:t>三、插值与拟合</a:t>
            </a:r>
            <a:br>
              <a:rPr lang="zh-CN" sz="2800" b="1" spc="-5" dirty="0">
                <a:solidFill>
                  <a:srgbClr val="0000FF"/>
                </a:solidFill>
                <a:latin typeface="宋体" panose="02010600030101010101" pitchFamily="2" charset="-122"/>
                <a:cs typeface="宋体" panose="02010600030101010101" pitchFamily="2" charset="-122"/>
              </a:rPr>
            </a:br>
            <a:r>
              <a:rPr lang="zh-CN" sz="2800" b="1" spc="-5" dirty="0">
                <a:solidFill>
                  <a:srgbClr val="0000FF"/>
                </a:solidFill>
                <a:latin typeface="宋体" panose="02010600030101010101" pitchFamily="2" charset="-122"/>
                <a:cs typeface="宋体" panose="02010600030101010101" pitchFamily="2" charset="-122"/>
              </a:rPr>
              <a:t>四、数据可视化</a:t>
            </a:r>
            <a:br>
              <a:rPr lang="zh-CN" sz="2800" b="1" spc="-5" dirty="0">
                <a:solidFill>
                  <a:srgbClr val="0000FF"/>
                </a:solidFill>
                <a:latin typeface="宋体" panose="02010600030101010101" pitchFamily="2" charset="-122"/>
                <a:cs typeface="宋体" panose="02010600030101010101" pitchFamily="2" charset="-122"/>
              </a:rPr>
            </a:br>
            <a:endParaRPr lang="zh-CN" sz="2800" b="1" spc="-5" dirty="0">
              <a:solidFill>
                <a:srgbClr val="0000FF"/>
              </a:solidFill>
              <a:latin typeface="宋体" panose="02010600030101010101" pitchFamily="2" charset="-122"/>
              <a:cs typeface="宋体" panose="02010600030101010101" pitchFamily="2" charset="-122"/>
            </a:endParaRPr>
          </a:p>
        </p:txBody>
      </p:sp>
      <p:pic>
        <p:nvPicPr>
          <p:cNvPr id="8" name="object 6"/>
          <p:cNvPicPr/>
          <p:nvPr/>
        </p:nvPicPr>
        <p:blipFill>
          <a:blip r:embed="rId2" cstate="print"/>
          <a:stretch>
            <a:fillRect/>
          </a:stretch>
        </p:blipFill>
        <p:spPr>
          <a:xfrm>
            <a:off x="9552431" y="44196"/>
            <a:ext cx="1068324" cy="84581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数据的空值填充方法</a:t>
            </a:r>
            <a:endParaRPr lang="zh-CN" altLang="en-US" sz="3200">
              <a:latin typeface="宋体" panose="02010600030101010101" pitchFamily="2" charset="-122"/>
              <a:ea typeface="宋体" panose="02010600030101010101" pitchFamily="2" charset="-122"/>
            </a:endParaRPr>
          </a:p>
          <a:p>
            <a:r>
              <a:rPr lang="en-US" altLang="zh-CN" sz="3200">
                <a:latin typeface="宋体" panose="02010600030101010101" pitchFamily="2" charset="-122"/>
                <a:ea typeface="宋体" panose="02010600030101010101" pitchFamily="2" charset="-122"/>
              </a:rPr>
              <a:t>5%</a:t>
            </a:r>
            <a:r>
              <a:rPr lang="zh-CN" altLang="en-US" sz="3200">
                <a:latin typeface="宋体" panose="02010600030101010101" pitchFamily="2" charset="-122"/>
                <a:ea typeface="宋体" panose="02010600030101010101" pitchFamily="2" charset="-122"/>
              </a:rPr>
              <a:t>以内空缺可以直接删除</a:t>
            </a:r>
            <a:endParaRPr lang="zh-CN" altLang="en-US" sz="3200">
              <a:latin typeface="宋体" panose="02010600030101010101" pitchFamily="2" charset="-122"/>
              <a:ea typeface="宋体" panose="02010600030101010101" pitchFamily="2" charset="-122"/>
            </a:endParaRPr>
          </a:p>
          <a:p>
            <a:r>
              <a:rPr lang="en-US" altLang="zh-CN" sz="3200">
                <a:latin typeface="宋体" panose="02010600030101010101" pitchFamily="2" charset="-122"/>
                <a:ea typeface="宋体" panose="02010600030101010101" pitchFamily="2" charset="-122"/>
              </a:rPr>
              <a:t>10%</a:t>
            </a:r>
            <a:r>
              <a:rPr lang="zh-CN" altLang="en-US" sz="3200">
                <a:latin typeface="宋体" panose="02010600030101010101" pitchFamily="2" charset="-122"/>
                <a:ea typeface="宋体" panose="02010600030101010101" pitchFamily="2" charset="-122"/>
              </a:rPr>
              <a:t>以内的空缺可以按照常数法填充</a:t>
            </a:r>
            <a:endParaRPr lang="zh-CN" altLang="en-US" sz="3200">
              <a:latin typeface="宋体" panose="02010600030101010101" pitchFamily="2" charset="-122"/>
              <a:ea typeface="宋体" panose="02010600030101010101" pitchFamily="2" charset="-122"/>
            </a:endParaRPr>
          </a:p>
          <a:p>
            <a:r>
              <a:rPr lang="en-US" altLang="zh-CN" sz="3200">
                <a:latin typeface="宋体" panose="02010600030101010101" pitchFamily="2" charset="-122"/>
                <a:ea typeface="宋体" panose="02010600030101010101" pitchFamily="2" charset="-122"/>
              </a:rPr>
              <a:t>10%-30%</a:t>
            </a:r>
            <a:r>
              <a:rPr lang="zh-CN" altLang="en-US" sz="3200">
                <a:latin typeface="宋体" panose="02010600030101010101" pitchFamily="2" charset="-122"/>
                <a:ea typeface="宋体" panose="02010600030101010101" pitchFamily="2" charset="-122"/>
              </a:rPr>
              <a:t>以内的空缺可以机器学习填充</a:t>
            </a:r>
            <a:endParaRPr lang="zh-CN" altLang="en-US" sz="3200">
              <a:latin typeface="宋体" panose="02010600030101010101" pitchFamily="2" charset="-122"/>
              <a:ea typeface="宋体" panose="02010600030101010101" pitchFamily="2" charset="-122"/>
            </a:endParaRPr>
          </a:p>
          <a:p>
            <a:r>
              <a:rPr lang="en-US" altLang="zh-CN" sz="3200">
                <a:latin typeface="宋体" panose="02010600030101010101" pitchFamily="2" charset="-122"/>
                <a:ea typeface="宋体" panose="02010600030101010101" pitchFamily="2" charset="-122"/>
              </a:rPr>
              <a:t>30%</a:t>
            </a:r>
            <a:r>
              <a:rPr lang="zh-CN" altLang="en-US" sz="3200">
                <a:latin typeface="宋体" panose="02010600030101010101" pitchFamily="2" charset="-122"/>
                <a:ea typeface="宋体" panose="02010600030101010101" pitchFamily="2" charset="-122"/>
              </a:rPr>
              <a:t>以上空缺删除数据列</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数据预处理</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数据的空值填充方法</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常数填充：</a:t>
            </a:r>
            <a:r>
              <a:rPr lang="en-US" altLang="zh-CN" sz="3200">
                <a:latin typeface="宋体" panose="02010600030101010101" pitchFamily="2" charset="-122"/>
                <a:ea typeface="宋体" panose="02010600030101010101" pitchFamily="2" charset="-122"/>
              </a:rPr>
              <a:t>-1</a:t>
            </a:r>
            <a:r>
              <a:rPr lang="zh-CN" altLang="en-US" sz="3200">
                <a:latin typeface="宋体" panose="02010600030101010101" pitchFamily="2" charset="-122"/>
                <a:ea typeface="宋体" panose="02010600030101010101" pitchFamily="2" charset="-122"/>
              </a:rPr>
              <a:t>填充；</a:t>
            </a:r>
            <a:r>
              <a:rPr lang="en-US" altLang="zh-CN" sz="3200">
                <a:latin typeface="宋体" panose="02010600030101010101" pitchFamily="2" charset="-122"/>
                <a:ea typeface="宋体" panose="02010600030101010101" pitchFamily="2" charset="-122"/>
              </a:rPr>
              <a:t>0</a:t>
            </a:r>
            <a:r>
              <a:rPr lang="zh-CN" altLang="en-US" sz="3200">
                <a:latin typeface="宋体" panose="02010600030101010101" pitchFamily="2" charset="-122"/>
                <a:ea typeface="宋体" panose="02010600030101010101" pitchFamily="2" charset="-122"/>
              </a:rPr>
              <a:t>填充；均值填充等</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插值填充：各种插值方法，前向，后向等</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预测填充：利用机器学习算法做预测</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数据预处理</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数据的空值填充方法</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离散数据填充：空缺值有时可以当做一个特殊类</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连续数据填充：插值方法前向后向是时序性时才能用</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缺失太多的数据可以删除</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数据预处理</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异常点</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远远超过均值或者低于均值的点</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结果不符合常理的点</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究竟这个异常点是偶然错误还是意外发现</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偶然错误的处理方法：置空或者删除</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数据预处理</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异常点</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利用箱线图判断异常点</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数据预处理</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100" name="图片 99"/>
          <p:cNvPicPr/>
          <p:nvPr/>
        </p:nvPicPr>
        <p:blipFill>
          <a:blip r:embed="rId1"/>
          <a:stretch>
            <a:fillRect/>
          </a:stretch>
        </p:blipFill>
        <p:spPr>
          <a:xfrm>
            <a:off x="6438265" y="1850390"/>
            <a:ext cx="4762500" cy="3448050"/>
          </a:xfrm>
          <a:prstGeom prst="rect">
            <a:avLst/>
          </a:prstGeom>
          <a:noFill/>
          <a:ln w="9525">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数据规约的目的</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对特征的规约：抛弃冗余特征</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对数值的规约：数据的分布有偏；数据的范围波动大</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形成对数据的更高效表示，能够学习到更好的模型</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保留原始数据之间的关系，但是对异常值、极端值比较敏感。</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数据预处理</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min-max</a:t>
            </a:r>
            <a:r>
              <a:rPr lang="zh-CN" altLang="en-US" sz="3200">
                <a:latin typeface="宋体" panose="02010600030101010101" pitchFamily="2" charset="-122"/>
                <a:ea typeface="宋体" panose="02010600030101010101" pitchFamily="2" charset="-122"/>
              </a:rPr>
              <a:t>规约</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数据预处理</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1819275" y="2514600"/>
            <a:ext cx="8553450" cy="18288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Z-score</a:t>
            </a:r>
            <a:r>
              <a:rPr lang="zh-CN" altLang="en-US" sz="3200">
                <a:latin typeface="宋体" panose="02010600030101010101" pitchFamily="2" charset="-122"/>
                <a:ea typeface="宋体" panose="02010600030101010101" pitchFamily="2" charset="-122"/>
              </a:rPr>
              <a:t>规约</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3.2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数据预处理</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1795145" y="2404745"/>
            <a:ext cx="8601075" cy="204787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插值</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常数插值：</a:t>
            </a:r>
            <a:r>
              <a:rPr lang="en-US" altLang="zh-CN" sz="3200">
                <a:latin typeface="宋体" panose="02010600030101010101" pitchFamily="2" charset="-122"/>
                <a:ea typeface="宋体" panose="02010600030101010101" pitchFamily="2" charset="-122"/>
              </a:rPr>
              <a:t>0</a:t>
            </a:r>
            <a:r>
              <a:rPr lang="zh-CN" altLang="en-US" sz="3200">
                <a:latin typeface="宋体" panose="02010600030101010101" pitchFamily="2" charset="-122"/>
                <a:ea typeface="宋体" panose="02010600030101010101" pitchFamily="2" charset="-122"/>
              </a:rPr>
              <a:t>插值、均值插值、中位数插值等</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前向后向插值等需要在时序数据中用</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3.3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插值与拟合</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线性插值</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3.3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插值与拟合</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767080" y="2180590"/>
            <a:ext cx="7842885" cy="445833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这一讲你们会觉得听起来很伞兵但是我还是要讲</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因为事实证明这种伞兵内容如果我不讲你们也不理解</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什么是数据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拉格朗日插值</a:t>
            </a:r>
            <a:endParaRPr lang="zh-CN" altLang="en-US" sz="3200">
              <a:latin typeface="宋体" panose="02010600030101010101" pitchFamily="2" charset="-122"/>
              <a:ea typeface="宋体" panose="02010600030101010101" pitchFamily="2" charset="-122"/>
            </a:endParaRPr>
          </a:p>
          <a:p>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3.3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插值与拟合</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8" name="图片 7"/>
          <p:cNvPicPr>
            <a:picLocks noChangeAspect="1"/>
          </p:cNvPicPr>
          <p:nvPr/>
        </p:nvPicPr>
        <p:blipFill>
          <a:blip r:embed="rId1"/>
          <a:stretch>
            <a:fillRect/>
          </a:stretch>
        </p:blipFill>
        <p:spPr>
          <a:xfrm>
            <a:off x="793750" y="2129790"/>
            <a:ext cx="7807325" cy="467233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三次样条插值</a:t>
            </a:r>
            <a:endParaRPr lang="zh-CN" altLang="en-US" sz="3200">
              <a:latin typeface="宋体" panose="02010600030101010101" pitchFamily="2" charset="-122"/>
              <a:ea typeface="宋体" panose="02010600030101010101" pitchFamily="2" charset="-122"/>
            </a:endParaRPr>
          </a:p>
          <a:p>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3.3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插值与拟合</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728980" y="2233930"/>
            <a:ext cx="8639175" cy="446722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多维插值</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多维线性插值</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多维三次样条</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最近邻插值</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自然插值</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傅里叶方法插值等</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3.3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插值与拟合</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103" name="图片 102"/>
          <p:cNvPicPr/>
          <p:nvPr/>
        </p:nvPicPr>
        <p:blipFill>
          <a:blip r:embed="rId1"/>
          <a:stretch>
            <a:fillRect/>
          </a:stretch>
        </p:blipFill>
        <p:spPr>
          <a:xfrm>
            <a:off x="6090285" y="2214245"/>
            <a:ext cx="4737735" cy="3193415"/>
          </a:xfrm>
          <a:prstGeom prst="rect">
            <a:avLst/>
          </a:prstGeom>
          <a:noFill/>
          <a:ln w="9525">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10000"/>
          </a:bodyPr>
          <a:p>
            <a:r>
              <a:rPr lang="zh-CN" altLang="en-US" sz="3200">
                <a:latin typeface="宋体" panose="02010600030101010101" pitchFamily="2" charset="-122"/>
                <a:ea typeface="宋体" panose="02010600030101010101" pitchFamily="2" charset="-122"/>
              </a:rPr>
              <a:t>回顾：一元线性回归</a:t>
            </a:r>
            <a:endParaRPr lang="zh-CN" altLang="en-US" sz="32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大家还记得一元线性回归方程的最小二乘公式吗？</a:t>
            </a:r>
            <a:endParaRPr lang="zh-CN" altLang="en-US" sz="2400">
              <a:latin typeface="宋体" panose="02010600030101010101" pitchFamily="2" charset="-122"/>
              <a:ea typeface="宋体" panose="02010600030101010101" pitchFamily="2" charset="-122"/>
            </a:endParaRPr>
          </a:p>
          <a:p>
            <a:endParaRPr lang="zh-CN" altLang="en-US" sz="2400">
              <a:latin typeface="宋体" panose="02010600030101010101" pitchFamily="2" charset="-122"/>
              <a:ea typeface="宋体" panose="02010600030101010101" pitchFamily="2" charset="-122"/>
            </a:endParaRPr>
          </a:p>
          <a:p>
            <a:endParaRPr lang="zh-CN" altLang="en-US" sz="2400">
              <a:latin typeface="宋体" panose="02010600030101010101" pitchFamily="2" charset="-122"/>
              <a:ea typeface="宋体" panose="02010600030101010101" pitchFamily="2" charset="-122"/>
            </a:endParaRPr>
          </a:p>
          <a:p>
            <a:endParaRPr lang="zh-CN" altLang="en-US" sz="2400">
              <a:latin typeface="宋体" panose="02010600030101010101" pitchFamily="2" charset="-122"/>
              <a:ea typeface="宋体" panose="02010600030101010101" pitchFamily="2" charset="-122"/>
            </a:endParaRPr>
          </a:p>
          <a:p>
            <a:endParaRPr lang="zh-CN" altLang="en-US" sz="2400">
              <a:latin typeface="宋体" panose="02010600030101010101" pitchFamily="2" charset="-122"/>
              <a:ea typeface="宋体" panose="02010600030101010101" pitchFamily="2" charset="-122"/>
            </a:endParaRPr>
          </a:p>
          <a:p>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但大家知道怎么来的吗</a:t>
            </a:r>
            <a:endParaRPr lang="zh-CN" altLang="en-US" sz="24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3.3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插值与拟合</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graphicFrame>
        <p:nvGraphicFramePr>
          <p:cNvPr id="8" name="对象 7">
            <a:hlinkClick r:id="" action="ppaction://ole?verb="/>
          </p:cNvPr>
          <p:cNvGraphicFramePr>
            <a:graphicFrameLocks noChangeAspect="1"/>
          </p:cNvGraphicFramePr>
          <p:nvPr/>
        </p:nvGraphicFramePr>
        <p:xfrm>
          <a:off x="1330960" y="3131185"/>
          <a:ext cx="2383790" cy="2311400"/>
        </p:xfrm>
        <a:graphic>
          <a:graphicData uri="http://schemas.openxmlformats.org/presentationml/2006/ole">
            <mc:AlternateContent xmlns:mc="http://schemas.openxmlformats.org/markup-compatibility/2006">
              <mc:Choice xmlns:v="urn:schemas-microsoft-com:vml" Requires="v">
                <p:oleObj spid="_x0000_s1025" name="" r:id="rId1" imgW="1591310" imgH="1543050" progId="Equation.AxMath">
                  <p:embed/>
                </p:oleObj>
              </mc:Choice>
              <mc:Fallback>
                <p:oleObj name="" r:id="rId1" imgW="1591310" imgH="1543050" progId="Equation.AxMath">
                  <p:embed/>
                  <p:pic>
                    <p:nvPicPr>
                      <p:cNvPr id="0" name="图片 1024"/>
                      <p:cNvPicPr/>
                      <p:nvPr/>
                    </p:nvPicPr>
                    <p:blipFill>
                      <a:blip r:embed="rId2"/>
                      <a:stretch>
                        <a:fillRect/>
                      </a:stretch>
                    </p:blipFill>
                    <p:spPr>
                      <a:xfrm>
                        <a:off x="1330960" y="3131185"/>
                        <a:ext cx="2383790" cy="2311400"/>
                      </a:xfrm>
                      <a:prstGeom prst="rect">
                        <a:avLst/>
                      </a:prstGeom>
                    </p:spPr>
                  </p:pic>
                </p:oleObj>
              </mc:Fallback>
            </mc:AlternateContent>
          </a:graphicData>
        </a:graphic>
      </p:graphicFrame>
      <p:pic>
        <p:nvPicPr>
          <p:cNvPr id="102" name="图片 101"/>
          <p:cNvPicPr/>
          <p:nvPr/>
        </p:nvPicPr>
        <p:blipFill>
          <a:blip r:embed="rId3"/>
          <a:stretch>
            <a:fillRect/>
          </a:stretch>
        </p:blipFill>
        <p:spPr>
          <a:xfrm>
            <a:off x="4982210" y="3023235"/>
            <a:ext cx="6816725" cy="3570605"/>
          </a:xfrm>
          <a:prstGeom prst="rect">
            <a:avLst/>
          </a:prstGeom>
          <a:noFill/>
          <a:ln w="9525">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回顾：为什么是最小二乘？</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3.3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插值与拟合</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1423035" y="2378710"/>
            <a:ext cx="7824470" cy="413385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多项式拟合</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同样，假设函数是多项式形式</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写出最小二乘法，对其求偏导即可</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3.3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插值与拟合</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多项式拟合</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3.3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插值与拟合</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780415" y="2214880"/>
            <a:ext cx="6096000" cy="2428875"/>
          </a:xfrm>
          <a:prstGeom prst="rect">
            <a:avLst/>
          </a:prstGeom>
        </p:spPr>
      </p:pic>
      <p:pic>
        <p:nvPicPr>
          <p:cNvPr id="8" name="图片 7"/>
          <p:cNvPicPr>
            <a:picLocks noChangeAspect="1"/>
          </p:cNvPicPr>
          <p:nvPr/>
        </p:nvPicPr>
        <p:blipFill>
          <a:blip r:embed="rId2"/>
          <a:stretch>
            <a:fillRect/>
          </a:stretch>
        </p:blipFill>
        <p:spPr>
          <a:xfrm>
            <a:off x="780415" y="5045075"/>
            <a:ext cx="7829550" cy="828675"/>
          </a:xfrm>
          <a:prstGeom prst="rect">
            <a:avLst/>
          </a:prstGeom>
        </p:spPr>
      </p:pic>
      <p:pic>
        <p:nvPicPr>
          <p:cNvPr id="9" name="图片 8"/>
          <p:cNvPicPr>
            <a:picLocks noChangeAspect="1"/>
          </p:cNvPicPr>
          <p:nvPr/>
        </p:nvPicPr>
        <p:blipFill>
          <a:blip r:embed="rId3"/>
          <a:stretch>
            <a:fillRect/>
          </a:stretch>
        </p:blipFill>
        <p:spPr>
          <a:xfrm>
            <a:off x="7216140" y="1287145"/>
            <a:ext cx="4635500" cy="3537585"/>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指对数拟合</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指数函数与对数函数实际上可以通过对数或者指数变换转化为线性拟合或者多项式拟合</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另外除了</a:t>
            </a:r>
            <a:r>
              <a:rPr lang="en-US" altLang="zh-CN" sz="3200">
                <a:latin typeface="宋体" panose="02010600030101010101" pitchFamily="2" charset="-122"/>
                <a:ea typeface="宋体" panose="02010600030101010101" pitchFamily="2" charset="-122"/>
              </a:rPr>
              <a:t>numpy</a:t>
            </a:r>
            <a:r>
              <a:rPr lang="zh-CN" altLang="en-US" sz="3200">
                <a:latin typeface="宋体" panose="02010600030101010101" pitchFamily="2" charset="-122"/>
                <a:ea typeface="宋体" panose="02010600030101010101" pitchFamily="2" charset="-122"/>
              </a:rPr>
              <a:t>，</a:t>
            </a:r>
            <a:r>
              <a:rPr lang="en-US" altLang="zh-CN" sz="3200">
                <a:latin typeface="宋体" panose="02010600030101010101" pitchFamily="2" charset="-122"/>
                <a:ea typeface="宋体" panose="02010600030101010101" pitchFamily="2" charset="-122"/>
              </a:rPr>
              <a:t>statsmodel</a:t>
            </a:r>
            <a:r>
              <a:rPr lang="zh-CN" altLang="en-US" sz="3200">
                <a:latin typeface="宋体" panose="02010600030101010101" pitchFamily="2" charset="-122"/>
                <a:ea typeface="宋体" panose="02010600030101010101" pitchFamily="2" charset="-122"/>
              </a:rPr>
              <a:t>当中也提供了</a:t>
            </a:r>
            <a:r>
              <a:rPr lang="en-US" altLang="zh-CN" sz="3200">
                <a:latin typeface="宋体" panose="02010600030101010101" pitchFamily="2" charset="-122"/>
                <a:ea typeface="宋体" panose="02010600030101010101" pitchFamily="2" charset="-122"/>
              </a:rPr>
              <a:t>OLS</a:t>
            </a:r>
            <a:r>
              <a:rPr lang="zh-CN" altLang="en-US" sz="3200">
                <a:latin typeface="宋体" panose="02010600030101010101" pitchFamily="2" charset="-122"/>
                <a:ea typeface="宋体" panose="02010600030101010101" pitchFamily="2" charset="-122"/>
              </a:rPr>
              <a:t>方法可以用于线性回归</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3.3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插值与拟合</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3.3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插值与拟合</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8" name="图片 7"/>
          <p:cNvPicPr>
            <a:picLocks noChangeAspect="1"/>
          </p:cNvPicPr>
          <p:nvPr/>
        </p:nvPicPr>
        <p:blipFill>
          <a:blip r:embed="rId1"/>
          <a:stretch>
            <a:fillRect/>
          </a:stretch>
        </p:blipFill>
        <p:spPr>
          <a:xfrm>
            <a:off x="0" y="1819910"/>
            <a:ext cx="12192000" cy="321818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自定义拟合</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3.3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插值与拟合</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437515" y="2322195"/>
            <a:ext cx="5829300" cy="3562350"/>
          </a:xfrm>
          <a:prstGeom prst="rect">
            <a:avLst/>
          </a:prstGeom>
        </p:spPr>
      </p:pic>
      <p:pic>
        <p:nvPicPr>
          <p:cNvPr id="8" name="图片 7"/>
          <p:cNvPicPr>
            <a:picLocks noChangeAspect="1"/>
          </p:cNvPicPr>
          <p:nvPr/>
        </p:nvPicPr>
        <p:blipFill>
          <a:blip r:embed="rId2"/>
          <a:stretch>
            <a:fillRect/>
          </a:stretch>
        </p:blipFill>
        <p:spPr>
          <a:xfrm>
            <a:off x="6812280" y="2178050"/>
            <a:ext cx="4836160" cy="370649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什么是数</a:t>
            </a:r>
            <a:endParaRPr lang="zh-CN" altLang="en-US" sz="32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数字是人类用于表示计数的工具，原始时代就有了</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毕达哥拉斯说，</a:t>
            </a:r>
            <a:r>
              <a:rPr lang="en-US" altLang="zh-CN" sz="2400">
                <a:latin typeface="宋体" panose="02010600030101010101" pitchFamily="2" charset="-122"/>
                <a:ea typeface="宋体" panose="02010600030101010101" pitchFamily="2" charset="-122"/>
              </a:rPr>
              <a:t>“</a:t>
            </a:r>
            <a:r>
              <a:rPr lang="zh-CN" altLang="en-US" sz="2400">
                <a:latin typeface="宋体" panose="02010600030101010101" pitchFamily="2" charset="-122"/>
                <a:ea typeface="宋体" panose="02010600030101010101" pitchFamily="2" charset="-122"/>
              </a:rPr>
              <a:t>万物皆数</a:t>
            </a:r>
            <a:r>
              <a:rPr lang="en-US" altLang="zh-CN"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除了</a:t>
            </a:r>
            <a:r>
              <a:rPr lang="en-US" altLang="zh-CN" sz="2400">
                <a:latin typeface="宋体" panose="02010600030101010101" pitchFamily="2" charset="-122"/>
                <a:ea typeface="宋体" panose="02010600030101010101" pitchFamily="2" charset="-122"/>
              </a:rPr>
              <a:t>“</a:t>
            </a:r>
            <a:r>
              <a:rPr lang="zh-CN" altLang="en-US" sz="2400">
                <a:latin typeface="宋体" panose="02010600030101010101" pitchFamily="2" charset="-122"/>
                <a:ea typeface="宋体" panose="02010600030101010101" pitchFamily="2" charset="-122"/>
              </a:rPr>
              <a:t>有几个</a:t>
            </a:r>
            <a:r>
              <a:rPr lang="en-US" altLang="zh-CN" sz="2400">
                <a:latin typeface="宋体" panose="02010600030101010101" pitchFamily="2" charset="-122"/>
                <a:ea typeface="宋体" panose="02010600030101010101" pitchFamily="2" charset="-122"/>
              </a:rPr>
              <a:t>”</a:t>
            </a:r>
            <a:r>
              <a:rPr lang="zh-CN" altLang="en-US" sz="2400">
                <a:latin typeface="宋体" panose="02010600030101010101" pitchFamily="2" charset="-122"/>
                <a:ea typeface="宋体" panose="02010600030101010101" pitchFamily="2" charset="-122"/>
              </a:rPr>
              <a:t>，各种物理量、化学量也可以用数表示</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数包括自然数、整数、正数、负数、实数、有理数、复数等</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实际上，有很多你想象不到的东西都可以数化</a:t>
            </a:r>
            <a:endParaRPr lang="zh-CN" altLang="en-US" sz="24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什么是数据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100" name="图片 99"/>
          <p:cNvPicPr/>
          <p:nvPr/>
        </p:nvPicPr>
        <p:blipFill>
          <a:blip r:embed="rId1"/>
          <a:stretch>
            <a:fillRect/>
          </a:stretch>
        </p:blipFill>
        <p:spPr>
          <a:xfrm>
            <a:off x="9126220" y="1383665"/>
            <a:ext cx="2199005" cy="2641600"/>
          </a:xfrm>
          <a:prstGeom prst="rect">
            <a:avLst/>
          </a:prstGeom>
          <a:noFill/>
          <a:ln w="9525">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函数图像绘制</a:t>
            </a:r>
            <a:endParaRPr lang="zh-CN" altLang="en-US" sz="3200">
              <a:latin typeface="宋体" panose="02010600030101010101" pitchFamily="2" charset="-122"/>
              <a:ea typeface="宋体" panose="02010600030101010101" pitchFamily="2" charset="-122"/>
            </a:endParaRPr>
          </a:p>
          <a:p>
            <a:r>
              <a:rPr lang="en-US" altLang="zh-CN" sz="3200">
                <a:latin typeface="宋体" panose="02010600030101010101" pitchFamily="2" charset="-122"/>
                <a:ea typeface="宋体" panose="02010600030101010101" pitchFamily="2" charset="-122"/>
              </a:rPr>
              <a:t>matplotlib.pyplot</a:t>
            </a:r>
            <a:endParaRPr lang="en-US" altLang="zh-CN" sz="3200">
              <a:latin typeface="宋体" panose="02010600030101010101" pitchFamily="2" charset="-122"/>
              <a:ea typeface="宋体" panose="02010600030101010101" pitchFamily="2" charset="-122"/>
            </a:endParaRPr>
          </a:p>
          <a:p>
            <a:r>
              <a:rPr lang="en-US" altLang="zh-CN" sz="3200">
                <a:latin typeface="宋体" panose="02010600030101010101" pitchFamily="2" charset="-122"/>
                <a:ea typeface="宋体" panose="02010600030101010101" pitchFamily="2" charset="-122"/>
              </a:rPr>
              <a:t>mpl_toolkits</a:t>
            </a:r>
            <a:endParaRPr lang="en-US" altLang="zh-CN" sz="3200">
              <a:latin typeface="宋体" panose="02010600030101010101" pitchFamily="2" charset="-122"/>
              <a:ea typeface="宋体" panose="02010600030101010101" pitchFamily="2" charset="-122"/>
            </a:endParaRPr>
          </a:p>
          <a:p>
            <a:r>
              <a:rPr lang="en-US" altLang="zh-CN" sz="3200">
                <a:latin typeface="宋体" panose="02010600030101010101" pitchFamily="2" charset="-122"/>
                <a:ea typeface="宋体" panose="02010600030101010101" pitchFamily="2" charset="-122"/>
              </a:rPr>
              <a:t>seaborn</a:t>
            </a:r>
            <a:endParaRPr lang="en-US" altLang="zh-CN" sz="3200">
              <a:latin typeface="宋体" panose="02010600030101010101" pitchFamily="2" charset="-122"/>
              <a:ea typeface="宋体" panose="02010600030101010101" pitchFamily="2" charset="-122"/>
            </a:endParaRPr>
          </a:p>
          <a:p>
            <a:r>
              <a:rPr lang="en-US" altLang="zh-CN" sz="3200">
                <a:latin typeface="宋体" panose="02010600030101010101" pitchFamily="2" charset="-122"/>
                <a:ea typeface="宋体" panose="02010600030101010101" pitchFamily="2" charset="-122"/>
              </a:rPr>
              <a:t>……</a:t>
            </a:r>
            <a:endParaRPr lang="en-US" altLang="zh-CN"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3.4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数据可视化</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线宽线型</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颜色：</a:t>
            </a:r>
            <a:r>
              <a:rPr lang="en-US" altLang="zh-CN" sz="3200">
                <a:latin typeface="宋体" panose="02010600030101010101" pitchFamily="2" charset="-122"/>
                <a:ea typeface="宋体" panose="02010600030101010101" pitchFamily="2" charset="-122"/>
              </a:rPr>
              <a:t>r,b,g,y,c,k,……</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线宽：</a:t>
            </a:r>
            <a:r>
              <a:rPr lang="en-US" altLang="zh-CN" sz="3200">
                <a:latin typeface="宋体" panose="02010600030101010101" pitchFamily="2" charset="-122"/>
                <a:ea typeface="宋体" panose="02010600030101010101" pitchFamily="2" charset="-122"/>
              </a:rPr>
              <a:t>linewidth=60</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线型：实线虚线，</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a:t>
            </a:r>
            <a:r>
              <a:rPr lang="en-US" altLang="zh-CN" sz="3200">
                <a:latin typeface="宋体" panose="02010600030101010101" pitchFamily="2" charset="-122"/>
                <a:ea typeface="宋体" panose="02010600030101010101" pitchFamily="2" charset="-122"/>
              </a:rPr>
              <a:t>v-</a:t>
            </a:r>
            <a:r>
              <a:rPr lang="zh-CN" altLang="en-US" sz="3200">
                <a:latin typeface="宋体" panose="02010600030101010101" pitchFamily="2" charset="-122"/>
                <a:ea typeface="宋体" panose="02010600030101010101" pitchFamily="2" charset="-122"/>
              </a:rPr>
              <a:t>，</a:t>
            </a:r>
            <a:r>
              <a:rPr lang="en-US" altLang="zh-CN" sz="3200">
                <a:latin typeface="宋体" panose="02010600030101010101" pitchFamily="2" charset="-122"/>
                <a:ea typeface="宋体" panose="02010600030101010101" pitchFamily="2" charset="-122"/>
              </a:rPr>
              <a:t>o-</a:t>
            </a:r>
            <a:r>
              <a:rPr lang="zh-CN" altLang="en-US" sz="3200">
                <a:latin typeface="宋体" panose="02010600030101010101" pitchFamily="2" charset="-122"/>
                <a:ea typeface="宋体" panose="02010600030101010101" pitchFamily="2" charset="-122"/>
              </a:rPr>
              <a:t>，</a:t>
            </a:r>
            <a:r>
              <a:rPr lang="en-US" altLang="zh-CN" sz="3200">
                <a:latin typeface="宋体" panose="02010600030101010101" pitchFamily="2" charset="-122"/>
                <a:ea typeface="宋体" panose="02010600030101010101" pitchFamily="2" charset="-122"/>
              </a:rPr>
              <a:t>……</a:t>
            </a:r>
            <a:endParaRPr lang="en-US" altLang="zh-CN"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3.4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数据可视化</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条形图</a:t>
            </a:r>
            <a:endParaRPr lang="zh-CN" altLang="en-US" sz="3200">
              <a:latin typeface="宋体" panose="02010600030101010101" pitchFamily="2" charset="-122"/>
              <a:ea typeface="宋体" panose="02010600030101010101" pitchFamily="2" charset="-122"/>
            </a:endParaRPr>
          </a:p>
          <a:p>
            <a:r>
              <a:rPr lang="en-US" altLang="zh-CN" sz="3200">
                <a:latin typeface="宋体" panose="02010600030101010101" pitchFamily="2" charset="-122"/>
                <a:ea typeface="宋体" panose="02010600030101010101" pitchFamily="2" charset="-122"/>
              </a:rPr>
              <a:t>plt.bar/plt.barh</a:t>
            </a:r>
            <a:endParaRPr lang="en-US" altLang="zh-CN"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3.4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数据可视化</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1626870" y="2975610"/>
            <a:ext cx="8500110" cy="378206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折线图</a:t>
            </a:r>
            <a:endParaRPr lang="en-US" altLang="zh-CN"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3.4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数据可视化</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437515" y="3174365"/>
            <a:ext cx="6753225" cy="1390650"/>
          </a:xfrm>
          <a:prstGeom prst="rect">
            <a:avLst/>
          </a:prstGeom>
        </p:spPr>
      </p:pic>
      <p:pic>
        <p:nvPicPr>
          <p:cNvPr id="8" name="图片 7"/>
          <p:cNvPicPr>
            <a:picLocks noChangeAspect="1"/>
          </p:cNvPicPr>
          <p:nvPr/>
        </p:nvPicPr>
        <p:blipFill>
          <a:blip r:embed="rId2"/>
          <a:stretch>
            <a:fillRect/>
          </a:stretch>
        </p:blipFill>
        <p:spPr>
          <a:xfrm>
            <a:off x="7550785" y="2209165"/>
            <a:ext cx="4382135" cy="3321685"/>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扇形图</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使用</a:t>
            </a:r>
            <a:r>
              <a:rPr lang="en-US" altLang="zh-CN" sz="3200">
                <a:latin typeface="宋体" panose="02010600030101010101" pitchFamily="2" charset="-122"/>
                <a:ea typeface="宋体" panose="02010600030101010101" pitchFamily="2" charset="-122"/>
              </a:rPr>
              <a:t>plt.pie</a:t>
            </a:r>
            <a:r>
              <a:rPr lang="zh-CN" altLang="en-US" sz="3200">
                <a:latin typeface="宋体" panose="02010600030101010101" pitchFamily="2" charset="-122"/>
                <a:ea typeface="宋体" panose="02010600030101010101" pitchFamily="2" charset="-122"/>
              </a:rPr>
              <a:t>可以绘制扇形图</a:t>
            </a:r>
            <a:endParaRPr lang="zh-CN" altLang="en-US" sz="3200">
              <a:latin typeface="宋体" panose="02010600030101010101" pitchFamily="2" charset="-122"/>
              <a:ea typeface="宋体" panose="02010600030101010101" pitchFamily="2" charset="-122"/>
            </a:endParaRPr>
          </a:p>
          <a:p>
            <a:r>
              <a:rPr lang="zh-CN" altLang="en-US" sz="3200">
                <a:latin typeface="宋体" panose="02010600030101010101" pitchFamily="2" charset="-122"/>
                <a:ea typeface="宋体" panose="02010600030101010101" pitchFamily="2" charset="-122"/>
              </a:rPr>
              <a:t>还可以扇形分家、立体扇形</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3.4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数据可视化</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501015" y="4914265"/>
            <a:ext cx="9124950" cy="1943100"/>
          </a:xfrm>
          <a:prstGeom prst="rect">
            <a:avLst/>
          </a:prstGeom>
        </p:spPr>
      </p:pic>
      <p:pic>
        <p:nvPicPr>
          <p:cNvPr id="8" name="图片 7"/>
          <p:cNvPicPr>
            <a:picLocks noChangeAspect="1"/>
          </p:cNvPicPr>
          <p:nvPr/>
        </p:nvPicPr>
        <p:blipFill>
          <a:blip r:embed="rId2"/>
          <a:stretch>
            <a:fillRect/>
          </a:stretch>
        </p:blipFill>
        <p:spPr>
          <a:xfrm>
            <a:off x="7360920" y="1166495"/>
            <a:ext cx="4410075" cy="364807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箱线图</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3.4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数据可视化</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7474585" y="1490345"/>
            <a:ext cx="4717415" cy="4608830"/>
          </a:xfrm>
          <a:prstGeom prst="rect">
            <a:avLst/>
          </a:prstGeom>
        </p:spPr>
      </p:pic>
      <p:pic>
        <p:nvPicPr>
          <p:cNvPr id="8" name="图片 7"/>
          <p:cNvPicPr>
            <a:picLocks noChangeAspect="1"/>
          </p:cNvPicPr>
          <p:nvPr/>
        </p:nvPicPr>
        <p:blipFill>
          <a:blip r:embed="rId2"/>
          <a:stretch>
            <a:fillRect/>
          </a:stretch>
        </p:blipFill>
        <p:spPr>
          <a:xfrm>
            <a:off x="437515" y="2578735"/>
            <a:ext cx="6886575" cy="2847975"/>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散点图</a:t>
            </a:r>
            <a:endParaRPr lang="zh-CN" altLang="en-US" sz="3200">
              <a:latin typeface="宋体" panose="02010600030101010101" pitchFamily="2" charset="-122"/>
              <a:ea typeface="宋体" panose="02010600030101010101" pitchFamily="2" charset="-122"/>
            </a:endParaRPr>
          </a:p>
          <a:p>
            <a:r>
              <a:rPr lang="en-US" altLang="zh-CN" sz="3200">
                <a:latin typeface="宋体" panose="02010600030101010101" pitchFamily="2" charset="-122"/>
                <a:ea typeface="宋体" panose="02010600030101010101" pitchFamily="2" charset="-122"/>
              </a:rPr>
              <a:t>scatter</a:t>
            </a:r>
            <a:r>
              <a:rPr lang="zh-CN" altLang="en-US" sz="3200">
                <a:latin typeface="宋体" panose="02010600030101010101" pitchFamily="2" charset="-122"/>
                <a:ea typeface="宋体" panose="02010600030101010101" pitchFamily="2" charset="-122"/>
              </a:rPr>
              <a:t>指令</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3.4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数据可视化</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4624070" y="1737360"/>
            <a:ext cx="7287260" cy="451231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三维曲面图</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3.4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数据可视化</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6861810" y="1922145"/>
            <a:ext cx="4552950" cy="3895725"/>
          </a:xfrm>
          <a:prstGeom prst="rect">
            <a:avLst/>
          </a:prstGeom>
        </p:spPr>
      </p:pic>
      <p:pic>
        <p:nvPicPr>
          <p:cNvPr id="8" name="图片 7"/>
          <p:cNvPicPr>
            <a:picLocks noChangeAspect="1"/>
          </p:cNvPicPr>
          <p:nvPr/>
        </p:nvPicPr>
        <p:blipFill>
          <a:blip r:embed="rId2"/>
          <a:stretch>
            <a:fillRect/>
          </a:stretch>
        </p:blipFill>
        <p:spPr>
          <a:xfrm>
            <a:off x="852170" y="2296795"/>
            <a:ext cx="5495925" cy="3952875"/>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3200">
                <a:latin typeface="宋体" panose="02010600030101010101" pitchFamily="2" charset="-122"/>
                <a:ea typeface="宋体" panose="02010600030101010101" pitchFamily="2" charset="-122"/>
              </a:rPr>
              <a:t>python</a:t>
            </a:r>
            <a:r>
              <a:rPr lang="zh-CN" altLang="en-US" sz="3200">
                <a:latin typeface="宋体" panose="02010600030101010101" pitchFamily="2" charset="-122"/>
                <a:ea typeface="宋体" panose="02010600030101010101" pitchFamily="2" charset="-122"/>
              </a:rPr>
              <a:t>等高线图</a:t>
            </a:r>
            <a:endParaRPr lang="zh-CN" altLang="en-US" sz="32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3.4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数据可视化</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pic>
        <p:nvPicPr>
          <p:cNvPr id="2" name="图片 1"/>
          <p:cNvPicPr>
            <a:picLocks noChangeAspect="1"/>
          </p:cNvPicPr>
          <p:nvPr/>
        </p:nvPicPr>
        <p:blipFill>
          <a:blip r:embed="rId1"/>
          <a:stretch>
            <a:fillRect/>
          </a:stretch>
        </p:blipFill>
        <p:spPr>
          <a:xfrm>
            <a:off x="6866255" y="2074545"/>
            <a:ext cx="4711065" cy="3590925"/>
          </a:xfrm>
          <a:prstGeom prst="rect">
            <a:avLst/>
          </a:prstGeom>
        </p:spPr>
      </p:pic>
      <p:pic>
        <p:nvPicPr>
          <p:cNvPr id="8" name="图片 7"/>
          <p:cNvPicPr>
            <a:picLocks noChangeAspect="1"/>
          </p:cNvPicPr>
          <p:nvPr/>
        </p:nvPicPr>
        <p:blipFill>
          <a:blip r:embed="rId2"/>
          <a:stretch>
            <a:fillRect/>
          </a:stretch>
        </p:blipFill>
        <p:spPr>
          <a:xfrm>
            <a:off x="982345" y="2263140"/>
            <a:ext cx="4962525" cy="375285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b="1">
                <a:latin typeface="宋体" panose="02010600030101010101" pitchFamily="2" charset="-122"/>
                <a:ea typeface="宋体" panose="02010600030101010101" pitchFamily="2" charset="-122"/>
              </a:rPr>
              <a:t>时间充足，</a:t>
            </a:r>
            <a:r>
              <a:rPr lang="zh-CN" altLang="en-US" sz="3200" b="1">
                <a:latin typeface="宋体" panose="02010600030101010101" pitchFamily="2" charset="-122"/>
                <a:ea typeface="宋体" panose="02010600030101010101" pitchFamily="2" charset="-122"/>
              </a:rPr>
              <a:t>无需熬夜</a:t>
            </a:r>
            <a:r>
              <a:rPr lang="zh-CN" altLang="en-US" sz="3200" b="1">
                <a:latin typeface="宋体" panose="02010600030101010101" pitchFamily="2" charset="-122"/>
                <a:ea typeface="宋体" panose="02010600030101010101" pitchFamily="2" charset="-122"/>
              </a:rPr>
              <a:t>通宵</a:t>
            </a:r>
            <a:endParaRPr lang="zh-CN" altLang="en-US" sz="3200" b="1">
              <a:latin typeface="宋体" panose="02010600030101010101" pitchFamily="2" charset="-122"/>
              <a:ea typeface="宋体" panose="02010600030101010101" pitchFamily="2" charset="-122"/>
            </a:endParaRPr>
          </a:p>
          <a:p>
            <a:r>
              <a:rPr lang="zh-CN" altLang="en-US" sz="3200" b="1">
                <a:latin typeface="宋体" panose="02010600030101010101" pitchFamily="2" charset="-122"/>
                <a:ea typeface="宋体" panose="02010600030101010101" pitchFamily="2" charset="-122"/>
              </a:rPr>
              <a:t>比赛期间，队友要</a:t>
            </a:r>
            <a:r>
              <a:rPr lang="zh-CN" altLang="en-US" sz="3200" b="1">
                <a:latin typeface="宋体" panose="02010600030101010101" pitchFamily="2" charset="-122"/>
                <a:ea typeface="宋体" panose="02010600030101010101" pitchFamily="2" charset="-122"/>
              </a:rPr>
              <a:t>配合好</a:t>
            </a:r>
            <a:endParaRPr lang="zh-CN" altLang="en-US" sz="3200" b="1">
              <a:latin typeface="宋体" panose="02010600030101010101" pitchFamily="2" charset="-122"/>
              <a:ea typeface="宋体" panose="02010600030101010101" pitchFamily="2" charset="-122"/>
            </a:endParaRPr>
          </a:p>
          <a:p>
            <a:r>
              <a:rPr lang="zh-CN" altLang="en-US" sz="3200" b="1">
                <a:latin typeface="宋体" panose="02010600030101010101" pitchFamily="2" charset="-122"/>
                <a:ea typeface="宋体" panose="02010600030101010101" pitchFamily="2" charset="-122"/>
              </a:rPr>
              <a:t>祝各位数模学习</a:t>
            </a:r>
            <a:r>
              <a:rPr lang="zh-CN" altLang="en-US" sz="3200" b="1">
                <a:latin typeface="宋体" panose="02010600030101010101" pitchFamily="2" charset="-122"/>
                <a:ea typeface="宋体" panose="02010600030101010101" pitchFamily="2" charset="-122"/>
              </a:rPr>
              <a:t>顺利</a:t>
            </a:r>
            <a:endParaRPr lang="zh-CN" altLang="en-US" sz="3200" b="1">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5912485" cy="505460"/>
          </a:xfrm>
          <a:prstGeom prst="rect">
            <a:avLst/>
          </a:prstGeom>
        </p:spPr>
        <p:txBody>
          <a:bodyPr vert="horz" wrap="square" lIns="0" tIns="13335" rIns="0" bIns="0" rtlCol="0">
            <a:spAutoFit/>
          </a:bodyPr>
          <a:lstStyle/>
          <a:p>
            <a:pPr marL="12700">
              <a:lnSpc>
                <a:spcPct val="100000"/>
              </a:lnSpc>
              <a:spcBef>
                <a:spcPts val="105"/>
              </a:spcBef>
            </a:pPr>
            <a:r>
              <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总结</a:t>
            </a:r>
            <a:endParaRPr lang="zh-CN"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什么是数据</a:t>
            </a:r>
            <a:endParaRPr lang="zh-CN" altLang="en-US" sz="32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我们每个人都生活在数据当中</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抖音的点击量是数据，视频本身是数据，评论是数据</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甚至每个人的电话号码，姓名，</a:t>
            </a:r>
            <a:r>
              <a:rPr lang="en-US" altLang="zh-CN" sz="2400">
                <a:latin typeface="宋体" panose="02010600030101010101" pitchFamily="2" charset="-122"/>
                <a:ea typeface="宋体" panose="02010600030101010101" pitchFamily="2" charset="-122"/>
              </a:rPr>
              <a:t>QQ</a:t>
            </a:r>
            <a:r>
              <a:rPr lang="zh-CN" altLang="en-US" sz="2400">
                <a:latin typeface="宋体" panose="02010600030101010101" pitchFamily="2" charset="-122"/>
                <a:ea typeface="宋体" panose="02010600030101010101" pitchFamily="2" charset="-122"/>
              </a:rPr>
              <a:t>号都可以称为数据</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数据不仅仅是一张</a:t>
            </a:r>
            <a:r>
              <a:rPr lang="en-US" altLang="zh-CN" sz="2400">
                <a:latin typeface="宋体" panose="02010600030101010101" pitchFamily="2" charset="-122"/>
                <a:ea typeface="宋体" panose="02010600030101010101" pitchFamily="2" charset="-122"/>
              </a:rPr>
              <a:t>excel</a:t>
            </a:r>
            <a:r>
              <a:rPr lang="zh-CN" altLang="en-US" sz="2400">
                <a:latin typeface="宋体" panose="02010600030101010101" pitchFamily="2" charset="-122"/>
                <a:ea typeface="宋体" panose="02010600030101010101" pitchFamily="2" charset="-122"/>
              </a:rPr>
              <a:t>表格这么简单</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也不是只有</a:t>
            </a:r>
            <a:r>
              <a:rPr lang="en-US" altLang="zh-CN" sz="2400">
                <a:latin typeface="宋体" panose="02010600030101010101" pitchFamily="2" charset="-122"/>
                <a:ea typeface="宋体" panose="02010600030101010101" pitchFamily="2" charset="-122"/>
              </a:rPr>
              <a:t>excel</a:t>
            </a:r>
            <a:r>
              <a:rPr lang="zh-CN" altLang="en-US" sz="2400">
                <a:latin typeface="宋体" panose="02010600030101010101" pitchFamily="2" charset="-122"/>
                <a:ea typeface="宋体" panose="02010600030101010101" pitchFamily="2" charset="-122"/>
              </a:rPr>
              <a:t>表格才配称为数据</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什么是数据这个问题上我们不学意大利人不吃菠萝披萨</a:t>
            </a:r>
            <a:endParaRPr lang="zh-CN" altLang="en-US" sz="24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什么是数据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2" name="object 2"/>
          <p:cNvGrpSpPr/>
          <p:nvPr/>
        </p:nvGrpSpPr>
        <p:grpSpPr>
          <a:xfrm>
            <a:off x="2209800" y="3243072"/>
            <a:ext cx="7772400" cy="114300"/>
            <a:chOff x="685800" y="3243072"/>
            <a:chExt cx="7772400" cy="114300"/>
          </a:xfrm>
        </p:grpSpPr>
        <p:sp>
          <p:nvSpPr>
            <p:cNvPr id="3" name="object 3"/>
            <p:cNvSpPr/>
            <p:nvPr/>
          </p:nvSpPr>
          <p:spPr>
            <a:xfrm>
              <a:off x="685800" y="3247644"/>
              <a:ext cx="4803775" cy="109855"/>
            </a:xfrm>
            <a:custGeom>
              <a:avLst/>
              <a:gdLst/>
              <a:ahLst/>
              <a:cxnLst/>
              <a:rect l="l" t="t" r="r" b="b"/>
              <a:pathLst>
                <a:path w="4803775" h="109854">
                  <a:moveTo>
                    <a:pt x="4803394" y="0"/>
                  </a:moveTo>
                  <a:lnTo>
                    <a:pt x="0" y="0"/>
                  </a:lnTo>
                  <a:lnTo>
                    <a:pt x="0" y="109727"/>
                  </a:lnTo>
                  <a:lnTo>
                    <a:pt x="4803394" y="109727"/>
                  </a:lnTo>
                  <a:lnTo>
                    <a:pt x="4803394" y="0"/>
                  </a:lnTo>
                  <a:close/>
                </a:path>
              </a:pathLst>
            </a:custGeom>
            <a:solidFill>
              <a:srgbClr val="CC0000"/>
            </a:solidFill>
          </p:spPr>
          <p:txBody>
            <a:bodyPr wrap="square" lIns="0" tIns="0" rIns="0" bIns="0" rtlCol="0"/>
            <a:lstStyle/>
            <a:p/>
          </p:txBody>
        </p:sp>
        <p:sp>
          <p:nvSpPr>
            <p:cNvPr id="4" name="object 4"/>
            <p:cNvSpPr/>
            <p:nvPr/>
          </p:nvSpPr>
          <p:spPr>
            <a:xfrm>
              <a:off x="685800" y="3247644"/>
              <a:ext cx="7772400" cy="0"/>
            </a:xfrm>
            <a:custGeom>
              <a:avLst/>
              <a:gdLst/>
              <a:ahLst/>
              <a:cxnLst/>
              <a:rect l="l" t="t" r="r" b="b"/>
              <a:pathLst>
                <a:path w="7772400">
                  <a:moveTo>
                    <a:pt x="0" y="0"/>
                  </a:moveTo>
                  <a:lnTo>
                    <a:pt x="7772400" y="0"/>
                  </a:lnTo>
                </a:path>
              </a:pathLst>
            </a:custGeom>
            <a:ln w="9144">
              <a:solidFill>
                <a:srgbClr val="CC0000"/>
              </a:solidFill>
            </a:ln>
          </p:spPr>
          <p:txBody>
            <a:bodyPr wrap="square" lIns="0" tIns="0" rIns="0" bIns="0" rtlCol="0"/>
            <a:lstStyle/>
            <a:p/>
          </p:txBody>
        </p:sp>
      </p:grpSp>
      <p:sp>
        <p:nvSpPr>
          <p:cNvPr id="5" name="object 5"/>
          <p:cNvSpPr txBox="1">
            <a:spLocks noGrp="1"/>
          </p:cNvSpPr>
          <p:nvPr>
            <p:ph type="title"/>
          </p:nvPr>
        </p:nvSpPr>
        <p:spPr>
          <a:xfrm>
            <a:off x="2209800" y="1831975"/>
            <a:ext cx="7553325" cy="935990"/>
          </a:xfrm>
          <a:prstGeom prst="rect">
            <a:avLst/>
          </a:prstGeom>
        </p:spPr>
        <p:txBody>
          <a:bodyPr vert="horz" wrap="square" lIns="0" tIns="12700" rIns="0" bIns="0" rtlCol="0">
            <a:spAutoFit/>
          </a:bodyPr>
          <a:lstStyle/>
          <a:p>
            <a:pPr marL="12700" algn="ctr">
              <a:lnSpc>
                <a:spcPct val="100000"/>
              </a:lnSpc>
              <a:spcBef>
                <a:spcPts val="100"/>
              </a:spcBef>
            </a:pPr>
            <a:r>
              <a:rPr lang="zh-CN" altLang="en-US" sz="6000" spc="-5" dirty="0">
                <a:solidFill>
                  <a:srgbClr val="3333CC"/>
                </a:solidFill>
                <a:latin typeface="宋体" panose="02010600030101010101" pitchFamily="2" charset="-122"/>
                <a:ea typeface="宋体" panose="02010600030101010101" pitchFamily="2" charset="-122"/>
                <a:cs typeface="黑体" panose="02010609060101010101" charset="-122"/>
              </a:rPr>
              <a:t>谢谢各位</a:t>
            </a:r>
            <a:endParaRPr lang="zh-CN" altLang="en-US" sz="6000" spc="-5" dirty="0">
              <a:solidFill>
                <a:srgbClr val="3333CC"/>
              </a:solidFill>
              <a:latin typeface="宋体" panose="02010600030101010101" pitchFamily="2" charset="-122"/>
              <a:ea typeface="宋体" panose="02010600030101010101" pitchFamily="2" charset="-122"/>
              <a:cs typeface="黑体" panose="02010609060101010101" charset="-122"/>
            </a:endParaRPr>
          </a:p>
        </p:txBody>
      </p:sp>
      <p:pic>
        <p:nvPicPr>
          <p:cNvPr id="6" name="object 6"/>
          <p:cNvPicPr/>
          <p:nvPr/>
        </p:nvPicPr>
        <p:blipFill>
          <a:blip r:embed="rId2" cstate="print"/>
          <a:stretch>
            <a:fillRect/>
          </a:stretch>
        </p:blipFill>
        <p:spPr>
          <a:xfrm>
            <a:off x="9552431" y="44196"/>
            <a:ext cx="1068324" cy="845819"/>
          </a:xfrm>
          <a:prstGeom prst="rect">
            <a:avLst/>
          </a:prstGeom>
        </p:spPr>
      </p:pic>
      <p:sp>
        <p:nvSpPr>
          <p:cNvPr id="8" name="文本框 7"/>
          <p:cNvSpPr txBox="1"/>
          <p:nvPr/>
        </p:nvSpPr>
        <p:spPr>
          <a:xfrm>
            <a:off x="4018280" y="3961130"/>
            <a:ext cx="4217035" cy="953135"/>
          </a:xfrm>
          <a:prstGeom prst="rect">
            <a:avLst/>
          </a:prstGeom>
          <a:noFill/>
        </p:spPr>
        <p:txBody>
          <a:bodyPr wrap="square" rtlCol="0">
            <a:spAutoFit/>
          </a:bodyPr>
          <a:p>
            <a:pPr algn="ctr"/>
            <a:r>
              <a:rPr lang="zh-CN" altLang="en-US" sz="2800" b="1">
                <a:latin typeface="宋体" panose="02010600030101010101" pitchFamily="2" charset="-122"/>
                <a:ea typeface="宋体" panose="02010600030101010101" pitchFamily="2" charset="-122"/>
                <a:cs typeface="宋体" panose="02010600030101010101" pitchFamily="2" charset="-122"/>
              </a:rPr>
              <a:t>华中科技大学</a:t>
            </a:r>
            <a:r>
              <a:rPr lang="en-US" altLang="zh-CN" sz="2800" b="1">
                <a:latin typeface="宋体" panose="02010600030101010101" pitchFamily="2" charset="-122"/>
                <a:ea typeface="宋体" panose="02010600030101010101" pitchFamily="2" charset="-122"/>
                <a:cs typeface="宋体" panose="02010600030101010101" pitchFamily="2" charset="-122"/>
              </a:rPr>
              <a:t> </a:t>
            </a:r>
            <a:r>
              <a:rPr lang="zh-CN" altLang="en-US" sz="2800" b="1">
                <a:latin typeface="宋体" panose="02010600030101010101" pitchFamily="2" charset="-122"/>
                <a:ea typeface="宋体" panose="02010600030101010101" pitchFamily="2" charset="-122"/>
                <a:cs typeface="宋体" panose="02010600030101010101" pitchFamily="2" charset="-122"/>
              </a:rPr>
              <a:t>马世拓</a:t>
            </a:r>
            <a:endParaRPr lang="zh-CN" altLang="en-US" sz="2800" b="1">
              <a:latin typeface="宋体" panose="02010600030101010101" pitchFamily="2" charset="-122"/>
              <a:ea typeface="宋体" panose="02010600030101010101" pitchFamily="2" charset="-122"/>
              <a:cs typeface="宋体" panose="02010600030101010101" pitchFamily="2" charset="-122"/>
            </a:endParaRPr>
          </a:p>
          <a:p>
            <a:pPr algn="ctr"/>
            <a:r>
              <a:rPr lang="en-US" altLang="zh-CN" sz="2800" b="1">
                <a:latin typeface="宋体" panose="02010600030101010101" pitchFamily="2" charset="-122"/>
                <a:ea typeface="宋体" panose="02010600030101010101" pitchFamily="2" charset="-122"/>
                <a:cs typeface="宋体" panose="02010600030101010101" pitchFamily="2" charset="-122"/>
              </a:rPr>
              <a:t>2793055528@qq.com</a:t>
            </a:r>
            <a:endParaRPr lang="en-US" altLang="zh-CN" sz="28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10000"/>
          </a:bodyPr>
          <a:p>
            <a:r>
              <a:rPr lang="zh-CN" altLang="en-US" sz="3200">
                <a:latin typeface="宋体" panose="02010600030101010101" pitchFamily="2" charset="-122"/>
                <a:ea typeface="宋体" panose="02010600030101010101" pitchFamily="2" charset="-122"/>
              </a:rPr>
              <a:t>什么是数据</a:t>
            </a:r>
            <a:endParaRPr lang="zh-CN" altLang="en-US" sz="32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凡是能够用数来量化的信息都可以称为数据</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数字表格是数据：财报，成绩单，工业仪表记录</a:t>
            </a:r>
            <a:r>
              <a:rPr lang="en-US" altLang="zh-CN"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图像与视频也是数据：数字图像处理把像素点数字化</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自然语言文本也是数据：微博文本，头条新闻，甚至唐诗</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波形信号更是数据：地震波，电磁波，机械振动，音乐</a:t>
            </a:r>
            <a:r>
              <a:rPr lang="en-US" altLang="zh-CN"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数据的格式也有很多：</a:t>
            </a:r>
            <a:r>
              <a:rPr lang="en-US" altLang="zh-CN" sz="2400">
                <a:latin typeface="宋体" panose="02010600030101010101" pitchFamily="2" charset="-122"/>
                <a:ea typeface="宋体" panose="02010600030101010101" pitchFamily="2" charset="-122"/>
              </a:rPr>
              <a:t>jpg,png,mp4,avi,txt,csv,tsv,xlsx,json,txt……</a:t>
            </a:r>
            <a:endParaRPr lang="en-US" altLang="zh-CN" sz="24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什么是数据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数据的基本特征</a:t>
            </a:r>
            <a:endParaRPr lang="zh-CN" altLang="en-US" sz="32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包含了可以量化的信息，能够做分析</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能够通过一些对应的手段用数字进行量化</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能够从数据中提取出有用信息</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数据能够反映描述对象的基本情况</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数据能够被计算机读取、写入、存储、处理、分析、管理</a:t>
            </a:r>
            <a:endParaRPr lang="zh-CN" altLang="en-US" sz="24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什么是数据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数据科学</a:t>
            </a:r>
            <a:endParaRPr lang="zh-CN" altLang="en-US" sz="3200">
              <a:latin typeface="宋体" panose="02010600030101010101" pitchFamily="2" charset="-122"/>
              <a:ea typeface="宋体" panose="02010600030101010101" pitchFamily="2" charset="-122"/>
            </a:endParaRPr>
          </a:p>
          <a:p>
            <a:pPr marL="0" indent="0">
              <a:buNone/>
            </a:pPr>
            <a:endParaRPr lang="zh-CN" altLang="en-US" sz="24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什么是数据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
        <p:nvSpPr>
          <p:cNvPr id="2" name="椭圆 1"/>
          <p:cNvSpPr/>
          <p:nvPr>
            <p:custDataLst>
              <p:tags r:id="rId1"/>
            </p:custDataLst>
          </p:nvPr>
        </p:nvSpPr>
        <p:spPr>
          <a:xfrm>
            <a:off x="4800976" y="3249741"/>
            <a:ext cx="1806463" cy="1806463"/>
          </a:xfrm>
          <a:prstGeom prst="ellipse">
            <a:avLst/>
          </a:prstGeom>
          <a:solidFill>
            <a:srgbClr val="7030A0"/>
          </a:solidFill>
          <a:ln>
            <a:noFill/>
          </a:ln>
        </p:spPr>
        <p:style>
          <a:lnRef idx="2">
            <a:srgbClr val="CE7932">
              <a:shade val="50000"/>
            </a:srgbClr>
          </a:lnRef>
          <a:fillRef idx="1">
            <a:srgbClr val="CE7932"/>
          </a:fillRef>
          <a:effectRef idx="0">
            <a:srgbClr val="CE7932"/>
          </a:effectRef>
          <a:fontRef idx="minor">
            <a:sysClr val="window" lastClr="FFFFFF"/>
          </a:fontRef>
        </p:style>
        <p:txBody>
          <a:bodyPr rtlCol="0" anchor="ctr">
            <a:normAutofit/>
          </a:bodyPr>
          <a:lstStyle/>
          <a:p>
            <a:pPr algn="ctr"/>
            <a:r>
              <a:rPr lang="zh-CN" altLang="en-US" smtClean="0">
                <a:solidFill>
                  <a:sysClr val="window" lastClr="FFFFFF"/>
                </a:solidFill>
                <a:sym typeface="Arial" panose="020B0604020202020204" pitchFamily="34" charset="0"/>
              </a:rPr>
              <a:t>数据科学</a:t>
            </a:r>
            <a:endParaRPr lang="zh-CN" altLang="en-US" smtClean="0">
              <a:solidFill>
                <a:sysClr val="window" lastClr="FFFFFF"/>
              </a:solidFill>
              <a:sym typeface="Arial" panose="020B0604020202020204" pitchFamily="34" charset="0"/>
            </a:endParaRPr>
          </a:p>
        </p:txBody>
      </p:sp>
      <p:grpSp>
        <p:nvGrpSpPr>
          <p:cNvPr id="8" name="组合 7"/>
          <p:cNvGrpSpPr/>
          <p:nvPr>
            <p:custDataLst>
              <p:tags r:id="rId2"/>
            </p:custDataLst>
          </p:nvPr>
        </p:nvGrpSpPr>
        <p:grpSpPr>
          <a:xfrm>
            <a:off x="4803605" y="1882361"/>
            <a:ext cx="2434578" cy="1539236"/>
            <a:chOff x="3660816" y="1227535"/>
            <a:chExt cx="2463182" cy="1557321"/>
          </a:xfrm>
        </p:grpSpPr>
        <p:sp>
          <p:nvSpPr>
            <p:cNvPr id="9" name="椭圆 8"/>
            <p:cNvSpPr/>
            <p:nvPr>
              <p:custDataLst>
                <p:tags r:id="rId3"/>
              </p:custDataLst>
            </p:nvPr>
          </p:nvSpPr>
          <p:spPr>
            <a:xfrm>
              <a:off x="4133595" y="1917843"/>
              <a:ext cx="867013" cy="867013"/>
            </a:xfrm>
            <a:prstGeom prst="ellipse">
              <a:avLst/>
            </a:prstGeom>
            <a:solidFill>
              <a:srgbClr val="00B0F0"/>
            </a:solidFill>
            <a:ln>
              <a:noFill/>
            </a:ln>
          </p:spPr>
          <p:style>
            <a:lnRef idx="2">
              <a:srgbClr val="CE7932">
                <a:shade val="50000"/>
              </a:srgbClr>
            </a:lnRef>
            <a:fillRef idx="1">
              <a:srgbClr val="CE7932"/>
            </a:fillRef>
            <a:effectRef idx="0">
              <a:srgbClr val="CE7932"/>
            </a:effectRef>
            <a:fontRef idx="minor">
              <a:sysClr val="window" lastClr="FFFFFF"/>
            </a:fontRef>
          </p:style>
          <p:txBody>
            <a:bodyPr rtlCol="0" anchor="ctr">
              <a:normAutofit/>
            </a:bodyPr>
            <a:lstStyle/>
            <a:p>
              <a:pPr algn="ctr"/>
              <a:endParaRPr lang="zh-CN" altLang="en-US">
                <a:solidFill>
                  <a:srgbClr val="CE7932"/>
                </a:solidFill>
                <a:sym typeface="Arial" panose="020B0604020202020204" pitchFamily="34" charset="0"/>
              </a:endParaRPr>
            </a:p>
          </p:txBody>
        </p:sp>
        <p:sp>
          <p:nvSpPr>
            <p:cNvPr id="14" name="文本框 13"/>
            <p:cNvSpPr txBox="1"/>
            <p:nvPr>
              <p:custDataLst>
                <p:tags r:id="rId4"/>
              </p:custDataLst>
            </p:nvPr>
          </p:nvSpPr>
          <p:spPr>
            <a:xfrm>
              <a:off x="3660816" y="1227535"/>
              <a:ext cx="2463182" cy="690308"/>
            </a:xfrm>
            <a:prstGeom prst="rect">
              <a:avLst/>
            </a:prstGeom>
            <a:noFill/>
          </p:spPr>
          <p:txBody>
            <a:bodyPr wrap="square" rtlCol="0">
              <a:normAutofit/>
            </a:bodyPr>
            <a:lstStyle/>
            <a:p>
              <a:r>
                <a:rPr lang="zh-CN" altLang="en-US" smtClean="0">
                  <a:solidFill>
                    <a:srgbClr val="00B0F0"/>
                  </a:solidFill>
                  <a:sym typeface="Arial" panose="020B0604020202020204" pitchFamily="34" charset="0"/>
                </a:rPr>
                <a:t>数据的存储：软件方法与硬件方法</a:t>
              </a:r>
              <a:endParaRPr lang="zh-CN" altLang="en-US" smtClean="0">
                <a:solidFill>
                  <a:srgbClr val="00B0F0"/>
                </a:solidFill>
                <a:sym typeface="Arial" panose="020B0604020202020204" pitchFamily="34" charset="0"/>
              </a:endParaRPr>
            </a:p>
          </p:txBody>
        </p:sp>
      </p:grpSp>
      <p:grpSp>
        <p:nvGrpSpPr>
          <p:cNvPr id="18" name="组合 17"/>
          <p:cNvGrpSpPr/>
          <p:nvPr>
            <p:custDataLst>
              <p:tags r:id="rId5"/>
            </p:custDataLst>
          </p:nvPr>
        </p:nvGrpSpPr>
        <p:grpSpPr>
          <a:xfrm>
            <a:off x="2004457" y="3387376"/>
            <a:ext cx="3027381" cy="860118"/>
            <a:chOff x="828781" y="2750232"/>
            <a:chExt cx="3062949" cy="870223"/>
          </a:xfrm>
        </p:grpSpPr>
        <p:sp>
          <p:nvSpPr>
            <p:cNvPr id="10" name="椭圆 9"/>
            <p:cNvSpPr/>
            <p:nvPr>
              <p:custDataLst>
                <p:tags r:id="rId6"/>
              </p:custDataLst>
            </p:nvPr>
          </p:nvSpPr>
          <p:spPr>
            <a:xfrm>
              <a:off x="3024717" y="2753442"/>
              <a:ext cx="867013" cy="867013"/>
            </a:xfrm>
            <a:prstGeom prst="ellipse">
              <a:avLst/>
            </a:prstGeom>
            <a:solidFill>
              <a:schemeClr val="accent6">
                <a:lumMod val="60000"/>
                <a:lumOff val="40000"/>
              </a:schemeClr>
            </a:solidFill>
            <a:ln>
              <a:noFill/>
            </a:ln>
          </p:spPr>
          <p:style>
            <a:lnRef idx="2">
              <a:srgbClr val="CE7932">
                <a:shade val="50000"/>
              </a:srgbClr>
            </a:lnRef>
            <a:fillRef idx="1">
              <a:srgbClr val="CE7932"/>
            </a:fillRef>
            <a:effectRef idx="0">
              <a:srgbClr val="CE7932"/>
            </a:effectRef>
            <a:fontRef idx="minor">
              <a:sysClr val="window" lastClr="FFFFFF"/>
            </a:fontRef>
          </p:style>
          <p:txBody>
            <a:bodyPr rtlCol="0" anchor="ctr">
              <a:normAutofit/>
            </a:bodyPr>
            <a:lstStyle/>
            <a:p>
              <a:pPr algn="ctr"/>
              <a:endParaRPr lang="zh-CN" altLang="en-US" dirty="0">
                <a:solidFill>
                  <a:srgbClr val="CE7932"/>
                </a:solidFill>
                <a:sym typeface="Arial" panose="020B0604020202020204" pitchFamily="34" charset="0"/>
              </a:endParaRPr>
            </a:p>
          </p:txBody>
        </p:sp>
        <p:sp>
          <p:nvSpPr>
            <p:cNvPr id="15" name="文本框 14"/>
            <p:cNvSpPr txBox="1"/>
            <p:nvPr>
              <p:custDataLst>
                <p:tags r:id="rId7"/>
              </p:custDataLst>
            </p:nvPr>
          </p:nvSpPr>
          <p:spPr>
            <a:xfrm>
              <a:off x="828781" y="2750232"/>
              <a:ext cx="2405804" cy="795178"/>
            </a:xfrm>
            <a:prstGeom prst="rect">
              <a:avLst/>
            </a:prstGeom>
            <a:noFill/>
          </p:spPr>
          <p:txBody>
            <a:bodyPr wrap="square" rtlCol="0">
              <a:normAutofit/>
            </a:bodyPr>
            <a:lstStyle/>
            <a:p>
              <a:r>
                <a:rPr lang="zh-CN" altLang="en-US" smtClean="0">
                  <a:solidFill>
                    <a:schemeClr val="accent6">
                      <a:lumMod val="60000"/>
                      <a:lumOff val="40000"/>
                    </a:schemeClr>
                  </a:solidFill>
                  <a:sym typeface="Arial" panose="020B0604020202020204" pitchFamily="34" charset="0"/>
                </a:rPr>
                <a:t>数据的应用：数据软件的开发与报表分析</a:t>
              </a:r>
              <a:endParaRPr lang="zh-CN" altLang="en-US" smtClean="0">
                <a:solidFill>
                  <a:schemeClr val="accent6">
                    <a:lumMod val="60000"/>
                    <a:lumOff val="40000"/>
                  </a:schemeClr>
                </a:solidFill>
                <a:sym typeface="Arial" panose="020B0604020202020204" pitchFamily="34" charset="0"/>
              </a:endParaRPr>
            </a:p>
          </p:txBody>
        </p:sp>
      </p:grpSp>
      <p:grpSp>
        <p:nvGrpSpPr>
          <p:cNvPr id="11" name="组合 10"/>
          <p:cNvGrpSpPr/>
          <p:nvPr>
            <p:custDataLst>
              <p:tags r:id="rId8"/>
            </p:custDataLst>
          </p:nvPr>
        </p:nvGrpSpPr>
        <p:grpSpPr>
          <a:xfrm>
            <a:off x="6395052" y="3351799"/>
            <a:ext cx="3357581" cy="895815"/>
            <a:chOff x="5270960" y="2714234"/>
            <a:chExt cx="3397029" cy="906340"/>
          </a:xfrm>
        </p:grpSpPr>
        <p:sp>
          <p:nvSpPr>
            <p:cNvPr id="12" name="椭圆 11"/>
            <p:cNvSpPr/>
            <p:nvPr>
              <p:custDataLst>
                <p:tags r:id="rId9"/>
              </p:custDataLst>
            </p:nvPr>
          </p:nvSpPr>
          <p:spPr>
            <a:xfrm>
              <a:off x="5270960" y="2714234"/>
              <a:ext cx="867013" cy="867013"/>
            </a:xfrm>
            <a:prstGeom prst="ellipse">
              <a:avLst/>
            </a:prstGeom>
            <a:solidFill>
              <a:srgbClr val="00B050"/>
            </a:solidFill>
            <a:ln>
              <a:noFill/>
            </a:ln>
          </p:spPr>
          <p:style>
            <a:lnRef idx="2">
              <a:srgbClr val="CE7932">
                <a:shade val="50000"/>
              </a:srgbClr>
            </a:lnRef>
            <a:fillRef idx="1">
              <a:srgbClr val="CE7932"/>
            </a:fillRef>
            <a:effectRef idx="0">
              <a:srgbClr val="CE7932"/>
            </a:effectRef>
            <a:fontRef idx="minor">
              <a:sysClr val="window" lastClr="FFFFFF"/>
            </a:fontRef>
          </p:style>
          <p:txBody>
            <a:bodyPr rtlCol="0" anchor="ctr">
              <a:normAutofit/>
            </a:bodyPr>
            <a:lstStyle/>
            <a:p>
              <a:pPr algn="ctr"/>
              <a:endParaRPr lang="zh-CN" altLang="en-US">
                <a:solidFill>
                  <a:srgbClr val="CE7932"/>
                </a:solidFill>
                <a:sym typeface="Arial" panose="020B0604020202020204" pitchFamily="34" charset="0"/>
              </a:endParaRPr>
            </a:p>
          </p:txBody>
        </p:sp>
        <p:sp>
          <p:nvSpPr>
            <p:cNvPr id="16" name="文本框 15"/>
            <p:cNvSpPr txBox="1"/>
            <p:nvPr>
              <p:custDataLst>
                <p:tags r:id="rId10"/>
              </p:custDataLst>
            </p:nvPr>
          </p:nvSpPr>
          <p:spPr>
            <a:xfrm>
              <a:off x="6243496" y="2825401"/>
              <a:ext cx="2424493" cy="795173"/>
            </a:xfrm>
            <a:prstGeom prst="rect">
              <a:avLst/>
            </a:prstGeom>
            <a:noFill/>
          </p:spPr>
          <p:txBody>
            <a:bodyPr wrap="square" rtlCol="0">
              <a:normAutofit/>
            </a:bodyPr>
            <a:lstStyle/>
            <a:p>
              <a:r>
                <a:rPr lang="zh-CN" altLang="en-US" smtClean="0">
                  <a:solidFill>
                    <a:srgbClr val="00B050"/>
                  </a:solidFill>
                  <a:sym typeface="Arial" panose="020B0604020202020204" pitchFamily="34" charset="0"/>
                </a:rPr>
                <a:t>数据的处理：并行分布式系统与数据流</a:t>
              </a:r>
              <a:endParaRPr lang="zh-CN" altLang="en-US" smtClean="0">
                <a:solidFill>
                  <a:srgbClr val="00B050"/>
                </a:solidFill>
                <a:sym typeface="Arial" panose="020B0604020202020204" pitchFamily="34" charset="0"/>
              </a:endParaRPr>
            </a:p>
          </p:txBody>
        </p:sp>
      </p:grpSp>
      <p:grpSp>
        <p:nvGrpSpPr>
          <p:cNvPr id="17" name="组合 16"/>
          <p:cNvGrpSpPr/>
          <p:nvPr>
            <p:custDataLst>
              <p:tags r:id="rId11"/>
            </p:custDataLst>
          </p:nvPr>
        </p:nvGrpSpPr>
        <p:grpSpPr>
          <a:xfrm>
            <a:off x="3062734" y="4688128"/>
            <a:ext cx="2415893" cy="1711827"/>
            <a:chOff x="1899492" y="4066263"/>
            <a:chExt cx="2444277" cy="1731939"/>
          </a:xfrm>
        </p:grpSpPr>
        <p:sp>
          <p:nvSpPr>
            <p:cNvPr id="13" name="椭圆 12"/>
            <p:cNvSpPr/>
            <p:nvPr>
              <p:custDataLst>
                <p:tags r:id="rId12"/>
              </p:custDataLst>
            </p:nvPr>
          </p:nvSpPr>
          <p:spPr>
            <a:xfrm>
              <a:off x="3476756" y="4066263"/>
              <a:ext cx="867013" cy="867013"/>
            </a:xfrm>
            <a:prstGeom prst="ellipse">
              <a:avLst/>
            </a:prstGeom>
            <a:solidFill>
              <a:srgbClr val="FFFF00"/>
            </a:solidFill>
            <a:ln>
              <a:noFill/>
            </a:ln>
          </p:spPr>
          <p:style>
            <a:lnRef idx="2">
              <a:srgbClr val="CE7932">
                <a:shade val="50000"/>
              </a:srgbClr>
            </a:lnRef>
            <a:fillRef idx="1">
              <a:srgbClr val="CE7932"/>
            </a:fillRef>
            <a:effectRef idx="0">
              <a:srgbClr val="CE7932"/>
            </a:effectRef>
            <a:fontRef idx="minor">
              <a:sysClr val="window" lastClr="FFFFFF"/>
            </a:fontRef>
          </p:style>
          <p:txBody>
            <a:bodyPr rtlCol="0" anchor="ctr">
              <a:normAutofit/>
            </a:bodyPr>
            <a:lstStyle/>
            <a:p>
              <a:pPr algn="ctr"/>
              <a:endParaRPr lang="zh-CN" altLang="en-US">
                <a:solidFill>
                  <a:srgbClr val="CE7932"/>
                </a:solidFill>
                <a:sym typeface="Arial" panose="020B0604020202020204" pitchFamily="34" charset="0"/>
              </a:endParaRPr>
            </a:p>
          </p:txBody>
        </p:sp>
        <p:sp>
          <p:nvSpPr>
            <p:cNvPr id="19" name="文本框 18"/>
            <p:cNvSpPr txBox="1"/>
            <p:nvPr>
              <p:custDataLst>
                <p:tags r:id="rId13"/>
              </p:custDataLst>
            </p:nvPr>
          </p:nvSpPr>
          <p:spPr>
            <a:xfrm>
              <a:off x="1899492" y="4987857"/>
              <a:ext cx="2444277" cy="810345"/>
            </a:xfrm>
            <a:prstGeom prst="rect">
              <a:avLst/>
            </a:prstGeom>
            <a:noFill/>
          </p:spPr>
          <p:txBody>
            <a:bodyPr wrap="square" rtlCol="0">
              <a:normAutofit/>
            </a:bodyPr>
            <a:lstStyle/>
            <a:p>
              <a:r>
                <a:rPr lang="zh-CN" altLang="en-US" smtClean="0">
                  <a:solidFill>
                    <a:srgbClr val="FFFF00"/>
                  </a:solidFill>
                  <a:sym typeface="Arial" panose="020B0604020202020204" pitchFamily="34" charset="0"/>
                </a:rPr>
                <a:t>数据的管理：现代数据库系统及其架构</a:t>
              </a:r>
              <a:endParaRPr lang="zh-CN" altLang="en-US" smtClean="0">
                <a:solidFill>
                  <a:srgbClr val="FFFF00"/>
                </a:solidFill>
                <a:sym typeface="Arial" panose="020B0604020202020204" pitchFamily="34" charset="0"/>
              </a:endParaRPr>
            </a:p>
          </p:txBody>
        </p:sp>
      </p:grpSp>
      <p:grpSp>
        <p:nvGrpSpPr>
          <p:cNvPr id="20" name="组合 19"/>
          <p:cNvGrpSpPr/>
          <p:nvPr>
            <p:custDataLst>
              <p:tags r:id="rId14"/>
            </p:custDataLst>
          </p:nvPr>
        </p:nvGrpSpPr>
        <p:grpSpPr>
          <a:xfrm>
            <a:off x="5993818" y="4664174"/>
            <a:ext cx="2864409" cy="1759941"/>
            <a:chOff x="4865012" y="4042031"/>
            <a:chExt cx="2898062" cy="1780618"/>
          </a:xfrm>
        </p:grpSpPr>
        <p:sp>
          <p:nvSpPr>
            <p:cNvPr id="21" name="椭圆 20"/>
            <p:cNvSpPr/>
            <p:nvPr>
              <p:custDataLst>
                <p:tags r:id="rId15"/>
              </p:custDataLst>
            </p:nvPr>
          </p:nvSpPr>
          <p:spPr>
            <a:xfrm>
              <a:off x="4865012" y="4042031"/>
              <a:ext cx="867013" cy="867013"/>
            </a:xfrm>
            <a:prstGeom prst="ellipse">
              <a:avLst/>
            </a:prstGeom>
            <a:solidFill>
              <a:srgbClr val="FF0000"/>
            </a:solidFill>
            <a:ln>
              <a:noFill/>
            </a:ln>
          </p:spPr>
          <p:style>
            <a:lnRef idx="2">
              <a:srgbClr val="CE7932">
                <a:shade val="50000"/>
              </a:srgbClr>
            </a:lnRef>
            <a:fillRef idx="1">
              <a:srgbClr val="CE7932"/>
            </a:fillRef>
            <a:effectRef idx="0">
              <a:srgbClr val="CE7932"/>
            </a:effectRef>
            <a:fontRef idx="minor">
              <a:sysClr val="window" lastClr="FFFFFF"/>
            </a:fontRef>
          </p:style>
          <p:txBody>
            <a:bodyPr rtlCol="0" anchor="ctr">
              <a:normAutofit/>
            </a:bodyPr>
            <a:lstStyle/>
            <a:p>
              <a:pPr algn="ctr"/>
              <a:endParaRPr lang="zh-CN" altLang="en-US">
                <a:solidFill>
                  <a:srgbClr val="CE7932"/>
                </a:solidFill>
                <a:sym typeface="Arial" panose="020B0604020202020204" pitchFamily="34" charset="0"/>
              </a:endParaRPr>
            </a:p>
          </p:txBody>
        </p:sp>
        <p:sp>
          <p:nvSpPr>
            <p:cNvPr id="22" name="文本框 21"/>
            <p:cNvSpPr txBox="1"/>
            <p:nvPr>
              <p:custDataLst>
                <p:tags r:id="rId16"/>
              </p:custDataLst>
            </p:nvPr>
          </p:nvSpPr>
          <p:spPr>
            <a:xfrm>
              <a:off x="5227318" y="5012301"/>
              <a:ext cx="2535756" cy="810348"/>
            </a:xfrm>
            <a:prstGeom prst="rect">
              <a:avLst/>
            </a:prstGeom>
            <a:noFill/>
          </p:spPr>
          <p:txBody>
            <a:bodyPr wrap="square" rtlCol="0">
              <a:normAutofit/>
            </a:bodyPr>
            <a:lstStyle/>
            <a:p>
              <a:r>
                <a:rPr lang="zh-CN" altLang="en-US" smtClean="0">
                  <a:solidFill>
                    <a:srgbClr val="FF0000"/>
                  </a:solidFill>
                  <a:sym typeface="Arial" panose="020B0604020202020204" pitchFamily="34" charset="0"/>
                </a:rPr>
                <a:t>数据的分析：统计学，数据挖掘与机器学习</a:t>
              </a:r>
              <a:endParaRPr lang="zh-CN" altLang="en-US" smtClean="0">
                <a:solidFill>
                  <a:srgbClr val="FF0000"/>
                </a:solidFill>
                <a:sym typeface="Arial" panose="020B0604020202020204" pitchFamily="34"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200">
                <a:latin typeface="宋体" panose="02010600030101010101" pitchFamily="2" charset="-122"/>
                <a:ea typeface="宋体" panose="02010600030101010101" pitchFamily="2" charset="-122"/>
              </a:rPr>
              <a:t>数据的属性</a:t>
            </a:r>
            <a:endParaRPr lang="zh-CN" altLang="en-US" sz="32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在前面的学习中我们知道离散的概念与连续的概念</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为了防止你们忘了这里不妨再提一遍</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离散：取值是有限的，不光是</a:t>
            </a:r>
            <a:r>
              <a:rPr lang="en-US" altLang="zh-CN" sz="2400">
                <a:latin typeface="宋体" panose="02010600030101010101" pitchFamily="2" charset="-122"/>
                <a:ea typeface="宋体" panose="02010600030101010101" pitchFamily="2" charset="-122"/>
              </a:rPr>
              <a:t>0-1</a:t>
            </a:r>
            <a:r>
              <a:rPr lang="zh-CN" altLang="en-US" sz="2400">
                <a:latin typeface="宋体" panose="02010600030101010101" pitchFamily="2" charset="-122"/>
                <a:ea typeface="宋体" panose="02010600030101010101" pitchFamily="2" charset="-122"/>
              </a:rPr>
              <a:t>规划这样的数字，</a:t>
            </a:r>
            <a:r>
              <a:rPr lang="en-US" altLang="zh-CN" sz="2400">
                <a:latin typeface="宋体" panose="02010600030101010101" pitchFamily="2" charset="-122"/>
                <a:ea typeface="宋体" panose="02010600030101010101" pitchFamily="2" charset="-122"/>
              </a:rPr>
              <a:t>{</a:t>
            </a:r>
            <a:r>
              <a:rPr lang="zh-CN" altLang="en-US" sz="2400">
                <a:latin typeface="宋体" panose="02010600030101010101" pitchFamily="2" charset="-122"/>
                <a:ea typeface="宋体" panose="02010600030101010101" pitchFamily="2" charset="-122"/>
              </a:rPr>
              <a:t>猫，狗</a:t>
            </a:r>
            <a:r>
              <a:rPr lang="en-US" altLang="zh-CN" sz="2400">
                <a:latin typeface="宋体" panose="02010600030101010101" pitchFamily="2" charset="-122"/>
                <a:ea typeface="宋体" panose="02010600030101010101" pitchFamily="2" charset="-122"/>
              </a:rPr>
              <a:t>}</a:t>
            </a:r>
            <a:r>
              <a:rPr lang="zh-CN" altLang="en-US" sz="2400">
                <a:latin typeface="宋体" panose="02010600030101010101" pitchFamily="2" charset="-122"/>
                <a:ea typeface="宋体" panose="02010600030101010101" pitchFamily="2" charset="-122"/>
              </a:rPr>
              <a:t>这样的有限词汇集合也可以构成离散特征</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连续：取值是无限的，通常为实数，比如</a:t>
            </a:r>
            <a:r>
              <a:rPr lang="en-US" altLang="zh-CN" sz="2400">
                <a:latin typeface="宋体" panose="02010600030101010101" pitchFamily="2" charset="-122"/>
                <a:ea typeface="宋体" panose="02010600030101010101" pitchFamily="2" charset="-122"/>
              </a:rPr>
              <a:t>173.52cm</a:t>
            </a:r>
            <a:r>
              <a:rPr lang="zh-CN" altLang="en-US" sz="2400">
                <a:latin typeface="宋体" panose="02010600030101010101" pitchFamily="2" charset="-122"/>
                <a:ea typeface="宋体" panose="02010600030101010101" pitchFamily="2" charset="-122"/>
              </a:rPr>
              <a:t>等</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通常数据的属性就是离散类属性和连续类属性两个大类</a:t>
            </a:r>
            <a:endParaRPr lang="zh-CN" altLang="en-US" sz="2400">
              <a:latin typeface="宋体" panose="02010600030101010101" pitchFamily="2" charset="-122"/>
              <a:ea typeface="宋体" panose="02010600030101010101" pitchFamily="2" charset="-122"/>
            </a:endParaRPr>
          </a:p>
        </p:txBody>
      </p:sp>
      <p:grpSp>
        <p:nvGrpSpPr>
          <p:cNvPr id="4" name="object 2"/>
          <p:cNvGrpSpPr/>
          <p:nvPr/>
        </p:nvGrpSpPr>
        <p:grpSpPr>
          <a:xfrm>
            <a:off x="194818" y="1062481"/>
            <a:ext cx="7958455" cy="114300"/>
            <a:chOff x="574548" y="1048511"/>
            <a:chExt cx="7958455" cy="114300"/>
          </a:xfrm>
        </p:grpSpPr>
        <p:sp>
          <p:nvSpPr>
            <p:cNvPr id="5" name="object 3"/>
            <p:cNvSpPr/>
            <p:nvPr/>
          </p:nvSpPr>
          <p:spPr>
            <a:xfrm>
              <a:off x="574548" y="1053083"/>
              <a:ext cx="4655820" cy="109855"/>
            </a:xfrm>
            <a:custGeom>
              <a:avLst/>
              <a:gdLst/>
              <a:ahLst/>
              <a:cxnLst/>
              <a:rect l="l" t="t" r="r" b="b"/>
              <a:pathLst>
                <a:path w="4655820" h="109855">
                  <a:moveTo>
                    <a:pt x="4655566" y="0"/>
                  </a:moveTo>
                  <a:lnTo>
                    <a:pt x="0" y="0"/>
                  </a:lnTo>
                  <a:lnTo>
                    <a:pt x="0" y="109727"/>
                  </a:lnTo>
                  <a:lnTo>
                    <a:pt x="4655566" y="109727"/>
                  </a:lnTo>
                  <a:lnTo>
                    <a:pt x="4655566" y="0"/>
                  </a:lnTo>
                  <a:close/>
                </a:path>
              </a:pathLst>
            </a:custGeom>
            <a:solidFill>
              <a:srgbClr val="CC0000"/>
            </a:solidFill>
          </p:spPr>
          <p:txBody>
            <a:bodyPr wrap="square" lIns="0" tIns="0" rIns="0" bIns="0" rtlCol="0"/>
            <a:lstStyle/>
            <a:p/>
          </p:txBody>
        </p:sp>
        <p:sp>
          <p:nvSpPr>
            <p:cNvPr id="6" name="object 4"/>
            <p:cNvSpPr/>
            <p:nvPr/>
          </p:nvSpPr>
          <p:spPr>
            <a:xfrm>
              <a:off x="574548" y="1053083"/>
              <a:ext cx="7958455" cy="0"/>
            </a:xfrm>
            <a:custGeom>
              <a:avLst/>
              <a:gdLst/>
              <a:ahLst/>
              <a:cxnLst/>
              <a:rect l="l" t="t" r="r" b="b"/>
              <a:pathLst>
                <a:path w="7958455">
                  <a:moveTo>
                    <a:pt x="0" y="0"/>
                  </a:moveTo>
                  <a:lnTo>
                    <a:pt x="7958328" y="0"/>
                  </a:lnTo>
                </a:path>
              </a:pathLst>
            </a:custGeom>
            <a:ln w="9144">
              <a:solidFill>
                <a:srgbClr val="CC0000"/>
              </a:solidFill>
            </a:ln>
          </p:spPr>
          <p:txBody>
            <a:bodyPr wrap="square" lIns="0" tIns="0" rIns="0" bIns="0" rtlCol="0"/>
            <a:lstStyle/>
            <a:p/>
          </p:txBody>
        </p:sp>
      </p:grpSp>
      <p:sp>
        <p:nvSpPr>
          <p:cNvPr id="7" name="object 5"/>
          <p:cNvSpPr txBox="1"/>
          <p:nvPr/>
        </p:nvSpPr>
        <p:spPr>
          <a:xfrm>
            <a:off x="437515" y="429895"/>
            <a:ext cx="4054475" cy="505460"/>
          </a:xfrm>
          <a:prstGeom prst="rect">
            <a:avLst/>
          </a:prstGeom>
        </p:spPr>
        <p:txBody>
          <a:bodyPr vert="horz" wrap="square" lIns="0" tIns="13335" rIns="0" bIns="0" rtlCol="0">
            <a:spAutoFit/>
          </a:bodyPr>
          <a:lstStyle/>
          <a:p>
            <a:pPr marL="12700">
              <a:lnSpc>
                <a:spcPct val="100000"/>
              </a:lnSpc>
              <a:spcBef>
                <a:spcPts val="105"/>
              </a:spcBef>
            </a:pPr>
            <a:r>
              <a:rPr lang="en-US" altLang="zh-CN" sz="3200" b="1" spc="790" dirty="0">
                <a:solidFill>
                  <a:srgbClr val="CC0000"/>
                </a:solidFill>
                <a:latin typeface="宋体" panose="02010600030101010101" pitchFamily="2" charset="-122"/>
                <a:ea typeface="宋体" panose="02010600030101010101" pitchFamily="2" charset="-122"/>
                <a:cs typeface="黑体" panose="02010609060101010101" charset="-122"/>
              </a:rPr>
              <a:t>3.1 </a:t>
            </a:r>
            <a:r>
              <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rPr>
              <a:t>什么是数据</a:t>
            </a:r>
            <a:endParaRPr lang="zh-CN" altLang="en-US" sz="3200" b="1" spc="790" dirty="0">
              <a:solidFill>
                <a:srgbClr val="CC0000"/>
              </a:solidFill>
              <a:latin typeface="宋体" panose="02010600030101010101" pitchFamily="2" charset="-122"/>
              <a:ea typeface="宋体" panose="02010600030101010101" pitchFamily="2" charset="-122"/>
              <a:cs typeface="黑体" panose="02010609060101010101"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TAG_VERSION" val="1.0"/>
  <p:tag name="KSO_WM_BEAUTIFY_FLAG" val="#wm#"/>
  <p:tag name="KSO_WM_TEMPLATE_CATEGORY" val="diagram"/>
  <p:tag name="KSO_WM_TEMPLATE_INDEX" val="160003"/>
  <p:tag name="KSO_WM_UNIT_TYPE" val="n_h_f"/>
  <p:tag name="KSO_WM_UNIT_INDEX" val="1_1_1"/>
  <p:tag name="KSO_WM_UNIT_ID" val="diagram160003_5*n_h_f*1_1_1"/>
  <p:tag name="KSO_WM_UNIT_CLEAR" val="1"/>
  <p:tag name="KSO_WM_UNIT_LAYERLEVEL" val="1_1_1"/>
  <p:tag name="KSO_WM_UNIT_VALUE" val="42"/>
  <p:tag name="KSO_WM_UNIT_HIGHLIGHT" val="0"/>
  <p:tag name="KSO_WM_UNIT_COMPATIBLE" val="0"/>
  <p:tag name="KSO_WM_DIAGRAM_GROUP_CODE" val="n1-1"/>
  <p:tag name="KSO_WM_UNIT_PRESET_TEXT" val="LOREM IPSUM"/>
  <p:tag name="KSO_WM_UNIT_FILL_FORE_SCHEMECOLOR_INDEX" val="5"/>
  <p:tag name="KSO_WM_UNIT_FILL_TYPE" val="1"/>
  <p:tag name="KSO_WM_UNIT_TEXT_FILL_FORE_SCHEMECOLOR_INDEX" val="14"/>
  <p:tag name="KSO_WM_UNIT_TEXT_FILL_TYPE" val="1"/>
</p:tagLst>
</file>

<file path=ppt/tags/tag64.xml><?xml version="1.0" encoding="utf-8"?>
<p:tagLst xmlns:p="http://schemas.openxmlformats.org/presentationml/2006/main">
  <p:tag name="KSO_WM_TAG_VERSION" val="1.0"/>
  <p:tag name="KSO_WM_BEAUTIFY_FLAG" val="#wm#"/>
  <p:tag name="KSO_WM_UNIT_TYPE" val="i"/>
  <p:tag name="KSO_WM_UNIT_ID" val="diagram160003_5*i*1"/>
  <p:tag name="KSO_WM_TEMPLATE_CATEGORY" val="diagram"/>
  <p:tag name="KSO_WM_TEMPLATE_INDEX" val="160003"/>
  <p:tag name="KSO_WM_UNIT_INDEX" val="1"/>
</p:tagLst>
</file>

<file path=ppt/tags/tag65.xml><?xml version="1.0" encoding="utf-8"?>
<p:tagLst xmlns:p="http://schemas.openxmlformats.org/presentationml/2006/main">
  <p:tag name="KSO_WM_TAG_VERSION" val="1.0"/>
  <p:tag name="KSO_WM_BEAUTIFY_FLAG" val="#wm#"/>
  <p:tag name="KSO_WM_TEMPLATE_CATEGORY" val="diagram"/>
  <p:tag name="KSO_WM_TEMPLATE_INDEX" val="160003"/>
  <p:tag name="KSO_WM_UNIT_TYPE" val="n_i"/>
  <p:tag name="KSO_WM_UNIT_INDEX" val="1_1"/>
  <p:tag name="KSO_WM_UNIT_ID" val="diagram160003_5*n_i*1_1"/>
  <p:tag name="KSO_WM_UNIT_CLEAR" val="1"/>
  <p:tag name="KSO_WM_UNIT_LAYERLEVEL" val="1_1"/>
  <p:tag name="KSO_WM_DIAGRAM_GROUP_CODE" val="n1-1"/>
  <p:tag name="KSO_WM_UNIT_FILL_FORE_SCHEMECOLOR_INDEX" val="5"/>
  <p:tag name="KSO_WM_UNIT_FILL_TYPE" val="1"/>
  <p:tag name="KSO_WM_UNIT_TEXT_FILL_FORE_SCHEMECOLOR_INDEX" val="5"/>
  <p:tag name="KSO_WM_UNIT_TEXT_FILL_TYPE" val="1"/>
</p:tagLst>
</file>

<file path=ppt/tags/tag66.xml><?xml version="1.0" encoding="utf-8"?>
<p:tagLst xmlns:p="http://schemas.openxmlformats.org/presentationml/2006/main">
  <p:tag name="KSO_WM_TAG_VERSION" val="1.0"/>
  <p:tag name="KSO_WM_BEAUTIFY_FLAG" val="#wm#"/>
  <p:tag name="KSO_WM_TEMPLATE_CATEGORY" val="diagram"/>
  <p:tag name="KSO_WM_TEMPLATE_INDEX" val="160003"/>
  <p:tag name="KSO_WM_UNIT_TYPE" val="n_h_f"/>
  <p:tag name="KSO_WM_UNIT_INDEX" val="1_2_1"/>
  <p:tag name="KSO_WM_UNIT_ID" val="diagram160003_5*n_h_f*1_2_1"/>
  <p:tag name="KSO_WM_UNIT_CLEAR" val="1"/>
  <p:tag name="KSO_WM_UNIT_LAYERLEVEL" val="1_1_1"/>
  <p:tag name="KSO_WM_UNIT_VALUE" val="18"/>
  <p:tag name="KSO_WM_UNIT_HIGHLIGHT" val="0"/>
  <p:tag name="KSO_WM_UNIT_COMPATIBLE" val="0"/>
  <p:tag name="KSO_WM_DIAGRAM_GROUP_CODE" val="n1-1"/>
  <p:tag name="KSO_WM_UNIT_PRESET_TEXT" val="LOREM IPSUM DOLOR SIT"/>
  <p:tag name="KSO_WM_UNIT_TEXT_FILL_FORE_SCHEMECOLOR_INDEX" val="5"/>
  <p:tag name="KSO_WM_UNIT_TEXT_FILL_TYPE" val="1"/>
</p:tagLst>
</file>

<file path=ppt/tags/tag67.xml><?xml version="1.0" encoding="utf-8"?>
<p:tagLst xmlns:p="http://schemas.openxmlformats.org/presentationml/2006/main">
  <p:tag name="KSO_WM_TAG_VERSION" val="1.0"/>
  <p:tag name="KSO_WM_BEAUTIFY_FLAG" val="#wm#"/>
  <p:tag name="KSO_WM_UNIT_TYPE" val="i"/>
  <p:tag name="KSO_WM_UNIT_ID" val="diagram160003_5*i*6"/>
  <p:tag name="KSO_WM_TEMPLATE_CATEGORY" val="diagram"/>
  <p:tag name="KSO_WM_TEMPLATE_INDEX" val="160003"/>
  <p:tag name="KSO_WM_UNIT_INDEX" val="6"/>
</p:tagLst>
</file>

<file path=ppt/tags/tag68.xml><?xml version="1.0" encoding="utf-8"?>
<p:tagLst xmlns:p="http://schemas.openxmlformats.org/presentationml/2006/main">
  <p:tag name="KSO_WM_TAG_VERSION" val="1.0"/>
  <p:tag name="KSO_WM_BEAUTIFY_FLAG" val="#wm#"/>
  <p:tag name="KSO_WM_TEMPLATE_CATEGORY" val="diagram"/>
  <p:tag name="KSO_WM_TEMPLATE_INDEX" val="160003"/>
  <p:tag name="KSO_WM_UNIT_TYPE" val="n_i"/>
  <p:tag name="KSO_WM_UNIT_INDEX" val="1_2"/>
  <p:tag name="KSO_WM_UNIT_ID" val="diagram160003_5*n_i*1_2"/>
  <p:tag name="KSO_WM_UNIT_CLEAR" val="1"/>
  <p:tag name="KSO_WM_UNIT_LAYERLEVEL" val="1_1"/>
  <p:tag name="KSO_WM_DIAGRAM_GROUP_CODE" val="n1-1"/>
  <p:tag name="KSO_WM_UNIT_FILL_FORE_SCHEMECOLOR_INDEX" val="5"/>
  <p:tag name="KSO_WM_UNIT_FILL_TYPE" val="1"/>
  <p:tag name="KSO_WM_UNIT_TEXT_FILL_FORE_SCHEMECOLOR_INDEX" val="5"/>
  <p:tag name="KSO_WM_UNIT_TEXT_FILL_TYPE" val="1"/>
</p:tagLst>
</file>

<file path=ppt/tags/tag69.xml><?xml version="1.0" encoding="utf-8"?>
<p:tagLst xmlns:p="http://schemas.openxmlformats.org/presentationml/2006/main">
  <p:tag name="KSO_WM_TAG_VERSION" val="1.0"/>
  <p:tag name="KSO_WM_BEAUTIFY_FLAG" val="#wm#"/>
  <p:tag name="KSO_WM_TEMPLATE_CATEGORY" val="diagram"/>
  <p:tag name="KSO_WM_TEMPLATE_INDEX" val="160003"/>
  <p:tag name="KSO_WM_UNIT_TYPE" val="n_h_f"/>
  <p:tag name="KSO_WM_UNIT_INDEX" val="1_2_2"/>
  <p:tag name="KSO_WM_UNIT_ID" val="diagram160003_5*n_h_f*1_2_2"/>
  <p:tag name="KSO_WM_UNIT_CLEAR" val="1"/>
  <p:tag name="KSO_WM_UNIT_LAYERLEVEL" val="1_1_1"/>
  <p:tag name="KSO_WM_UNIT_VALUE" val="18"/>
  <p:tag name="KSO_WM_UNIT_HIGHLIGHT" val="0"/>
  <p:tag name="KSO_WM_UNIT_COMPATIBLE" val="0"/>
  <p:tag name="KSO_WM_DIAGRAM_GROUP_CODE" val="n1-1"/>
  <p:tag name="KSO_WM_UNIT_PRESET_TEXT" val="LOREM IPSUM DOLOR SIT"/>
  <p:tag name="KSO_WM_UNIT_TEXT_FILL_FORE_SCHEMECOLOR_INDEX" val="5"/>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AG_VERSION" val="1.0"/>
  <p:tag name="KSO_WM_BEAUTIFY_FLAG" val="#wm#"/>
  <p:tag name="KSO_WM_UNIT_TYPE" val="i"/>
  <p:tag name="KSO_WM_UNIT_ID" val="diagram160003_5*i*11"/>
  <p:tag name="KSO_WM_TEMPLATE_CATEGORY" val="diagram"/>
  <p:tag name="KSO_WM_TEMPLATE_INDEX" val="160003"/>
  <p:tag name="KSO_WM_UNIT_INDEX" val="11"/>
</p:tagLst>
</file>

<file path=ppt/tags/tag71.xml><?xml version="1.0" encoding="utf-8"?>
<p:tagLst xmlns:p="http://schemas.openxmlformats.org/presentationml/2006/main">
  <p:tag name="KSO_WM_TAG_VERSION" val="1.0"/>
  <p:tag name="KSO_WM_BEAUTIFY_FLAG" val="#wm#"/>
  <p:tag name="KSO_WM_TEMPLATE_CATEGORY" val="diagram"/>
  <p:tag name="KSO_WM_TEMPLATE_INDEX" val="160003"/>
  <p:tag name="KSO_WM_UNIT_TYPE" val="n_i"/>
  <p:tag name="KSO_WM_UNIT_INDEX" val="1_3"/>
  <p:tag name="KSO_WM_UNIT_ID" val="diagram160003_5*n_i*1_3"/>
  <p:tag name="KSO_WM_UNIT_CLEAR" val="1"/>
  <p:tag name="KSO_WM_UNIT_LAYERLEVEL" val="1_1"/>
  <p:tag name="KSO_WM_DIAGRAM_GROUP_CODE" val="n1-1"/>
  <p:tag name="KSO_WM_UNIT_FILL_FORE_SCHEMECOLOR_INDEX" val="5"/>
  <p:tag name="KSO_WM_UNIT_FILL_TYPE" val="1"/>
  <p:tag name="KSO_WM_UNIT_TEXT_FILL_FORE_SCHEMECOLOR_INDEX" val="5"/>
  <p:tag name="KSO_WM_UNIT_TEXT_FILL_TYPE" val="1"/>
</p:tagLst>
</file>

<file path=ppt/tags/tag72.xml><?xml version="1.0" encoding="utf-8"?>
<p:tagLst xmlns:p="http://schemas.openxmlformats.org/presentationml/2006/main">
  <p:tag name="KSO_WM_TAG_VERSION" val="1.0"/>
  <p:tag name="KSO_WM_BEAUTIFY_FLAG" val="#wm#"/>
  <p:tag name="KSO_WM_TEMPLATE_CATEGORY" val="diagram"/>
  <p:tag name="KSO_WM_TEMPLATE_INDEX" val="160003"/>
  <p:tag name="KSO_WM_UNIT_TYPE" val="n_h_f"/>
  <p:tag name="KSO_WM_UNIT_INDEX" val="1_2_3"/>
  <p:tag name="KSO_WM_UNIT_ID" val="diagram160003_5*n_h_f*1_2_3"/>
  <p:tag name="KSO_WM_UNIT_CLEAR" val="1"/>
  <p:tag name="KSO_WM_UNIT_LAYERLEVEL" val="1_1_1"/>
  <p:tag name="KSO_WM_UNIT_VALUE" val="18"/>
  <p:tag name="KSO_WM_UNIT_HIGHLIGHT" val="0"/>
  <p:tag name="KSO_WM_UNIT_COMPATIBLE" val="0"/>
  <p:tag name="KSO_WM_DIAGRAM_GROUP_CODE" val="n1-1"/>
  <p:tag name="KSO_WM_UNIT_PRESET_TEXT" val="LOREM IPSUM DOLOR SIT"/>
  <p:tag name="KSO_WM_UNIT_TEXT_FILL_FORE_SCHEMECOLOR_INDEX" val="5"/>
  <p:tag name="KSO_WM_UNIT_TEXT_FILL_TYPE" val="1"/>
</p:tagLst>
</file>

<file path=ppt/tags/tag73.xml><?xml version="1.0" encoding="utf-8"?>
<p:tagLst xmlns:p="http://schemas.openxmlformats.org/presentationml/2006/main">
  <p:tag name="KSO_WM_TAG_VERSION" val="1.0"/>
  <p:tag name="KSO_WM_BEAUTIFY_FLAG" val="#wm#"/>
  <p:tag name="KSO_WM_UNIT_TYPE" val="i"/>
  <p:tag name="KSO_WM_UNIT_ID" val="diagram160003_5*i*16"/>
  <p:tag name="KSO_WM_TEMPLATE_CATEGORY" val="diagram"/>
  <p:tag name="KSO_WM_TEMPLATE_INDEX" val="160003"/>
  <p:tag name="KSO_WM_UNIT_INDEX" val="16"/>
</p:tagLst>
</file>

<file path=ppt/tags/tag74.xml><?xml version="1.0" encoding="utf-8"?>
<p:tagLst xmlns:p="http://schemas.openxmlformats.org/presentationml/2006/main">
  <p:tag name="KSO_WM_TAG_VERSION" val="1.0"/>
  <p:tag name="KSO_WM_BEAUTIFY_FLAG" val="#wm#"/>
  <p:tag name="KSO_WM_TEMPLATE_CATEGORY" val="diagram"/>
  <p:tag name="KSO_WM_TEMPLATE_INDEX" val="160003"/>
  <p:tag name="KSO_WM_UNIT_TYPE" val="n_i"/>
  <p:tag name="KSO_WM_UNIT_INDEX" val="1_4"/>
  <p:tag name="KSO_WM_UNIT_ID" val="diagram160003_5*n_i*1_4"/>
  <p:tag name="KSO_WM_UNIT_CLEAR" val="1"/>
  <p:tag name="KSO_WM_UNIT_LAYERLEVEL" val="1_1"/>
  <p:tag name="KSO_WM_DIAGRAM_GROUP_CODE" val="n1-1"/>
  <p:tag name="KSO_WM_UNIT_FILL_FORE_SCHEMECOLOR_INDEX" val="5"/>
  <p:tag name="KSO_WM_UNIT_FILL_TYPE" val="1"/>
  <p:tag name="KSO_WM_UNIT_TEXT_FILL_FORE_SCHEMECOLOR_INDEX" val="5"/>
  <p:tag name="KSO_WM_UNIT_TEXT_FILL_TYPE" val="1"/>
</p:tagLst>
</file>

<file path=ppt/tags/tag75.xml><?xml version="1.0" encoding="utf-8"?>
<p:tagLst xmlns:p="http://schemas.openxmlformats.org/presentationml/2006/main">
  <p:tag name="KSO_WM_TAG_VERSION" val="1.0"/>
  <p:tag name="KSO_WM_BEAUTIFY_FLAG" val="#wm#"/>
  <p:tag name="KSO_WM_TEMPLATE_CATEGORY" val="diagram"/>
  <p:tag name="KSO_WM_TEMPLATE_INDEX" val="160003"/>
  <p:tag name="KSO_WM_UNIT_TYPE" val="n_h_f"/>
  <p:tag name="KSO_WM_UNIT_INDEX" val="1_2_4"/>
  <p:tag name="KSO_WM_UNIT_ID" val="diagram160003_5*n_h_f*1_2_4"/>
  <p:tag name="KSO_WM_UNIT_CLEAR" val="1"/>
  <p:tag name="KSO_WM_UNIT_LAYERLEVEL" val="1_1_1"/>
  <p:tag name="KSO_WM_UNIT_VALUE" val="18"/>
  <p:tag name="KSO_WM_UNIT_HIGHLIGHT" val="0"/>
  <p:tag name="KSO_WM_UNIT_COMPATIBLE" val="0"/>
  <p:tag name="KSO_WM_DIAGRAM_GROUP_CODE" val="n1-1"/>
  <p:tag name="KSO_WM_UNIT_PRESET_TEXT" val="LOREM IPSUM DOLOR SIT"/>
  <p:tag name="KSO_WM_UNIT_TEXT_FILL_FORE_SCHEMECOLOR_INDEX" val="5"/>
  <p:tag name="KSO_WM_UNIT_TEXT_FILL_TYPE" val="1"/>
</p:tagLst>
</file>

<file path=ppt/tags/tag76.xml><?xml version="1.0" encoding="utf-8"?>
<p:tagLst xmlns:p="http://schemas.openxmlformats.org/presentationml/2006/main">
  <p:tag name="KSO_WM_TAG_VERSION" val="1.0"/>
  <p:tag name="KSO_WM_BEAUTIFY_FLAG" val="#wm#"/>
  <p:tag name="KSO_WM_UNIT_TYPE" val="i"/>
  <p:tag name="KSO_WM_UNIT_ID" val="diagram160003_5*i*21"/>
  <p:tag name="KSO_WM_TEMPLATE_CATEGORY" val="diagram"/>
  <p:tag name="KSO_WM_TEMPLATE_INDEX" val="160003"/>
  <p:tag name="KSO_WM_UNIT_INDEX" val="21"/>
</p:tagLst>
</file>

<file path=ppt/tags/tag77.xml><?xml version="1.0" encoding="utf-8"?>
<p:tagLst xmlns:p="http://schemas.openxmlformats.org/presentationml/2006/main">
  <p:tag name="KSO_WM_TAG_VERSION" val="1.0"/>
  <p:tag name="KSO_WM_BEAUTIFY_FLAG" val="#wm#"/>
  <p:tag name="KSO_WM_TEMPLATE_CATEGORY" val="diagram"/>
  <p:tag name="KSO_WM_TEMPLATE_INDEX" val="160003"/>
  <p:tag name="KSO_WM_UNIT_TYPE" val="n_i"/>
  <p:tag name="KSO_WM_UNIT_INDEX" val="1_5"/>
  <p:tag name="KSO_WM_UNIT_ID" val="diagram160003_5*n_i*1_5"/>
  <p:tag name="KSO_WM_UNIT_CLEAR" val="1"/>
  <p:tag name="KSO_WM_UNIT_LAYERLEVEL" val="1_1"/>
  <p:tag name="KSO_WM_DIAGRAM_GROUP_CODE" val="n1-1"/>
  <p:tag name="KSO_WM_UNIT_FILL_FORE_SCHEMECOLOR_INDEX" val="5"/>
  <p:tag name="KSO_WM_UNIT_FILL_TYPE" val="1"/>
  <p:tag name="KSO_WM_UNIT_TEXT_FILL_FORE_SCHEMECOLOR_INDEX" val="5"/>
  <p:tag name="KSO_WM_UNIT_TEXT_FILL_TYPE" val="1"/>
</p:tagLst>
</file>

<file path=ppt/tags/tag78.xml><?xml version="1.0" encoding="utf-8"?>
<p:tagLst xmlns:p="http://schemas.openxmlformats.org/presentationml/2006/main">
  <p:tag name="KSO_WM_TAG_VERSION" val="1.0"/>
  <p:tag name="KSO_WM_BEAUTIFY_FLAG" val="#wm#"/>
  <p:tag name="KSO_WM_TEMPLATE_CATEGORY" val="diagram"/>
  <p:tag name="KSO_WM_TEMPLATE_INDEX" val="160003"/>
  <p:tag name="KSO_WM_UNIT_TYPE" val="n_h_f"/>
  <p:tag name="KSO_WM_UNIT_INDEX" val="1_2_5"/>
  <p:tag name="KSO_WM_UNIT_ID" val="diagram160003_5*n_h_f*1_2_5"/>
  <p:tag name="KSO_WM_UNIT_CLEAR" val="1"/>
  <p:tag name="KSO_WM_UNIT_LAYERLEVEL" val="1_1_1"/>
  <p:tag name="KSO_WM_UNIT_VALUE" val="20"/>
  <p:tag name="KSO_WM_UNIT_HIGHLIGHT" val="0"/>
  <p:tag name="KSO_WM_UNIT_COMPATIBLE" val="0"/>
  <p:tag name="KSO_WM_DIAGRAM_GROUP_CODE" val="n1-1"/>
  <p:tag name="KSO_WM_UNIT_PRESET_TEXT" val="LOREM IPSUM DOLOR SIT"/>
  <p:tag name="KSO_WM_UNIT_TEXT_FILL_FORE_SCHEMECOLOR_INDEX" val="5"/>
  <p:tag name="KSO_WM_UNIT_TEXT_FILL_TYPE" val="1"/>
</p:tagLst>
</file>

<file path=ppt/tags/tag79.xml><?xml version="1.0" encoding="utf-8"?>
<p:tagLst xmlns:p="http://schemas.openxmlformats.org/presentationml/2006/main">
  <p:tag name="KSO_WM_UNIT_PLACING_PICTURE_USER_VIEWPORT" val="{&quot;height&quot;:5055,&quot;width&quot;:6735}"/>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COMMONDATA" val="eyJoZGlkIjoiYTRiMzI3YzU3ODU0ZGQ5ZjBlODRjMWU4NGU2MzJkYTU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3225</Words>
  <Application>WPS 演示</Application>
  <PresentationFormat>宽屏</PresentationFormat>
  <Paragraphs>331</Paragraphs>
  <Slides>50</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61" baseType="lpstr">
      <vt:lpstr>Arial</vt:lpstr>
      <vt:lpstr>宋体</vt:lpstr>
      <vt:lpstr>Wingdings</vt:lpstr>
      <vt:lpstr>微软雅黑</vt:lpstr>
      <vt:lpstr>Wingdings</vt:lpstr>
      <vt:lpstr>黑体</vt:lpstr>
      <vt:lpstr>Verdana</vt:lpstr>
      <vt:lpstr>Arial Unicode MS</vt:lpstr>
      <vt:lpstr>Calibri</vt:lpstr>
      <vt:lpstr>Office 主题​​</vt:lpstr>
      <vt:lpstr>Equation.AxMath</vt:lpstr>
      <vt:lpstr>数据处理的基本策略</vt:lpstr>
      <vt:lpstr>一、什么是数据 二、数据预处理 三、插值与拟合 四、数据可视化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谢谢各位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马世拓</cp:lastModifiedBy>
  <cp:revision>181</cp:revision>
  <dcterms:created xsi:type="dcterms:W3CDTF">2019-06-19T02:08:00Z</dcterms:created>
  <dcterms:modified xsi:type="dcterms:W3CDTF">2022-06-11T03:07:02Z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22597B496AC94E1F8FD2DF1DCCB64731</vt:lpwstr>
  </property>
</Properties>
</file>