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JPG" ContentType="image/.jp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1"/>
  </p:notesMasterIdLst>
  <p:handoutMasterIdLst>
    <p:handoutMasterId r:id="rId52"/>
  </p:handoutMasterIdLst>
  <p:sldIdLst>
    <p:sldId id="257" r:id="rId3"/>
    <p:sldId id="259" r:id="rId4"/>
    <p:sldId id="261" r:id="rId5"/>
    <p:sldId id="302" r:id="rId6"/>
    <p:sldId id="303" r:id="rId7"/>
    <p:sldId id="304" r:id="rId8"/>
    <p:sldId id="305" r:id="rId9"/>
    <p:sldId id="306"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1" r:id="rId23"/>
    <p:sldId id="329" r:id="rId24"/>
    <p:sldId id="330" r:id="rId25"/>
    <p:sldId id="331" r:id="rId26"/>
    <p:sldId id="335" r:id="rId27"/>
    <p:sldId id="336" r:id="rId28"/>
    <p:sldId id="328" r:id="rId29"/>
    <p:sldId id="323" r:id="rId30"/>
    <p:sldId id="324" r:id="rId31"/>
    <p:sldId id="325" r:id="rId32"/>
    <p:sldId id="326" r:id="rId33"/>
    <p:sldId id="337" r:id="rId34"/>
    <p:sldId id="339" r:id="rId35"/>
    <p:sldId id="340" r:id="rId36"/>
    <p:sldId id="341" r:id="rId37"/>
    <p:sldId id="342" r:id="rId38"/>
    <p:sldId id="343" r:id="rId39"/>
    <p:sldId id="345" r:id="rId40"/>
    <p:sldId id="347" r:id="rId41"/>
    <p:sldId id="348" r:id="rId42"/>
    <p:sldId id="350" r:id="rId43"/>
    <p:sldId id="352" r:id="rId44"/>
    <p:sldId id="353" r:id="rId45"/>
    <p:sldId id="354" r:id="rId46"/>
    <p:sldId id="355" r:id="rId47"/>
    <p:sldId id="356" r:id="rId48"/>
    <p:sldId id="300" r:id="rId49"/>
    <p:sldId id="285" r:id="rId50"/>
  </p:sldIdLst>
  <p:sldSz cx="12192000" cy="6858000"/>
  <p:notesSz cx="6858000" cy="9144000"/>
  <p:custDataLst>
    <p:tags r:id="rId5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lia"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4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7" Type="http://schemas.openxmlformats.org/officeDocument/2006/relationships/tags" Target="tags/tag84.xml"/><Relationship Id="rId56" Type="http://schemas.openxmlformats.org/officeDocument/2006/relationships/commentAuthors" Target="commentAuthors.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handoutMaster" Target="handoutMasters/handoutMaster1.xml"/><Relationship Id="rId51" Type="http://schemas.openxmlformats.org/officeDocument/2006/relationships/notesMaster" Target="notesMasters/notesMaster1.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2.jpeg"/><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4"/>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pic>
        <p:nvPicPr>
          <p:cNvPr id="7" name="object 6"/>
          <p:cNvPicPr/>
          <p:nvPr userDrawn="1"/>
        </p:nvPicPr>
        <p:blipFill>
          <a:blip r:embed="rId8" cstate="print"/>
          <a:stretch>
            <a:fillRect/>
          </a:stretch>
        </p:blipFill>
        <p:spPr>
          <a:xfrm>
            <a:off x="9552431" y="44196"/>
            <a:ext cx="1068324" cy="84581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6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2" Type="http://schemas.openxmlformats.org/officeDocument/2006/relationships/slideLayout" Target="../slideLayouts/slideLayout2.xml"/><Relationship Id="rId21" Type="http://schemas.openxmlformats.org/officeDocument/2006/relationships/image" Target="../media/image11.png"/><Relationship Id="rId20" Type="http://schemas.openxmlformats.org/officeDocument/2006/relationships/tags" Target="../tags/tag83.xml"/><Relationship Id="rId2" Type="http://schemas.openxmlformats.org/officeDocument/2006/relationships/tags" Target="../tags/tag65.xml"/><Relationship Id="rId19" Type="http://schemas.openxmlformats.org/officeDocument/2006/relationships/tags" Target="../tags/tag82.xml"/><Relationship Id="rId18" Type="http://schemas.openxmlformats.org/officeDocument/2006/relationships/tags" Target="../tags/tag81.xml"/><Relationship Id="rId17" Type="http://schemas.openxmlformats.org/officeDocument/2006/relationships/tags" Target="../tags/tag80.xml"/><Relationship Id="rId16" Type="http://schemas.openxmlformats.org/officeDocument/2006/relationships/tags" Target="../tags/tag79.xml"/><Relationship Id="rId15" Type="http://schemas.openxmlformats.org/officeDocument/2006/relationships/tags" Target="../tags/tag78.xml"/><Relationship Id="rId14" Type="http://schemas.openxmlformats.org/officeDocument/2006/relationships/tags" Target="../tags/tag77.xml"/><Relationship Id="rId13" Type="http://schemas.openxmlformats.org/officeDocument/2006/relationships/tags" Target="../tags/tag76.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tags" Target="../tags/tag64.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jpeg"/><Relationship Id="rId1"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emf"/><Relationship Id="rId1" Type="http://schemas.openxmlformats.org/officeDocument/2006/relationships/image" Target="../media/image28.emf"/></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emf"/><Relationship Id="rId1" Type="http://schemas.openxmlformats.org/officeDocument/2006/relationships/image" Target="../media/image30.emf"/></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image" Target="../media/image35.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image" Target="../media/image40.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3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36.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49.wmf"/><Relationship Id="rId2" Type="http://schemas.openxmlformats.org/officeDocument/2006/relationships/oleObject" Target="../embeddings/oleObject1.bin"/><Relationship Id="rId1" Type="http://schemas.openxmlformats.org/officeDocument/2006/relationships/image" Target="../media/image38.png"/></Relationships>
</file>

<file path=ppt/slides/_rels/slide37.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49.wmf"/><Relationship Id="rId2" Type="http://schemas.openxmlformats.org/officeDocument/2006/relationships/oleObject" Target="../embeddings/oleObject2.bin"/><Relationship Id="rId1" Type="http://schemas.openxmlformats.org/officeDocument/2006/relationships/image" Target="../media/image3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grpSp>
        <p:nvGrpSpPr>
          <p:cNvPr id="2" name="object 2"/>
          <p:cNvGrpSpPr/>
          <p:nvPr/>
        </p:nvGrpSpPr>
        <p:grpSpPr>
          <a:xfrm>
            <a:off x="2209800" y="3243072"/>
            <a:ext cx="7772400" cy="114300"/>
            <a:chOff x="685800" y="3243072"/>
            <a:chExt cx="7772400" cy="114300"/>
          </a:xfrm>
        </p:grpSpPr>
        <p:sp>
          <p:nvSpPr>
            <p:cNvPr id="3" name="object 3"/>
            <p:cNvSpPr/>
            <p:nvPr/>
          </p:nvSpPr>
          <p:spPr>
            <a:xfrm>
              <a:off x="685800" y="3247644"/>
              <a:ext cx="4803775" cy="109855"/>
            </a:xfrm>
            <a:custGeom>
              <a:avLst/>
              <a:gdLst/>
              <a:ahLst/>
              <a:cxnLst/>
              <a:rect l="l" t="t" r="r" b="b"/>
              <a:pathLst>
                <a:path w="4803775" h="109854">
                  <a:moveTo>
                    <a:pt x="4803394" y="0"/>
                  </a:moveTo>
                  <a:lnTo>
                    <a:pt x="0" y="0"/>
                  </a:lnTo>
                  <a:lnTo>
                    <a:pt x="0" y="109727"/>
                  </a:lnTo>
                  <a:lnTo>
                    <a:pt x="4803394" y="109727"/>
                  </a:lnTo>
                  <a:lnTo>
                    <a:pt x="4803394" y="0"/>
                  </a:lnTo>
                  <a:close/>
                </a:path>
              </a:pathLst>
            </a:custGeom>
            <a:solidFill>
              <a:srgbClr val="CC0000"/>
            </a:solidFill>
          </p:spPr>
          <p:txBody>
            <a:bodyPr wrap="square" lIns="0" tIns="0" rIns="0" bIns="0" rtlCol="0"/>
            <a:lstStyle/>
            <a:p/>
          </p:txBody>
        </p:sp>
        <p:sp>
          <p:nvSpPr>
            <p:cNvPr id="4" name="object 4"/>
            <p:cNvSpPr/>
            <p:nvPr/>
          </p:nvSpPr>
          <p:spPr>
            <a:xfrm>
              <a:off x="685800" y="3247644"/>
              <a:ext cx="7772400" cy="0"/>
            </a:xfrm>
            <a:custGeom>
              <a:avLst/>
              <a:gdLst/>
              <a:ahLst/>
              <a:cxnLst/>
              <a:rect l="l" t="t" r="r" b="b"/>
              <a:pathLst>
                <a:path w="7772400">
                  <a:moveTo>
                    <a:pt x="0" y="0"/>
                  </a:moveTo>
                  <a:lnTo>
                    <a:pt x="7772400" y="0"/>
                  </a:lnTo>
                </a:path>
              </a:pathLst>
            </a:custGeom>
            <a:ln w="9144">
              <a:solidFill>
                <a:srgbClr val="CC0000"/>
              </a:solidFill>
            </a:ln>
          </p:spPr>
          <p:txBody>
            <a:bodyPr wrap="square" lIns="0" tIns="0" rIns="0" bIns="0" rtlCol="0"/>
            <a:lstStyle/>
            <a:p/>
          </p:txBody>
        </p:sp>
      </p:grpSp>
      <p:sp>
        <p:nvSpPr>
          <p:cNvPr id="5" name="object 5"/>
          <p:cNvSpPr txBox="1">
            <a:spLocks noGrp="1"/>
          </p:cNvSpPr>
          <p:nvPr>
            <p:ph type="title"/>
          </p:nvPr>
        </p:nvSpPr>
        <p:spPr>
          <a:xfrm>
            <a:off x="2036445" y="1840865"/>
            <a:ext cx="8181340" cy="935990"/>
          </a:xfrm>
          <a:prstGeom prst="rect">
            <a:avLst/>
          </a:prstGeom>
        </p:spPr>
        <p:txBody>
          <a:bodyPr vert="horz" wrap="square" lIns="0" tIns="12700" rIns="0" bIns="0" rtlCol="0">
            <a:spAutoFit/>
          </a:bodyPr>
          <a:lstStyle/>
          <a:p>
            <a:pPr marL="12700" algn="ctr">
              <a:lnSpc>
                <a:spcPct val="100000"/>
              </a:lnSpc>
              <a:spcBef>
                <a:spcPts val="100"/>
              </a:spcBef>
            </a:pPr>
            <a:r>
              <a:rPr lang="zh-CN" altLang="en-US" sz="6000" spc="-5" dirty="0">
                <a:solidFill>
                  <a:srgbClr val="3333CC"/>
                </a:solidFill>
                <a:latin typeface="宋体" panose="02010600030101010101" pitchFamily="2" charset="-122"/>
                <a:ea typeface="宋体" panose="02010600030101010101" pitchFamily="2" charset="-122"/>
                <a:cs typeface="黑体" panose="02010609060101010101" charset="-122"/>
              </a:rPr>
              <a:t>时间序列分析</a:t>
            </a:r>
            <a:endParaRPr lang="zh-CN" altLang="en-US" sz="6000" spc="-5" dirty="0">
              <a:solidFill>
                <a:srgbClr val="3333CC"/>
              </a:solidFill>
              <a:latin typeface="宋体" panose="02010600030101010101" pitchFamily="2" charset="-122"/>
              <a:ea typeface="宋体" panose="02010600030101010101" pitchFamily="2" charset="-122"/>
              <a:cs typeface="黑体" panose="02010609060101010101" charset="-122"/>
            </a:endParaRPr>
          </a:p>
        </p:txBody>
      </p:sp>
      <p:pic>
        <p:nvPicPr>
          <p:cNvPr id="6" name="object 6"/>
          <p:cNvPicPr/>
          <p:nvPr/>
        </p:nvPicPr>
        <p:blipFill>
          <a:blip r:embed="rId2" cstate="print"/>
          <a:stretch>
            <a:fillRect/>
          </a:stretch>
        </p:blipFill>
        <p:spPr>
          <a:xfrm>
            <a:off x="9552431" y="44196"/>
            <a:ext cx="1068324" cy="845819"/>
          </a:xfrm>
          <a:prstGeom prst="rect">
            <a:avLst/>
          </a:prstGeom>
        </p:spPr>
      </p:pic>
      <p:sp>
        <p:nvSpPr>
          <p:cNvPr id="8" name="文本框 7"/>
          <p:cNvSpPr txBox="1"/>
          <p:nvPr/>
        </p:nvSpPr>
        <p:spPr>
          <a:xfrm>
            <a:off x="4018280" y="3961130"/>
            <a:ext cx="4217035" cy="953135"/>
          </a:xfrm>
          <a:prstGeom prst="rect">
            <a:avLst/>
          </a:prstGeom>
          <a:noFill/>
        </p:spPr>
        <p:txBody>
          <a:bodyPr wrap="square" rtlCol="0">
            <a:spAutoFit/>
          </a:bodyPr>
          <a:p>
            <a:pPr algn="ctr"/>
            <a:r>
              <a:rPr lang="zh-CN" altLang="en-US" sz="2800" b="1">
                <a:latin typeface="宋体" panose="02010600030101010101" pitchFamily="2" charset="-122"/>
                <a:ea typeface="宋体" panose="02010600030101010101" pitchFamily="2" charset="-122"/>
                <a:cs typeface="宋体" panose="02010600030101010101" pitchFamily="2" charset="-122"/>
              </a:rPr>
              <a:t>华中科技大学</a:t>
            </a:r>
            <a:r>
              <a:rPr lang="en-US" altLang="zh-CN" sz="2800" b="1">
                <a:latin typeface="宋体" panose="02010600030101010101" pitchFamily="2" charset="-122"/>
                <a:ea typeface="宋体" panose="02010600030101010101" pitchFamily="2" charset="-122"/>
                <a:cs typeface="宋体" panose="02010600030101010101" pitchFamily="2" charset="-122"/>
              </a:rPr>
              <a:t> </a:t>
            </a:r>
            <a:r>
              <a:rPr lang="zh-CN" altLang="en-US" sz="2800" b="1">
                <a:latin typeface="宋体" panose="02010600030101010101" pitchFamily="2" charset="-122"/>
                <a:ea typeface="宋体" panose="02010600030101010101" pitchFamily="2" charset="-122"/>
                <a:cs typeface="宋体" panose="02010600030101010101" pitchFamily="2" charset="-122"/>
              </a:rPr>
              <a:t>马世拓</a:t>
            </a:r>
            <a:endParaRPr lang="zh-CN" altLang="en-US" sz="2800" b="1">
              <a:latin typeface="宋体" panose="02010600030101010101" pitchFamily="2" charset="-122"/>
              <a:ea typeface="宋体" panose="02010600030101010101" pitchFamily="2" charset="-122"/>
              <a:cs typeface="宋体" panose="02010600030101010101" pitchFamily="2" charset="-122"/>
            </a:endParaRPr>
          </a:p>
          <a:p>
            <a:pPr algn="ctr"/>
            <a:r>
              <a:rPr lang="en-US" altLang="zh-CN" sz="2800" b="1">
                <a:latin typeface="宋体" panose="02010600030101010101" pitchFamily="2" charset="-122"/>
                <a:ea typeface="宋体" panose="02010600030101010101" pitchFamily="2" charset="-122"/>
                <a:cs typeface="宋体" panose="02010600030101010101" pitchFamily="2" charset="-122"/>
              </a:rPr>
              <a:t>2793055528@qq.com</a:t>
            </a:r>
            <a:endParaRPr lang="en-US" altLang="zh-CN" sz="2800" b="1">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移动平均法</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08381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6.1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带有时间的数据</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100" name="图片 99"/>
          <p:cNvPicPr/>
          <p:nvPr/>
        </p:nvPicPr>
        <p:blipFill>
          <a:blip r:embed="rId1"/>
          <a:stretch>
            <a:fillRect/>
          </a:stretch>
        </p:blipFill>
        <p:spPr>
          <a:xfrm>
            <a:off x="749936" y="2340293"/>
            <a:ext cx="7867649" cy="4181475"/>
          </a:xfrm>
          <a:prstGeom prst="rect">
            <a:avLst/>
          </a:prstGeom>
          <a:noFill/>
          <a:ln w="9525">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指数平滑法</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08381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6.1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带有时间的数据</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101" name="图片 100"/>
          <p:cNvPicPr/>
          <p:nvPr/>
        </p:nvPicPr>
        <p:blipFill>
          <a:blip r:embed="rId1"/>
          <a:stretch>
            <a:fillRect/>
          </a:stretch>
        </p:blipFill>
        <p:spPr>
          <a:xfrm>
            <a:off x="684530" y="2369820"/>
            <a:ext cx="7562850" cy="2628900"/>
          </a:xfrm>
          <a:prstGeom prst="rect">
            <a:avLst/>
          </a:prstGeom>
          <a:noFill/>
          <a:ln w="9525">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灰色系统</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08381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6.2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灰色系统</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2" name="图片 1"/>
          <p:cNvPicPr>
            <a:picLocks noChangeAspect="1"/>
          </p:cNvPicPr>
          <p:nvPr>
            <p:custDataLst>
              <p:tags r:id="rId1"/>
            </p:custDataLst>
          </p:nvPr>
        </p:nvPicPr>
        <p:blipFill>
          <a:blip r:embed="rId2"/>
          <a:stretch>
            <a:fillRect/>
          </a:stretch>
        </p:blipFill>
        <p:spPr>
          <a:xfrm>
            <a:off x="1905000" y="2286000"/>
            <a:ext cx="8382000" cy="2286000"/>
          </a:xfrm>
          <a:prstGeom prst="rect">
            <a:avLst/>
          </a:prstGeom>
        </p:spPr>
      </p:pic>
      <p:sp>
        <p:nvSpPr>
          <p:cNvPr id="8" name="文本框 7"/>
          <p:cNvSpPr txBox="1"/>
          <p:nvPr/>
        </p:nvSpPr>
        <p:spPr>
          <a:xfrm>
            <a:off x="1559560" y="4935855"/>
            <a:ext cx="9307830" cy="953135"/>
          </a:xfrm>
          <a:prstGeom prst="rect">
            <a:avLst/>
          </a:prstGeom>
          <a:noFill/>
        </p:spPr>
        <p:txBody>
          <a:bodyPr wrap="square" rtlCol="0">
            <a:spAutoFit/>
          </a:bodyPr>
          <a:p>
            <a:r>
              <a:rPr lang="zh-CN" altLang="en-US" sz="2800" b="1">
                <a:solidFill>
                  <a:srgbClr val="FF0000"/>
                </a:solidFill>
              </a:rPr>
              <a:t>灰色预测是对在一定时间范围内有一部分已知信息但并不完全的情况下时间序列做预测</a:t>
            </a:r>
            <a:endParaRPr lang="zh-CN" altLang="en-US" sz="2800" b="1">
              <a:solidFill>
                <a:srgbClr val="FF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灰色预测</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08381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6.2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灰色系统</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2" name="图片 1"/>
          <p:cNvPicPr>
            <a:picLocks noChangeAspect="1"/>
          </p:cNvPicPr>
          <p:nvPr/>
        </p:nvPicPr>
        <p:blipFill>
          <a:blip r:embed="rId1"/>
          <a:stretch>
            <a:fillRect/>
          </a:stretch>
        </p:blipFill>
        <p:spPr>
          <a:xfrm>
            <a:off x="608330" y="2272030"/>
            <a:ext cx="5290185" cy="2969260"/>
          </a:xfrm>
          <a:prstGeom prst="rect">
            <a:avLst/>
          </a:prstGeom>
        </p:spPr>
      </p:pic>
      <p:pic>
        <p:nvPicPr>
          <p:cNvPr id="8" name="图片 7"/>
          <p:cNvPicPr>
            <a:picLocks noChangeAspect="1"/>
          </p:cNvPicPr>
          <p:nvPr/>
        </p:nvPicPr>
        <p:blipFill>
          <a:blip r:embed="rId2"/>
          <a:stretch>
            <a:fillRect/>
          </a:stretch>
        </p:blipFill>
        <p:spPr>
          <a:xfrm>
            <a:off x="5922010" y="2335530"/>
            <a:ext cx="5655310" cy="290576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灰色预测</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08381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6.2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灰色系统</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2" name="图片 1"/>
          <p:cNvPicPr>
            <a:picLocks noChangeAspect="1"/>
          </p:cNvPicPr>
          <p:nvPr/>
        </p:nvPicPr>
        <p:blipFill>
          <a:blip r:embed="rId1"/>
          <a:stretch>
            <a:fillRect/>
          </a:stretch>
        </p:blipFill>
        <p:spPr>
          <a:xfrm>
            <a:off x="194945" y="2605405"/>
            <a:ext cx="6213475" cy="2720975"/>
          </a:xfrm>
          <a:prstGeom prst="rect">
            <a:avLst/>
          </a:prstGeom>
        </p:spPr>
      </p:pic>
      <p:pic>
        <p:nvPicPr>
          <p:cNvPr id="8" name="图片 7"/>
          <p:cNvPicPr>
            <a:picLocks noChangeAspect="1"/>
          </p:cNvPicPr>
          <p:nvPr/>
        </p:nvPicPr>
        <p:blipFill>
          <a:blip r:embed="rId2"/>
          <a:stretch>
            <a:fillRect/>
          </a:stretch>
        </p:blipFill>
        <p:spPr>
          <a:xfrm>
            <a:off x="6403340" y="1417955"/>
            <a:ext cx="5677535" cy="483171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灰色预测</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08381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6.2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灰色系统</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24" name="任意多边形 23"/>
          <p:cNvSpPr/>
          <p:nvPr>
            <p:custDataLst>
              <p:tags r:id="rId1"/>
            </p:custDataLst>
          </p:nvPr>
        </p:nvSpPr>
        <p:spPr>
          <a:xfrm>
            <a:off x="3205754" y="3544870"/>
            <a:ext cx="5734974" cy="1129776"/>
          </a:xfrm>
          <a:custGeom>
            <a:avLst/>
            <a:gdLst>
              <a:gd name="connsiteX0" fmla="*/ 0 w 7013359"/>
              <a:gd name="connsiteY0" fmla="*/ 1420427 h 1420427"/>
              <a:gd name="connsiteX1" fmla="*/ 1420427 w 7013359"/>
              <a:gd name="connsiteY1" fmla="*/ 790113 h 1420427"/>
              <a:gd name="connsiteX2" fmla="*/ 7013359 w 7013359"/>
              <a:gd name="connsiteY2" fmla="*/ 0 h 1420427"/>
              <a:gd name="connsiteX3" fmla="*/ 7013359 w 7013359"/>
              <a:gd name="connsiteY3" fmla="*/ 0 h 1420427"/>
              <a:gd name="connsiteX0-1" fmla="*/ 0 w 7013359"/>
              <a:gd name="connsiteY0-2" fmla="*/ 1420427 h 1420427"/>
              <a:gd name="connsiteX1-3" fmla="*/ 1313894 w 7013359"/>
              <a:gd name="connsiteY1-4" fmla="*/ 878889 h 1420427"/>
              <a:gd name="connsiteX2-5" fmla="*/ 7013359 w 7013359"/>
              <a:gd name="connsiteY2-6" fmla="*/ 0 h 1420427"/>
              <a:gd name="connsiteX3-7" fmla="*/ 7013359 w 7013359"/>
              <a:gd name="connsiteY3-8" fmla="*/ 0 h 1420427"/>
              <a:gd name="connsiteX0-9" fmla="*/ 0 w 7013359"/>
              <a:gd name="connsiteY0-10" fmla="*/ 1420427 h 1420427"/>
              <a:gd name="connsiteX1-11" fmla="*/ 1313894 w 7013359"/>
              <a:gd name="connsiteY1-12" fmla="*/ 878889 h 1420427"/>
              <a:gd name="connsiteX2-13" fmla="*/ 7013359 w 7013359"/>
              <a:gd name="connsiteY2-14" fmla="*/ 0 h 1420427"/>
              <a:gd name="connsiteX3-15" fmla="*/ 7013359 w 7013359"/>
              <a:gd name="connsiteY3-16" fmla="*/ 0 h 1420427"/>
              <a:gd name="connsiteX0-17" fmla="*/ 0 w 7013359"/>
              <a:gd name="connsiteY0-18" fmla="*/ 1420427 h 1420427"/>
              <a:gd name="connsiteX1-19" fmla="*/ 1313894 w 7013359"/>
              <a:gd name="connsiteY1-20" fmla="*/ 878889 h 1420427"/>
              <a:gd name="connsiteX2-21" fmla="*/ 2840854 w 7013359"/>
              <a:gd name="connsiteY2-22" fmla="*/ 701336 h 1420427"/>
              <a:gd name="connsiteX3-23" fmla="*/ 7013359 w 7013359"/>
              <a:gd name="connsiteY3-24" fmla="*/ 0 h 1420427"/>
              <a:gd name="connsiteX4" fmla="*/ 7013359 w 7013359"/>
              <a:gd name="connsiteY4" fmla="*/ 0 h 1420427"/>
              <a:gd name="connsiteX0-25" fmla="*/ 0 w 7013359"/>
              <a:gd name="connsiteY0-26" fmla="*/ 1420427 h 1420427"/>
              <a:gd name="connsiteX1-27" fmla="*/ 1313894 w 7013359"/>
              <a:gd name="connsiteY1-28" fmla="*/ 878889 h 1420427"/>
              <a:gd name="connsiteX2-29" fmla="*/ 2974019 w 7013359"/>
              <a:gd name="connsiteY2-30" fmla="*/ 1127464 h 1420427"/>
              <a:gd name="connsiteX3-31" fmla="*/ 7013359 w 7013359"/>
              <a:gd name="connsiteY3-32" fmla="*/ 0 h 1420427"/>
              <a:gd name="connsiteX4-33" fmla="*/ 7013359 w 7013359"/>
              <a:gd name="connsiteY4-34" fmla="*/ 0 h 1420427"/>
              <a:gd name="connsiteX0-35" fmla="*/ 0 w 7013359"/>
              <a:gd name="connsiteY0-36" fmla="*/ 1420427 h 1420427"/>
              <a:gd name="connsiteX1-37" fmla="*/ 1313894 w 7013359"/>
              <a:gd name="connsiteY1-38" fmla="*/ 878889 h 1420427"/>
              <a:gd name="connsiteX2-39" fmla="*/ 2974019 w 7013359"/>
              <a:gd name="connsiteY2-40" fmla="*/ 1127464 h 1420427"/>
              <a:gd name="connsiteX3-41" fmla="*/ 4429957 w 7013359"/>
              <a:gd name="connsiteY3-42" fmla="*/ 763480 h 1420427"/>
              <a:gd name="connsiteX4-43" fmla="*/ 7013359 w 7013359"/>
              <a:gd name="connsiteY4-44" fmla="*/ 0 h 1420427"/>
              <a:gd name="connsiteX5" fmla="*/ 7013359 w 7013359"/>
              <a:gd name="connsiteY5" fmla="*/ 0 h 1420427"/>
              <a:gd name="connsiteX0-45" fmla="*/ 0 w 7013359"/>
              <a:gd name="connsiteY0-46" fmla="*/ 1420427 h 1420427"/>
              <a:gd name="connsiteX1-47" fmla="*/ 1313894 w 7013359"/>
              <a:gd name="connsiteY1-48" fmla="*/ 878889 h 1420427"/>
              <a:gd name="connsiteX2-49" fmla="*/ 2974019 w 7013359"/>
              <a:gd name="connsiteY2-50" fmla="*/ 1127464 h 1420427"/>
              <a:gd name="connsiteX3-51" fmla="*/ 4279036 w 7013359"/>
              <a:gd name="connsiteY3-52" fmla="*/ 541538 h 1420427"/>
              <a:gd name="connsiteX4-53" fmla="*/ 7013359 w 7013359"/>
              <a:gd name="connsiteY4-54" fmla="*/ 0 h 1420427"/>
              <a:gd name="connsiteX5-55" fmla="*/ 7013359 w 7013359"/>
              <a:gd name="connsiteY5-56" fmla="*/ 0 h 1420427"/>
              <a:gd name="connsiteX0-57" fmla="*/ 0 w 7013359"/>
              <a:gd name="connsiteY0-58" fmla="*/ 1420427 h 1420427"/>
              <a:gd name="connsiteX1-59" fmla="*/ 1313894 w 7013359"/>
              <a:gd name="connsiteY1-60" fmla="*/ 878889 h 1420427"/>
              <a:gd name="connsiteX2-61" fmla="*/ 2974019 w 7013359"/>
              <a:gd name="connsiteY2-62" fmla="*/ 1127464 h 1420427"/>
              <a:gd name="connsiteX3-63" fmla="*/ 4243525 w 7013359"/>
              <a:gd name="connsiteY3-64" fmla="*/ 523783 h 1420427"/>
              <a:gd name="connsiteX4-65" fmla="*/ 7013359 w 7013359"/>
              <a:gd name="connsiteY4-66" fmla="*/ 0 h 1420427"/>
              <a:gd name="connsiteX5-67" fmla="*/ 7013359 w 7013359"/>
              <a:gd name="connsiteY5-68" fmla="*/ 0 h 1420427"/>
              <a:gd name="connsiteX0-69" fmla="*/ 0 w 7013359"/>
              <a:gd name="connsiteY0-70" fmla="*/ 1420427 h 1420427"/>
              <a:gd name="connsiteX1-71" fmla="*/ 1313894 w 7013359"/>
              <a:gd name="connsiteY1-72" fmla="*/ 878889 h 1420427"/>
              <a:gd name="connsiteX2-73" fmla="*/ 2974019 w 7013359"/>
              <a:gd name="connsiteY2-74" fmla="*/ 1127464 h 1420427"/>
              <a:gd name="connsiteX3-75" fmla="*/ 4243525 w 7013359"/>
              <a:gd name="connsiteY3-76" fmla="*/ 523783 h 1420427"/>
              <a:gd name="connsiteX4-77" fmla="*/ 5690586 w 7013359"/>
              <a:gd name="connsiteY4-78" fmla="*/ 221942 h 1420427"/>
              <a:gd name="connsiteX5-79" fmla="*/ 7013359 w 7013359"/>
              <a:gd name="connsiteY5-80" fmla="*/ 0 h 1420427"/>
              <a:gd name="connsiteX6" fmla="*/ 7013359 w 7013359"/>
              <a:gd name="connsiteY6" fmla="*/ 0 h 1420427"/>
              <a:gd name="connsiteX0-81" fmla="*/ 0 w 7013359"/>
              <a:gd name="connsiteY0-82" fmla="*/ 1420427 h 1420427"/>
              <a:gd name="connsiteX1-83" fmla="*/ 1313894 w 7013359"/>
              <a:gd name="connsiteY1-84" fmla="*/ 878889 h 1420427"/>
              <a:gd name="connsiteX2-85" fmla="*/ 2974019 w 7013359"/>
              <a:gd name="connsiteY2-86" fmla="*/ 1127464 h 1420427"/>
              <a:gd name="connsiteX3-87" fmla="*/ 4243525 w 7013359"/>
              <a:gd name="connsiteY3-88" fmla="*/ 523783 h 1420427"/>
              <a:gd name="connsiteX4-89" fmla="*/ 5734974 w 7013359"/>
              <a:gd name="connsiteY4-90" fmla="*/ 346229 h 1420427"/>
              <a:gd name="connsiteX5-91" fmla="*/ 7013359 w 7013359"/>
              <a:gd name="connsiteY5-92" fmla="*/ 0 h 1420427"/>
              <a:gd name="connsiteX6-93" fmla="*/ 7013359 w 7013359"/>
              <a:gd name="connsiteY6-94" fmla="*/ 0 h 1420427"/>
              <a:gd name="connsiteX0-95" fmla="*/ 0 w 7013359"/>
              <a:gd name="connsiteY0-96" fmla="*/ 1420427 h 1420427"/>
              <a:gd name="connsiteX1-97" fmla="*/ 1313894 w 7013359"/>
              <a:gd name="connsiteY1-98" fmla="*/ 878889 h 1420427"/>
              <a:gd name="connsiteX2-99" fmla="*/ 2974019 w 7013359"/>
              <a:gd name="connsiteY2-100" fmla="*/ 1127464 h 1420427"/>
              <a:gd name="connsiteX3-101" fmla="*/ 4243525 w 7013359"/>
              <a:gd name="connsiteY3-102" fmla="*/ 523783 h 1420427"/>
              <a:gd name="connsiteX4-103" fmla="*/ 5734974 w 7013359"/>
              <a:gd name="connsiteY4-104" fmla="*/ 346229 h 1420427"/>
              <a:gd name="connsiteX5-105" fmla="*/ 7013359 w 7013359"/>
              <a:gd name="connsiteY5-106" fmla="*/ 0 h 1420427"/>
              <a:gd name="connsiteX6-107" fmla="*/ 7013359 w 7013359"/>
              <a:gd name="connsiteY6-108" fmla="*/ 0 h 1420427"/>
              <a:gd name="connsiteX0-109" fmla="*/ 0 w 7013359"/>
              <a:gd name="connsiteY0-110" fmla="*/ 1420427 h 1420427"/>
              <a:gd name="connsiteX1-111" fmla="*/ 1340527 w 7013359"/>
              <a:gd name="connsiteY1-112" fmla="*/ 887766 h 1420427"/>
              <a:gd name="connsiteX2-113" fmla="*/ 2974019 w 7013359"/>
              <a:gd name="connsiteY2-114" fmla="*/ 1127464 h 1420427"/>
              <a:gd name="connsiteX3-115" fmla="*/ 4243525 w 7013359"/>
              <a:gd name="connsiteY3-116" fmla="*/ 523783 h 1420427"/>
              <a:gd name="connsiteX4-117" fmla="*/ 5734974 w 7013359"/>
              <a:gd name="connsiteY4-118" fmla="*/ 346229 h 1420427"/>
              <a:gd name="connsiteX5-119" fmla="*/ 7013359 w 7013359"/>
              <a:gd name="connsiteY5-120" fmla="*/ 0 h 1420427"/>
              <a:gd name="connsiteX6-121" fmla="*/ 7013359 w 7013359"/>
              <a:gd name="connsiteY6-122" fmla="*/ 0 h 1420427"/>
              <a:gd name="connsiteX0-123" fmla="*/ 0 w 7013359"/>
              <a:gd name="connsiteY0-124" fmla="*/ 1420427 h 1420427"/>
              <a:gd name="connsiteX1-125" fmla="*/ 1340527 w 7013359"/>
              <a:gd name="connsiteY1-126" fmla="*/ 887766 h 1420427"/>
              <a:gd name="connsiteX2-127" fmla="*/ 2807332 w 7013359"/>
              <a:gd name="connsiteY2-128" fmla="*/ 1132227 h 1420427"/>
              <a:gd name="connsiteX3-129" fmla="*/ 4243525 w 7013359"/>
              <a:gd name="connsiteY3-130" fmla="*/ 523783 h 1420427"/>
              <a:gd name="connsiteX4-131" fmla="*/ 5734974 w 7013359"/>
              <a:gd name="connsiteY4-132" fmla="*/ 346229 h 1420427"/>
              <a:gd name="connsiteX5-133" fmla="*/ 7013359 w 7013359"/>
              <a:gd name="connsiteY5-134" fmla="*/ 0 h 1420427"/>
              <a:gd name="connsiteX6-135" fmla="*/ 7013359 w 7013359"/>
              <a:gd name="connsiteY6-136" fmla="*/ 0 h 1420427"/>
              <a:gd name="connsiteX0-137" fmla="*/ 0 w 7013359"/>
              <a:gd name="connsiteY0-138" fmla="*/ 1420427 h 1420427"/>
              <a:gd name="connsiteX1-139" fmla="*/ 1340527 w 7013359"/>
              <a:gd name="connsiteY1-140" fmla="*/ 887766 h 1420427"/>
              <a:gd name="connsiteX2-141" fmla="*/ 2807332 w 7013359"/>
              <a:gd name="connsiteY2-142" fmla="*/ 1132227 h 1420427"/>
              <a:gd name="connsiteX3-143" fmla="*/ 4281625 w 7013359"/>
              <a:gd name="connsiteY3-144" fmla="*/ 533308 h 1420427"/>
              <a:gd name="connsiteX4-145" fmla="*/ 5734974 w 7013359"/>
              <a:gd name="connsiteY4-146" fmla="*/ 346229 h 1420427"/>
              <a:gd name="connsiteX5-147" fmla="*/ 7013359 w 7013359"/>
              <a:gd name="connsiteY5-148" fmla="*/ 0 h 1420427"/>
              <a:gd name="connsiteX6-149" fmla="*/ 7013359 w 7013359"/>
              <a:gd name="connsiteY6-150" fmla="*/ 0 h 1420427"/>
              <a:gd name="connsiteX0-151" fmla="*/ 0 w 7013359"/>
              <a:gd name="connsiteY0-152" fmla="*/ 1420427 h 1420427"/>
              <a:gd name="connsiteX1-153" fmla="*/ 1340527 w 7013359"/>
              <a:gd name="connsiteY1-154" fmla="*/ 887766 h 1420427"/>
              <a:gd name="connsiteX2-155" fmla="*/ 2807332 w 7013359"/>
              <a:gd name="connsiteY2-156" fmla="*/ 1132227 h 1420427"/>
              <a:gd name="connsiteX3-157" fmla="*/ 4281625 w 7013359"/>
              <a:gd name="connsiteY3-158" fmla="*/ 533308 h 1420427"/>
              <a:gd name="connsiteX4-159" fmla="*/ 5734974 w 7013359"/>
              <a:gd name="connsiteY4-160" fmla="*/ 346229 h 1420427"/>
              <a:gd name="connsiteX5-161" fmla="*/ 7013359 w 7013359"/>
              <a:gd name="connsiteY5-162" fmla="*/ 0 h 1420427"/>
              <a:gd name="connsiteX6-163" fmla="*/ 7013359 w 7013359"/>
              <a:gd name="connsiteY6-164" fmla="*/ 0 h 1420427"/>
              <a:gd name="connsiteX0-165" fmla="*/ 0 w 7013359"/>
              <a:gd name="connsiteY0-166" fmla="*/ 1420427 h 1420427"/>
              <a:gd name="connsiteX1-167" fmla="*/ 1340527 w 7013359"/>
              <a:gd name="connsiteY1-168" fmla="*/ 887766 h 1420427"/>
              <a:gd name="connsiteX2-169" fmla="*/ 2807332 w 7013359"/>
              <a:gd name="connsiteY2-170" fmla="*/ 1132227 h 1420427"/>
              <a:gd name="connsiteX3-171" fmla="*/ 4262575 w 7013359"/>
              <a:gd name="connsiteY3-172" fmla="*/ 538070 h 1420427"/>
              <a:gd name="connsiteX4-173" fmla="*/ 5734974 w 7013359"/>
              <a:gd name="connsiteY4-174" fmla="*/ 346229 h 1420427"/>
              <a:gd name="connsiteX5-175" fmla="*/ 7013359 w 7013359"/>
              <a:gd name="connsiteY5-176" fmla="*/ 0 h 1420427"/>
              <a:gd name="connsiteX6-177" fmla="*/ 7013359 w 7013359"/>
              <a:gd name="connsiteY6-178" fmla="*/ 0 h 1420427"/>
              <a:gd name="connsiteX0-179" fmla="*/ 0 w 7013359"/>
              <a:gd name="connsiteY0-180" fmla="*/ 1420427 h 1420427"/>
              <a:gd name="connsiteX1-181" fmla="*/ 1340527 w 7013359"/>
              <a:gd name="connsiteY1-182" fmla="*/ 887766 h 1420427"/>
              <a:gd name="connsiteX2-183" fmla="*/ 2807332 w 7013359"/>
              <a:gd name="connsiteY2-184" fmla="*/ 1132227 h 1420427"/>
              <a:gd name="connsiteX3-185" fmla="*/ 4276863 w 7013359"/>
              <a:gd name="connsiteY3-186" fmla="*/ 530927 h 1420427"/>
              <a:gd name="connsiteX4-187" fmla="*/ 5734974 w 7013359"/>
              <a:gd name="connsiteY4-188" fmla="*/ 346229 h 1420427"/>
              <a:gd name="connsiteX5-189" fmla="*/ 7013359 w 7013359"/>
              <a:gd name="connsiteY5-190" fmla="*/ 0 h 1420427"/>
              <a:gd name="connsiteX6-191" fmla="*/ 7013359 w 7013359"/>
              <a:gd name="connsiteY6-192" fmla="*/ 0 h 1420427"/>
              <a:gd name="connsiteX0-193" fmla="*/ 0 w 7013359"/>
              <a:gd name="connsiteY0-194" fmla="*/ 1420427 h 1420427"/>
              <a:gd name="connsiteX1-195" fmla="*/ 1340527 w 7013359"/>
              <a:gd name="connsiteY1-196" fmla="*/ 887766 h 1420427"/>
              <a:gd name="connsiteX2-197" fmla="*/ 2807332 w 7013359"/>
              <a:gd name="connsiteY2-198" fmla="*/ 1132227 h 1420427"/>
              <a:gd name="connsiteX3-199" fmla="*/ 4276863 w 7013359"/>
              <a:gd name="connsiteY3-200" fmla="*/ 530927 h 1420427"/>
              <a:gd name="connsiteX4-201" fmla="*/ 5734974 w 7013359"/>
              <a:gd name="connsiteY4-202" fmla="*/ 346229 h 1420427"/>
              <a:gd name="connsiteX5-203" fmla="*/ 7013359 w 7013359"/>
              <a:gd name="connsiteY5-204" fmla="*/ 0 h 1420427"/>
              <a:gd name="connsiteX6-205" fmla="*/ 7013359 w 7013359"/>
              <a:gd name="connsiteY6-206" fmla="*/ 0 h 1420427"/>
              <a:gd name="connsiteX0-207" fmla="*/ 0 w 7013359"/>
              <a:gd name="connsiteY0-208" fmla="*/ 1420427 h 1420427"/>
              <a:gd name="connsiteX1-209" fmla="*/ 1340527 w 7013359"/>
              <a:gd name="connsiteY1-210" fmla="*/ 887766 h 1420427"/>
              <a:gd name="connsiteX2-211" fmla="*/ 2807332 w 7013359"/>
              <a:gd name="connsiteY2-212" fmla="*/ 1132227 h 1420427"/>
              <a:gd name="connsiteX3-213" fmla="*/ 4276863 w 7013359"/>
              <a:gd name="connsiteY3-214" fmla="*/ 530927 h 1420427"/>
              <a:gd name="connsiteX4-215" fmla="*/ 5734974 w 7013359"/>
              <a:gd name="connsiteY4-216" fmla="*/ 346229 h 1420427"/>
              <a:gd name="connsiteX5-217" fmla="*/ 7013359 w 7013359"/>
              <a:gd name="connsiteY5-218" fmla="*/ 0 h 1420427"/>
              <a:gd name="connsiteX6-219" fmla="*/ 7013359 w 7013359"/>
              <a:gd name="connsiteY6-220" fmla="*/ 0 h 1420427"/>
              <a:gd name="connsiteX0-221" fmla="*/ 0 w 7013359"/>
              <a:gd name="connsiteY0-222" fmla="*/ 1420427 h 1420427"/>
              <a:gd name="connsiteX1-223" fmla="*/ 1340527 w 7013359"/>
              <a:gd name="connsiteY1-224" fmla="*/ 887766 h 1420427"/>
              <a:gd name="connsiteX2-225" fmla="*/ 2807332 w 7013359"/>
              <a:gd name="connsiteY2-226" fmla="*/ 1132227 h 1420427"/>
              <a:gd name="connsiteX3-227" fmla="*/ 4276863 w 7013359"/>
              <a:gd name="connsiteY3-228" fmla="*/ 530927 h 1420427"/>
              <a:gd name="connsiteX4-229" fmla="*/ 5734974 w 7013359"/>
              <a:gd name="connsiteY4-230" fmla="*/ 346229 h 1420427"/>
              <a:gd name="connsiteX5-231" fmla="*/ 7013359 w 7013359"/>
              <a:gd name="connsiteY5-232" fmla="*/ 0 h 1420427"/>
              <a:gd name="connsiteX6-233" fmla="*/ 7013359 w 7013359"/>
              <a:gd name="connsiteY6-234" fmla="*/ 0 h 1420427"/>
              <a:gd name="connsiteX0-235" fmla="*/ 0 w 7013359"/>
              <a:gd name="connsiteY0-236" fmla="*/ 1420427 h 1420427"/>
              <a:gd name="connsiteX1-237" fmla="*/ 1340527 w 7013359"/>
              <a:gd name="connsiteY1-238" fmla="*/ 887766 h 1420427"/>
              <a:gd name="connsiteX2-239" fmla="*/ 2807332 w 7013359"/>
              <a:gd name="connsiteY2-240" fmla="*/ 1132227 h 1420427"/>
              <a:gd name="connsiteX3-241" fmla="*/ 4276863 w 7013359"/>
              <a:gd name="connsiteY3-242" fmla="*/ 530927 h 1420427"/>
              <a:gd name="connsiteX4-243" fmla="*/ 5734974 w 7013359"/>
              <a:gd name="connsiteY4-244" fmla="*/ 346229 h 1420427"/>
              <a:gd name="connsiteX5-245" fmla="*/ 7013359 w 7013359"/>
              <a:gd name="connsiteY5-246" fmla="*/ 0 h 1420427"/>
              <a:gd name="connsiteX6-247" fmla="*/ 7013359 w 7013359"/>
              <a:gd name="connsiteY6-248" fmla="*/ 0 h 1420427"/>
              <a:gd name="connsiteX0-249" fmla="*/ 0 w 7013359"/>
              <a:gd name="connsiteY0-250" fmla="*/ 1420427 h 1420427"/>
              <a:gd name="connsiteX1-251" fmla="*/ 1340527 w 7013359"/>
              <a:gd name="connsiteY1-252" fmla="*/ 887766 h 1420427"/>
              <a:gd name="connsiteX2-253" fmla="*/ 2807332 w 7013359"/>
              <a:gd name="connsiteY2-254" fmla="*/ 1132227 h 1420427"/>
              <a:gd name="connsiteX3-255" fmla="*/ 4276863 w 7013359"/>
              <a:gd name="connsiteY3-256" fmla="*/ 530927 h 1420427"/>
              <a:gd name="connsiteX4-257" fmla="*/ 5734974 w 7013359"/>
              <a:gd name="connsiteY4-258" fmla="*/ 346229 h 1420427"/>
              <a:gd name="connsiteX5-259" fmla="*/ 7013359 w 7013359"/>
              <a:gd name="connsiteY5-260" fmla="*/ 0 h 1420427"/>
              <a:gd name="connsiteX6-261" fmla="*/ 7013359 w 7013359"/>
              <a:gd name="connsiteY6-262" fmla="*/ 0 h 1420427"/>
              <a:gd name="connsiteX0-263" fmla="*/ 0 w 7013359"/>
              <a:gd name="connsiteY0-264" fmla="*/ 1420427 h 1420427"/>
              <a:gd name="connsiteX1-265" fmla="*/ 1340527 w 7013359"/>
              <a:gd name="connsiteY1-266" fmla="*/ 887766 h 1420427"/>
              <a:gd name="connsiteX2-267" fmla="*/ 2807332 w 7013359"/>
              <a:gd name="connsiteY2-268" fmla="*/ 1132227 h 1420427"/>
              <a:gd name="connsiteX3-269" fmla="*/ 4276863 w 7013359"/>
              <a:gd name="connsiteY3-270" fmla="*/ 530927 h 1420427"/>
              <a:gd name="connsiteX4-271" fmla="*/ 5734974 w 7013359"/>
              <a:gd name="connsiteY4-272" fmla="*/ 346229 h 1420427"/>
              <a:gd name="connsiteX5-273" fmla="*/ 7013359 w 7013359"/>
              <a:gd name="connsiteY5-274" fmla="*/ 0 h 1420427"/>
              <a:gd name="connsiteX6-275" fmla="*/ 7013359 w 7013359"/>
              <a:gd name="connsiteY6-276" fmla="*/ 0 h 1420427"/>
              <a:gd name="connsiteX0-277" fmla="*/ 0 w 7013359"/>
              <a:gd name="connsiteY0-278" fmla="*/ 1420427 h 1420427"/>
              <a:gd name="connsiteX1-279" fmla="*/ 1340527 w 7013359"/>
              <a:gd name="connsiteY1-280" fmla="*/ 887766 h 1420427"/>
              <a:gd name="connsiteX2-281" fmla="*/ 2807332 w 7013359"/>
              <a:gd name="connsiteY2-282" fmla="*/ 1132227 h 1420427"/>
              <a:gd name="connsiteX3-283" fmla="*/ 4276863 w 7013359"/>
              <a:gd name="connsiteY3-284" fmla="*/ 530927 h 1420427"/>
              <a:gd name="connsiteX4-285" fmla="*/ 5734974 w 7013359"/>
              <a:gd name="connsiteY4-286" fmla="*/ 585926 h 1420427"/>
              <a:gd name="connsiteX5-287" fmla="*/ 7013359 w 7013359"/>
              <a:gd name="connsiteY5-288" fmla="*/ 0 h 1420427"/>
              <a:gd name="connsiteX6-289" fmla="*/ 7013359 w 7013359"/>
              <a:gd name="connsiteY6-290" fmla="*/ 0 h 1420427"/>
              <a:gd name="connsiteX0-291" fmla="*/ 0 w 7013359"/>
              <a:gd name="connsiteY0-292" fmla="*/ 1420427 h 1420427"/>
              <a:gd name="connsiteX1-293" fmla="*/ 1340527 w 7013359"/>
              <a:gd name="connsiteY1-294" fmla="*/ 887766 h 1420427"/>
              <a:gd name="connsiteX2-295" fmla="*/ 2807332 w 7013359"/>
              <a:gd name="connsiteY2-296" fmla="*/ 1132227 h 1420427"/>
              <a:gd name="connsiteX3-297" fmla="*/ 4276863 w 7013359"/>
              <a:gd name="connsiteY3-298" fmla="*/ 530927 h 1420427"/>
              <a:gd name="connsiteX4-299" fmla="*/ 5734974 w 7013359"/>
              <a:gd name="connsiteY4-300" fmla="*/ 585926 h 1420427"/>
              <a:gd name="connsiteX5-301" fmla="*/ 7013359 w 7013359"/>
              <a:gd name="connsiteY5-302" fmla="*/ 0 h 1420427"/>
              <a:gd name="connsiteX6-303" fmla="*/ 7013359 w 7013359"/>
              <a:gd name="connsiteY6-304" fmla="*/ 0 h 1420427"/>
              <a:gd name="connsiteX0-305" fmla="*/ 0 w 7013359"/>
              <a:gd name="connsiteY0-306" fmla="*/ 1420427 h 1420427"/>
              <a:gd name="connsiteX1-307" fmla="*/ 1340527 w 7013359"/>
              <a:gd name="connsiteY1-308" fmla="*/ 887766 h 1420427"/>
              <a:gd name="connsiteX2-309" fmla="*/ 2807332 w 7013359"/>
              <a:gd name="connsiteY2-310" fmla="*/ 1132227 h 1420427"/>
              <a:gd name="connsiteX3-311" fmla="*/ 4276863 w 7013359"/>
              <a:gd name="connsiteY3-312" fmla="*/ 530927 h 1420427"/>
              <a:gd name="connsiteX4-313" fmla="*/ 5734974 w 7013359"/>
              <a:gd name="connsiteY4-314" fmla="*/ 585926 h 1420427"/>
              <a:gd name="connsiteX5-315" fmla="*/ 7013359 w 7013359"/>
              <a:gd name="connsiteY5-316" fmla="*/ 0 h 1420427"/>
              <a:gd name="connsiteX6-317" fmla="*/ 7013359 w 7013359"/>
              <a:gd name="connsiteY6-318" fmla="*/ 0 h 1420427"/>
              <a:gd name="connsiteX0-319" fmla="*/ 0 w 7013359"/>
              <a:gd name="connsiteY0-320" fmla="*/ 1420427 h 1420427"/>
              <a:gd name="connsiteX1-321" fmla="*/ 1340527 w 7013359"/>
              <a:gd name="connsiteY1-322" fmla="*/ 887766 h 1420427"/>
              <a:gd name="connsiteX2-323" fmla="*/ 2807332 w 7013359"/>
              <a:gd name="connsiteY2-324" fmla="*/ 1132227 h 1420427"/>
              <a:gd name="connsiteX3-325" fmla="*/ 4276863 w 7013359"/>
              <a:gd name="connsiteY3-326" fmla="*/ 530927 h 1420427"/>
              <a:gd name="connsiteX4-327" fmla="*/ 5734974 w 7013359"/>
              <a:gd name="connsiteY4-328" fmla="*/ 585926 h 1420427"/>
              <a:gd name="connsiteX5-329" fmla="*/ 7013359 w 7013359"/>
              <a:gd name="connsiteY5-330" fmla="*/ 0 h 1420427"/>
              <a:gd name="connsiteX6-331" fmla="*/ 7013359 w 7013359"/>
              <a:gd name="connsiteY6-332" fmla="*/ 0 h 1420427"/>
              <a:gd name="connsiteX0-333" fmla="*/ 0 w 7013359"/>
              <a:gd name="connsiteY0-334" fmla="*/ 1420427 h 1420427"/>
              <a:gd name="connsiteX1-335" fmla="*/ 1340527 w 7013359"/>
              <a:gd name="connsiteY1-336" fmla="*/ 887766 h 1420427"/>
              <a:gd name="connsiteX2-337" fmla="*/ 2807332 w 7013359"/>
              <a:gd name="connsiteY2-338" fmla="*/ 1132227 h 1420427"/>
              <a:gd name="connsiteX3-339" fmla="*/ 4276863 w 7013359"/>
              <a:gd name="connsiteY3-340" fmla="*/ 530927 h 1420427"/>
              <a:gd name="connsiteX4-341" fmla="*/ 5734974 w 7013359"/>
              <a:gd name="connsiteY4-342" fmla="*/ 585926 h 1420427"/>
              <a:gd name="connsiteX5-343" fmla="*/ 7013359 w 7013359"/>
              <a:gd name="connsiteY5-344" fmla="*/ 0 h 1420427"/>
              <a:gd name="connsiteX6-345" fmla="*/ 7013359 w 7013359"/>
              <a:gd name="connsiteY6-346" fmla="*/ 0 h 1420427"/>
              <a:gd name="connsiteX0-347" fmla="*/ 0 w 7013359"/>
              <a:gd name="connsiteY0-348" fmla="*/ 1420427 h 1420427"/>
              <a:gd name="connsiteX1-349" fmla="*/ 1340527 w 7013359"/>
              <a:gd name="connsiteY1-350" fmla="*/ 887766 h 1420427"/>
              <a:gd name="connsiteX2-351" fmla="*/ 2807332 w 7013359"/>
              <a:gd name="connsiteY2-352" fmla="*/ 1132227 h 1420427"/>
              <a:gd name="connsiteX3-353" fmla="*/ 4276863 w 7013359"/>
              <a:gd name="connsiteY3-354" fmla="*/ 530927 h 1420427"/>
              <a:gd name="connsiteX4-355" fmla="*/ 5734974 w 7013359"/>
              <a:gd name="connsiteY4-356" fmla="*/ 585926 h 1420427"/>
              <a:gd name="connsiteX5-357" fmla="*/ 7013359 w 7013359"/>
              <a:gd name="connsiteY5-358" fmla="*/ 0 h 1420427"/>
              <a:gd name="connsiteX6-359" fmla="*/ 7013359 w 7013359"/>
              <a:gd name="connsiteY6-360" fmla="*/ 0 h 1420427"/>
              <a:gd name="connsiteX0-361" fmla="*/ 0 w 7013359"/>
              <a:gd name="connsiteY0-362" fmla="*/ 1420427 h 1420427"/>
              <a:gd name="connsiteX1-363" fmla="*/ 1340527 w 7013359"/>
              <a:gd name="connsiteY1-364" fmla="*/ 887766 h 1420427"/>
              <a:gd name="connsiteX2-365" fmla="*/ 2807332 w 7013359"/>
              <a:gd name="connsiteY2-366" fmla="*/ 1132227 h 1420427"/>
              <a:gd name="connsiteX3-367" fmla="*/ 4276863 w 7013359"/>
              <a:gd name="connsiteY3-368" fmla="*/ 530927 h 1420427"/>
              <a:gd name="connsiteX4-369" fmla="*/ 5734974 w 7013359"/>
              <a:gd name="connsiteY4-370" fmla="*/ 585926 h 1420427"/>
              <a:gd name="connsiteX5-371" fmla="*/ 7013359 w 7013359"/>
              <a:gd name="connsiteY5-372" fmla="*/ 0 h 1420427"/>
              <a:gd name="connsiteX6-373" fmla="*/ 7013359 w 7013359"/>
              <a:gd name="connsiteY6-374" fmla="*/ 0 h 1420427"/>
              <a:gd name="connsiteX0-375" fmla="*/ 0 w 7013359"/>
              <a:gd name="connsiteY0-376" fmla="*/ 1420427 h 1420427"/>
              <a:gd name="connsiteX1-377" fmla="*/ 1340527 w 7013359"/>
              <a:gd name="connsiteY1-378" fmla="*/ 887766 h 1420427"/>
              <a:gd name="connsiteX2-379" fmla="*/ 2807332 w 7013359"/>
              <a:gd name="connsiteY2-380" fmla="*/ 1132227 h 1420427"/>
              <a:gd name="connsiteX3-381" fmla="*/ 4276863 w 7013359"/>
              <a:gd name="connsiteY3-382" fmla="*/ 530927 h 1420427"/>
              <a:gd name="connsiteX4-383" fmla="*/ 5734974 w 7013359"/>
              <a:gd name="connsiteY4-384" fmla="*/ 585926 h 1420427"/>
              <a:gd name="connsiteX5-385" fmla="*/ 7013359 w 7013359"/>
              <a:gd name="connsiteY5-386" fmla="*/ 0 h 1420427"/>
              <a:gd name="connsiteX0-387" fmla="*/ 0 w 5734974"/>
              <a:gd name="connsiteY0-388" fmla="*/ 903680 h 903680"/>
              <a:gd name="connsiteX1-389" fmla="*/ 1340527 w 5734974"/>
              <a:gd name="connsiteY1-390" fmla="*/ 371019 h 903680"/>
              <a:gd name="connsiteX2-391" fmla="*/ 2807332 w 5734974"/>
              <a:gd name="connsiteY2-392" fmla="*/ 615480 h 903680"/>
              <a:gd name="connsiteX3-393" fmla="*/ 4276863 w 5734974"/>
              <a:gd name="connsiteY3-394" fmla="*/ 14180 h 903680"/>
              <a:gd name="connsiteX4-395" fmla="*/ 5734974 w 5734974"/>
              <a:gd name="connsiteY4-396" fmla="*/ 69179 h 903680"/>
              <a:gd name="connsiteX0-397" fmla="*/ 0 w 5734974"/>
              <a:gd name="connsiteY0-398" fmla="*/ 1129776 h 1129776"/>
              <a:gd name="connsiteX1-399" fmla="*/ 1340527 w 5734974"/>
              <a:gd name="connsiteY1-400" fmla="*/ 597115 h 1129776"/>
              <a:gd name="connsiteX2-401" fmla="*/ 2807332 w 5734974"/>
              <a:gd name="connsiteY2-402" fmla="*/ 841576 h 1129776"/>
              <a:gd name="connsiteX3-403" fmla="*/ 4276863 w 5734974"/>
              <a:gd name="connsiteY3-404" fmla="*/ 240276 h 1129776"/>
              <a:gd name="connsiteX4-405" fmla="*/ 5734974 w 5734974"/>
              <a:gd name="connsiteY4-406" fmla="*/ 0 h 1129776"/>
              <a:gd name="connsiteX0-407" fmla="*/ 0 w 5734974"/>
              <a:gd name="connsiteY0-408" fmla="*/ 1131360 h 1131360"/>
              <a:gd name="connsiteX1-409" fmla="*/ 1340527 w 5734974"/>
              <a:gd name="connsiteY1-410" fmla="*/ 598699 h 1131360"/>
              <a:gd name="connsiteX2-411" fmla="*/ 2807332 w 5734974"/>
              <a:gd name="connsiteY2-412" fmla="*/ 843160 h 1131360"/>
              <a:gd name="connsiteX3-413" fmla="*/ 4276863 w 5734974"/>
              <a:gd name="connsiteY3-414" fmla="*/ 241860 h 1131360"/>
              <a:gd name="connsiteX4-415" fmla="*/ 5734974 w 5734974"/>
              <a:gd name="connsiteY4-416" fmla="*/ 1584 h 1131360"/>
              <a:gd name="connsiteX0-417" fmla="*/ 0 w 5734974"/>
              <a:gd name="connsiteY0-418" fmla="*/ 1131360 h 1131360"/>
              <a:gd name="connsiteX1-419" fmla="*/ 1835827 w 5734974"/>
              <a:gd name="connsiteY1-420" fmla="*/ 598699 h 1131360"/>
              <a:gd name="connsiteX2-421" fmla="*/ 2807332 w 5734974"/>
              <a:gd name="connsiteY2-422" fmla="*/ 843160 h 1131360"/>
              <a:gd name="connsiteX3-423" fmla="*/ 4276863 w 5734974"/>
              <a:gd name="connsiteY3-424" fmla="*/ 241860 h 1131360"/>
              <a:gd name="connsiteX4-425" fmla="*/ 5734974 w 5734974"/>
              <a:gd name="connsiteY4-426" fmla="*/ 1584 h 1131360"/>
              <a:gd name="connsiteX0-427" fmla="*/ 0 w 5734974"/>
              <a:gd name="connsiteY0-428" fmla="*/ 1131360 h 1131360"/>
              <a:gd name="connsiteX1-429" fmla="*/ 1835827 w 5734974"/>
              <a:gd name="connsiteY1-430" fmla="*/ 598699 h 1131360"/>
              <a:gd name="connsiteX2-431" fmla="*/ 3759832 w 5734974"/>
              <a:gd name="connsiteY2-432" fmla="*/ 843160 h 1131360"/>
              <a:gd name="connsiteX3-433" fmla="*/ 4276863 w 5734974"/>
              <a:gd name="connsiteY3-434" fmla="*/ 241860 h 1131360"/>
              <a:gd name="connsiteX4-435" fmla="*/ 5734974 w 5734974"/>
              <a:gd name="connsiteY4-436" fmla="*/ 1584 h 1131360"/>
              <a:gd name="connsiteX0-437" fmla="*/ 0 w 5734974"/>
              <a:gd name="connsiteY0-438" fmla="*/ 1129776 h 1129776"/>
              <a:gd name="connsiteX1-439" fmla="*/ 1835827 w 5734974"/>
              <a:gd name="connsiteY1-440" fmla="*/ 597115 h 1129776"/>
              <a:gd name="connsiteX2-441" fmla="*/ 3759832 w 5734974"/>
              <a:gd name="connsiteY2-442" fmla="*/ 841576 h 1129776"/>
              <a:gd name="connsiteX3-443" fmla="*/ 5734974 w 5734974"/>
              <a:gd name="connsiteY3-444" fmla="*/ 0 h 1129776"/>
              <a:gd name="connsiteX0-445" fmla="*/ 0 w 5734974"/>
              <a:gd name="connsiteY0-446" fmla="*/ 1129776 h 1129776"/>
              <a:gd name="connsiteX1-447" fmla="*/ 1821540 w 5734974"/>
              <a:gd name="connsiteY1-448" fmla="*/ 592352 h 1129776"/>
              <a:gd name="connsiteX2-449" fmla="*/ 3759832 w 5734974"/>
              <a:gd name="connsiteY2-450" fmla="*/ 841576 h 1129776"/>
              <a:gd name="connsiteX3-451" fmla="*/ 5734974 w 5734974"/>
              <a:gd name="connsiteY3-452" fmla="*/ 0 h 1129776"/>
              <a:gd name="connsiteX0-453" fmla="*/ 0 w 5734974"/>
              <a:gd name="connsiteY0-454" fmla="*/ 1129776 h 1129776"/>
              <a:gd name="connsiteX1-455" fmla="*/ 1821540 w 5734974"/>
              <a:gd name="connsiteY1-456" fmla="*/ 592352 h 1129776"/>
              <a:gd name="connsiteX2-457" fmla="*/ 3783644 w 5734974"/>
              <a:gd name="connsiteY2-458" fmla="*/ 846338 h 1129776"/>
              <a:gd name="connsiteX3-459" fmla="*/ 5734974 w 5734974"/>
              <a:gd name="connsiteY3-460" fmla="*/ 0 h 1129776"/>
              <a:gd name="connsiteX0-461" fmla="*/ 0 w 5734974"/>
              <a:gd name="connsiteY0-462" fmla="*/ 1129776 h 1129776"/>
              <a:gd name="connsiteX1-463" fmla="*/ 1821540 w 5734974"/>
              <a:gd name="connsiteY1-464" fmla="*/ 592352 h 1129776"/>
              <a:gd name="connsiteX2-465" fmla="*/ 3783644 w 5734974"/>
              <a:gd name="connsiteY2-466" fmla="*/ 846338 h 1129776"/>
              <a:gd name="connsiteX3-467" fmla="*/ 5734974 w 5734974"/>
              <a:gd name="connsiteY3-468" fmla="*/ 0 h 1129776"/>
              <a:gd name="connsiteX0-469" fmla="*/ 0 w 5734974"/>
              <a:gd name="connsiteY0-470" fmla="*/ 1129776 h 1129776"/>
              <a:gd name="connsiteX1-471" fmla="*/ 1821540 w 5734974"/>
              <a:gd name="connsiteY1-472" fmla="*/ 592352 h 1129776"/>
              <a:gd name="connsiteX2-473" fmla="*/ 3783644 w 5734974"/>
              <a:gd name="connsiteY2-474" fmla="*/ 846338 h 1129776"/>
              <a:gd name="connsiteX3-475" fmla="*/ 5734974 w 5734974"/>
              <a:gd name="connsiteY3-476" fmla="*/ 0 h 1129776"/>
              <a:gd name="connsiteX0-477" fmla="*/ 0 w 5734974"/>
              <a:gd name="connsiteY0-478" fmla="*/ 1129776 h 1129776"/>
              <a:gd name="connsiteX1-479" fmla="*/ 1821540 w 5734974"/>
              <a:gd name="connsiteY1-480" fmla="*/ 592352 h 1129776"/>
              <a:gd name="connsiteX2-481" fmla="*/ 3783644 w 5734974"/>
              <a:gd name="connsiteY2-482" fmla="*/ 846338 h 1129776"/>
              <a:gd name="connsiteX3-483" fmla="*/ 5734974 w 5734974"/>
              <a:gd name="connsiteY3-484" fmla="*/ 0 h 1129776"/>
            </a:gdLst>
            <a:ahLst/>
            <a:cxnLst>
              <a:cxn ang="0">
                <a:pos x="connsiteX0-477" y="connsiteY0-478"/>
              </a:cxn>
              <a:cxn ang="0">
                <a:pos x="connsiteX1-479" y="connsiteY1-480"/>
              </a:cxn>
              <a:cxn ang="0">
                <a:pos x="connsiteX2-481" y="connsiteY2-482"/>
              </a:cxn>
              <a:cxn ang="0">
                <a:pos x="connsiteX3-483" y="connsiteY3-484"/>
              </a:cxn>
            </a:cxnLst>
            <a:rect l="l" t="t" r="r" b="b"/>
            <a:pathLst>
              <a:path w="5734974" h="1129776">
                <a:moveTo>
                  <a:pt x="0" y="1129776"/>
                </a:moveTo>
                <a:cubicBezTo>
                  <a:pt x="125767" y="932988"/>
                  <a:pt x="1190933" y="639592"/>
                  <a:pt x="1821540" y="592352"/>
                </a:cubicBezTo>
                <a:cubicBezTo>
                  <a:pt x="2452147" y="545112"/>
                  <a:pt x="3139871" y="1021263"/>
                  <a:pt x="3783644" y="846338"/>
                </a:cubicBezTo>
                <a:cubicBezTo>
                  <a:pt x="4427417" y="671413"/>
                  <a:pt x="5018158" y="70023"/>
                  <a:pt x="5734974" y="0"/>
                </a:cubicBezTo>
              </a:path>
            </a:pathLst>
          </a:custGeom>
          <a:noFill/>
          <a:ln w="19050">
            <a:solidFill>
              <a:sysClr val="window" lastClr="FFFFFF">
                <a:lumMod val="75000"/>
              </a:sysClr>
            </a:solidFill>
            <a:prstDash val="sysDash"/>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椭圆 1"/>
          <p:cNvSpPr/>
          <p:nvPr>
            <p:custDataLst>
              <p:tags r:id="rId2"/>
            </p:custDataLst>
          </p:nvPr>
        </p:nvSpPr>
        <p:spPr>
          <a:xfrm>
            <a:off x="2906129" y="4639628"/>
            <a:ext cx="355600" cy="355600"/>
          </a:xfrm>
          <a:prstGeom prst="ellipse">
            <a:avLst/>
          </a:prstGeom>
          <a:solidFill>
            <a:sysClr val="window" lastClr="FFFFFF"/>
          </a:solidFill>
          <a:ln w="38100">
            <a:solidFill>
              <a:sysClr val="window" lastClr="FFFFFF">
                <a:lumMod val="75000"/>
              </a:sys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37500" lnSpcReduction="20000"/>
          </a:bodyPr>
          <a:p>
            <a:pPr algn="ctr">
              <a:lnSpc>
                <a:spcPct val="140000"/>
              </a:lnSpc>
            </a:pPr>
            <a:endPar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椭圆 7"/>
          <p:cNvSpPr/>
          <p:nvPr>
            <p:custDataLst>
              <p:tags r:id="rId3"/>
            </p:custDataLst>
          </p:nvPr>
        </p:nvSpPr>
        <p:spPr>
          <a:xfrm>
            <a:off x="3022017" y="4755516"/>
            <a:ext cx="123825" cy="123825"/>
          </a:xfrm>
          <a:prstGeom prst="ellipse">
            <a:avLst/>
          </a:prstGeom>
          <a:solidFill>
            <a:srgbClr val="1F74AD"/>
          </a:solidFill>
          <a:ln w="38100">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p>
            <a:pPr algn="ctr">
              <a:lnSpc>
                <a:spcPct val="140000"/>
              </a:lnSpc>
            </a:pPr>
            <a:endPar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椭圆 8"/>
          <p:cNvSpPr/>
          <p:nvPr>
            <p:custDataLst>
              <p:tags r:id="rId4"/>
            </p:custDataLst>
          </p:nvPr>
        </p:nvSpPr>
        <p:spPr>
          <a:xfrm>
            <a:off x="4857027" y="3964925"/>
            <a:ext cx="355600" cy="355600"/>
          </a:xfrm>
          <a:prstGeom prst="ellipse">
            <a:avLst/>
          </a:prstGeom>
          <a:solidFill>
            <a:sysClr val="window" lastClr="FFFFFF"/>
          </a:solidFill>
          <a:ln w="38100">
            <a:solidFill>
              <a:sysClr val="window" lastClr="FFFFFF">
                <a:lumMod val="75000"/>
              </a:sys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37500" lnSpcReduction="20000"/>
          </a:bodyPr>
          <a:p>
            <a:pPr algn="ctr">
              <a:lnSpc>
                <a:spcPct val="140000"/>
              </a:lnSpc>
            </a:pPr>
            <a:endPar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椭圆 9"/>
          <p:cNvSpPr/>
          <p:nvPr>
            <p:custDataLst>
              <p:tags r:id="rId5"/>
            </p:custDataLst>
          </p:nvPr>
        </p:nvSpPr>
        <p:spPr>
          <a:xfrm>
            <a:off x="4972915" y="4080813"/>
            <a:ext cx="123825" cy="123825"/>
          </a:xfrm>
          <a:prstGeom prst="ellipse">
            <a:avLst/>
          </a:prstGeom>
          <a:solidFill>
            <a:srgbClr val="3498DB"/>
          </a:solidFill>
          <a:ln w="38100">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p>
            <a:pPr algn="ctr">
              <a:lnSpc>
                <a:spcPct val="140000"/>
              </a:lnSpc>
            </a:pPr>
            <a:endPar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椭圆 10"/>
          <p:cNvSpPr/>
          <p:nvPr>
            <p:custDataLst>
              <p:tags r:id="rId6"/>
            </p:custDataLst>
          </p:nvPr>
        </p:nvSpPr>
        <p:spPr>
          <a:xfrm>
            <a:off x="6807925" y="4209447"/>
            <a:ext cx="355600" cy="355600"/>
          </a:xfrm>
          <a:prstGeom prst="ellipse">
            <a:avLst/>
          </a:prstGeom>
          <a:solidFill>
            <a:sysClr val="window" lastClr="FFFFFF"/>
          </a:solidFill>
          <a:ln w="38100">
            <a:solidFill>
              <a:sysClr val="window" lastClr="FFFFFF">
                <a:lumMod val="75000"/>
              </a:sys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37500" lnSpcReduction="20000"/>
          </a:bodyPr>
          <a:p>
            <a:pPr algn="ctr">
              <a:lnSpc>
                <a:spcPct val="140000"/>
              </a:lnSpc>
            </a:pPr>
            <a:endPar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椭圆 11"/>
          <p:cNvSpPr/>
          <p:nvPr>
            <p:custDataLst>
              <p:tags r:id="rId7"/>
            </p:custDataLst>
          </p:nvPr>
        </p:nvSpPr>
        <p:spPr>
          <a:xfrm>
            <a:off x="6923813" y="4325335"/>
            <a:ext cx="123825" cy="123825"/>
          </a:xfrm>
          <a:prstGeom prst="ellipse">
            <a:avLst/>
          </a:prstGeom>
          <a:solidFill>
            <a:srgbClr val="1AA3AA"/>
          </a:solidFill>
          <a:ln w="38100">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p>
            <a:pPr algn="ctr">
              <a:lnSpc>
                <a:spcPct val="140000"/>
              </a:lnSpc>
            </a:pPr>
            <a:endPar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椭圆 12"/>
          <p:cNvSpPr/>
          <p:nvPr>
            <p:custDataLst>
              <p:tags r:id="rId8"/>
            </p:custDataLst>
          </p:nvPr>
        </p:nvSpPr>
        <p:spPr>
          <a:xfrm>
            <a:off x="8758822" y="3358187"/>
            <a:ext cx="355600" cy="355600"/>
          </a:xfrm>
          <a:prstGeom prst="ellipse">
            <a:avLst/>
          </a:prstGeom>
          <a:solidFill>
            <a:sysClr val="window" lastClr="FFFFFF"/>
          </a:solidFill>
          <a:ln w="38100">
            <a:solidFill>
              <a:sysClr val="window" lastClr="FFFFFF">
                <a:lumMod val="75000"/>
              </a:sys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37500" lnSpcReduction="20000"/>
          </a:bodyPr>
          <a:p>
            <a:pPr algn="ctr">
              <a:lnSpc>
                <a:spcPct val="140000"/>
              </a:lnSpc>
            </a:pPr>
            <a:endPar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椭圆 13"/>
          <p:cNvSpPr/>
          <p:nvPr>
            <p:custDataLst>
              <p:tags r:id="rId9"/>
            </p:custDataLst>
          </p:nvPr>
        </p:nvSpPr>
        <p:spPr>
          <a:xfrm>
            <a:off x="8874710" y="3474075"/>
            <a:ext cx="123825" cy="123825"/>
          </a:xfrm>
          <a:prstGeom prst="ellipse">
            <a:avLst/>
          </a:prstGeom>
          <a:solidFill>
            <a:srgbClr val="69A35B"/>
          </a:solidFill>
          <a:ln w="38100">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p>
            <a:pPr algn="ctr">
              <a:lnSpc>
                <a:spcPct val="140000"/>
              </a:lnSpc>
            </a:pPr>
            <a:endPar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矩形 19"/>
          <p:cNvSpPr/>
          <p:nvPr>
            <p:custDataLst>
              <p:tags r:id="rId10"/>
            </p:custDataLst>
          </p:nvPr>
        </p:nvSpPr>
        <p:spPr>
          <a:xfrm>
            <a:off x="2068157" y="5265760"/>
            <a:ext cx="2031544" cy="430374"/>
          </a:xfrm>
          <a:prstGeom prst="rect">
            <a:avLst/>
          </a:prstGeom>
          <a:ln>
            <a:noFill/>
          </a:ln>
        </p:spPr>
        <p:style>
          <a:lnRef idx="2">
            <a:srgbClr val="1F74AD">
              <a:shade val="50000"/>
            </a:srgbClr>
          </a:lnRef>
          <a:fillRef idx="1">
            <a:srgbClr val="1F74AD"/>
          </a:fillRef>
          <a:effectRef idx="0">
            <a:srgbClr val="1F74AD"/>
          </a:effectRef>
          <a:fontRef idx="minor">
            <a:sysClr val="window" lastClr="FFFFFF"/>
          </a:fontRef>
        </p:style>
        <p:txBody>
          <a:bodyPr lIns="36000" rIns="36000" rtlCol="0" anchor="ctr">
            <a:noAutofit/>
          </a:bodyPr>
          <a:p>
            <a:pPr algn="ctr">
              <a:lnSpc>
                <a:spcPct val="120000"/>
              </a:lnSpc>
            </a:pPr>
            <a:endParaRPr lang="en-US" altLang="zh-CN" dirty="0">
              <a:solidFill>
                <a:sysClr val="window" lastClr="FFFFFF"/>
              </a:solidFill>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22" name="文本框 21"/>
          <p:cNvSpPr txBox="1"/>
          <p:nvPr>
            <p:custDataLst>
              <p:tags r:id="rId11"/>
            </p:custDataLst>
          </p:nvPr>
        </p:nvSpPr>
        <p:spPr>
          <a:xfrm>
            <a:off x="2160500" y="5265760"/>
            <a:ext cx="1846858" cy="430374"/>
          </a:xfrm>
          <a:prstGeom prst="rect">
            <a:avLst/>
          </a:prstGeom>
          <a:noFill/>
        </p:spPr>
        <p:txBody>
          <a:bodyPr wrap="square" rtlCol="0" anchor="ctr">
            <a:normAutofit lnSpcReduction="10000"/>
          </a:bodyPr>
          <a:p>
            <a:pPr algn="ctr">
              <a:lnSpc>
                <a:spcPct val="120000"/>
              </a:lnSpc>
            </a:pPr>
            <a:r>
              <a:rPr lang="zh-CN" altLang="en-US" sz="2000" b="1" spc="300">
                <a:solidFill>
                  <a:sysClr val="window" lastClr="FFFFFF"/>
                </a:solidFill>
                <a:latin typeface="Arial" panose="020B0604020202020204" pitchFamily="34" charset="0"/>
                <a:ea typeface="微软雅黑" panose="020B0503020204020204" pitchFamily="34" charset="-122"/>
                <a:sym typeface="Arial" panose="020B0604020202020204" pitchFamily="34" charset="0"/>
              </a:rPr>
              <a:t>级比检验</a:t>
            </a:r>
            <a:endParaRPr lang="zh-CN" altLang="en-US" sz="2000" b="1" spc="30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矩形 22"/>
          <p:cNvSpPr/>
          <p:nvPr>
            <p:custDataLst>
              <p:tags r:id="rId12"/>
            </p:custDataLst>
          </p:nvPr>
        </p:nvSpPr>
        <p:spPr>
          <a:xfrm>
            <a:off x="5969955" y="4999042"/>
            <a:ext cx="2031544" cy="430374"/>
          </a:xfrm>
          <a:prstGeom prst="rect">
            <a:avLst/>
          </a:prstGeom>
          <a:solidFill>
            <a:srgbClr val="1AA3AA"/>
          </a:solidFill>
          <a:ln>
            <a:noFill/>
          </a:ln>
        </p:spPr>
        <p:style>
          <a:lnRef idx="2">
            <a:srgbClr val="1F74AD">
              <a:shade val="50000"/>
            </a:srgbClr>
          </a:lnRef>
          <a:fillRef idx="1">
            <a:srgbClr val="1F74AD"/>
          </a:fillRef>
          <a:effectRef idx="0">
            <a:srgbClr val="1F74AD"/>
          </a:effectRef>
          <a:fontRef idx="minor">
            <a:sysClr val="window" lastClr="FFFFFF"/>
          </a:fontRef>
        </p:style>
        <p:txBody>
          <a:bodyPr lIns="36000" rIns="36000" rtlCol="0" anchor="ctr">
            <a:noAutofit/>
          </a:bodyPr>
          <a:p>
            <a:pPr algn="ctr">
              <a:lnSpc>
                <a:spcPct val="120000"/>
              </a:lnSpc>
            </a:pPr>
            <a:endParaRPr lang="en-US" altLang="zh-CN" dirty="0">
              <a:solidFill>
                <a:sysClr val="window" lastClr="FFFFFF"/>
              </a:solidFill>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29" name="文本框 28"/>
          <p:cNvSpPr txBox="1"/>
          <p:nvPr>
            <p:custDataLst>
              <p:tags r:id="rId13"/>
            </p:custDataLst>
          </p:nvPr>
        </p:nvSpPr>
        <p:spPr>
          <a:xfrm>
            <a:off x="6062298" y="4999042"/>
            <a:ext cx="1846858" cy="430374"/>
          </a:xfrm>
          <a:prstGeom prst="rect">
            <a:avLst/>
          </a:prstGeom>
          <a:noFill/>
        </p:spPr>
        <p:txBody>
          <a:bodyPr wrap="square" rtlCol="0" anchor="ctr">
            <a:normAutofit lnSpcReduction="10000"/>
          </a:bodyPr>
          <a:p>
            <a:pPr algn="ctr">
              <a:lnSpc>
                <a:spcPct val="120000"/>
              </a:lnSpc>
            </a:pPr>
            <a:r>
              <a:rPr lang="zh-CN" altLang="en-US" sz="2000" b="1" spc="300">
                <a:solidFill>
                  <a:sysClr val="window" lastClr="FFFFFF"/>
                </a:solidFill>
                <a:latin typeface="Arial" panose="020B0604020202020204" pitchFamily="34" charset="0"/>
                <a:ea typeface="微软雅黑" panose="020B0503020204020204" pitchFamily="34" charset="-122"/>
                <a:sym typeface="Arial" panose="020B0604020202020204" pitchFamily="34" charset="0"/>
              </a:rPr>
              <a:t>预测检验</a:t>
            </a:r>
            <a:endParaRPr lang="zh-CN" altLang="en-US" sz="2000" b="1" spc="30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矩形 29"/>
          <p:cNvSpPr/>
          <p:nvPr>
            <p:custDataLst>
              <p:tags r:id="rId14"/>
            </p:custDataLst>
          </p:nvPr>
        </p:nvSpPr>
        <p:spPr>
          <a:xfrm>
            <a:off x="5969951" y="5449736"/>
            <a:ext cx="2031541" cy="695496"/>
          </a:xfrm>
          <a:prstGeom prst="rect">
            <a:avLst/>
          </a:prstGeom>
        </p:spPr>
        <p:txBody>
          <a:bodyPr wrap="square" lIns="90000" rIns="90000" anchor="t" anchorCtr="0">
            <a:normAutofit/>
          </a:bodyPr>
          <a:p>
            <a:pPr algn="ctr">
              <a:lnSpc>
                <a:spcPct val="120000"/>
              </a:lnSpc>
            </a:pPr>
            <a:r>
              <a:rPr lang="zh-CN" altLang="en-US" sz="1600" spc="150">
                <a:latin typeface="Arial" panose="020B0604020202020204" pitchFamily="34" charset="0"/>
                <a:ea typeface="微软雅黑" panose="020B0503020204020204" pitchFamily="34" charset="-122"/>
                <a:sym typeface="Arial" panose="020B0604020202020204" pitchFamily="34" charset="0"/>
              </a:rPr>
              <a:t>预测结果的检验，包括残差和级比</a:t>
            </a:r>
            <a:endParaRPr lang="zh-CN" altLang="en-US" sz="1600" spc="150">
              <a:latin typeface="Arial" panose="020B0604020202020204" pitchFamily="34" charset="0"/>
              <a:ea typeface="微软雅黑" panose="020B0503020204020204" pitchFamily="34" charset="-122"/>
              <a:sym typeface="Arial" panose="020B0604020202020204" pitchFamily="34" charset="0"/>
            </a:endParaRPr>
          </a:p>
        </p:txBody>
      </p:sp>
      <p:sp>
        <p:nvSpPr>
          <p:cNvPr id="35" name="矩形 34"/>
          <p:cNvSpPr/>
          <p:nvPr>
            <p:custDataLst>
              <p:tags r:id="rId15"/>
            </p:custDataLst>
          </p:nvPr>
        </p:nvSpPr>
        <p:spPr>
          <a:xfrm>
            <a:off x="4021005" y="2494641"/>
            <a:ext cx="2031544" cy="430374"/>
          </a:xfrm>
          <a:prstGeom prst="rect">
            <a:avLst/>
          </a:prstGeom>
          <a:solidFill>
            <a:srgbClr val="3498DB"/>
          </a:solidFill>
          <a:ln>
            <a:noFill/>
          </a:ln>
        </p:spPr>
        <p:style>
          <a:lnRef idx="2">
            <a:srgbClr val="1F74AD">
              <a:shade val="50000"/>
            </a:srgbClr>
          </a:lnRef>
          <a:fillRef idx="1">
            <a:srgbClr val="1F74AD"/>
          </a:fillRef>
          <a:effectRef idx="0">
            <a:srgbClr val="1F74AD"/>
          </a:effectRef>
          <a:fontRef idx="minor">
            <a:sysClr val="window" lastClr="FFFFFF"/>
          </a:fontRef>
        </p:style>
        <p:txBody>
          <a:bodyPr lIns="36000" rIns="36000" rtlCol="0" anchor="ctr">
            <a:noAutofit/>
          </a:bodyPr>
          <a:p>
            <a:pPr algn="ctr">
              <a:lnSpc>
                <a:spcPct val="120000"/>
              </a:lnSpc>
            </a:pPr>
            <a:endParaRPr lang="en-US" altLang="zh-CN" sz="2000" dirty="0">
              <a:solidFill>
                <a:sysClr val="window" lastClr="FFFFFF"/>
              </a:solidFill>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36" name="文本框 35"/>
          <p:cNvSpPr txBox="1"/>
          <p:nvPr>
            <p:custDataLst>
              <p:tags r:id="rId16"/>
            </p:custDataLst>
          </p:nvPr>
        </p:nvSpPr>
        <p:spPr>
          <a:xfrm>
            <a:off x="4113348" y="2492954"/>
            <a:ext cx="1846858" cy="430374"/>
          </a:xfrm>
          <a:prstGeom prst="rect">
            <a:avLst/>
          </a:prstGeom>
          <a:noFill/>
        </p:spPr>
        <p:txBody>
          <a:bodyPr wrap="square" rtlCol="0" anchor="ctr">
            <a:normAutofit lnSpcReduction="10000"/>
          </a:bodyPr>
          <a:p>
            <a:pPr algn="ctr">
              <a:lnSpc>
                <a:spcPct val="120000"/>
              </a:lnSpc>
            </a:pPr>
            <a:r>
              <a:rPr lang="zh-CN" altLang="en-US" sz="2000" b="1" spc="300">
                <a:solidFill>
                  <a:sysClr val="window" lastClr="FFFFFF"/>
                </a:solidFill>
                <a:latin typeface="Arial" panose="020B0604020202020204" pitchFamily="34" charset="0"/>
                <a:ea typeface="微软雅黑" panose="020B0503020204020204" pitchFamily="34" charset="-122"/>
                <a:sym typeface="Arial" panose="020B0604020202020204" pitchFamily="34" charset="0"/>
              </a:rPr>
              <a:t>建模预测</a:t>
            </a:r>
            <a:endParaRPr lang="zh-CN" altLang="en-US" sz="2000" b="1" spc="30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矩形 36"/>
          <p:cNvSpPr/>
          <p:nvPr>
            <p:custDataLst>
              <p:tags r:id="rId17"/>
            </p:custDataLst>
          </p:nvPr>
        </p:nvSpPr>
        <p:spPr>
          <a:xfrm>
            <a:off x="4017104" y="2942348"/>
            <a:ext cx="2031541" cy="695496"/>
          </a:xfrm>
          <a:prstGeom prst="rect">
            <a:avLst/>
          </a:prstGeom>
        </p:spPr>
        <p:txBody>
          <a:bodyPr wrap="square" lIns="90000" rIns="90000" anchor="t" anchorCtr="0">
            <a:normAutofit/>
          </a:bodyPr>
          <a:p>
            <a:pPr algn="ctr">
              <a:lnSpc>
                <a:spcPct val="120000"/>
              </a:lnSpc>
            </a:pPr>
            <a:r>
              <a:rPr lang="zh-CN" altLang="en-US" sz="1600" spc="150">
                <a:latin typeface="Arial" panose="020B0604020202020204" pitchFamily="34" charset="0"/>
                <a:ea typeface="微软雅黑" panose="020B0503020204020204" pitchFamily="34" charset="-122"/>
                <a:sym typeface="Arial" panose="020B0604020202020204" pitchFamily="34" charset="0"/>
              </a:rPr>
              <a:t>建立</a:t>
            </a:r>
            <a:r>
              <a:rPr lang="en-US" altLang="zh-CN" sz="1600" spc="150">
                <a:latin typeface="Arial" panose="020B0604020202020204" pitchFamily="34" charset="0"/>
                <a:ea typeface="微软雅黑" panose="020B0503020204020204" pitchFamily="34" charset="-122"/>
                <a:sym typeface="Arial" panose="020B0604020202020204" pitchFamily="34" charset="0"/>
              </a:rPr>
              <a:t>GM(1,1)</a:t>
            </a:r>
            <a:r>
              <a:rPr lang="zh-CN" altLang="en-US" sz="1600" spc="150">
                <a:latin typeface="Arial" panose="020B0604020202020204" pitchFamily="34" charset="0"/>
                <a:ea typeface="微软雅黑" panose="020B0503020204020204" pitchFamily="34" charset="-122"/>
                <a:sym typeface="Arial" panose="020B0604020202020204" pitchFamily="34" charset="0"/>
              </a:rPr>
              <a:t>求最好参数</a:t>
            </a:r>
            <a:endParaRPr lang="zh-CN" altLang="en-US" sz="1600" spc="150">
              <a:latin typeface="Arial" panose="020B0604020202020204" pitchFamily="34" charset="0"/>
              <a:ea typeface="微软雅黑" panose="020B0503020204020204" pitchFamily="34" charset="-122"/>
              <a:sym typeface="Arial" panose="020B0604020202020204" pitchFamily="34" charset="0"/>
            </a:endParaRPr>
          </a:p>
        </p:txBody>
      </p:sp>
      <p:sp>
        <p:nvSpPr>
          <p:cNvPr id="38" name="矩形 37"/>
          <p:cNvSpPr/>
          <p:nvPr>
            <p:custDataLst>
              <p:tags r:id="rId18"/>
            </p:custDataLst>
          </p:nvPr>
        </p:nvSpPr>
        <p:spPr>
          <a:xfrm>
            <a:off x="7920850" y="2146333"/>
            <a:ext cx="2031544" cy="430374"/>
          </a:xfrm>
          <a:prstGeom prst="rect">
            <a:avLst/>
          </a:prstGeom>
          <a:solidFill>
            <a:srgbClr val="69A35B"/>
          </a:solidFill>
          <a:ln>
            <a:noFill/>
          </a:ln>
        </p:spPr>
        <p:style>
          <a:lnRef idx="2">
            <a:srgbClr val="1F74AD">
              <a:shade val="50000"/>
            </a:srgbClr>
          </a:lnRef>
          <a:fillRef idx="1">
            <a:srgbClr val="1F74AD"/>
          </a:fillRef>
          <a:effectRef idx="0">
            <a:srgbClr val="1F74AD"/>
          </a:effectRef>
          <a:fontRef idx="minor">
            <a:sysClr val="window" lastClr="FFFFFF"/>
          </a:fontRef>
        </p:style>
        <p:txBody>
          <a:bodyPr lIns="36000" rIns="36000" rtlCol="0" anchor="ctr">
            <a:noAutofit/>
          </a:bodyPr>
          <a:p>
            <a:pPr algn="ctr">
              <a:lnSpc>
                <a:spcPct val="120000"/>
              </a:lnSpc>
            </a:pPr>
            <a:endParaRPr lang="en-US" altLang="zh-CN" dirty="0">
              <a:solidFill>
                <a:sysClr val="window" lastClr="FFFFFF"/>
              </a:solidFill>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39" name="文本框 38"/>
          <p:cNvSpPr txBox="1"/>
          <p:nvPr>
            <p:custDataLst>
              <p:tags r:id="rId19"/>
            </p:custDataLst>
          </p:nvPr>
        </p:nvSpPr>
        <p:spPr>
          <a:xfrm>
            <a:off x="8013193" y="2146333"/>
            <a:ext cx="1846858" cy="430374"/>
          </a:xfrm>
          <a:prstGeom prst="rect">
            <a:avLst/>
          </a:prstGeom>
          <a:noFill/>
        </p:spPr>
        <p:txBody>
          <a:bodyPr wrap="square" rtlCol="0" anchor="ctr">
            <a:normAutofit lnSpcReduction="10000"/>
          </a:bodyPr>
          <a:p>
            <a:pPr algn="ctr">
              <a:lnSpc>
                <a:spcPct val="120000"/>
              </a:lnSpc>
            </a:pPr>
            <a:r>
              <a:rPr lang="zh-CN" altLang="en-US" sz="2000" b="1" spc="300">
                <a:solidFill>
                  <a:sysClr val="window" lastClr="FFFFFF"/>
                </a:solidFill>
                <a:latin typeface="Arial" panose="020B0604020202020204" pitchFamily="34" charset="0"/>
                <a:ea typeface="微软雅黑" panose="020B0503020204020204" pitchFamily="34" charset="-122"/>
                <a:sym typeface="Arial" panose="020B0604020202020204" pitchFamily="34" charset="0"/>
              </a:rPr>
              <a:t>趋势外推</a:t>
            </a:r>
            <a:endParaRPr lang="zh-CN" altLang="en-US" sz="2000" b="1" spc="30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矩形 39"/>
          <p:cNvSpPr/>
          <p:nvPr>
            <p:custDataLst>
              <p:tags r:id="rId20"/>
            </p:custDataLst>
          </p:nvPr>
        </p:nvSpPr>
        <p:spPr>
          <a:xfrm>
            <a:off x="7920850" y="2593979"/>
            <a:ext cx="2031541" cy="695496"/>
          </a:xfrm>
          <a:prstGeom prst="rect">
            <a:avLst/>
          </a:prstGeom>
        </p:spPr>
        <p:txBody>
          <a:bodyPr wrap="square" lIns="90000" rIns="90000" anchor="t" anchorCtr="0">
            <a:normAutofit/>
          </a:bodyPr>
          <a:p>
            <a:pPr algn="ctr">
              <a:lnSpc>
                <a:spcPct val="120000"/>
              </a:lnSpc>
            </a:pPr>
            <a:r>
              <a:rPr lang="zh-CN" altLang="en-US" sz="1600" spc="150">
                <a:latin typeface="Arial" panose="020B0604020202020204" pitchFamily="34" charset="0"/>
                <a:ea typeface="微软雅黑" panose="020B0503020204020204" pitchFamily="34" charset="-122"/>
                <a:sym typeface="Arial" panose="020B0604020202020204" pitchFamily="34" charset="0"/>
              </a:rPr>
              <a:t>外推</a:t>
            </a:r>
            <a:endParaRPr lang="zh-CN" altLang="en-US" sz="1600" spc="150">
              <a:latin typeface="Arial" panose="020B0604020202020204" pitchFamily="34" charset="0"/>
              <a:ea typeface="微软雅黑" panose="020B0503020204020204" pitchFamily="34" charset="-122"/>
              <a:sym typeface="Arial" panose="020B0604020202020204" pitchFamily="34" charset="0"/>
            </a:endParaRPr>
          </a:p>
        </p:txBody>
      </p:sp>
      <p:pic>
        <p:nvPicPr>
          <p:cNvPr id="15" name="图片 14"/>
          <p:cNvPicPr>
            <a:picLocks noChangeAspect="1"/>
          </p:cNvPicPr>
          <p:nvPr/>
        </p:nvPicPr>
        <p:blipFill>
          <a:blip r:embed="rId21"/>
          <a:stretch>
            <a:fillRect/>
          </a:stretch>
        </p:blipFill>
        <p:spPr>
          <a:xfrm>
            <a:off x="1769110" y="5834380"/>
            <a:ext cx="2887980" cy="73088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灰色预测的</a:t>
            </a:r>
            <a:r>
              <a:rPr lang="en-US" altLang="zh-CN" sz="3200">
                <a:latin typeface="宋体" panose="02010600030101010101" pitchFamily="2" charset="-122"/>
                <a:ea typeface="宋体" panose="02010600030101010101" pitchFamily="2" charset="-122"/>
              </a:rPr>
              <a:t>python</a:t>
            </a:r>
            <a:r>
              <a:rPr lang="zh-CN" altLang="en-US" sz="3200">
                <a:latin typeface="宋体" panose="02010600030101010101" pitchFamily="2" charset="-122"/>
                <a:ea typeface="宋体" panose="02010600030101010101" pitchFamily="2" charset="-122"/>
              </a:rPr>
              <a:t>代码</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08381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6.2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灰色系统</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2" name="图片 1"/>
          <p:cNvPicPr>
            <a:picLocks noChangeAspect="1"/>
          </p:cNvPicPr>
          <p:nvPr/>
        </p:nvPicPr>
        <p:blipFill>
          <a:blip r:embed="rId1"/>
          <a:stretch>
            <a:fillRect/>
          </a:stretch>
        </p:blipFill>
        <p:spPr>
          <a:xfrm>
            <a:off x="294005" y="2139950"/>
            <a:ext cx="4457065" cy="4718050"/>
          </a:xfrm>
          <a:prstGeom prst="rect">
            <a:avLst/>
          </a:prstGeom>
        </p:spPr>
      </p:pic>
      <p:pic>
        <p:nvPicPr>
          <p:cNvPr id="9" name="图片 8"/>
          <p:cNvPicPr>
            <a:picLocks noChangeAspect="1"/>
          </p:cNvPicPr>
          <p:nvPr/>
        </p:nvPicPr>
        <p:blipFill>
          <a:blip r:embed="rId2"/>
          <a:stretch>
            <a:fillRect/>
          </a:stretch>
        </p:blipFill>
        <p:spPr>
          <a:xfrm>
            <a:off x="4751070" y="3796030"/>
            <a:ext cx="4937760" cy="3061970"/>
          </a:xfrm>
          <a:prstGeom prst="rect">
            <a:avLst/>
          </a:prstGeom>
        </p:spPr>
      </p:pic>
      <p:pic>
        <p:nvPicPr>
          <p:cNvPr id="11" name="图片 10"/>
          <p:cNvPicPr>
            <a:picLocks noChangeAspect="1"/>
          </p:cNvPicPr>
          <p:nvPr/>
        </p:nvPicPr>
        <p:blipFill>
          <a:blip r:embed="rId3"/>
          <a:srcRect r="15624" b="-614"/>
          <a:stretch>
            <a:fillRect/>
          </a:stretch>
        </p:blipFill>
        <p:spPr>
          <a:xfrm>
            <a:off x="4751070" y="2140585"/>
            <a:ext cx="4941570" cy="166560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灰色预测的</a:t>
            </a:r>
            <a:r>
              <a:rPr lang="en-US" altLang="zh-CN" sz="3200">
                <a:latin typeface="宋体" panose="02010600030101010101" pitchFamily="2" charset="-122"/>
                <a:ea typeface="宋体" panose="02010600030101010101" pitchFamily="2" charset="-122"/>
              </a:rPr>
              <a:t>python</a:t>
            </a:r>
            <a:r>
              <a:rPr lang="zh-CN" altLang="en-US" sz="3200">
                <a:latin typeface="宋体" panose="02010600030101010101" pitchFamily="2" charset="-122"/>
                <a:ea typeface="宋体" panose="02010600030101010101" pitchFamily="2" charset="-122"/>
              </a:rPr>
              <a:t>代码</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08381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6.2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灰色系统</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9" name="图片 8"/>
          <p:cNvPicPr>
            <a:picLocks noChangeAspect="1"/>
          </p:cNvPicPr>
          <p:nvPr/>
        </p:nvPicPr>
        <p:blipFill>
          <a:blip r:embed="rId1"/>
          <a:stretch>
            <a:fillRect/>
          </a:stretch>
        </p:blipFill>
        <p:spPr>
          <a:xfrm>
            <a:off x="608330" y="2182495"/>
            <a:ext cx="6827520" cy="4675505"/>
          </a:xfrm>
          <a:prstGeom prst="rect">
            <a:avLst/>
          </a:prstGeom>
        </p:spPr>
      </p:pic>
      <p:pic>
        <p:nvPicPr>
          <p:cNvPr id="10" name="图片 9"/>
          <p:cNvPicPr>
            <a:picLocks noChangeAspect="1"/>
          </p:cNvPicPr>
          <p:nvPr/>
        </p:nvPicPr>
        <p:blipFill>
          <a:blip r:embed="rId2"/>
          <a:stretch>
            <a:fillRect/>
          </a:stretch>
        </p:blipFill>
        <p:spPr>
          <a:xfrm>
            <a:off x="7508240" y="2323465"/>
            <a:ext cx="4418965" cy="324167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灰色关联</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08381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6.2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灰色系统</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2" name="文本框 1"/>
          <p:cNvSpPr txBox="1"/>
          <p:nvPr/>
        </p:nvSpPr>
        <p:spPr>
          <a:xfrm>
            <a:off x="721360" y="2239645"/>
            <a:ext cx="10292080" cy="1476375"/>
          </a:xfrm>
          <a:prstGeom prst="rect">
            <a:avLst/>
          </a:prstGeom>
          <a:noFill/>
        </p:spPr>
        <p:txBody>
          <a:bodyPr wrap="square" rtlCol="0">
            <a:spAutoFit/>
          </a:bodyPr>
          <a:p>
            <a:r>
              <a:rPr lang="zh-CN" altLang="en-US"/>
              <a:t>灰色关联分析主要是依托于建立参考数列(即母数列)和比较数列(即子数列)之间进行对比，通过无量纲化(有三种方法，分别是初始值法(较常用)、极值化法和标准化法)，参照母数列计算子数列差数列矩阵，再利用矩阵极值计算关联度矩阵，最后计算各指标与评价指标关联度，以1为标准，越接近1两个关联度越大，二者越相关。</a:t>
            </a:r>
            <a:endParaRPr lang="zh-CN" altLang="en-US"/>
          </a:p>
          <a:p>
            <a:endParaRPr lang="zh-CN" altLang="en-US"/>
          </a:p>
        </p:txBody>
      </p:sp>
      <p:pic>
        <p:nvPicPr>
          <p:cNvPr id="8" name="图片 7"/>
          <p:cNvPicPr>
            <a:picLocks noChangeAspect="1"/>
          </p:cNvPicPr>
          <p:nvPr/>
        </p:nvPicPr>
        <p:blipFill>
          <a:blip r:embed="rId1"/>
          <a:stretch>
            <a:fillRect/>
          </a:stretch>
        </p:blipFill>
        <p:spPr>
          <a:xfrm>
            <a:off x="721360" y="3716020"/>
            <a:ext cx="5318760" cy="2504440"/>
          </a:xfrm>
          <a:prstGeom prst="rect">
            <a:avLst/>
          </a:prstGeom>
        </p:spPr>
      </p:pic>
      <p:pic>
        <p:nvPicPr>
          <p:cNvPr id="9" name="图片 8"/>
          <p:cNvPicPr>
            <a:picLocks noChangeAspect="1"/>
          </p:cNvPicPr>
          <p:nvPr/>
        </p:nvPicPr>
        <p:blipFill>
          <a:blip r:embed="rId2"/>
          <a:stretch>
            <a:fillRect/>
          </a:stretch>
        </p:blipFill>
        <p:spPr>
          <a:xfrm>
            <a:off x="6080760" y="3716020"/>
            <a:ext cx="5496560" cy="212852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灰色关联</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08381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6.2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灰色系统</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2" name="图片 1"/>
          <p:cNvPicPr>
            <a:picLocks noChangeAspect="1"/>
          </p:cNvPicPr>
          <p:nvPr/>
        </p:nvPicPr>
        <p:blipFill>
          <a:blip r:embed="rId1"/>
          <a:stretch>
            <a:fillRect/>
          </a:stretch>
        </p:blipFill>
        <p:spPr>
          <a:xfrm>
            <a:off x="351790" y="2520315"/>
            <a:ext cx="5585460" cy="3235960"/>
          </a:xfrm>
          <a:prstGeom prst="rect">
            <a:avLst/>
          </a:prstGeom>
        </p:spPr>
      </p:pic>
      <p:pic>
        <p:nvPicPr>
          <p:cNvPr id="8" name="图片 7"/>
          <p:cNvPicPr>
            <a:picLocks noChangeAspect="1"/>
          </p:cNvPicPr>
          <p:nvPr/>
        </p:nvPicPr>
        <p:blipFill>
          <a:blip r:embed="rId2"/>
          <a:stretch>
            <a:fillRect/>
          </a:stretch>
        </p:blipFill>
        <p:spPr>
          <a:xfrm>
            <a:off x="5937250" y="2520315"/>
            <a:ext cx="6090285" cy="246062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grpSp>
        <p:nvGrpSpPr>
          <p:cNvPr id="2" name="object 2"/>
          <p:cNvGrpSpPr/>
          <p:nvPr/>
        </p:nvGrpSpPr>
        <p:grpSpPr>
          <a:xfrm>
            <a:off x="194818" y="1062481"/>
            <a:ext cx="7958455" cy="114300"/>
            <a:chOff x="574548" y="1048511"/>
            <a:chExt cx="7958455" cy="114300"/>
          </a:xfrm>
        </p:grpSpPr>
        <p:sp>
          <p:nvSpPr>
            <p:cNvPr id="3"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4"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5" name="object 5"/>
          <p:cNvSpPr txBox="1"/>
          <p:nvPr/>
        </p:nvSpPr>
        <p:spPr>
          <a:xfrm>
            <a:off x="437692" y="430098"/>
            <a:ext cx="940435" cy="505460"/>
          </a:xfrm>
          <a:prstGeom prst="rect">
            <a:avLst/>
          </a:prstGeom>
        </p:spPr>
        <p:txBody>
          <a:bodyPr vert="horz" wrap="square" lIns="0" tIns="13335" rIns="0" bIns="0" rtlCol="0">
            <a:spAutoFit/>
          </a:bodyPr>
          <a:lstStyle/>
          <a:p>
            <a:pPr marL="12700">
              <a:lnSpc>
                <a:spcPct val="100000"/>
              </a:lnSpc>
              <a:spcBef>
                <a:spcPts val="105"/>
              </a:spcBef>
            </a:pPr>
            <a:r>
              <a:rPr sz="3200" b="1" spc="790" dirty="0">
                <a:solidFill>
                  <a:srgbClr val="CC0000"/>
                </a:solidFill>
                <a:latin typeface="宋体" panose="02010600030101010101" pitchFamily="2" charset="-122"/>
                <a:ea typeface="宋体" panose="02010600030101010101" pitchFamily="2" charset="-122"/>
                <a:cs typeface="黑体" panose="02010609060101010101" charset="-122"/>
              </a:rPr>
              <a:t>内</a:t>
            </a:r>
            <a:r>
              <a:rPr sz="3200" b="1" spc="5" dirty="0">
                <a:solidFill>
                  <a:srgbClr val="CC0000"/>
                </a:solidFill>
                <a:latin typeface="宋体" panose="02010600030101010101" pitchFamily="2" charset="-122"/>
                <a:ea typeface="宋体" panose="02010600030101010101" pitchFamily="2" charset="-122"/>
                <a:cs typeface="黑体" panose="02010609060101010101" charset="-122"/>
              </a:rPr>
              <a:t>容</a:t>
            </a:r>
            <a:endParaRPr sz="3200" b="1">
              <a:latin typeface="宋体" panose="02010600030101010101" pitchFamily="2" charset="-122"/>
              <a:ea typeface="宋体" panose="02010600030101010101" pitchFamily="2" charset="-122"/>
              <a:cs typeface="黑体" panose="02010609060101010101" charset="-122"/>
            </a:endParaRPr>
          </a:p>
        </p:txBody>
      </p:sp>
      <p:sp>
        <p:nvSpPr>
          <p:cNvPr id="7" name="object 7"/>
          <p:cNvSpPr txBox="1"/>
          <p:nvPr/>
        </p:nvSpPr>
        <p:spPr>
          <a:xfrm>
            <a:off x="10455402" y="6413799"/>
            <a:ext cx="133985" cy="197485"/>
          </a:xfrm>
          <a:prstGeom prst="rect">
            <a:avLst/>
          </a:prstGeom>
        </p:spPr>
        <p:txBody>
          <a:bodyPr vert="horz" wrap="square" lIns="0" tIns="13335" rIns="0" bIns="0" rtlCol="0">
            <a:spAutoFit/>
          </a:bodyPr>
          <a:lstStyle/>
          <a:p>
            <a:pPr marL="12700">
              <a:lnSpc>
                <a:spcPct val="100000"/>
              </a:lnSpc>
              <a:spcBef>
                <a:spcPts val="105"/>
              </a:spcBef>
            </a:pPr>
            <a:r>
              <a:rPr sz="1200" b="1" dirty="0">
                <a:latin typeface="Verdana" panose="020B0604030504040204"/>
                <a:cs typeface="Verdana" panose="020B0604030504040204"/>
              </a:rPr>
              <a:t>2</a:t>
            </a:r>
            <a:endParaRPr sz="1200">
              <a:latin typeface="Verdana" panose="020B0604030504040204"/>
              <a:cs typeface="Verdana" panose="020B0604030504040204"/>
            </a:endParaRPr>
          </a:p>
        </p:txBody>
      </p:sp>
      <p:sp>
        <p:nvSpPr>
          <p:cNvPr id="6" name="object 6"/>
          <p:cNvSpPr txBox="1">
            <a:spLocks noGrp="1"/>
          </p:cNvSpPr>
          <p:nvPr>
            <p:ph type="title"/>
          </p:nvPr>
        </p:nvSpPr>
        <p:spPr>
          <a:xfrm>
            <a:off x="676275" y="1659255"/>
            <a:ext cx="6304915" cy="2251710"/>
          </a:xfrm>
          <a:prstGeom prst="rect">
            <a:avLst/>
          </a:prstGeom>
        </p:spPr>
        <p:txBody>
          <a:bodyPr vert="horz" wrap="square" lIns="0" tIns="12700" rIns="0" bIns="0" rtlCol="0">
            <a:spAutoFit/>
          </a:bodyPr>
          <a:lstStyle/>
          <a:p>
            <a:pPr marL="12700" marR="5080">
              <a:lnSpc>
                <a:spcPct val="130000"/>
              </a:lnSpc>
              <a:spcBef>
                <a:spcPts val="100"/>
              </a:spcBef>
            </a:pPr>
            <a:r>
              <a:rPr sz="2800" b="1" spc="-10" dirty="0">
                <a:solidFill>
                  <a:srgbClr val="0000FF"/>
                </a:solidFill>
                <a:latin typeface="宋体" panose="02010600030101010101" pitchFamily="2" charset="-122"/>
                <a:cs typeface="宋体" panose="02010600030101010101" pitchFamily="2" charset="-122"/>
              </a:rPr>
              <a:t>一</a:t>
            </a:r>
            <a:r>
              <a:rPr sz="2800" b="1" spc="-5" dirty="0">
                <a:solidFill>
                  <a:srgbClr val="0000FF"/>
                </a:solidFill>
                <a:latin typeface="宋体" panose="02010600030101010101" pitchFamily="2" charset="-122"/>
                <a:cs typeface="宋体" panose="02010600030101010101" pitchFamily="2" charset="-122"/>
              </a:rPr>
              <a:t>、</a:t>
            </a:r>
            <a:r>
              <a:rPr lang="zh-CN" sz="2800" b="1" spc="-5" dirty="0">
                <a:solidFill>
                  <a:srgbClr val="0000FF"/>
                </a:solidFill>
                <a:latin typeface="宋体" panose="02010600030101010101" pitchFamily="2" charset="-122"/>
                <a:cs typeface="宋体" panose="02010600030101010101" pitchFamily="2" charset="-122"/>
              </a:rPr>
              <a:t>带有时间的数据</a:t>
            </a:r>
            <a:br>
              <a:rPr sz="2800" b="1" spc="-5" dirty="0">
                <a:solidFill>
                  <a:srgbClr val="0000FF"/>
                </a:solidFill>
                <a:latin typeface="宋体" panose="02010600030101010101" pitchFamily="2" charset="-122"/>
                <a:cs typeface="宋体" panose="02010600030101010101" pitchFamily="2" charset="-122"/>
              </a:rPr>
            </a:br>
            <a:r>
              <a:rPr sz="2800" b="1" spc="-5" dirty="0">
                <a:solidFill>
                  <a:srgbClr val="0000FF"/>
                </a:solidFill>
                <a:latin typeface="宋体" panose="02010600030101010101" pitchFamily="2" charset="-122"/>
                <a:cs typeface="宋体" panose="02010600030101010101" pitchFamily="2" charset="-122"/>
              </a:rPr>
              <a:t>二、</a:t>
            </a:r>
            <a:r>
              <a:rPr lang="zh-CN" sz="2800" b="1" spc="-5" dirty="0">
                <a:solidFill>
                  <a:srgbClr val="0000FF"/>
                </a:solidFill>
                <a:latin typeface="宋体" panose="02010600030101010101" pitchFamily="2" charset="-122"/>
                <a:cs typeface="宋体" panose="02010600030101010101" pitchFamily="2" charset="-122"/>
              </a:rPr>
              <a:t>灰色系统</a:t>
            </a:r>
            <a:br>
              <a:rPr sz="2800" b="1" spc="-5" dirty="0">
                <a:solidFill>
                  <a:srgbClr val="0000FF"/>
                </a:solidFill>
                <a:latin typeface="宋体" panose="02010600030101010101" pitchFamily="2" charset="-122"/>
                <a:cs typeface="宋体" panose="02010600030101010101" pitchFamily="2" charset="-122"/>
              </a:rPr>
            </a:br>
            <a:r>
              <a:rPr lang="zh-CN" sz="2800" b="1" spc="-5" dirty="0">
                <a:solidFill>
                  <a:srgbClr val="0000FF"/>
                </a:solidFill>
                <a:latin typeface="宋体" panose="02010600030101010101" pitchFamily="2" charset="-122"/>
                <a:cs typeface="宋体" panose="02010600030101010101" pitchFamily="2" charset="-122"/>
              </a:rPr>
              <a:t>三、</a:t>
            </a:r>
            <a:r>
              <a:rPr lang="en-US" altLang="zh-CN" sz="2800" b="1" spc="-5" dirty="0">
                <a:solidFill>
                  <a:srgbClr val="0000FF"/>
                </a:solidFill>
                <a:latin typeface="宋体" panose="02010600030101010101" pitchFamily="2" charset="-122"/>
                <a:cs typeface="宋体" panose="02010600030101010101" pitchFamily="2" charset="-122"/>
              </a:rPr>
              <a:t>ARIMA</a:t>
            </a:r>
            <a:r>
              <a:rPr lang="zh-CN" altLang="en-US" sz="2800" b="1" spc="-5" dirty="0">
                <a:solidFill>
                  <a:srgbClr val="0000FF"/>
                </a:solidFill>
                <a:latin typeface="宋体" panose="02010600030101010101" pitchFamily="2" charset="-122"/>
                <a:cs typeface="宋体" panose="02010600030101010101" pitchFamily="2" charset="-122"/>
              </a:rPr>
              <a:t>模型</a:t>
            </a:r>
            <a:br>
              <a:rPr lang="zh-CN" sz="2800" b="1" spc="-5" dirty="0">
                <a:solidFill>
                  <a:srgbClr val="0000FF"/>
                </a:solidFill>
                <a:latin typeface="宋体" panose="02010600030101010101" pitchFamily="2" charset="-122"/>
                <a:cs typeface="宋体" panose="02010600030101010101" pitchFamily="2" charset="-122"/>
              </a:rPr>
            </a:br>
            <a:endParaRPr lang="zh-CN" sz="2800" b="1" spc="-5" dirty="0">
              <a:solidFill>
                <a:srgbClr val="0000FF"/>
              </a:solidFill>
              <a:latin typeface="宋体" panose="02010600030101010101" pitchFamily="2" charset="-122"/>
              <a:cs typeface="宋体" panose="02010600030101010101" pitchFamily="2" charset="-122"/>
            </a:endParaRPr>
          </a:p>
        </p:txBody>
      </p:sp>
      <p:pic>
        <p:nvPicPr>
          <p:cNvPr id="8" name="object 6"/>
          <p:cNvPicPr/>
          <p:nvPr/>
        </p:nvPicPr>
        <p:blipFill>
          <a:blip r:embed="rId2" cstate="print"/>
          <a:stretch>
            <a:fillRect/>
          </a:stretch>
        </p:blipFill>
        <p:spPr>
          <a:xfrm>
            <a:off x="9552431" y="44196"/>
            <a:ext cx="1068324" cy="84581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灰色关联的</a:t>
            </a:r>
            <a:r>
              <a:rPr lang="en-US" altLang="zh-CN" sz="3200">
                <a:latin typeface="宋体" panose="02010600030101010101" pitchFamily="2" charset="-122"/>
                <a:ea typeface="宋体" panose="02010600030101010101" pitchFamily="2" charset="-122"/>
              </a:rPr>
              <a:t>python</a:t>
            </a:r>
            <a:r>
              <a:rPr lang="zh-CN" altLang="en-US" sz="3200">
                <a:latin typeface="宋体" panose="02010600030101010101" pitchFamily="2" charset="-122"/>
                <a:ea typeface="宋体" panose="02010600030101010101" pitchFamily="2" charset="-122"/>
              </a:rPr>
              <a:t>实现</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08381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6.2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灰色系统</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9" name="图片 8"/>
          <p:cNvPicPr>
            <a:picLocks noChangeAspect="1"/>
          </p:cNvPicPr>
          <p:nvPr/>
        </p:nvPicPr>
        <p:blipFill>
          <a:blip r:embed="rId1"/>
          <a:stretch>
            <a:fillRect/>
          </a:stretch>
        </p:blipFill>
        <p:spPr>
          <a:xfrm>
            <a:off x="664845" y="2075815"/>
            <a:ext cx="5760085" cy="4782185"/>
          </a:xfrm>
          <a:prstGeom prst="rect">
            <a:avLst/>
          </a:prstGeom>
        </p:spPr>
      </p:pic>
      <p:pic>
        <p:nvPicPr>
          <p:cNvPr id="10" name="图片 9"/>
          <p:cNvPicPr>
            <a:picLocks noChangeAspect="1"/>
          </p:cNvPicPr>
          <p:nvPr/>
        </p:nvPicPr>
        <p:blipFill>
          <a:blip r:embed="rId2"/>
          <a:stretch>
            <a:fillRect/>
          </a:stretch>
        </p:blipFill>
        <p:spPr>
          <a:xfrm>
            <a:off x="6424930" y="1666875"/>
            <a:ext cx="4924425" cy="519112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平稳时间序列</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08381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6.3 ARIMA</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9" name="图片 8"/>
          <p:cNvPicPr>
            <a:picLocks noChangeAspect="1"/>
          </p:cNvPicPr>
          <p:nvPr/>
        </p:nvPicPr>
        <p:blipFill>
          <a:blip r:embed="rId1"/>
          <a:stretch>
            <a:fillRect/>
          </a:stretch>
        </p:blipFill>
        <p:spPr>
          <a:xfrm>
            <a:off x="608330" y="2125345"/>
            <a:ext cx="10078085" cy="456374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平稳时间序列</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08381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6.3 ARIMA</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8" name="图片 7"/>
          <p:cNvPicPr>
            <a:picLocks noChangeAspect="1"/>
          </p:cNvPicPr>
          <p:nvPr/>
        </p:nvPicPr>
        <p:blipFill>
          <a:blip r:embed="rId1"/>
          <a:stretch>
            <a:fillRect/>
          </a:stretch>
        </p:blipFill>
        <p:spPr>
          <a:xfrm>
            <a:off x="608330" y="2223135"/>
            <a:ext cx="9327515" cy="432752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平稳时间序列的判定</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08381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6.3 ARIMA</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2" name="图片 1"/>
          <p:cNvPicPr>
            <a:picLocks noChangeAspect="1"/>
          </p:cNvPicPr>
          <p:nvPr/>
        </p:nvPicPr>
        <p:blipFill>
          <a:blip r:embed="rId1"/>
          <a:stretch>
            <a:fillRect/>
          </a:stretch>
        </p:blipFill>
        <p:spPr>
          <a:xfrm>
            <a:off x="845820" y="2331720"/>
            <a:ext cx="4762500" cy="3524250"/>
          </a:xfrm>
          <a:prstGeom prst="rect">
            <a:avLst/>
          </a:prstGeom>
        </p:spPr>
      </p:pic>
      <p:pic>
        <p:nvPicPr>
          <p:cNvPr id="103" name="图片 102"/>
          <p:cNvPicPr/>
          <p:nvPr/>
        </p:nvPicPr>
        <p:blipFill>
          <a:blip r:embed="rId2"/>
          <a:stretch>
            <a:fillRect/>
          </a:stretch>
        </p:blipFill>
        <p:spPr>
          <a:xfrm>
            <a:off x="6677660" y="1656080"/>
            <a:ext cx="3810000" cy="4427220"/>
          </a:xfrm>
          <a:prstGeom prst="rect">
            <a:avLst/>
          </a:prstGeom>
          <a:noFill/>
          <a:ln w="9525">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平稳时间序列的判定</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08381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6.3 ARIMA</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2" name="图片 1"/>
          <p:cNvPicPr>
            <a:picLocks noChangeAspect="1"/>
          </p:cNvPicPr>
          <p:nvPr/>
        </p:nvPicPr>
        <p:blipFill>
          <a:blip r:embed="rId1"/>
          <a:stretch>
            <a:fillRect/>
          </a:stretch>
        </p:blipFill>
        <p:spPr>
          <a:xfrm>
            <a:off x="7448550" y="1426845"/>
            <a:ext cx="3961130" cy="5366385"/>
          </a:xfrm>
          <a:prstGeom prst="rect">
            <a:avLst/>
          </a:prstGeom>
        </p:spPr>
      </p:pic>
      <p:sp>
        <p:nvSpPr>
          <p:cNvPr id="10" name="文本框 9"/>
          <p:cNvSpPr txBox="1"/>
          <p:nvPr/>
        </p:nvSpPr>
        <p:spPr>
          <a:xfrm>
            <a:off x="807720" y="2416175"/>
            <a:ext cx="6096000" cy="368300"/>
          </a:xfrm>
          <a:prstGeom prst="rect">
            <a:avLst/>
          </a:prstGeom>
          <a:noFill/>
        </p:spPr>
        <p:txBody>
          <a:bodyPr wrap="square" rtlCol="0" anchor="t">
            <a:spAutoFit/>
          </a:bodyPr>
          <a:p>
            <a:r>
              <a:rPr lang="zh-CN" altLang="en-US"/>
              <a:t>from statsmodels.tsa.stattools import adfuller</a:t>
            </a:r>
            <a:endParaRPr lang="zh-CN" altLang="en-US"/>
          </a:p>
        </p:txBody>
      </p:sp>
      <p:sp>
        <p:nvSpPr>
          <p:cNvPr id="11" name="文本框 10"/>
          <p:cNvSpPr txBox="1"/>
          <p:nvPr/>
        </p:nvSpPr>
        <p:spPr>
          <a:xfrm>
            <a:off x="807720" y="3240405"/>
            <a:ext cx="6096000" cy="2306955"/>
          </a:xfrm>
          <a:prstGeom prst="rect">
            <a:avLst/>
          </a:prstGeom>
          <a:noFill/>
        </p:spPr>
        <p:txBody>
          <a:bodyPr wrap="square" rtlCol="0" anchor="t">
            <a:spAutoFit/>
          </a:bodyPr>
          <a:p>
            <a:r>
              <a:rPr lang="zh-CN" altLang="en-US"/>
              <a:t>第一个值：表示Test Statistic ， 即T值，表示T统计量</a:t>
            </a:r>
            <a:endParaRPr lang="zh-CN" altLang="en-US"/>
          </a:p>
          <a:p>
            <a:endParaRPr lang="zh-CN" altLang="en-US"/>
          </a:p>
          <a:p>
            <a:r>
              <a:rPr lang="zh-CN" altLang="en-US"/>
              <a:t>第二个值：p-value，即p值，表示T统计量对应的概率值</a:t>
            </a:r>
            <a:endParaRPr lang="zh-CN" altLang="en-US"/>
          </a:p>
          <a:p>
            <a:endParaRPr lang="zh-CN" altLang="en-US"/>
          </a:p>
          <a:p>
            <a:r>
              <a:rPr lang="zh-CN" altLang="en-US"/>
              <a:t>第三个值：Lags Used，即表示延迟</a:t>
            </a:r>
            <a:endParaRPr lang="zh-CN" altLang="en-US"/>
          </a:p>
          <a:p>
            <a:endParaRPr lang="zh-CN" altLang="en-US"/>
          </a:p>
          <a:p>
            <a:r>
              <a:rPr lang="zh-CN" altLang="en-US"/>
              <a:t>第四个值：Number of Observations Used，即表示测试的次数</a:t>
            </a:r>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平稳时间序列的变换</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08381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6.3 ARIMA</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2" name="文本框 1"/>
          <p:cNvSpPr txBox="1"/>
          <p:nvPr/>
        </p:nvSpPr>
        <p:spPr>
          <a:xfrm>
            <a:off x="1031240" y="2413000"/>
            <a:ext cx="4608195" cy="368300"/>
          </a:xfrm>
          <a:prstGeom prst="rect">
            <a:avLst/>
          </a:prstGeom>
          <a:noFill/>
        </p:spPr>
        <p:txBody>
          <a:bodyPr wrap="square" rtlCol="0">
            <a:spAutoFit/>
          </a:bodyPr>
          <a:p>
            <a:r>
              <a:rPr lang="zh-CN" altLang="en-US"/>
              <a:t>差分法</a:t>
            </a:r>
            <a:endParaRPr lang="zh-CN" altLang="en-US"/>
          </a:p>
        </p:txBody>
      </p:sp>
      <p:sp>
        <p:nvSpPr>
          <p:cNvPr id="8" name="文本框 7"/>
          <p:cNvSpPr txBox="1"/>
          <p:nvPr/>
        </p:nvSpPr>
        <p:spPr>
          <a:xfrm>
            <a:off x="6286500" y="2413000"/>
            <a:ext cx="4608195" cy="368300"/>
          </a:xfrm>
          <a:prstGeom prst="rect">
            <a:avLst/>
          </a:prstGeom>
          <a:noFill/>
        </p:spPr>
        <p:txBody>
          <a:bodyPr wrap="square" rtlCol="0">
            <a:spAutoFit/>
          </a:bodyPr>
          <a:p>
            <a:r>
              <a:rPr lang="zh-CN" altLang="en-US"/>
              <a:t>比值法</a:t>
            </a:r>
            <a:endParaRPr lang="zh-CN" altLang="en-US"/>
          </a:p>
        </p:txBody>
      </p:sp>
      <p:pic>
        <p:nvPicPr>
          <p:cNvPr id="10" name="图片 9"/>
          <p:cNvPicPr>
            <a:picLocks noChangeAspect="1"/>
          </p:cNvPicPr>
          <p:nvPr/>
        </p:nvPicPr>
        <p:blipFill>
          <a:blip r:embed="rId1"/>
          <a:stretch>
            <a:fillRect/>
          </a:stretch>
        </p:blipFill>
        <p:spPr>
          <a:xfrm>
            <a:off x="854710" y="2868930"/>
            <a:ext cx="4507865" cy="3380740"/>
          </a:xfrm>
          <a:prstGeom prst="rect">
            <a:avLst/>
          </a:prstGeom>
        </p:spPr>
      </p:pic>
      <p:pic>
        <p:nvPicPr>
          <p:cNvPr id="11" name="图片 10"/>
          <p:cNvPicPr>
            <a:picLocks noChangeAspect="1"/>
          </p:cNvPicPr>
          <p:nvPr/>
        </p:nvPicPr>
        <p:blipFill>
          <a:blip r:embed="rId2"/>
          <a:stretch>
            <a:fillRect/>
          </a:stretch>
        </p:blipFill>
        <p:spPr>
          <a:xfrm>
            <a:off x="6501130" y="2781300"/>
            <a:ext cx="4507865" cy="338074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平稳时间序列的变换</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08381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6.3 ARIMA</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2" name="文本框 1"/>
          <p:cNvSpPr txBox="1"/>
          <p:nvPr/>
        </p:nvSpPr>
        <p:spPr>
          <a:xfrm>
            <a:off x="840105" y="2294255"/>
            <a:ext cx="5655945" cy="368300"/>
          </a:xfrm>
          <a:prstGeom prst="rect">
            <a:avLst/>
          </a:prstGeom>
          <a:noFill/>
        </p:spPr>
        <p:txBody>
          <a:bodyPr wrap="square" rtlCol="0">
            <a:spAutoFit/>
          </a:bodyPr>
          <a:p>
            <a:r>
              <a:rPr lang="zh-CN" altLang="en-US"/>
              <a:t>取对数</a:t>
            </a:r>
            <a:endParaRPr lang="zh-CN" altLang="en-US"/>
          </a:p>
        </p:txBody>
      </p:sp>
      <p:pic>
        <p:nvPicPr>
          <p:cNvPr id="8" name="图片 7"/>
          <p:cNvPicPr>
            <a:picLocks noChangeAspect="1"/>
          </p:cNvPicPr>
          <p:nvPr/>
        </p:nvPicPr>
        <p:blipFill>
          <a:blip r:embed="rId1"/>
          <a:stretch>
            <a:fillRect/>
          </a:stretch>
        </p:blipFill>
        <p:spPr>
          <a:xfrm>
            <a:off x="1013460" y="2731135"/>
            <a:ext cx="4507865" cy="3380740"/>
          </a:xfrm>
          <a:prstGeom prst="rect">
            <a:avLst/>
          </a:prstGeom>
        </p:spPr>
      </p:pic>
      <p:pic>
        <p:nvPicPr>
          <p:cNvPr id="9" name="图片 8"/>
          <p:cNvPicPr>
            <a:picLocks noChangeAspect="1"/>
          </p:cNvPicPr>
          <p:nvPr/>
        </p:nvPicPr>
        <p:blipFill>
          <a:blip r:embed="rId2"/>
          <a:stretch>
            <a:fillRect/>
          </a:stretch>
        </p:blipFill>
        <p:spPr>
          <a:xfrm>
            <a:off x="6437630" y="2662555"/>
            <a:ext cx="4507865" cy="338074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sz="3200">
                <a:latin typeface="宋体" panose="02010600030101010101" pitchFamily="2" charset="-122"/>
                <a:ea typeface="宋体" panose="02010600030101010101" pitchFamily="2" charset="-122"/>
              </a:rPr>
              <a:t>AR</a:t>
            </a:r>
            <a:r>
              <a:rPr lang="zh-CN" altLang="en-US" sz="3200">
                <a:latin typeface="宋体" panose="02010600030101010101" pitchFamily="2" charset="-122"/>
                <a:ea typeface="宋体" panose="02010600030101010101" pitchFamily="2" charset="-122"/>
              </a:rPr>
              <a:t>模型</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08381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6.3 ARIMA</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105" name="图片 104"/>
          <p:cNvPicPr/>
          <p:nvPr/>
        </p:nvPicPr>
        <p:blipFill>
          <a:blip r:embed="rId1"/>
          <a:stretch>
            <a:fillRect/>
          </a:stretch>
        </p:blipFill>
        <p:spPr>
          <a:xfrm>
            <a:off x="763270" y="2426653"/>
            <a:ext cx="7715250" cy="1476375"/>
          </a:xfrm>
          <a:prstGeom prst="rect">
            <a:avLst/>
          </a:prstGeom>
          <a:noFill/>
          <a:ln w="9525">
            <a:noFill/>
          </a:ln>
        </p:spPr>
      </p:pic>
      <p:pic>
        <p:nvPicPr>
          <p:cNvPr id="106" name="图片 105"/>
          <p:cNvPicPr/>
          <p:nvPr/>
        </p:nvPicPr>
        <p:blipFill>
          <a:blip r:embed="rId2"/>
          <a:stretch>
            <a:fillRect/>
          </a:stretch>
        </p:blipFill>
        <p:spPr>
          <a:xfrm>
            <a:off x="762953" y="3903028"/>
            <a:ext cx="7724775" cy="1762125"/>
          </a:xfrm>
          <a:prstGeom prst="rect">
            <a:avLst/>
          </a:prstGeom>
          <a:noFill/>
          <a:ln w="9525">
            <a:noFill/>
          </a:ln>
        </p:spPr>
      </p:pic>
      <p:pic>
        <p:nvPicPr>
          <p:cNvPr id="109" name="图片 108"/>
          <p:cNvPicPr/>
          <p:nvPr/>
        </p:nvPicPr>
        <p:blipFill>
          <a:blip r:embed="rId3"/>
          <a:stretch>
            <a:fillRect/>
          </a:stretch>
        </p:blipFill>
        <p:spPr>
          <a:xfrm>
            <a:off x="1370965" y="5821363"/>
            <a:ext cx="6134100" cy="771525"/>
          </a:xfrm>
          <a:prstGeom prst="rect">
            <a:avLst/>
          </a:prstGeom>
          <a:noFill/>
          <a:ln w="9525">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sz="3200">
                <a:latin typeface="宋体" panose="02010600030101010101" pitchFamily="2" charset="-122"/>
                <a:ea typeface="宋体" panose="02010600030101010101" pitchFamily="2" charset="-122"/>
              </a:rPr>
              <a:t>MA</a:t>
            </a:r>
            <a:r>
              <a:rPr lang="zh-CN" altLang="en-US" sz="3200">
                <a:latin typeface="宋体" panose="02010600030101010101" pitchFamily="2" charset="-122"/>
                <a:ea typeface="宋体" panose="02010600030101010101" pitchFamily="2" charset="-122"/>
              </a:rPr>
              <a:t>模型</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08381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6.3 ARIMA</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107" name="图片 106"/>
          <p:cNvPicPr/>
          <p:nvPr/>
        </p:nvPicPr>
        <p:blipFill>
          <a:blip r:embed="rId1"/>
          <a:stretch>
            <a:fillRect/>
          </a:stretch>
        </p:blipFill>
        <p:spPr>
          <a:xfrm>
            <a:off x="608331" y="2363470"/>
            <a:ext cx="7581899" cy="1638300"/>
          </a:xfrm>
          <a:prstGeom prst="rect">
            <a:avLst/>
          </a:prstGeom>
          <a:noFill/>
          <a:ln w="9525">
            <a:noFill/>
          </a:ln>
        </p:spPr>
      </p:pic>
      <p:pic>
        <p:nvPicPr>
          <p:cNvPr id="108" name="图片 107"/>
          <p:cNvPicPr/>
          <p:nvPr/>
        </p:nvPicPr>
        <p:blipFill>
          <a:blip r:embed="rId2"/>
          <a:stretch>
            <a:fillRect/>
          </a:stretch>
        </p:blipFill>
        <p:spPr>
          <a:xfrm>
            <a:off x="677545" y="4364991"/>
            <a:ext cx="6629400" cy="933449"/>
          </a:xfrm>
          <a:prstGeom prst="rect">
            <a:avLst/>
          </a:prstGeom>
          <a:noFill/>
          <a:ln w="9525">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sz="3200">
                <a:latin typeface="宋体" panose="02010600030101010101" pitchFamily="2" charset="-122"/>
                <a:ea typeface="宋体" panose="02010600030101010101" pitchFamily="2" charset="-122"/>
              </a:rPr>
              <a:t>MA</a:t>
            </a:r>
            <a:r>
              <a:rPr lang="zh-CN" altLang="en-US" sz="3200">
                <a:latin typeface="宋体" panose="02010600030101010101" pitchFamily="2" charset="-122"/>
                <a:ea typeface="宋体" panose="02010600030101010101" pitchFamily="2" charset="-122"/>
              </a:rPr>
              <a:t>模型</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08381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6.3 ARIMA</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2" name="图片 1"/>
          <p:cNvPicPr>
            <a:picLocks noChangeAspect="1"/>
          </p:cNvPicPr>
          <p:nvPr/>
        </p:nvPicPr>
        <p:blipFill>
          <a:blip r:embed="rId1"/>
          <a:stretch>
            <a:fillRect/>
          </a:stretch>
        </p:blipFill>
        <p:spPr>
          <a:xfrm>
            <a:off x="517525" y="2204085"/>
            <a:ext cx="10000615" cy="432498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回顾：什么是数据</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数据可以描述任何可以量化的量</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分离散型和连续型</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数据中有些属性值得注意：描述时间，描述位置</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08381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6.1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带有时间的数据</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sz="3200">
                <a:latin typeface="宋体" panose="02010600030101010101" pitchFamily="2" charset="-122"/>
                <a:ea typeface="宋体" panose="02010600030101010101" pitchFamily="2" charset="-122"/>
              </a:rPr>
              <a:t>ARMA</a:t>
            </a:r>
            <a:r>
              <a:rPr lang="zh-CN" altLang="en-US" sz="3200">
                <a:latin typeface="宋体" panose="02010600030101010101" pitchFamily="2" charset="-122"/>
                <a:ea typeface="宋体" panose="02010600030101010101" pitchFamily="2" charset="-122"/>
              </a:rPr>
              <a:t>模型</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08381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6.3 ARIMA</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111" name="图片 110"/>
          <p:cNvPicPr/>
          <p:nvPr/>
        </p:nvPicPr>
        <p:blipFill>
          <a:blip r:embed="rId1"/>
          <a:stretch>
            <a:fillRect/>
          </a:stretch>
        </p:blipFill>
        <p:spPr>
          <a:xfrm>
            <a:off x="1109028" y="3049271"/>
            <a:ext cx="5857875" cy="247649"/>
          </a:xfrm>
          <a:prstGeom prst="rect">
            <a:avLst/>
          </a:prstGeom>
          <a:noFill/>
          <a:ln w="9525">
            <a:noFill/>
          </a:ln>
        </p:spPr>
      </p:pic>
      <p:sp>
        <p:nvSpPr>
          <p:cNvPr id="2" name="文本框 1"/>
          <p:cNvSpPr txBox="1"/>
          <p:nvPr/>
        </p:nvSpPr>
        <p:spPr>
          <a:xfrm>
            <a:off x="1040130" y="2413000"/>
            <a:ext cx="9581515" cy="368300"/>
          </a:xfrm>
          <a:prstGeom prst="rect">
            <a:avLst/>
          </a:prstGeom>
          <a:noFill/>
        </p:spPr>
        <p:txBody>
          <a:bodyPr wrap="square" rtlCol="0">
            <a:spAutoFit/>
          </a:bodyPr>
          <a:p>
            <a:r>
              <a:rPr lang="en-US" altLang="zh-CN"/>
              <a:t>ARMA</a:t>
            </a:r>
            <a:r>
              <a:rPr lang="zh-CN" altLang="en-US"/>
              <a:t>模型的本质就是对</a:t>
            </a:r>
            <a:r>
              <a:rPr lang="en-US" altLang="zh-CN"/>
              <a:t>AR</a:t>
            </a:r>
            <a:r>
              <a:rPr lang="zh-CN" altLang="en-US"/>
              <a:t>模型和</a:t>
            </a:r>
            <a:r>
              <a:rPr lang="en-US" altLang="zh-CN"/>
              <a:t>MA</a:t>
            </a:r>
            <a:r>
              <a:rPr lang="zh-CN" altLang="en-US"/>
              <a:t>模型的拼接</a:t>
            </a:r>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sz="3200">
                <a:latin typeface="宋体" panose="02010600030101010101" pitchFamily="2" charset="-122"/>
                <a:ea typeface="宋体" panose="02010600030101010101" pitchFamily="2" charset="-122"/>
              </a:rPr>
              <a:t>ARMA</a:t>
            </a:r>
            <a:r>
              <a:rPr lang="zh-CN" altLang="en-US" sz="3200">
                <a:latin typeface="宋体" panose="02010600030101010101" pitchFamily="2" charset="-122"/>
                <a:ea typeface="宋体" panose="02010600030101010101" pitchFamily="2" charset="-122"/>
              </a:rPr>
              <a:t>模型</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08381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6.3 ARIMA</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2" name="图片 1"/>
          <p:cNvPicPr>
            <a:picLocks noChangeAspect="1"/>
          </p:cNvPicPr>
          <p:nvPr/>
        </p:nvPicPr>
        <p:blipFill>
          <a:blip r:embed="rId1"/>
          <a:stretch>
            <a:fillRect/>
          </a:stretch>
        </p:blipFill>
        <p:spPr>
          <a:xfrm>
            <a:off x="608330" y="2430780"/>
            <a:ext cx="8705850" cy="2505075"/>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sz="3200">
                <a:latin typeface="宋体" panose="02010600030101010101" pitchFamily="2" charset="-122"/>
                <a:ea typeface="宋体" panose="02010600030101010101" pitchFamily="2" charset="-122"/>
              </a:rPr>
              <a:t>ARIMA</a:t>
            </a:r>
            <a:r>
              <a:rPr lang="zh-CN" altLang="en-US" sz="3200">
                <a:latin typeface="宋体" panose="02010600030101010101" pitchFamily="2" charset="-122"/>
                <a:ea typeface="宋体" panose="02010600030101010101" pitchFamily="2" charset="-122"/>
              </a:rPr>
              <a:t>模型</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08381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6.3 ARIMA</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2" name="文本框 1"/>
          <p:cNvSpPr txBox="1"/>
          <p:nvPr/>
        </p:nvSpPr>
        <p:spPr>
          <a:xfrm>
            <a:off x="821690" y="2303780"/>
            <a:ext cx="10118725" cy="368300"/>
          </a:xfrm>
          <a:prstGeom prst="rect">
            <a:avLst/>
          </a:prstGeom>
          <a:noFill/>
        </p:spPr>
        <p:txBody>
          <a:bodyPr wrap="square" rtlCol="0">
            <a:spAutoFit/>
          </a:bodyPr>
          <a:p>
            <a:r>
              <a:rPr lang="zh-CN" altLang="en-US"/>
              <a:t>由于序列可能并不平稳但可能在差分后平稳，所以先差分再</a:t>
            </a:r>
            <a:r>
              <a:rPr lang="en-US" altLang="zh-CN"/>
              <a:t>ARMA</a:t>
            </a:r>
            <a:r>
              <a:rPr lang="zh-CN" altLang="en-US"/>
              <a:t>就变成了</a:t>
            </a:r>
            <a:r>
              <a:rPr lang="en-US" altLang="zh-CN"/>
              <a:t>ARIMA</a:t>
            </a:r>
            <a:endParaRPr lang="en-US" altLang="zh-C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sz="3200">
                <a:latin typeface="宋体" panose="02010600030101010101" pitchFamily="2" charset="-122"/>
                <a:ea typeface="宋体" panose="02010600030101010101" pitchFamily="2" charset="-122"/>
              </a:rPr>
              <a:t>ARIMA</a:t>
            </a:r>
            <a:r>
              <a:rPr lang="zh-CN" altLang="en-US" sz="3200">
                <a:latin typeface="宋体" panose="02010600030101010101" pitchFamily="2" charset="-122"/>
                <a:ea typeface="宋体" panose="02010600030101010101" pitchFamily="2" charset="-122"/>
              </a:rPr>
              <a:t>模型的</a:t>
            </a:r>
            <a:r>
              <a:rPr lang="en-US" altLang="zh-CN" sz="3200">
                <a:latin typeface="宋体" panose="02010600030101010101" pitchFamily="2" charset="-122"/>
                <a:ea typeface="宋体" panose="02010600030101010101" pitchFamily="2" charset="-122"/>
              </a:rPr>
              <a:t>python</a:t>
            </a:r>
            <a:r>
              <a:rPr lang="zh-CN" altLang="en-US" sz="3200">
                <a:latin typeface="宋体" panose="02010600030101010101" pitchFamily="2" charset="-122"/>
                <a:ea typeface="宋体" panose="02010600030101010101" pitchFamily="2" charset="-122"/>
              </a:rPr>
              <a:t>代码</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08381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6.3 ARIMA</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8" name="图片 7"/>
          <p:cNvPicPr>
            <a:picLocks noChangeAspect="1"/>
          </p:cNvPicPr>
          <p:nvPr/>
        </p:nvPicPr>
        <p:blipFill>
          <a:blip r:embed="rId1"/>
          <a:stretch>
            <a:fillRect/>
          </a:stretch>
        </p:blipFill>
        <p:spPr>
          <a:xfrm>
            <a:off x="5727700" y="1066800"/>
            <a:ext cx="6464300" cy="5710555"/>
          </a:xfrm>
          <a:prstGeom prst="rect">
            <a:avLst/>
          </a:prstGeom>
        </p:spPr>
      </p:pic>
      <p:pic>
        <p:nvPicPr>
          <p:cNvPr id="9" name="图片 8"/>
          <p:cNvPicPr>
            <a:picLocks noChangeAspect="1"/>
          </p:cNvPicPr>
          <p:nvPr/>
        </p:nvPicPr>
        <p:blipFill>
          <a:blip r:embed="rId2"/>
          <a:stretch>
            <a:fillRect/>
          </a:stretch>
        </p:blipFill>
        <p:spPr>
          <a:xfrm>
            <a:off x="1413510" y="2088515"/>
            <a:ext cx="2871470" cy="4769485"/>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sz="3200">
                <a:latin typeface="宋体" panose="02010600030101010101" pitchFamily="2" charset="-122"/>
                <a:ea typeface="宋体" panose="02010600030101010101" pitchFamily="2" charset="-122"/>
              </a:rPr>
              <a:t>ARIMA</a:t>
            </a:r>
            <a:r>
              <a:rPr lang="zh-CN" altLang="en-US" sz="3200">
                <a:latin typeface="宋体" panose="02010600030101010101" pitchFamily="2" charset="-122"/>
                <a:ea typeface="宋体" panose="02010600030101010101" pitchFamily="2" charset="-122"/>
              </a:rPr>
              <a:t>模型的</a:t>
            </a:r>
            <a:r>
              <a:rPr lang="en-US" altLang="zh-CN" sz="3200">
                <a:latin typeface="宋体" panose="02010600030101010101" pitchFamily="2" charset="-122"/>
                <a:ea typeface="宋体" panose="02010600030101010101" pitchFamily="2" charset="-122"/>
              </a:rPr>
              <a:t>python</a:t>
            </a:r>
            <a:r>
              <a:rPr lang="zh-CN" altLang="en-US" sz="3200">
                <a:latin typeface="宋体" panose="02010600030101010101" pitchFamily="2" charset="-122"/>
                <a:ea typeface="宋体" panose="02010600030101010101" pitchFamily="2" charset="-122"/>
              </a:rPr>
              <a:t>代码</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08381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6.3 ARIMA</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8" name="图片 7"/>
          <p:cNvPicPr>
            <a:picLocks noChangeAspect="1"/>
          </p:cNvPicPr>
          <p:nvPr/>
        </p:nvPicPr>
        <p:blipFill>
          <a:blip r:embed="rId1"/>
          <a:stretch>
            <a:fillRect/>
          </a:stretch>
        </p:blipFill>
        <p:spPr>
          <a:xfrm>
            <a:off x="5662295" y="1161415"/>
            <a:ext cx="6176010" cy="566039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sz="3200">
                <a:latin typeface="宋体" panose="02010600030101010101" pitchFamily="2" charset="-122"/>
                <a:ea typeface="宋体" panose="02010600030101010101" pitchFamily="2" charset="-122"/>
              </a:rPr>
              <a:t>ARIMA</a:t>
            </a:r>
            <a:r>
              <a:rPr lang="zh-CN" altLang="en-US" sz="3200">
                <a:latin typeface="宋体" panose="02010600030101010101" pitchFamily="2" charset="-122"/>
                <a:ea typeface="宋体" panose="02010600030101010101" pitchFamily="2" charset="-122"/>
              </a:rPr>
              <a:t>模型的</a:t>
            </a:r>
            <a:r>
              <a:rPr lang="en-US" altLang="zh-CN" sz="3200">
                <a:latin typeface="宋体" panose="02010600030101010101" pitchFamily="2" charset="-122"/>
                <a:ea typeface="宋体" panose="02010600030101010101" pitchFamily="2" charset="-122"/>
              </a:rPr>
              <a:t>python</a:t>
            </a:r>
            <a:r>
              <a:rPr lang="zh-CN" altLang="en-US" sz="3200">
                <a:latin typeface="宋体" panose="02010600030101010101" pitchFamily="2" charset="-122"/>
                <a:ea typeface="宋体" panose="02010600030101010101" pitchFamily="2" charset="-122"/>
              </a:rPr>
              <a:t>代码</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08381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6.3 ARIMA</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8" name="图片 7"/>
          <p:cNvPicPr>
            <a:picLocks noChangeAspect="1"/>
          </p:cNvPicPr>
          <p:nvPr/>
        </p:nvPicPr>
        <p:blipFill>
          <a:blip r:embed="rId1"/>
          <a:stretch>
            <a:fillRect/>
          </a:stretch>
        </p:blipFill>
        <p:spPr>
          <a:xfrm>
            <a:off x="1823720" y="2195195"/>
            <a:ext cx="2675255" cy="2026920"/>
          </a:xfrm>
          <a:prstGeom prst="rect">
            <a:avLst/>
          </a:prstGeom>
        </p:spPr>
      </p:pic>
      <p:pic>
        <p:nvPicPr>
          <p:cNvPr id="9" name="图片 8"/>
          <p:cNvPicPr>
            <a:picLocks noChangeAspect="1"/>
          </p:cNvPicPr>
          <p:nvPr/>
        </p:nvPicPr>
        <p:blipFill>
          <a:blip r:embed="rId2"/>
          <a:stretch>
            <a:fillRect/>
          </a:stretch>
        </p:blipFill>
        <p:spPr>
          <a:xfrm>
            <a:off x="4824095" y="2249170"/>
            <a:ext cx="2536825" cy="1918970"/>
          </a:xfrm>
          <a:prstGeom prst="rect">
            <a:avLst/>
          </a:prstGeom>
        </p:spPr>
      </p:pic>
      <p:pic>
        <p:nvPicPr>
          <p:cNvPr id="10" name="图片 9"/>
          <p:cNvPicPr>
            <a:picLocks noChangeAspect="1"/>
          </p:cNvPicPr>
          <p:nvPr/>
        </p:nvPicPr>
        <p:blipFill>
          <a:blip r:embed="rId3"/>
          <a:stretch>
            <a:fillRect/>
          </a:stretch>
        </p:blipFill>
        <p:spPr>
          <a:xfrm>
            <a:off x="7490460" y="2249170"/>
            <a:ext cx="2539365" cy="1924685"/>
          </a:xfrm>
          <a:prstGeom prst="rect">
            <a:avLst/>
          </a:prstGeom>
        </p:spPr>
      </p:pic>
      <p:pic>
        <p:nvPicPr>
          <p:cNvPr id="11" name="图片 10"/>
          <p:cNvPicPr>
            <a:picLocks noChangeAspect="1"/>
          </p:cNvPicPr>
          <p:nvPr/>
        </p:nvPicPr>
        <p:blipFill>
          <a:blip r:embed="rId4"/>
          <a:stretch>
            <a:fillRect/>
          </a:stretch>
        </p:blipFill>
        <p:spPr>
          <a:xfrm>
            <a:off x="1823720" y="4436110"/>
            <a:ext cx="2675255" cy="1997710"/>
          </a:xfrm>
          <a:prstGeom prst="rect">
            <a:avLst/>
          </a:prstGeom>
        </p:spPr>
      </p:pic>
      <p:pic>
        <p:nvPicPr>
          <p:cNvPr id="12" name="图片 11"/>
          <p:cNvPicPr>
            <a:picLocks noChangeAspect="1"/>
          </p:cNvPicPr>
          <p:nvPr/>
        </p:nvPicPr>
        <p:blipFill>
          <a:blip r:embed="rId5"/>
          <a:stretch>
            <a:fillRect/>
          </a:stretch>
        </p:blipFill>
        <p:spPr>
          <a:xfrm>
            <a:off x="4705985" y="4436745"/>
            <a:ext cx="2709545" cy="1997075"/>
          </a:xfrm>
          <a:prstGeom prst="rect">
            <a:avLst/>
          </a:prstGeom>
        </p:spPr>
      </p:pic>
      <p:pic>
        <p:nvPicPr>
          <p:cNvPr id="13" name="图片 12"/>
          <p:cNvPicPr>
            <a:picLocks noChangeAspect="1"/>
          </p:cNvPicPr>
          <p:nvPr/>
        </p:nvPicPr>
        <p:blipFill>
          <a:blip r:embed="rId6"/>
          <a:stretch>
            <a:fillRect/>
          </a:stretch>
        </p:blipFill>
        <p:spPr>
          <a:xfrm>
            <a:off x="7415530" y="4436110"/>
            <a:ext cx="2614295" cy="196088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外变量</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08381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6.3 ARIMA</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2" name="文本框 1"/>
          <p:cNvSpPr txBox="1"/>
          <p:nvPr/>
        </p:nvSpPr>
        <p:spPr>
          <a:xfrm>
            <a:off x="840105" y="2321560"/>
            <a:ext cx="8014335" cy="368300"/>
          </a:xfrm>
          <a:prstGeom prst="rect">
            <a:avLst/>
          </a:prstGeom>
          <a:noFill/>
        </p:spPr>
        <p:txBody>
          <a:bodyPr wrap="square" rtlCol="0">
            <a:spAutoFit/>
          </a:bodyPr>
          <a:p>
            <a:r>
              <a:rPr lang="en-US" altLang="zh-CN"/>
              <a:t>2022MCM</a:t>
            </a:r>
            <a:r>
              <a:rPr lang="zh-CN" altLang="en-US"/>
              <a:t>问题：预测黄金价格时比特币价格是否会造成影响？</a:t>
            </a:r>
            <a:endParaRPr lang="zh-CN" altLang="en-US"/>
          </a:p>
        </p:txBody>
      </p:sp>
      <p:pic>
        <p:nvPicPr>
          <p:cNvPr id="111" name="图片 110"/>
          <p:cNvPicPr/>
          <p:nvPr/>
        </p:nvPicPr>
        <p:blipFill>
          <a:blip r:embed="rId1"/>
          <a:stretch>
            <a:fillRect/>
          </a:stretch>
        </p:blipFill>
        <p:spPr>
          <a:xfrm>
            <a:off x="1109028" y="3049271"/>
            <a:ext cx="5857875" cy="247649"/>
          </a:xfrm>
          <a:prstGeom prst="rect">
            <a:avLst/>
          </a:prstGeom>
          <a:noFill/>
          <a:ln w="9525">
            <a:noFill/>
          </a:ln>
        </p:spPr>
      </p:pic>
      <p:graphicFrame>
        <p:nvGraphicFramePr>
          <p:cNvPr id="8" name="对象 7">
            <a:hlinkClick r:id="" action="ppaction://ole?verb="/>
          </p:cNvPr>
          <p:cNvGraphicFramePr>
            <a:graphicFrameLocks noChangeAspect="1"/>
          </p:cNvGraphicFramePr>
          <p:nvPr/>
        </p:nvGraphicFramePr>
        <p:xfrm>
          <a:off x="3806825" y="3834765"/>
          <a:ext cx="288290" cy="430530"/>
        </p:xfrm>
        <a:graphic>
          <a:graphicData uri="http://schemas.openxmlformats.org/presentationml/2006/ole">
            <mc:AlternateContent xmlns:mc="http://schemas.openxmlformats.org/markup-compatibility/2006">
              <mc:Choice xmlns:v="urn:schemas-microsoft-com:vml" Requires="v">
                <p:oleObj spid="_x0000_s1025" name="" r:id="rId2" imgW="151765" imgH="226695" progId="Equation.AxMath">
                  <p:embed/>
                </p:oleObj>
              </mc:Choice>
              <mc:Fallback>
                <p:oleObj name="" r:id="rId2" imgW="151765" imgH="226695" progId="Equation.AxMath">
                  <p:embed/>
                  <p:pic>
                    <p:nvPicPr>
                      <p:cNvPr id="0" name="图片 1024"/>
                      <p:cNvPicPr/>
                      <p:nvPr/>
                    </p:nvPicPr>
                    <p:blipFill>
                      <a:blip r:embed="rId3"/>
                      <a:stretch>
                        <a:fillRect/>
                      </a:stretch>
                    </p:blipFill>
                    <p:spPr>
                      <a:xfrm>
                        <a:off x="3806825" y="3834765"/>
                        <a:ext cx="288290" cy="430530"/>
                      </a:xfrm>
                      <a:prstGeom prst="rect">
                        <a:avLst/>
                      </a:prstGeom>
                    </p:spPr>
                  </p:pic>
                </p:oleObj>
              </mc:Fallback>
            </mc:AlternateContent>
          </a:graphicData>
        </a:graphic>
      </p:graphicFrame>
      <p:cxnSp>
        <p:nvCxnSpPr>
          <p:cNvPr id="10" name="直接箭头连接符 9"/>
          <p:cNvCxnSpPr/>
          <p:nvPr/>
        </p:nvCxnSpPr>
        <p:spPr>
          <a:xfrm flipV="1">
            <a:off x="3942080" y="3270250"/>
            <a:ext cx="18415" cy="5645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sz="3200">
                <a:latin typeface="宋体" panose="02010600030101010101" pitchFamily="2" charset="-122"/>
                <a:ea typeface="宋体" panose="02010600030101010101" pitchFamily="2" charset="-122"/>
              </a:rPr>
              <a:t>ARIMAX</a:t>
            </a:r>
            <a:r>
              <a:rPr lang="zh-CN" altLang="en-US" sz="3200">
                <a:latin typeface="宋体" panose="02010600030101010101" pitchFamily="2" charset="-122"/>
                <a:ea typeface="宋体" panose="02010600030101010101" pitchFamily="2" charset="-122"/>
              </a:rPr>
              <a:t>模型</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08381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6.3 ARIMA</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111" name="图片 110"/>
          <p:cNvPicPr/>
          <p:nvPr/>
        </p:nvPicPr>
        <p:blipFill>
          <a:blip r:embed="rId1"/>
          <a:stretch>
            <a:fillRect/>
          </a:stretch>
        </p:blipFill>
        <p:spPr>
          <a:xfrm>
            <a:off x="1109028" y="3049271"/>
            <a:ext cx="5857875" cy="247649"/>
          </a:xfrm>
          <a:prstGeom prst="rect">
            <a:avLst/>
          </a:prstGeom>
          <a:noFill/>
          <a:ln w="9525">
            <a:noFill/>
          </a:ln>
        </p:spPr>
      </p:pic>
      <p:cxnSp>
        <p:nvCxnSpPr>
          <p:cNvPr id="10" name="直接箭头连接符 9"/>
          <p:cNvCxnSpPr/>
          <p:nvPr/>
        </p:nvCxnSpPr>
        <p:spPr>
          <a:xfrm flipV="1">
            <a:off x="3942080" y="3270250"/>
            <a:ext cx="18415" cy="5645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8" name="对象 7">
            <a:hlinkClick r:id="" action="ppaction://ole?verb="/>
          </p:cNvPr>
          <p:cNvGraphicFramePr>
            <a:graphicFrameLocks noChangeAspect="1"/>
          </p:cNvGraphicFramePr>
          <p:nvPr/>
        </p:nvGraphicFramePr>
        <p:xfrm>
          <a:off x="3806825" y="3834765"/>
          <a:ext cx="288290" cy="430530"/>
        </p:xfrm>
        <a:graphic>
          <a:graphicData uri="http://schemas.openxmlformats.org/presentationml/2006/ole">
            <mc:AlternateContent xmlns:mc="http://schemas.openxmlformats.org/markup-compatibility/2006">
              <mc:Choice xmlns:v="urn:schemas-microsoft-com:vml" Requires="v">
                <p:oleObj spid="_x0000_s1025" name="" r:id="rId2" imgW="151765" imgH="226695" progId="Equation.AxMath">
                  <p:embed/>
                </p:oleObj>
              </mc:Choice>
              <mc:Fallback>
                <p:oleObj name="" r:id="rId2" imgW="151765" imgH="226695" progId="Equation.AxMath">
                  <p:embed/>
                  <p:pic>
                    <p:nvPicPr>
                      <p:cNvPr id="0" name="图片 1024"/>
                      <p:cNvPicPr/>
                      <p:nvPr/>
                    </p:nvPicPr>
                    <p:blipFill>
                      <a:blip r:embed="rId3"/>
                      <a:stretch>
                        <a:fillRect/>
                      </a:stretch>
                    </p:blipFill>
                    <p:spPr>
                      <a:xfrm>
                        <a:off x="3806825" y="3834765"/>
                        <a:ext cx="288290" cy="43053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sz="3200">
                <a:latin typeface="宋体" panose="02010600030101010101" pitchFamily="2" charset="-122"/>
                <a:ea typeface="宋体" panose="02010600030101010101" pitchFamily="2" charset="-122"/>
              </a:rPr>
              <a:t>SARIMA</a:t>
            </a:r>
            <a:r>
              <a:rPr lang="zh-CN" altLang="en-US" sz="3200">
                <a:latin typeface="宋体" panose="02010600030101010101" pitchFamily="2" charset="-122"/>
                <a:ea typeface="宋体" panose="02010600030101010101" pitchFamily="2" charset="-122"/>
              </a:rPr>
              <a:t>模型</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08381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6.3 ARIMA</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2" name="文本框 1"/>
          <p:cNvSpPr txBox="1"/>
          <p:nvPr/>
        </p:nvSpPr>
        <p:spPr>
          <a:xfrm>
            <a:off x="862330" y="2552065"/>
            <a:ext cx="10536555" cy="2676525"/>
          </a:xfrm>
          <a:prstGeom prst="rect">
            <a:avLst/>
          </a:prstGeom>
          <a:noFill/>
        </p:spPr>
        <p:txBody>
          <a:bodyPr wrap="square" rtlCol="0" anchor="t">
            <a:spAutoFit/>
          </a:bodyPr>
          <a:p>
            <a:r>
              <a:rPr lang="zh-CN" altLang="en-US" sz="2400">
                <a:latin typeface="宋体" panose="02010600030101010101" pitchFamily="2" charset="-122"/>
                <a:ea typeface="宋体" panose="02010600030101010101" pitchFamily="2" charset="-122"/>
                <a:cs typeface="宋体" panose="02010600030101010101" pitchFamily="2" charset="-122"/>
              </a:rPr>
              <a:t>SARIMA(Seasonal Autoregressive Integrated Moving Average)模型在非稳的数据上多了一些对有周期性特征数据的处理。其主要原理是来源于外界对数据周期性的观察，得到季节的长度（s）、季节自回归的阶数（P，取值由PACF判断）、季节移动平均的阶数（Q，取值由ACF判断）季节差分的阶数（D，一般就是0或1），再建立关于季节性的模型，将该模型和ARIMA模型结合，就是SARIMA模型。</a:t>
            </a:r>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sz="3200">
                <a:latin typeface="宋体" panose="02010600030101010101" pitchFamily="2" charset="-122"/>
                <a:ea typeface="宋体" panose="02010600030101010101" pitchFamily="2" charset="-122"/>
              </a:rPr>
              <a:t>AIC-BIC</a:t>
            </a:r>
            <a:r>
              <a:rPr lang="zh-CN" altLang="en-US" sz="3200">
                <a:latin typeface="宋体" panose="02010600030101010101" pitchFamily="2" charset="-122"/>
                <a:ea typeface="宋体" panose="02010600030101010101" pitchFamily="2" charset="-122"/>
              </a:rPr>
              <a:t>准则</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08381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6.3 ARIMA</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2" name="文本框 1"/>
          <p:cNvSpPr txBox="1"/>
          <p:nvPr/>
        </p:nvSpPr>
        <p:spPr>
          <a:xfrm>
            <a:off x="689610" y="2252980"/>
            <a:ext cx="11014075" cy="2584450"/>
          </a:xfrm>
          <a:prstGeom prst="rect">
            <a:avLst/>
          </a:prstGeom>
          <a:noFill/>
        </p:spPr>
        <p:txBody>
          <a:bodyPr wrap="square" rtlCol="0" anchor="t">
            <a:spAutoFit/>
          </a:bodyPr>
          <a:p>
            <a:r>
              <a:rPr lang="zh-CN" altLang="en-US"/>
              <a:t>实际上我们仍然会得到针对训练数据的多个较为合理的模型，比如混合高斯模型中不同的协方差矩阵和不同的分量数会产生不同的结果，如何在这些模型中选择最优的模型呢？</a:t>
            </a:r>
            <a:endParaRPr lang="zh-CN" altLang="en-US"/>
          </a:p>
          <a:p>
            <a:endParaRPr lang="zh-CN" altLang="en-US"/>
          </a:p>
          <a:p>
            <a:r>
              <a:rPr lang="zh-CN" altLang="en-US"/>
              <a:t>模型选择问题就是需要在模型复杂性和模型对数据集描述能力（即似然函数）之间寻找一个平衡，而常用的模型选择方法就是BIC和AIC，模型选择中AIC和BIC值均是越小越好。在BIC和AIC描述过程中，当训练数据足够多时，可以不断提高模型精度，即是似然函数会越大，模型对数据集的描述能力越强，而复杂性方面往往体现在参数数量，即参数越少越好，通过下式就可以理解AIC和BIC公式的原理，实际运用中BIC的运用较多。</a:t>
            </a:r>
            <a:endParaRPr lang="zh-CN" altLang="en-US"/>
          </a:p>
          <a:p>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带有时间的数据有哪些特殊性</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时间的连续性</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历史信息的可利用性</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体会</a:t>
            </a:r>
            <a:r>
              <a:rPr lang="en-US" altLang="zh-CN" sz="3200">
                <a:latin typeface="宋体" panose="02010600030101010101" pitchFamily="2" charset="-122"/>
                <a:ea typeface="宋体" panose="02010600030101010101" pitchFamily="2" charset="-122"/>
              </a:rPr>
              <a:t>“</a:t>
            </a:r>
            <a:r>
              <a:rPr lang="zh-CN" altLang="en-US" sz="3200">
                <a:latin typeface="宋体" panose="02010600030101010101" pitchFamily="2" charset="-122"/>
                <a:ea typeface="宋体" panose="02010600030101010101" pitchFamily="2" charset="-122"/>
              </a:rPr>
              <a:t>序列性</a:t>
            </a:r>
            <a:r>
              <a:rPr lang="en-US" altLang="zh-CN" sz="3200">
                <a:latin typeface="宋体" panose="02010600030101010101" pitchFamily="2" charset="-122"/>
                <a:ea typeface="宋体" panose="02010600030101010101" pitchFamily="2" charset="-122"/>
              </a:rPr>
              <a:t>”</a:t>
            </a:r>
            <a:r>
              <a:rPr lang="zh-CN" altLang="en-US" sz="3200">
                <a:latin typeface="宋体" panose="02010600030101010101" pitchFamily="2" charset="-122"/>
                <a:ea typeface="宋体" panose="02010600030101010101" pitchFamily="2" charset="-122"/>
              </a:rPr>
              <a:t>的概念，作为一个序列它的贯通性</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可插值拟合预测</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08381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6.1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带有时间的数据</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sz="3200">
                <a:latin typeface="宋体" panose="02010600030101010101" pitchFamily="2" charset="-122"/>
                <a:ea typeface="宋体" panose="02010600030101010101" pitchFamily="2" charset="-122"/>
              </a:rPr>
              <a:t>AIC-BIC</a:t>
            </a:r>
            <a:r>
              <a:rPr lang="zh-CN" altLang="en-US" sz="3200">
                <a:latin typeface="宋体" panose="02010600030101010101" pitchFamily="2" charset="-122"/>
                <a:ea typeface="宋体" panose="02010600030101010101" pitchFamily="2" charset="-122"/>
              </a:rPr>
              <a:t>准则</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08381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6.3 ARIMA</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2" name="图片 1"/>
          <p:cNvPicPr>
            <a:picLocks noChangeAspect="1"/>
          </p:cNvPicPr>
          <p:nvPr/>
        </p:nvPicPr>
        <p:blipFill>
          <a:blip r:embed="rId1"/>
          <a:stretch>
            <a:fillRect/>
          </a:stretch>
        </p:blipFill>
        <p:spPr>
          <a:xfrm>
            <a:off x="608330" y="2179320"/>
            <a:ext cx="10779760" cy="4518025"/>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案例：股票预测</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08381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6.3 ARIMA</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2" name="图片 1" descr="黄金拟合"/>
          <p:cNvPicPr>
            <a:picLocks noChangeAspect="1"/>
          </p:cNvPicPr>
          <p:nvPr/>
        </p:nvPicPr>
        <p:blipFill>
          <a:blip r:embed="rId1"/>
          <a:stretch>
            <a:fillRect/>
          </a:stretch>
        </p:blipFill>
        <p:spPr>
          <a:xfrm>
            <a:off x="5647055" y="1694180"/>
            <a:ext cx="5852160" cy="4352290"/>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量化投资</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08381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6.3 ARIMA</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马科维兹理论</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08381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6.3 ARIMA</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2" name="图片 1"/>
          <p:cNvPicPr>
            <a:picLocks noChangeAspect="1"/>
          </p:cNvPicPr>
          <p:nvPr/>
        </p:nvPicPr>
        <p:blipFill>
          <a:blip r:embed="rId1"/>
          <a:stretch>
            <a:fillRect/>
          </a:stretch>
        </p:blipFill>
        <p:spPr>
          <a:xfrm>
            <a:off x="781685" y="2126615"/>
            <a:ext cx="6151245" cy="4731385"/>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风险平价理论</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08381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6.3 ARIMA</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8" name="图片 7"/>
          <p:cNvPicPr>
            <a:picLocks noChangeAspect="1"/>
          </p:cNvPicPr>
          <p:nvPr/>
        </p:nvPicPr>
        <p:blipFill>
          <a:blip r:embed="rId1"/>
          <a:stretch>
            <a:fillRect/>
          </a:stretch>
        </p:blipFill>
        <p:spPr>
          <a:xfrm>
            <a:off x="708660" y="2282825"/>
            <a:ext cx="8461375" cy="4231005"/>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最大夏普理论</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08381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6.3 ARIMA</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2" name="图片 1"/>
          <p:cNvPicPr>
            <a:picLocks noChangeAspect="1"/>
          </p:cNvPicPr>
          <p:nvPr/>
        </p:nvPicPr>
        <p:blipFill>
          <a:blip r:embed="rId1"/>
          <a:stretch>
            <a:fillRect/>
          </a:stretch>
        </p:blipFill>
        <p:spPr>
          <a:xfrm>
            <a:off x="608330" y="2357120"/>
            <a:ext cx="8170545" cy="4500880"/>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投资模型的基本策略</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08381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6.3 ARIMA</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模型</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2" name="图片 1" descr="按日收益三种策略的累计收益曲线"/>
          <p:cNvPicPr>
            <a:picLocks noChangeAspect="1"/>
          </p:cNvPicPr>
          <p:nvPr/>
        </p:nvPicPr>
        <p:blipFill>
          <a:blip r:embed="rId1"/>
          <a:stretch>
            <a:fillRect/>
          </a:stretch>
        </p:blipFill>
        <p:spPr>
          <a:xfrm>
            <a:off x="5266055" y="1640840"/>
            <a:ext cx="6720840" cy="4458335"/>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b="1">
                <a:latin typeface="宋体" panose="02010600030101010101" pitchFamily="2" charset="-122"/>
                <a:ea typeface="宋体" panose="02010600030101010101" pitchFamily="2" charset="-122"/>
              </a:rPr>
              <a:t>时间充足，</a:t>
            </a:r>
            <a:r>
              <a:rPr lang="zh-CN" altLang="en-US" sz="3200" b="1">
                <a:latin typeface="宋体" panose="02010600030101010101" pitchFamily="2" charset="-122"/>
                <a:ea typeface="宋体" panose="02010600030101010101" pitchFamily="2" charset="-122"/>
              </a:rPr>
              <a:t>无需熬夜</a:t>
            </a:r>
            <a:r>
              <a:rPr lang="zh-CN" altLang="en-US" sz="3200" b="1">
                <a:latin typeface="宋体" panose="02010600030101010101" pitchFamily="2" charset="-122"/>
                <a:ea typeface="宋体" panose="02010600030101010101" pitchFamily="2" charset="-122"/>
              </a:rPr>
              <a:t>通宵</a:t>
            </a:r>
            <a:endParaRPr lang="zh-CN" altLang="en-US" sz="3200" b="1">
              <a:latin typeface="宋体" panose="02010600030101010101" pitchFamily="2" charset="-122"/>
              <a:ea typeface="宋体" panose="02010600030101010101" pitchFamily="2" charset="-122"/>
            </a:endParaRPr>
          </a:p>
          <a:p>
            <a:r>
              <a:rPr lang="zh-CN" altLang="en-US" sz="3200" b="1">
                <a:latin typeface="宋体" panose="02010600030101010101" pitchFamily="2" charset="-122"/>
                <a:ea typeface="宋体" panose="02010600030101010101" pitchFamily="2" charset="-122"/>
              </a:rPr>
              <a:t>比赛期间，队友要</a:t>
            </a:r>
            <a:r>
              <a:rPr lang="zh-CN" altLang="en-US" sz="3200" b="1">
                <a:latin typeface="宋体" panose="02010600030101010101" pitchFamily="2" charset="-122"/>
                <a:ea typeface="宋体" panose="02010600030101010101" pitchFamily="2" charset="-122"/>
              </a:rPr>
              <a:t>配合好</a:t>
            </a:r>
            <a:endParaRPr lang="zh-CN" altLang="en-US" sz="3200" b="1">
              <a:latin typeface="宋体" panose="02010600030101010101" pitchFamily="2" charset="-122"/>
              <a:ea typeface="宋体" panose="02010600030101010101" pitchFamily="2" charset="-122"/>
            </a:endParaRPr>
          </a:p>
          <a:p>
            <a:r>
              <a:rPr lang="zh-CN" altLang="en-US" sz="3200" b="1">
                <a:latin typeface="宋体" panose="02010600030101010101" pitchFamily="2" charset="-122"/>
                <a:ea typeface="宋体" panose="02010600030101010101" pitchFamily="2" charset="-122"/>
              </a:rPr>
              <a:t>祝各位数模学习</a:t>
            </a:r>
            <a:r>
              <a:rPr lang="zh-CN" altLang="en-US" sz="3200" b="1">
                <a:latin typeface="宋体" panose="02010600030101010101" pitchFamily="2" charset="-122"/>
                <a:ea typeface="宋体" panose="02010600030101010101" pitchFamily="2" charset="-122"/>
              </a:rPr>
              <a:t>顺利</a:t>
            </a:r>
            <a:endParaRPr lang="zh-CN" altLang="en-US" sz="3200" b="1">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912485" cy="505460"/>
          </a:xfrm>
          <a:prstGeom prst="rect">
            <a:avLst/>
          </a:prstGeom>
        </p:spPr>
        <p:txBody>
          <a:bodyPr vert="horz" wrap="square" lIns="0" tIns="13335" rIns="0" bIns="0" rtlCol="0">
            <a:spAutoFit/>
          </a:bodyPr>
          <a:lstStyle/>
          <a:p>
            <a:pPr marL="12700">
              <a:lnSpc>
                <a:spcPct val="100000"/>
              </a:lnSpc>
              <a:spcBef>
                <a:spcPts val="105"/>
              </a:spcBef>
            </a:pPr>
            <a:r>
              <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总结</a:t>
            </a:r>
            <a:endPar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grpSp>
        <p:nvGrpSpPr>
          <p:cNvPr id="2" name="object 2"/>
          <p:cNvGrpSpPr/>
          <p:nvPr/>
        </p:nvGrpSpPr>
        <p:grpSpPr>
          <a:xfrm>
            <a:off x="2209800" y="3243072"/>
            <a:ext cx="7772400" cy="114300"/>
            <a:chOff x="685800" y="3243072"/>
            <a:chExt cx="7772400" cy="114300"/>
          </a:xfrm>
        </p:grpSpPr>
        <p:sp>
          <p:nvSpPr>
            <p:cNvPr id="3" name="object 3"/>
            <p:cNvSpPr/>
            <p:nvPr/>
          </p:nvSpPr>
          <p:spPr>
            <a:xfrm>
              <a:off x="685800" y="3247644"/>
              <a:ext cx="4803775" cy="109855"/>
            </a:xfrm>
            <a:custGeom>
              <a:avLst/>
              <a:gdLst/>
              <a:ahLst/>
              <a:cxnLst/>
              <a:rect l="l" t="t" r="r" b="b"/>
              <a:pathLst>
                <a:path w="4803775" h="109854">
                  <a:moveTo>
                    <a:pt x="4803394" y="0"/>
                  </a:moveTo>
                  <a:lnTo>
                    <a:pt x="0" y="0"/>
                  </a:lnTo>
                  <a:lnTo>
                    <a:pt x="0" y="109727"/>
                  </a:lnTo>
                  <a:lnTo>
                    <a:pt x="4803394" y="109727"/>
                  </a:lnTo>
                  <a:lnTo>
                    <a:pt x="4803394" y="0"/>
                  </a:lnTo>
                  <a:close/>
                </a:path>
              </a:pathLst>
            </a:custGeom>
            <a:solidFill>
              <a:srgbClr val="CC0000"/>
            </a:solidFill>
          </p:spPr>
          <p:txBody>
            <a:bodyPr wrap="square" lIns="0" tIns="0" rIns="0" bIns="0" rtlCol="0"/>
            <a:lstStyle/>
            <a:p/>
          </p:txBody>
        </p:sp>
        <p:sp>
          <p:nvSpPr>
            <p:cNvPr id="4" name="object 4"/>
            <p:cNvSpPr/>
            <p:nvPr/>
          </p:nvSpPr>
          <p:spPr>
            <a:xfrm>
              <a:off x="685800" y="3247644"/>
              <a:ext cx="7772400" cy="0"/>
            </a:xfrm>
            <a:custGeom>
              <a:avLst/>
              <a:gdLst/>
              <a:ahLst/>
              <a:cxnLst/>
              <a:rect l="l" t="t" r="r" b="b"/>
              <a:pathLst>
                <a:path w="7772400">
                  <a:moveTo>
                    <a:pt x="0" y="0"/>
                  </a:moveTo>
                  <a:lnTo>
                    <a:pt x="7772400" y="0"/>
                  </a:lnTo>
                </a:path>
              </a:pathLst>
            </a:custGeom>
            <a:ln w="9144">
              <a:solidFill>
                <a:srgbClr val="CC0000"/>
              </a:solidFill>
            </a:ln>
          </p:spPr>
          <p:txBody>
            <a:bodyPr wrap="square" lIns="0" tIns="0" rIns="0" bIns="0" rtlCol="0"/>
            <a:lstStyle/>
            <a:p/>
          </p:txBody>
        </p:sp>
      </p:grpSp>
      <p:sp>
        <p:nvSpPr>
          <p:cNvPr id="5" name="object 5"/>
          <p:cNvSpPr txBox="1">
            <a:spLocks noGrp="1"/>
          </p:cNvSpPr>
          <p:nvPr>
            <p:ph type="title"/>
          </p:nvPr>
        </p:nvSpPr>
        <p:spPr>
          <a:xfrm>
            <a:off x="2209800" y="1831975"/>
            <a:ext cx="7553325" cy="935990"/>
          </a:xfrm>
          <a:prstGeom prst="rect">
            <a:avLst/>
          </a:prstGeom>
        </p:spPr>
        <p:txBody>
          <a:bodyPr vert="horz" wrap="square" lIns="0" tIns="12700" rIns="0" bIns="0" rtlCol="0">
            <a:spAutoFit/>
          </a:bodyPr>
          <a:lstStyle/>
          <a:p>
            <a:pPr marL="12700" algn="ctr">
              <a:lnSpc>
                <a:spcPct val="100000"/>
              </a:lnSpc>
              <a:spcBef>
                <a:spcPts val="100"/>
              </a:spcBef>
            </a:pPr>
            <a:r>
              <a:rPr lang="zh-CN" altLang="en-US" sz="6000" spc="-5" dirty="0">
                <a:solidFill>
                  <a:srgbClr val="3333CC"/>
                </a:solidFill>
                <a:latin typeface="宋体" panose="02010600030101010101" pitchFamily="2" charset="-122"/>
                <a:ea typeface="宋体" panose="02010600030101010101" pitchFamily="2" charset="-122"/>
                <a:cs typeface="黑体" panose="02010609060101010101" charset="-122"/>
              </a:rPr>
              <a:t>谢谢各位</a:t>
            </a:r>
            <a:endParaRPr lang="zh-CN" altLang="en-US" sz="6000" spc="-5" dirty="0">
              <a:solidFill>
                <a:srgbClr val="3333CC"/>
              </a:solidFill>
              <a:latin typeface="宋体" panose="02010600030101010101" pitchFamily="2" charset="-122"/>
              <a:ea typeface="宋体" panose="02010600030101010101" pitchFamily="2" charset="-122"/>
              <a:cs typeface="黑体" panose="02010609060101010101" charset="-122"/>
            </a:endParaRPr>
          </a:p>
        </p:txBody>
      </p:sp>
      <p:pic>
        <p:nvPicPr>
          <p:cNvPr id="6" name="object 6"/>
          <p:cNvPicPr/>
          <p:nvPr/>
        </p:nvPicPr>
        <p:blipFill>
          <a:blip r:embed="rId2" cstate="print"/>
          <a:stretch>
            <a:fillRect/>
          </a:stretch>
        </p:blipFill>
        <p:spPr>
          <a:xfrm>
            <a:off x="9552431" y="44196"/>
            <a:ext cx="1068324" cy="845819"/>
          </a:xfrm>
          <a:prstGeom prst="rect">
            <a:avLst/>
          </a:prstGeom>
        </p:spPr>
      </p:pic>
      <p:sp>
        <p:nvSpPr>
          <p:cNvPr id="8" name="文本框 7"/>
          <p:cNvSpPr txBox="1"/>
          <p:nvPr/>
        </p:nvSpPr>
        <p:spPr>
          <a:xfrm>
            <a:off x="4018280" y="3961130"/>
            <a:ext cx="4217035" cy="953135"/>
          </a:xfrm>
          <a:prstGeom prst="rect">
            <a:avLst/>
          </a:prstGeom>
          <a:noFill/>
        </p:spPr>
        <p:txBody>
          <a:bodyPr wrap="square" rtlCol="0">
            <a:spAutoFit/>
          </a:bodyPr>
          <a:p>
            <a:pPr algn="ctr"/>
            <a:r>
              <a:rPr lang="zh-CN" altLang="en-US" sz="2800" b="1">
                <a:latin typeface="宋体" panose="02010600030101010101" pitchFamily="2" charset="-122"/>
                <a:ea typeface="宋体" panose="02010600030101010101" pitchFamily="2" charset="-122"/>
                <a:cs typeface="宋体" panose="02010600030101010101" pitchFamily="2" charset="-122"/>
              </a:rPr>
              <a:t>华中科技大学</a:t>
            </a:r>
            <a:r>
              <a:rPr lang="en-US" altLang="zh-CN" sz="2800" b="1">
                <a:latin typeface="宋体" panose="02010600030101010101" pitchFamily="2" charset="-122"/>
                <a:ea typeface="宋体" panose="02010600030101010101" pitchFamily="2" charset="-122"/>
                <a:cs typeface="宋体" panose="02010600030101010101" pitchFamily="2" charset="-122"/>
              </a:rPr>
              <a:t> </a:t>
            </a:r>
            <a:r>
              <a:rPr lang="zh-CN" altLang="en-US" sz="2800" b="1">
                <a:latin typeface="宋体" panose="02010600030101010101" pitchFamily="2" charset="-122"/>
                <a:ea typeface="宋体" panose="02010600030101010101" pitchFamily="2" charset="-122"/>
                <a:cs typeface="宋体" panose="02010600030101010101" pitchFamily="2" charset="-122"/>
              </a:rPr>
              <a:t>马世拓</a:t>
            </a:r>
            <a:endParaRPr lang="zh-CN" altLang="en-US" sz="2800" b="1">
              <a:latin typeface="宋体" panose="02010600030101010101" pitchFamily="2" charset="-122"/>
              <a:ea typeface="宋体" panose="02010600030101010101" pitchFamily="2" charset="-122"/>
              <a:cs typeface="宋体" panose="02010600030101010101" pitchFamily="2" charset="-122"/>
            </a:endParaRPr>
          </a:p>
          <a:p>
            <a:pPr algn="ctr"/>
            <a:r>
              <a:rPr lang="en-US" altLang="zh-CN" sz="2800" b="1">
                <a:latin typeface="宋体" panose="02010600030101010101" pitchFamily="2" charset="-122"/>
                <a:ea typeface="宋体" panose="02010600030101010101" pitchFamily="2" charset="-122"/>
                <a:cs typeface="宋体" panose="02010600030101010101" pitchFamily="2" charset="-122"/>
              </a:rPr>
              <a:t>2793055528@qq.com</a:t>
            </a:r>
            <a:endParaRPr lang="en-US" altLang="zh-CN" sz="2800" b="1">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时间序列数据</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带有时间信息</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存在一定间隔</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可能多种属性</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什么是截面？什么是面板？</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08381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6.1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带有时间的数据</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2" name="图片 1"/>
          <p:cNvPicPr>
            <a:picLocks noChangeAspect="1"/>
          </p:cNvPicPr>
          <p:nvPr/>
        </p:nvPicPr>
        <p:blipFill>
          <a:blip r:embed="rId1"/>
          <a:stretch>
            <a:fillRect/>
          </a:stretch>
        </p:blipFill>
        <p:spPr>
          <a:xfrm>
            <a:off x="6048375" y="1136015"/>
            <a:ext cx="5358765" cy="546798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空间序列数据</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空间序列并不是那么强调序列性，但强调位置性</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位置关系对某个属性值影响主要表现在距离上</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另外根据空间序列也可以构造复杂网络</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08381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6.1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带有时间的数据</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时空序列数据</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时空序列数据是既有时间也有空间位置信息的数据。比如：飞机飞行过程中的位置坐标和时间戳。</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如果是时空数据的分析，在数据驱动方法上常用</a:t>
            </a:r>
            <a:r>
              <a:rPr lang="en-US" altLang="zh-CN" sz="3200">
                <a:latin typeface="宋体" panose="02010600030101010101" pitchFamily="2" charset="-122"/>
                <a:ea typeface="宋体" panose="02010600030101010101" pitchFamily="2" charset="-122"/>
              </a:rPr>
              <a:t>ML</a:t>
            </a:r>
            <a:endParaRPr lang="en-US" altLang="zh-CN"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如果是动力学分析，则可能结合微分方程这些内容</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08381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6.1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带有时间的数据</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时间序列的基本思想</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利用历史信息预测未来一小段信息</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将自己的历史信息作为自变量做预测，这叫自回归</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08381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6.1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带有时间的数据</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时间序列究竟准不准</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能否准确反映一段时间的变化趋势？</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预测值与真实值误差大不大？</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是否存在滞后性等问题？</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083810"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6.1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带有时间的数据</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PLACING_PICTURE_USER_VIEWPORT" val="{&quot;height&quot;:3600,&quot;width&quot;:13200}"/>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diagram160108_3*m_i*1_1"/>
  <p:tag name="KSO_WM_TEMPLATE_CATEGORY" val="diagram"/>
  <p:tag name="KSO_WM_TEMPLATE_INDEX" val="160108"/>
  <p:tag name="KSO_WM_UNIT_LAYERLEVEL" val="1_1"/>
  <p:tag name="KSO_WM_TAG_VERSION" val="1.0"/>
  <p:tag name="KSO_WM_BEAUTIFY_FLAG" val="#wm#"/>
  <p:tag name="KSO_WM_UNIT_LINE_FORE_SCHEMECOLOR_INDEX" val="14"/>
  <p:tag name="KSO_WM_UNIT_LINE_FILL_TYPE" val="2"/>
  <p:tag name="KSO_WM_UNIT_TEXT_FILL_FORE_SCHEMECOLOR_INDEX" val="2"/>
  <p:tag name="KSO_WM_UNIT_TEXT_FILL_TYPE" val="1"/>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160108_3*m_h_i*1_1_2"/>
  <p:tag name="KSO_WM_TEMPLATE_CATEGORY" val="diagram"/>
  <p:tag name="KSO_WM_TEMPLATE_INDEX" val="160108"/>
  <p:tag name="KSO_WM_UNIT_LAYERLEVEL" val="1_1_1"/>
  <p:tag name="KSO_WM_TAG_VERSION" val="1.0"/>
  <p:tag name="KSO_WM_BEAUTIFY_FLAG" val="#wm#"/>
  <p:tag name="KSO_WM_UNIT_FILL_FORE_SCHEMECOLOR_INDEX" val="14"/>
  <p:tag name="KSO_WM_UNIT_FILL_TYPE" val="1"/>
  <p:tag name="KSO_WM_UNIT_LINE_FORE_SCHEMECOLOR_INDEX" val="14"/>
  <p:tag name="KSO_WM_UNIT_LINE_FILL_TYPE" val="2"/>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160108_3*m_h_i*1_1_1"/>
  <p:tag name="KSO_WM_TEMPLATE_CATEGORY" val="diagram"/>
  <p:tag name="KSO_WM_TEMPLATE_INDEX" val="160108"/>
  <p:tag name="KSO_WM_UNIT_LAYERLEVEL" val="1_1_1"/>
  <p:tag name="KSO_WM_TAG_VERSION" val="1.0"/>
  <p:tag name="KSO_WM_BEAUTIFY_FLAG" val="#wm#"/>
  <p:tag name="KSO_WM_UNIT_FILL_FORE_SCHEMECOLOR_INDEX" val="5"/>
  <p:tag name="KSO_WM_UNIT_FILL_TYPE" val="1"/>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160108_3*m_h_i*1_2_2"/>
  <p:tag name="KSO_WM_TEMPLATE_CATEGORY" val="diagram"/>
  <p:tag name="KSO_WM_TEMPLATE_INDEX" val="160108"/>
  <p:tag name="KSO_WM_UNIT_LAYERLEVEL" val="1_1_1"/>
  <p:tag name="KSO_WM_TAG_VERSION" val="1.0"/>
  <p:tag name="KSO_WM_BEAUTIFY_FLAG" val="#wm#"/>
  <p:tag name="KSO_WM_UNIT_FILL_FORE_SCHEMECOLOR_INDEX" val="14"/>
  <p:tag name="KSO_WM_UNIT_FILL_TYPE" val="1"/>
  <p:tag name="KSO_WM_UNIT_LINE_FORE_SCHEMECOLOR_INDEX" val="14"/>
  <p:tag name="KSO_WM_UNIT_LINE_FILL_TYPE" val="2"/>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160108_3*m_h_i*1_2_1"/>
  <p:tag name="KSO_WM_TEMPLATE_CATEGORY" val="diagram"/>
  <p:tag name="KSO_WM_TEMPLATE_INDEX" val="160108"/>
  <p:tag name="KSO_WM_UNIT_LAYERLEVEL" val="1_1_1"/>
  <p:tag name="KSO_WM_TAG_VERSION" val="1.0"/>
  <p:tag name="KSO_WM_BEAUTIFY_FLAG" val="#wm#"/>
  <p:tag name="KSO_WM_UNIT_FILL_FORE_SCHEMECOLOR_INDEX" val="6"/>
  <p:tag name="KSO_WM_UNIT_FILL_TYPE" val="1"/>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160108_3*m_h_i*1_3_2"/>
  <p:tag name="KSO_WM_TEMPLATE_CATEGORY" val="diagram"/>
  <p:tag name="KSO_WM_TEMPLATE_INDEX" val="160108"/>
  <p:tag name="KSO_WM_UNIT_LAYERLEVEL" val="1_1_1"/>
  <p:tag name="KSO_WM_TAG_VERSION" val="1.0"/>
  <p:tag name="KSO_WM_BEAUTIFY_FLAG" val="#wm#"/>
  <p:tag name="KSO_WM_UNIT_FILL_FORE_SCHEMECOLOR_INDEX" val="14"/>
  <p:tag name="KSO_WM_UNIT_FILL_TYPE" val="1"/>
  <p:tag name="KSO_WM_UNIT_LINE_FORE_SCHEMECOLOR_INDEX" val="14"/>
  <p:tag name="KSO_WM_UNIT_LINE_FILL_TYPE" val="2"/>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160108_3*m_h_i*1_3_1"/>
  <p:tag name="KSO_WM_TEMPLATE_CATEGORY" val="diagram"/>
  <p:tag name="KSO_WM_TEMPLATE_INDEX" val="160108"/>
  <p:tag name="KSO_WM_UNIT_LAYERLEVEL" val="1_1_1"/>
  <p:tag name="KSO_WM_TAG_VERSION" val="1.0"/>
  <p:tag name="KSO_WM_BEAUTIFY_FLAG" val="#wm#"/>
  <p:tag name="KSO_WM_UNIT_FILL_FORE_SCHEMECOLOR_INDEX" val="7"/>
  <p:tag name="KSO_WM_UNIT_FILL_TYPE" val="1"/>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2"/>
  <p:tag name="KSO_WM_UNIT_ID" val="diagram160108_3*m_h_i*1_4_2"/>
  <p:tag name="KSO_WM_TEMPLATE_CATEGORY" val="diagram"/>
  <p:tag name="KSO_WM_TEMPLATE_INDEX" val="160108"/>
  <p:tag name="KSO_WM_UNIT_LAYERLEVEL" val="1_1_1"/>
  <p:tag name="KSO_WM_TAG_VERSION" val="1.0"/>
  <p:tag name="KSO_WM_BEAUTIFY_FLAG" val="#wm#"/>
  <p:tag name="KSO_WM_UNIT_FILL_FORE_SCHEMECOLOR_INDEX" val="14"/>
  <p:tag name="KSO_WM_UNIT_FILL_TYPE" val="1"/>
  <p:tag name="KSO_WM_UNIT_LINE_FORE_SCHEMECOLOR_INDEX" val="14"/>
  <p:tag name="KSO_WM_UNIT_LINE_FILL_TYPE" val="2"/>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ID" val="diagram160108_3*m_h_i*1_4_1"/>
  <p:tag name="KSO_WM_TEMPLATE_CATEGORY" val="diagram"/>
  <p:tag name="KSO_WM_TEMPLATE_INDEX" val="160108"/>
  <p:tag name="KSO_WM_UNIT_LAYERLEVEL" val="1_1_1"/>
  <p:tag name="KSO_WM_TAG_VERSION" val="1.0"/>
  <p:tag name="KSO_WM_BEAUTIFY_FLAG" val="#wm#"/>
  <p:tag name="KSO_WM_UNIT_FILL_FORE_SCHEMECOLOR_INDEX" val="8"/>
  <p:tag name="KSO_WM_UNIT_FILL_TYPE" val="1"/>
</p:tagLst>
</file>

<file path=ppt/tags/tag73.xml><?xml version="1.0" encoding="utf-8"?>
<p:tagLst xmlns:p="http://schemas.openxmlformats.org/presentationml/2006/main">
  <p:tag name="KSO_WM_UNIT_ISCONTENTSTITLE" val="0"/>
  <p:tag name="KSO_WM_UNIT_NOCLEAR" val="0"/>
  <p:tag name="KSO_WM_UNIT_BIND_DECORATION_IDS" val="diagram160108_3*m_i*1_2;diagram160108_3*m_i*1_3"/>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160108_3*m_h_i*1_1_3"/>
  <p:tag name="KSO_WM_TEMPLATE_CATEGORY" val="diagram"/>
  <p:tag name="KSO_WM_TEMPLATE_INDEX" val="160108"/>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Lst>
</file>

<file path=ppt/tags/tag74.xml><?xml version="1.0" encoding="utf-8"?>
<p:tagLst xmlns:p="http://schemas.openxmlformats.org/presentationml/2006/main">
  <p:tag name="KSO_WM_UNIT_ISCONTENTSTITLE" val="0"/>
  <p:tag name="KSO_WM_UNIT_ISNUMDGMTITLE" val="0"/>
  <p:tag name="KSO_WM_UNIT_NOCLEAR" val="0"/>
  <p:tag name="KSO_WM_UNIT_VALUE" val="7"/>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160108_3*m_h_a*1_1_1"/>
  <p:tag name="KSO_WM_TEMPLATE_CATEGORY" val="diagram"/>
  <p:tag name="KSO_WM_TEMPLATE_INDEX" val="160108"/>
  <p:tag name="KSO_WM_UNIT_LAYERLEVEL" val="1_1_1"/>
  <p:tag name="KSO_WM_TAG_VERSION" val="1.0"/>
  <p:tag name="KSO_WM_BEAUTIFY_FLAG" val="#wm#"/>
  <p:tag name="KSO_WM_UNIT_PRESET_TEXT" val="添加标题"/>
  <p:tag name="KSO_WM_UNIT_TEXT_FILL_FORE_SCHEMECOLOR_INDEX" val="14"/>
  <p:tag name="KSO_WM_UNIT_TEXT_FILL_TYPE" val="1"/>
</p:tagLst>
</file>

<file path=ppt/tags/tag75.xml><?xml version="1.0" encoding="utf-8"?>
<p:tagLst xmlns:p="http://schemas.openxmlformats.org/presentationml/2006/main">
  <p:tag name="KSO_WM_UNIT_ISCONTENTSTITLE" val="0"/>
  <p:tag name="KSO_WM_UNIT_NOCLEAR" val="0"/>
  <p:tag name="KSO_WM_UNIT_BIND_DECORATION_IDS" val="diagram160108_3*m_i*1_6;diagram160108_3*m_i*1_7"/>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diagram160108_3*m_h_i*1_3_3"/>
  <p:tag name="KSO_WM_TEMPLATE_CATEGORY" val="diagram"/>
  <p:tag name="KSO_WM_TEMPLATE_INDEX" val="160108"/>
  <p:tag name="KSO_WM_UNIT_LAYERLEVEL" val="1_1_1"/>
  <p:tag name="KSO_WM_TAG_VERSION" val="1.0"/>
  <p:tag name="KSO_WM_BEAUTIFY_FLAG" val="#wm#"/>
  <p:tag name="KSO_WM_UNIT_FILL_FORE_SCHEMECOLOR_INDEX" val="7"/>
  <p:tag name="KSO_WM_UNIT_FILL_TYPE" val="1"/>
  <p:tag name="KSO_WM_UNIT_TEXT_FILL_FORE_SCHEMECOLOR_INDEX" val="14"/>
  <p:tag name="KSO_WM_UNIT_TEXT_FILL_TYPE" val="1"/>
</p:tagLst>
</file>

<file path=ppt/tags/tag76.xml><?xml version="1.0" encoding="utf-8"?>
<p:tagLst xmlns:p="http://schemas.openxmlformats.org/presentationml/2006/main">
  <p:tag name="KSO_WM_UNIT_ISCONTENTSTITLE" val="0"/>
  <p:tag name="KSO_WM_UNIT_ISNUMDGMTITLE" val="0"/>
  <p:tag name="KSO_WM_UNIT_NOCLEAR" val="0"/>
  <p:tag name="KSO_WM_UNIT_VALUE" val="7"/>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diagram160108_3*m_h_a*1_3_1"/>
  <p:tag name="KSO_WM_TEMPLATE_CATEGORY" val="diagram"/>
  <p:tag name="KSO_WM_TEMPLATE_INDEX" val="160108"/>
  <p:tag name="KSO_WM_UNIT_LAYERLEVEL" val="1_1_1"/>
  <p:tag name="KSO_WM_TAG_VERSION" val="1.0"/>
  <p:tag name="KSO_WM_BEAUTIFY_FLAG" val="#wm#"/>
  <p:tag name="KSO_WM_UNIT_PRESET_TEXT" val="添加标题"/>
  <p:tag name="KSO_WM_UNIT_TEXT_FILL_FORE_SCHEMECOLOR_INDEX" val="14"/>
  <p:tag name="KSO_WM_UNIT_TEXT_FILL_TYPE" val="1"/>
</p:tagLst>
</file>

<file path=ppt/tags/tag77.xml><?xml version="1.0" encoding="utf-8"?>
<p:tagLst xmlns:p="http://schemas.openxmlformats.org/presentationml/2006/main">
  <p:tag name="KSO_WM_UNIT_SUBTYPE" val="a"/>
  <p:tag name="KSO_WM_UNIT_NOCLEAR" val="0"/>
  <p:tag name="KSO_WM_UNIT_VALUE" val="18"/>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diagram160108_3*m_h_f*1_3_1"/>
  <p:tag name="KSO_WM_TEMPLATE_CATEGORY" val="diagram"/>
  <p:tag name="KSO_WM_TEMPLATE_INDEX" val="160108"/>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8.xml><?xml version="1.0" encoding="utf-8"?>
<p:tagLst xmlns:p="http://schemas.openxmlformats.org/presentationml/2006/main">
  <p:tag name="KSO_WM_UNIT_ISCONTENTSTITLE" val="0"/>
  <p:tag name="KSO_WM_UNIT_NOCLEAR" val="0"/>
  <p:tag name="KSO_WM_UNIT_BIND_DECORATION_IDS" val="diagram160108_3*m_i*1_4;diagram160108_3*m_i*1_5"/>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160108_3*m_h_i*1_2_3"/>
  <p:tag name="KSO_WM_TEMPLATE_CATEGORY" val="diagram"/>
  <p:tag name="KSO_WM_TEMPLATE_INDEX" val="160108"/>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Lst>
</file>

<file path=ppt/tags/tag79.xml><?xml version="1.0" encoding="utf-8"?>
<p:tagLst xmlns:p="http://schemas.openxmlformats.org/presentationml/2006/main">
  <p:tag name="KSO_WM_UNIT_ISCONTENTSTITLE" val="0"/>
  <p:tag name="KSO_WM_UNIT_ISNUMDGMTITLE" val="0"/>
  <p:tag name="KSO_WM_UNIT_NOCLEAR" val="0"/>
  <p:tag name="KSO_WM_UNIT_VALUE" val="7"/>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diagram160108_3*m_h_a*1_2_1"/>
  <p:tag name="KSO_WM_TEMPLATE_CATEGORY" val="diagram"/>
  <p:tag name="KSO_WM_TEMPLATE_INDEX" val="160108"/>
  <p:tag name="KSO_WM_UNIT_LAYERLEVEL" val="1_1_1"/>
  <p:tag name="KSO_WM_TAG_VERSION" val="1.0"/>
  <p:tag name="KSO_WM_BEAUTIFY_FLAG" val="#wm#"/>
  <p:tag name="KSO_WM_UNIT_PRESET_TEXT" val="添加标题"/>
  <p:tag name="KSO_WM_UNIT_TEXT_FILL_FORE_SCHEMECOLOR_INDEX" val="14"/>
  <p:tag name="KSO_WM_UNIT_TEXT_FILL_TYPE"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SUBTYPE" val="a"/>
  <p:tag name="KSO_WM_UNIT_NOCLEAR" val="0"/>
  <p:tag name="KSO_WM_UNIT_VALUE" val="18"/>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160108_3*m_h_f*1_2_1"/>
  <p:tag name="KSO_WM_TEMPLATE_CATEGORY" val="diagram"/>
  <p:tag name="KSO_WM_TEMPLATE_INDEX" val="160108"/>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1.xml><?xml version="1.0" encoding="utf-8"?>
<p:tagLst xmlns:p="http://schemas.openxmlformats.org/presentationml/2006/main">
  <p:tag name="KSO_WM_UNIT_ISCONTENTSTITLE" val="0"/>
  <p:tag name="KSO_WM_UNIT_NOCLEAR" val="0"/>
  <p:tag name="KSO_WM_UNIT_BIND_DECORATION_IDS" val="diagram160108_3*m_i*1_8;diagram160108_3*m_i*1_9"/>
  <p:tag name="KSO_WM_UNIT_HIGHLIGHT" val="0"/>
  <p:tag name="KSO_WM_UNIT_COMPATIBLE" val="0"/>
  <p:tag name="KSO_WM_UNIT_DIAGRAM_ISNUMVISUAL" val="0"/>
  <p:tag name="KSO_WM_UNIT_DIAGRAM_ISREFERUNIT" val="0"/>
  <p:tag name="KSO_WM_DIAGRAM_GROUP_CODE" val="m1-1"/>
  <p:tag name="KSO_WM_UNIT_TYPE" val="m_h_i"/>
  <p:tag name="KSO_WM_UNIT_INDEX" val="1_4_3"/>
  <p:tag name="KSO_WM_UNIT_ID" val="diagram160108_3*m_h_i*1_4_3"/>
  <p:tag name="KSO_WM_TEMPLATE_CATEGORY" val="diagram"/>
  <p:tag name="KSO_WM_TEMPLATE_INDEX" val="160108"/>
  <p:tag name="KSO_WM_UNIT_LAYERLEVEL" val="1_1_1"/>
  <p:tag name="KSO_WM_TAG_VERSION" val="1.0"/>
  <p:tag name="KSO_WM_BEAUTIFY_FLAG" val="#wm#"/>
  <p:tag name="KSO_WM_UNIT_FILL_FORE_SCHEMECOLOR_INDEX" val="8"/>
  <p:tag name="KSO_WM_UNIT_FILL_TYPE" val="1"/>
  <p:tag name="KSO_WM_UNIT_TEXT_FILL_FORE_SCHEMECOLOR_INDEX" val="14"/>
  <p:tag name="KSO_WM_UNIT_TEXT_FILL_TYPE" val="1"/>
</p:tagLst>
</file>

<file path=ppt/tags/tag82.xml><?xml version="1.0" encoding="utf-8"?>
<p:tagLst xmlns:p="http://schemas.openxmlformats.org/presentationml/2006/main">
  <p:tag name="KSO_WM_UNIT_ISCONTENTSTITLE" val="0"/>
  <p:tag name="KSO_WM_UNIT_ISNUMDGMTITLE" val="0"/>
  <p:tag name="KSO_WM_UNIT_NOCLEAR" val="0"/>
  <p:tag name="KSO_WM_UNIT_VALUE" val="7"/>
  <p:tag name="KSO_WM_UNIT_HIGHLIGHT" val="0"/>
  <p:tag name="KSO_WM_UNIT_COMPATIBLE" val="0"/>
  <p:tag name="KSO_WM_UNIT_DIAGRAM_ISNUMVISUAL" val="0"/>
  <p:tag name="KSO_WM_UNIT_DIAGRAM_ISREFERUNIT" val="0"/>
  <p:tag name="KSO_WM_DIAGRAM_GROUP_CODE" val="m1-1"/>
  <p:tag name="KSO_WM_UNIT_TYPE" val="m_h_a"/>
  <p:tag name="KSO_WM_UNIT_INDEX" val="1_4_1"/>
  <p:tag name="KSO_WM_UNIT_ID" val="diagram160108_3*m_h_a*1_4_1"/>
  <p:tag name="KSO_WM_TEMPLATE_CATEGORY" val="diagram"/>
  <p:tag name="KSO_WM_TEMPLATE_INDEX" val="160108"/>
  <p:tag name="KSO_WM_UNIT_LAYERLEVEL" val="1_1_1"/>
  <p:tag name="KSO_WM_TAG_VERSION" val="1.0"/>
  <p:tag name="KSO_WM_BEAUTIFY_FLAG" val="#wm#"/>
  <p:tag name="KSO_WM_UNIT_PRESET_TEXT" val="添加标题"/>
  <p:tag name="KSO_WM_UNIT_TEXT_FILL_FORE_SCHEMECOLOR_INDEX" val="14"/>
  <p:tag name="KSO_WM_UNIT_TEXT_FILL_TYPE" val="1"/>
</p:tagLst>
</file>

<file path=ppt/tags/tag83.xml><?xml version="1.0" encoding="utf-8"?>
<p:tagLst xmlns:p="http://schemas.openxmlformats.org/presentationml/2006/main">
  <p:tag name="KSO_WM_UNIT_SUBTYPE" val="a"/>
  <p:tag name="KSO_WM_UNIT_NOCLEAR" val="0"/>
  <p:tag name="KSO_WM_UNIT_VALUE" val="18"/>
  <p:tag name="KSO_WM_UNIT_HIGHLIGHT" val="0"/>
  <p:tag name="KSO_WM_UNIT_COMPATIBLE" val="0"/>
  <p:tag name="KSO_WM_UNIT_DIAGRAM_ISNUMVISUAL" val="0"/>
  <p:tag name="KSO_WM_UNIT_DIAGRAM_ISREFERUNIT" val="0"/>
  <p:tag name="KSO_WM_DIAGRAM_GROUP_CODE" val="m1-1"/>
  <p:tag name="KSO_WM_UNIT_TYPE" val="m_h_f"/>
  <p:tag name="KSO_WM_UNIT_INDEX" val="1_4_1"/>
  <p:tag name="KSO_WM_UNIT_ID" val="diagram160108_3*m_h_f*1_4_1"/>
  <p:tag name="KSO_WM_TEMPLATE_CATEGORY" val="diagram"/>
  <p:tag name="KSO_WM_TEMPLATE_INDEX" val="160108"/>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4.xml><?xml version="1.0" encoding="utf-8"?>
<p:tagLst xmlns:p="http://schemas.openxmlformats.org/presentationml/2006/main">
  <p:tag name="COMMONDATA" val="eyJoZGlkIjoiYTRiMzI3YzU3ODU0ZGQ5ZjBlODRjMWU4NGU2MzJkYTUifQ=="/>
  <p:tag name="KSO_WPP_MARK_KEY" val="bfe4b11a-deaf-41be-b159-90464550fee9"/>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2257</Words>
  <Application>WPS 演示</Application>
  <PresentationFormat>宽屏</PresentationFormat>
  <Paragraphs>269</Paragraphs>
  <Slides>48</Slides>
  <Notes>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48</vt:i4>
      </vt:variant>
    </vt:vector>
  </HeadingPairs>
  <TitlesOfParts>
    <vt:vector size="60" baseType="lpstr">
      <vt:lpstr>Arial</vt:lpstr>
      <vt:lpstr>宋体</vt:lpstr>
      <vt:lpstr>Wingdings</vt:lpstr>
      <vt:lpstr>微软雅黑</vt:lpstr>
      <vt:lpstr>Wingdings</vt:lpstr>
      <vt:lpstr>黑体</vt:lpstr>
      <vt:lpstr>Verdana</vt:lpstr>
      <vt:lpstr>Arial Unicode MS</vt:lpstr>
      <vt:lpstr>Calibri</vt:lpstr>
      <vt:lpstr>Office 主题​​</vt:lpstr>
      <vt:lpstr>Equation.AxMath</vt:lpstr>
      <vt:lpstr>Equation.AxMath</vt:lpstr>
      <vt:lpstr>时间序列分析</vt:lpstr>
      <vt:lpstr>一、带有时间的数据 二、灰色系统 三、ARIMA模型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谢谢各位</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马世拓</cp:lastModifiedBy>
  <cp:revision>178</cp:revision>
  <dcterms:created xsi:type="dcterms:W3CDTF">2019-06-19T02:08:00Z</dcterms:created>
  <dcterms:modified xsi:type="dcterms:W3CDTF">2022-07-09T08:32:23Z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2052-11.1.0.11830</vt:lpwstr>
  </property>
  <property fmtid="{D5CDD505-2E9C-101B-9397-08002B2CF9AE}" pid="3" name="ICV">
    <vt:lpwstr>22597B496AC94E1F8FD2DF1DCCB64731</vt:lpwstr>
  </property>
</Properties>
</file>