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3"/>
  </p:notesMasterIdLst>
  <p:handoutMasterIdLst>
    <p:handoutMasterId r:id="rId134"/>
  </p:handoutMasterIdLst>
  <p:sldIdLst>
    <p:sldId id="257" r:id="rId3"/>
    <p:sldId id="259" r:id="rId4"/>
    <p:sldId id="26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66" r:id="rId70"/>
    <p:sldId id="367" r:id="rId71"/>
    <p:sldId id="368" r:id="rId72"/>
    <p:sldId id="369" r:id="rId73"/>
    <p:sldId id="370" r:id="rId74"/>
    <p:sldId id="371" r:id="rId75"/>
    <p:sldId id="372" r:id="rId76"/>
    <p:sldId id="373" r:id="rId77"/>
    <p:sldId id="374" r:id="rId78"/>
    <p:sldId id="375" r:id="rId79"/>
    <p:sldId id="376" r:id="rId80"/>
    <p:sldId id="377" r:id="rId81"/>
    <p:sldId id="378" r:id="rId82"/>
    <p:sldId id="379" r:id="rId83"/>
    <p:sldId id="380" r:id="rId84"/>
    <p:sldId id="381" r:id="rId85"/>
    <p:sldId id="382" r:id="rId86"/>
    <p:sldId id="383" r:id="rId87"/>
    <p:sldId id="384" r:id="rId88"/>
    <p:sldId id="385" r:id="rId89"/>
    <p:sldId id="386" r:id="rId90"/>
    <p:sldId id="387" r:id="rId91"/>
    <p:sldId id="388" r:id="rId92"/>
    <p:sldId id="389" r:id="rId93"/>
    <p:sldId id="390" r:id="rId94"/>
    <p:sldId id="391" r:id="rId95"/>
    <p:sldId id="392" r:id="rId96"/>
    <p:sldId id="393" r:id="rId97"/>
    <p:sldId id="394" r:id="rId98"/>
    <p:sldId id="395" r:id="rId99"/>
    <p:sldId id="396" r:id="rId100"/>
    <p:sldId id="397" r:id="rId101"/>
    <p:sldId id="398" r:id="rId102"/>
    <p:sldId id="399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407" r:id="rId111"/>
    <p:sldId id="408" r:id="rId112"/>
    <p:sldId id="409" r:id="rId113"/>
    <p:sldId id="410" r:id="rId114"/>
    <p:sldId id="411" r:id="rId115"/>
    <p:sldId id="412" r:id="rId116"/>
    <p:sldId id="413" r:id="rId117"/>
    <p:sldId id="421" r:id="rId118"/>
    <p:sldId id="420" r:id="rId119"/>
    <p:sldId id="414" r:id="rId120"/>
    <p:sldId id="415" r:id="rId121"/>
    <p:sldId id="416" r:id="rId122"/>
    <p:sldId id="417" r:id="rId123"/>
    <p:sldId id="418" r:id="rId124"/>
    <p:sldId id="419" r:id="rId125"/>
    <p:sldId id="422" r:id="rId126"/>
    <p:sldId id="423" r:id="rId127"/>
    <p:sldId id="424" r:id="rId128"/>
    <p:sldId id="425" r:id="rId129"/>
    <p:sldId id="426" r:id="rId130"/>
    <p:sldId id="300" r:id="rId131"/>
    <p:sldId id="285" r:id="rId132"/>
  </p:sldIdLst>
  <p:sldSz cx="12192000" cy="6858000"/>
  <p:notesSz cx="6858000" cy="9144000"/>
  <p:custDataLst>
    <p:tags r:id="rId1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a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9" Type="http://schemas.openxmlformats.org/officeDocument/2006/relationships/tags" Target="tags/tag63.xml"/><Relationship Id="rId138" Type="http://schemas.openxmlformats.org/officeDocument/2006/relationships/commentAuthors" Target="commentAuthors.xml"/><Relationship Id="rId137" Type="http://schemas.openxmlformats.org/officeDocument/2006/relationships/tableStyles" Target="tableStyles.xml"/><Relationship Id="rId136" Type="http://schemas.openxmlformats.org/officeDocument/2006/relationships/viewProps" Target="viewProps.xml"/><Relationship Id="rId135" Type="http://schemas.openxmlformats.org/officeDocument/2006/relationships/presProps" Target="presProps.xml"/><Relationship Id="rId134" Type="http://schemas.openxmlformats.org/officeDocument/2006/relationships/handoutMaster" Target="handoutMasters/handoutMaster1.xml"/><Relationship Id="rId133" Type="http://schemas.openxmlformats.org/officeDocument/2006/relationships/notesMaster" Target="notesMasters/notesMaster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object 6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552431" y="44196"/>
            <a:ext cx="1068324" cy="8458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0" y="3243072"/>
            <a:ext cx="7772400" cy="114300"/>
            <a:chOff x="685800" y="3243072"/>
            <a:chExt cx="7772400" cy="114300"/>
          </a:xfrm>
        </p:grpSpPr>
        <p:sp>
          <p:nvSpPr>
            <p:cNvPr id="3" name="object 3"/>
            <p:cNvSpPr/>
            <p:nvPr/>
          </p:nvSpPr>
          <p:spPr>
            <a:xfrm>
              <a:off x="685800" y="3247644"/>
              <a:ext cx="4803775" cy="109855"/>
            </a:xfrm>
            <a:custGeom>
              <a:avLst/>
              <a:gdLst/>
              <a:ahLst/>
              <a:cxnLst/>
              <a:rect l="l" t="t" r="r" b="b"/>
              <a:pathLst>
                <a:path w="4803775" h="109854">
                  <a:moveTo>
                    <a:pt x="4803394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803394" y="109727"/>
                  </a:lnTo>
                  <a:lnTo>
                    <a:pt x="480339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800" y="3247644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6445" y="1831975"/>
            <a:ext cx="818134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6000" spc="-5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统计学习与数据科学</a:t>
            </a:r>
            <a:endParaRPr lang="zh-CN" altLang="en-US" sz="6000" spc="-5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2431" y="44196"/>
            <a:ext cx="1068324" cy="8458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18280" y="3961130"/>
            <a:ext cx="4217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华中科技大学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马世拓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2793055528@qq.com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差异性检验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决策树剪枝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7.7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决策树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决策树剪枝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7.7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决策树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决策树的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7.7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决策树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集成学习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Boosting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Boosting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Bagging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Bagging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Bagging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两大代表算法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差异性检验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两大代表算法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两大代表算法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两大代表算法的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两大代表算法的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两大代表算法的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7.8 Boosting&amp;Bagging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什么是聚类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聚类方法可分为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分类与聚类的区别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分类与聚类的联系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KMeans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独立性检验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KMeans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KMeans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层次聚类算法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层次聚类算法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层次聚类算法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KMeans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算法的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KMeans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算法的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层次聚类算法的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层次聚类算法的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669480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7.9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聚类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时间充足，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无需熬夜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通宵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比赛期间，队友要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配合好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祝各位数模学习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顺利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91248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总结</a:t>
            </a:r>
            <a:endParaRPr lang="zh-CN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独立性检验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0" y="3243072"/>
            <a:ext cx="7772400" cy="114300"/>
            <a:chOff x="685800" y="3243072"/>
            <a:chExt cx="7772400" cy="114300"/>
          </a:xfrm>
        </p:grpSpPr>
        <p:sp>
          <p:nvSpPr>
            <p:cNvPr id="3" name="object 3"/>
            <p:cNvSpPr/>
            <p:nvPr/>
          </p:nvSpPr>
          <p:spPr>
            <a:xfrm>
              <a:off x="685800" y="3247644"/>
              <a:ext cx="4803775" cy="109855"/>
            </a:xfrm>
            <a:custGeom>
              <a:avLst/>
              <a:gdLst/>
              <a:ahLst/>
              <a:cxnLst/>
              <a:rect l="l" t="t" r="r" b="b"/>
              <a:pathLst>
                <a:path w="4803775" h="109854">
                  <a:moveTo>
                    <a:pt x="4803394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803394" y="109727"/>
                  </a:lnTo>
                  <a:lnTo>
                    <a:pt x="480339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800" y="3247644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9800" y="1831975"/>
            <a:ext cx="755332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6000" spc="-5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谢谢各位</a:t>
            </a:r>
            <a:endParaRPr lang="zh-CN" altLang="en-US" sz="6000" spc="-5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2431" y="44196"/>
            <a:ext cx="1068324" cy="8458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18280" y="3961130"/>
            <a:ext cx="4217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华中科技大学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马世拓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2793055528@qq.com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非参数检验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非参数检验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中的假设检验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中的假设检验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中的假设检验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中的假设检验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3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37692" y="430098"/>
            <a:ext cx="94043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内</a:t>
            </a:r>
            <a:r>
              <a:rPr sz="3200" b="1" spc="5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容</a:t>
            </a:r>
            <a:endParaRPr sz="3200" b="1"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55402" y="6413799"/>
            <a:ext cx="133985" cy="19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Verdana" panose="020B0604030504040204"/>
                <a:cs typeface="Verdana" panose="020B0604030504040204"/>
              </a:rPr>
              <a:t>2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775" y="1197928"/>
            <a:ext cx="6304915" cy="561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假设检验</a:t>
            </a:r>
            <a:b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二、</a:t>
            </a:r>
            <a: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广义回归</a:t>
            </a:r>
            <a:br>
              <a:rPr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三、机器学习介绍</a:t>
            </a:r>
            <a:b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四、</a:t>
            </a:r>
            <a:r>
              <a:rPr lang="en-US" alt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KNN</a:t>
            </a:r>
            <a:br>
              <a:rPr lang="en-US" alt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五、费舍尔判别与</a:t>
            </a:r>
            <a:r>
              <a:rPr lang="en-US" alt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SVM</a:t>
            </a:r>
            <a:br>
              <a:rPr lang="en-US" alt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六、神经网络</a:t>
            </a:r>
            <a:br>
              <a:rPr lang="zh-CN" altLang="en-US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七、决策树</a:t>
            </a:r>
            <a:br>
              <a:rPr lang="zh-CN" altLang="en-US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八、</a:t>
            </a:r>
            <a:r>
              <a:rPr lang="en-US" alt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Boosting&amp;Bagging</a:t>
            </a:r>
            <a:br>
              <a:rPr lang="en-US" alt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九、聚类</a:t>
            </a:r>
            <a:br>
              <a:rPr lang="zh-CN" sz="2800" b="1" spc="-5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2800" b="1" spc="-5" dirty="0">
              <a:solidFill>
                <a:srgbClr val="0000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2431" y="44196"/>
            <a:ext cx="1068324" cy="8458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中的假设检验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回顾：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OLS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OLS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逻辑回归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逻辑回归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逻辑回归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广义线性模型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广义线性模型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广义线性模型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广义线性模型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补充数理统计：常见的统计量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结构方程模型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结构方程模型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结构方程模型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结构方程模型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7.2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广义回归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你了解机器学习是什么吗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机器学习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机器学习是什么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机器学习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机器学习包含？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机器学习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机器学习能做什么？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机器学习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机器学习的评估指标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机器学习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机器学习的评估指标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机器学习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补充数理统计：常见的统计分布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机器学习的评估指标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机器学习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机器学习的评估指标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机器学习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机器学习的评估指标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机器学习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机器学习的评估指标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7.3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机器学习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距离与相似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7.4 KNN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距离与相似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7.4 KNN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7.4 KNN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如何理解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7.4 KNN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如何理解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7.4 KNN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的基本复现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7.4 KNN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补充数理统计：常见的统计分布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的基本复现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7.4 KNN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7.4 KNN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7.4 KNN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费舍尔判别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费舍尔判别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费舍尔判别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费舍尔判别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费舍尔判别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支持向量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支持向量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假设检验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间隔最大支持向量机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凸优化问题，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KKT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凸优化问题，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KKT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凸优化问题，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KKT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为什么引入松弛变量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为什么引入松弛变量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为什么引入松弛变量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支持向量机的核方法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支持向量机的核方法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支持向量机的核方法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构造统计量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维数灾难与流形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序贯算法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SMO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序贯算法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SMO</a:t>
            </a:r>
            <a:endParaRPr lang="en-US" altLang="zh-CN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7.5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费舍尔判别与</a:t>
            </a: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SVM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从线性回归到感知机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从线性回归到感知机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从感知机到神经网络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从感知机到神经网络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从感知机到神经网络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从感知机到神经网络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相关性检验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从神经网络到深度学习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从神经网络到深度学习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从神经网络到深度学习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误差逆传播算法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误差逆传播算法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灵活多变的神经网络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灵活多变的神经网络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神经网络的广泛应用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神经网络的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神经网络的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相关性检验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363601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7.1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假设检验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神经网络的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神经网络的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神经网络的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神经网络的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7.6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神经网络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补充信息论：信息熵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7.7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决策树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补充信息论：信息熵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7.7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决策树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决策树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7.7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决策树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决策树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7.7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决策树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决策树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7.7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决策树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决策树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194818" y="1062481"/>
            <a:ext cx="7958455" cy="114300"/>
            <a:chOff x="574548" y="1048511"/>
            <a:chExt cx="7958455" cy="114300"/>
          </a:xfrm>
        </p:grpSpPr>
        <p:sp>
          <p:nvSpPr>
            <p:cNvPr id="5" name="object 3"/>
            <p:cNvSpPr/>
            <p:nvPr/>
          </p:nvSpPr>
          <p:spPr>
            <a:xfrm>
              <a:off x="574548" y="1053083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4"/>
            <p:cNvSpPr/>
            <p:nvPr/>
          </p:nvSpPr>
          <p:spPr>
            <a:xfrm>
              <a:off x="574548" y="1053083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5"/>
          <p:cNvSpPr txBox="1"/>
          <p:nvPr/>
        </p:nvSpPr>
        <p:spPr>
          <a:xfrm>
            <a:off x="437515" y="429895"/>
            <a:ext cx="532003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7.7 </a:t>
            </a:r>
            <a:r>
              <a:rPr lang="zh-CN" altLang="en-US" sz="3200" b="1" spc="79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决策树</a:t>
            </a:r>
            <a:endParaRPr lang="zh-CN" altLang="en-US" sz="3200" b="1" spc="79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TRiMzI3YzU3ODU0ZGQ5ZjBlODRjMWU4NGU2MzJkYT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2429</Words>
  <Application>WPS 演示</Application>
  <PresentationFormat>宽屏</PresentationFormat>
  <Paragraphs>526</Paragraphs>
  <Slides>130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40" baseType="lpstr">
      <vt:lpstr>Arial</vt:lpstr>
      <vt:lpstr>宋体</vt:lpstr>
      <vt:lpstr>Wingdings</vt:lpstr>
      <vt:lpstr>微软雅黑</vt:lpstr>
      <vt:lpstr>Wingdings</vt:lpstr>
      <vt:lpstr>黑体</vt:lpstr>
      <vt:lpstr>Verdana</vt:lpstr>
      <vt:lpstr>Arial Unicode MS</vt:lpstr>
      <vt:lpstr>Calibri</vt:lpstr>
      <vt:lpstr>Office 主题​​</vt:lpstr>
      <vt:lpstr>统计学习与数据科学</vt:lpstr>
      <vt:lpstr>一、假设检验 二、广义回归 三、机器学习介绍 四、KNN 五、费舍尔判别与SVM 六、神经网络 七、决策树 八、Boosting&amp;Bagging 九、聚类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谢谢各位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马世拓</cp:lastModifiedBy>
  <cp:revision>176</cp:revision>
  <dcterms:created xsi:type="dcterms:W3CDTF">2019-06-19T02:08:00Z</dcterms:created>
  <dcterms:modified xsi:type="dcterms:W3CDTF">2022-05-14T05:47:15Z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22597B496AC94E1F8FD2DF1DCCB64731</vt:lpwstr>
  </property>
</Properties>
</file>