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61" r:id="rId5"/>
    <p:sldId id="262" r:id="rId6"/>
    <p:sldId id="263" r:id="rId7"/>
    <p:sldId id="264" r:id="rId8"/>
    <p:sldId id="265" r:id="rId9"/>
    <p:sldId id="266" r:id="rId10"/>
    <p:sldId id="271" r:id="rId11"/>
    <p:sldId id="267" r:id="rId12"/>
    <p:sldId id="273" r:id="rId13"/>
    <p:sldId id="272" r:id="rId14"/>
    <p:sldId id="268" r:id="rId15"/>
    <p:sldId id="274" r:id="rId16"/>
    <p:sldId id="269" r:id="rId17"/>
    <p:sldId id="270" r:id="rId18"/>
    <p:sldId id="275" r:id="rId19"/>
    <p:sldId id="276" r:id="rId20"/>
    <p:sldId id="284" r:id="rId21"/>
    <p:sldId id="290" r:id="rId22"/>
    <p:sldId id="291" r:id="rId23"/>
    <p:sldId id="292" r:id="rId24"/>
    <p:sldId id="293" r:id="rId25"/>
    <p:sldId id="294" r:id="rId26"/>
    <p:sldId id="295" r:id="rId27"/>
    <p:sldId id="296" r:id="rId28"/>
    <p:sldId id="297" r:id="rId29"/>
    <p:sldId id="298" r:id="rId30"/>
    <p:sldId id="299" r:id="rId31"/>
    <p:sldId id="300" r:id="rId32"/>
    <p:sldId id="285" r:id="rId33"/>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lia"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4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gs" Target="tags/tag64.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jpeg"/><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4"/>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pic>
        <p:nvPicPr>
          <p:cNvPr id="7" name="object 6"/>
          <p:cNvPicPr/>
          <p:nvPr userDrawn="1"/>
        </p:nvPicPr>
        <p:blipFill>
          <a:blip r:embed="rId8" cstate="print"/>
          <a:stretch>
            <a:fillRect/>
          </a:stretch>
        </p:blipFill>
        <p:spPr>
          <a:xfrm>
            <a:off x="9552431" y="44196"/>
            <a:ext cx="1068324" cy="84581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6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2" name="object 2"/>
          <p:cNvGrpSpPr/>
          <p:nvPr/>
        </p:nvGrpSpPr>
        <p:grpSpPr>
          <a:xfrm>
            <a:off x="2209800" y="3243072"/>
            <a:ext cx="7772400" cy="114300"/>
            <a:chOff x="685800" y="3243072"/>
            <a:chExt cx="7772400" cy="114300"/>
          </a:xfrm>
        </p:grpSpPr>
        <p:sp>
          <p:nvSpPr>
            <p:cNvPr id="3" name="object 3"/>
            <p:cNvSpPr/>
            <p:nvPr/>
          </p:nvSpPr>
          <p:spPr>
            <a:xfrm>
              <a:off x="685800" y="3247644"/>
              <a:ext cx="4803775" cy="109855"/>
            </a:xfrm>
            <a:custGeom>
              <a:avLst/>
              <a:gdLst/>
              <a:ahLst/>
              <a:cxnLst/>
              <a:rect l="l" t="t" r="r" b="b"/>
              <a:pathLst>
                <a:path w="4803775" h="109854">
                  <a:moveTo>
                    <a:pt x="4803394" y="0"/>
                  </a:moveTo>
                  <a:lnTo>
                    <a:pt x="0" y="0"/>
                  </a:lnTo>
                  <a:lnTo>
                    <a:pt x="0" y="109727"/>
                  </a:lnTo>
                  <a:lnTo>
                    <a:pt x="4803394" y="109727"/>
                  </a:lnTo>
                  <a:lnTo>
                    <a:pt x="4803394" y="0"/>
                  </a:lnTo>
                  <a:close/>
                </a:path>
              </a:pathLst>
            </a:custGeom>
            <a:solidFill>
              <a:srgbClr val="CC0000"/>
            </a:solidFill>
          </p:spPr>
          <p:txBody>
            <a:bodyPr wrap="square" lIns="0" tIns="0" rIns="0" bIns="0" rtlCol="0"/>
            <a:lstStyle/>
            <a:p/>
          </p:txBody>
        </p:sp>
        <p:sp>
          <p:nvSpPr>
            <p:cNvPr id="4" name="object 4"/>
            <p:cNvSpPr/>
            <p:nvPr/>
          </p:nvSpPr>
          <p:spPr>
            <a:xfrm>
              <a:off x="685800" y="3247644"/>
              <a:ext cx="7772400" cy="0"/>
            </a:xfrm>
            <a:custGeom>
              <a:avLst/>
              <a:gdLst/>
              <a:ahLst/>
              <a:cxnLst/>
              <a:rect l="l" t="t" r="r" b="b"/>
              <a:pathLst>
                <a:path w="7772400">
                  <a:moveTo>
                    <a:pt x="0" y="0"/>
                  </a:moveTo>
                  <a:lnTo>
                    <a:pt x="7772400" y="0"/>
                  </a:lnTo>
                </a:path>
              </a:pathLst>
            </a:custGeom>
            <a:ln w="9144">
              <a:solidFill>
                <a:srgbClr val="CC0000"/>
              </a:solidFill>
            </a:ln>
          </p:spPr>
          <p:txBody>
            <a:bodyPr wrap="square" lIns="0" tIns="0" rIns="0" bIns="0" rtlCol="0"/>
            <a:lstStyle/>
            <a:p/>
          </p:txBody>
        </p:sp>
      </p:grpSp>
      <p:sp>
        <p:nvSpPr>
          <p:cNvPr id="5" name="object 5"/>
          <p:cNvSpPr txBox="1">
            <a:spLocks noGrp="1"/>
          </p:cNvSpPr>
          <p:nvPr>
            <p:ph type="title"/>
          </p:nvPr>
        </p:nvSpPr>
        <p:spPr>
          <a:xfrm>
            <a:off x="2209800" y="1831975"/>
            <a:ext cx="8181340" cy="935990"/>
          </a:xfrm>
          <a:prstGeom prst="rect">
            <a:avLst/>
          </a:prstGeom>
        </p:spPr>
        <p:txBody>
          <a:bodyPr vert="horz" wrap="square" lIns="0" tIns="12700" rIns="0" bIns="0" rtlCol="0">
            <a:spAutoFit/>
          </a:bodyPr>
          <a:lstStyle/>
          <a:p>
            <a:pPr marL="12700">
              <a:lnSpc>
                <a:spcPct val="100000"/>
              </a:lnSpc>
              <a:spcBef>
                <a:spcPts val="100"/>
              </a:spcBef>
            </a:pPr>
            <a:r>
              <a:rPr lang="zh-CN" altLang="en-US" sz="6000" spc="-5" dirty="0">
                <a:solidFill>
                  <a:srgbClr val="3333CC"/>
                </a:solidFill>
                <a:latin typeface="宋体" panose="02010600030101010101" pitchFamily="2" charset="-122"/>
                <a:ea typeface="宋体" panose="02010600030101010101" pitchFamily="2" charset="-122"/>
                <a:cs typeface="黑体" panose="02010609060101010101" charset="-122"/>
              </a:rPr>
              <a:t>绪论：什么是数学建模</a:t>
            </a:r>
            <a:endParaRPr lang="zh-CN" altLang="en-US" sz="6000" spc="-5" dirty="0">
              <a:solidFill>
                <a:srgbClr val="3333CC"/>
              </a:solidFill>
              <a:latin typeface="宋体" panose="02010600030101010101" pitchFamily="2" charset="-122"/>
              <a:ea typeface="宋体" panose="02010600030101010101" pitchFamily="2" charset="-122"/>
              <a:cs typeface="黑体" panose="02010609060101010101" charset="-122"/>
            </a:endParaRPr>
          </a:p>
        </p:txBody>
      </p:sp>
      <p:pic>
        <p:nvPicPr>
          <p:cNvPr id="6" name="object 6"/>
          <p:cNvPicPr/>
          <p:nvPr/>
        </p:nvPicPr>
        <p:blipFill>
          <a:blip r:embed="rId2" cstate="print"/>
          <a:stretch>
            <a:fillRect/>
          </a:stretch>
        </p:blipFill>
        <p:spPr>
          <a:xfrm>
            <a:off x="9552431" y="44196"/>
            <a:ext cx="1068324" cy="845819"/>
          </a:xfrm>
          <a:prstGeom prst="rect">
            <a:avLst/>
          </a:prstGeom>
        </p:spPr>
      </p:pic>
      <p:sp>
        <p:nvSpPr>
          <p:cNvPr id="8" name="文本框 7"/>
          <p:cNvSpPr txBox="1"/>
          <p:nvPr/>
        </p:nvSpPr>
        <p:spPr>
          <a:xfrm>
            <a:off x="4018280" y="3961130"/>
            <a:ext cx="4217035" cy="953135"/>
          </a:xfrm>
          <a:prstGeom prst="rect">
            <a:avLst/>
          </a:prstGeom>
          <a:noFill/>
        </p:spPr>
        <p:txBody>
          <a:bodyPr wrap="square" rtlCol="0">
            <a:spAutoFit/>
          </a:bodyPr>
          <a:p>
            <a:pPr algn="ctr"/>
            <a:r>
              <a:rPr lang="zh-CN" altLang="en-US" sz="2800" b="1">
                <a:latin typeface="宋体" panose="02010600030101010101" pitchFamily="2" charset="-122"/>
                <a:ea typeface="宋体" panose="02010600030101010101" pitchFamily="2" charset="-122"/>
                <a:cs typeface="宋体" panose="02010600030101010101" pitchFamily="2" charset="-122"/>
              </a:rPr>
              <a:t>华中科技大学</a:t>
            </a:r>
            <a:r>
              <a:rPr lang="en-US" altLang="zh-CN" sz="2800" b="1">
                <a:latin typeface="宋体" panose="02010600030101010101" pitchFamily="2" charset="-122"/>
                <a:ea typeface="宋体" panose="02010600030101010101" pitchFamily="2" charset="-122"/>
                <a:cs typeface="宋体" panose="02010600030101010101" pitchFamily="2" charset="-122"/>
              </a:rPr>
              <a:t> </a:t>
            </a:r>
            <a:r>
              <a:rPr lang="zh-CN" altLang="en-US" sz="2800" b="1">
                <a:latin typeface="宋体" panose="02010600030101010101" pitchFamily="2" charset="-122"/>
                <a:ea typeface="宋体" panose="02010600030101010101" pitchFamily="2" charset="-122"/>
                <a:cs typeface="宋体" panose="02010600030101010101" pitchFamily="2" charset="-122"/>
              </a:rPr>
              <a:t>马世拓</a:t>
            </a:r>
            <a:endParaRPr lang="zh-CN" altLang="en-US" sz="2800" b="1">
              <a:latin typeface="宋体" panose="02010600030101010101" pitchFamily="2" charset="-122"/>
              <a:ea typeface="宋体" panose="02010600030101010101" pitchFamily="2" charset="-122"/>
              <a:cs typeface="宋体" panose="02010600030101010101" pitchFamily="2" charset="-122"/>
            </a:endParaRPr>
          </a:p>
          <a:p>
            <a:pPr algn="ctr"/>
            <a:r>
              <a:rPr lang="en-US" altLang="zh-CN" sz="2800" b="1">
                <a:latin typeface="宋体" panose="02010600030101010101" pitchFamily="2" charset="-122"/>
                <a:ea typeface="宋体" panose="02010600030101010101" pitchFamily="2" charset="-122"/>
                <a:cs typeface="宋体" panose="02010600030101010101" pitchFamily="2" charset="-122"/>
              </a:rPr>
              <a:t>2793055528@qq.com</a:t>
            </a:r>
            <a:endParaRPr lang="en-US" altLang="zh-CN" sz="28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b="1">
                <a:latin typeface="宋体" panose="02010600030101010101" pitchFamily="2" charset="-122"/>
                <a:ea typeface="宋体" panose="02010600030101010101" pitchFamily="2" charset="-122"/>
              </a:rPr>
              <a:t>数学建模在机械、能动等</a:t>
            </a:r>
            <a:r>
              <a:rPr lang="zh-CN" altLang="en-US" sz="3200" b="1">
                <a:latin typeface="宋体" panose="02010600030101010101" pitchFamily="2" charset="-122"/>
                <a:ea typeface="宋体" panose="02010600030101010101" pitchFamily="2" charset="-122"/>
              </a:rPr>
              <a:t>传统工科的</a:t>
            </a:r>
            <a:r>
              <a:rPr lang="zh-CN" altLang="en-US" sz="3200" b="1">
                <a:latin typeface="宋体" panose="02010600030101010101" pitchFamily="2" charset="-122"/>
                <a:ea typeface="宋体" panose="02010600030101010101" pitchFamily="2" charset="-122"/>
              </a:rPr>
              <a:t>应用</a:t>
            </a:r>
            <a:endParaRPr lang="zh-CN" altLang="en-US" sz="3200" b="1">
              <a:latin typeface="宋体" panose="02010600030101010101" pitchFamily="2" charset="-122"/>
              <a:ea typeface="宋体" panose="02010600030101010101" pitchFamily="2" charset="-122"/>
            </a:endParaRPr>
          </a:p>
          <a:p>
            <a:r>
              <a:rPr lang="zh-CN" altLang="en-US" sz="3200" b="1">
                <a:latin typeface="宋体" panose="02010600030101010101" pitchFamily="2" charset="-122"/>
                <a:ea typeface="宋体" panose="02010600030101010101" pitchFamily="2" charset="-122"/>
              </a:rPr>
              <a:t>车辆拐弯</a:t>
            </a:r>
            <a:r>
              <a:rPr lang="zh-CN" altLang="en-US" sz="3200" b="1">
                <a:latin typeface="宋体" panose="02010600030101010101" pitchFamily="2" charset="-122"/>
                <a:ea typeface="宋体" panose="02010600030101010101" pitchFamily="2" charset="-122"/>
              </a:rPr>
              <a:t>模型</a:t>
            </a:r>
            <a:endParaRPr lang="zh-CN" altLang="en-US" sz="3200" b="1">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912485" cy="505460"/>
          </a:xfrm>
          <a:prstGeom prst="rect">
            <a:avLst/>
          </a:prstGeom>
        </p:spPr>
        <p:txBody>
          <a:bodyPr vert="horz" wrap="square" lIns="0" tIns="13335" rIns="0" bIns="0" rtlCol="0">
            <a:spAutoFit/>
          </a:bodyPr>
          <a:lstStyle/>
          <a:p>
            <a:pPr marL="12700">
              <a:lnSpc>
                <a:spcPct val="100000"/>
              </a:lnSpc>
              <a:spcBef>
                <a:spcPts val="105"/>
              </a:spcBef>
            </a:pP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数学</a:t>
            </a: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建模在各领域的</a:t>
            </a: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应用</a:t>
            </a:r>
            <a:endPar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8" name="文本框 7"/>
          <p:cNvSpPr txBox="1"/>
          <p:nvPr/>
        </p:nvSpPr>
        <p:spPr>
          <a:xfrm>
            <a:off x="873760" y="3369310"/>
            <a:ext cx="6750050" cy="230695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举例：公路在弯道实际上并非水平而是有一定坡度的。这里车辆过弯需要牵引力、摩擦力和支持力，合力为</a:t>
            </a:r>
            <a:r>
              <a:rPr lang="zh-CN" altLang="en-US" sz="2400">
                <a:latin typeface="宋体" panose="02010600030101010101" pitchFamily="2" charset="-122"/>
                <a:ea typeface="宋体" panose="02010600030101010101" pitchFamily="2" charset="-122"/>
              </a:rPr>
              <a:t>向心力。</a:t>
            </a:r>
            <a:endParaRPr lang="zh-CN" altLang="en-US" sz="2400">
              <a:latin typeface="宋体" panose="02010600030101010101" pitchFamily="2" charset="-122"/>
              <a:ea typeface="宋体" panose="02010600030101010101" pitchFamily="2" charset="-122"/>
            </a:endParaRPr>
          </a:p>
          <a:p>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问题示例：给定路况参数求解功率与速度的关系，并在不飞出去的情况下求最小功率对应</a:t>
            </a:r>
            <a:r>
              <a:rPr lang="zh-CN" altLang="en-US" sz="2400">
                <a:latin typeface="宋体" panose="02010600030101010101" pitchFamily="2" charset="-122"/>
                <a:ea typeface="宋体" panose="02010600030101010101" pitchFamily="2" charset="-122"/>
              </a:rPr>
              <a:t>速度</a:t>
            </a:r>
            <a:endParaRPr lang="zh-CN" altLang="en-US" sz="2400">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1"/>
          <a:stretch>
            <a:fillRect/>
          </a:stretch>
        </p:blipFill>
        <p:spPr>
          <a:xfrm>
            <a:off x="8434070" y="2093595"/>
            <a:ext cx="2851785" cy="2138680"/>
          </a:xfrm>
          <a:prstGeom prst="rect">
            <a:avLst/>
          </a:prstGeom>
        </p:spPr>
      </p:pic>
      <p:pic>
        <p:nvPicPr>
          <p:cNvPr id="10" name="图片 9"/>
          <p:cNvPicPr>
            <a:picLocks noChangeAspect="1"/>
          </p:cNvPicPr>
          <p:nvPr/>
        </p:nvPicPr>
        <p:blipFill>
          <a:blip r:embed="rId2"/>
          <a:stretch>
            <a:fillRect/>
          </a:stretch>
        </p:blipFill>
        <p:spPr>
          <a:xfrm>
            <a:off x="8434070" y="4352290"/>
            <a:ext cx="2904490" cy="21786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b="1">
                <a:latin typeface="宋体" panose="02010600030101010101" pitchFamily="2" charset="-122"/>
                <a:ea typeface="宋体" panose="02010600030101010101" pitchFamily="2" charset="-122"/>
              </a:rPr>
              <a:t>车辆拐弯</a:t>
            </a:r>
            <a:r>
              <a:rPr lang="zh-CN" altLang="en-US" sz="3200" b="1">
                <a:latin typeface="宋体" panose="02010600030101010101" pitchFamily="2" charset="-122"/>
                <a:ea typeface="宋体" panose="02010600030101010101" pitchFamily="2" charset="-122"/>
              </a:rPr>
              <a:t>模型</a:t>
            </a:r>
            <a:endParaRPr lang="zh-CN" altLang="en-US" sz="3200" b="1">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912485" cy="505460"/>
          </a:xfrm>
          <a:prstGeom prst="rect">
            <a:avLst/>
          </a:prstGeom>
        </p:spPr>
        <p:txBody>
          <a:bodyPr vert="horz" wrap="square" lIns="0" tIns="13335" rIns="0" bIns="0" rtlCol="0">
            <a:spAutoFit/>
          </a:bodyPr>
          <a:lstStyle/>
          <a:p>
            <a:pPr marL="12700">
              <a:lnSpc>
                <a:spcPct val="100000"/>
              </a:lnSpc>
              <a:spcBef>
                <a:spcPts val="105"/>
              </a:spcBef>
            </a:pP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数学</a:t>
            </a: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建模在各领域的</a:t>
            </a: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应用</a:t>
            </a:r>
            <a:endPar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9" name="图片 8"/>
          <p:cNvPicPr>
            <a:picLocks noChangeAspect="1"/>
          </p:cNvPicPr>
          <p:nvPr/>
        </p:nvPicPr>
        <p:blipFill>
          <a:blip r:embed="rId1"/>
          <a:stretch>
            <a:fillRect/>
          </a:stretch>
        </p:blipFill>
        <p:spPr>
          <a:xfrm>
            <a:off x="8434070" y="2093595"/>
            <a:ext cx="2851785" cy="2138680"/>
          </a:xfrm>
          <a:prstGeom prst="rect">
            <a:avLst/>
          </a:prstGeom>
        </p:spPr>
      </p:pic>
      <p:pic>
        <p:nvPicPr>
          <p:cNvPr id="10" name="图片 9"/>
          <p:cNvPicPr>
            <a:picLocks noChangeAspect="1"/>
          </p:cNvPicPr>
          <p:nvPr/>
        </p:nvPicPr>
        <p:blipFill>
          <a:blip r:embed="rId2"/>
          <a:stretch>
            <a:fillRect/>
          </a:stretch>
        </p:blipFill>
        <p:spPr>
          <a:xfrm>
            <a:off x="8434070" y="4352290"/>
            <a:ext cx="2904490" cy="2178685"/>
          </a:xfrm>
          <a:prstGeom prst="rect">
            <a:avLst/>
          </a:prstGeom>
        </p:spPr>
      </p:pic>
      <p:pic>
        <p:nvPicPr>
          <p:cNvPr id="2" name="图片 1"/>
          <p:cNvPicPr>
            <a:picLocks noChangeAspect="1"/>
          </p:cNvPicPr>
          <p:nvPr/>
        </p:nvPicPr>
        <p:blipFill>
          <a:blip r:embed="rId3"/>
          <a:stretch>
            <a:fillRect/>
          </a:stretch>
        </p:blipFill>
        <p:spPr>
          <a:xfrm>
            <a:off x="1350645" y="2418080"/>
            <a:ext cx="6603365" cy="42386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b="1">
                <a:latin typeface="宋体" panose="02010600030101010101" pitchFamily="2" charset="-122"/>
                <a:ea typeface="宋体" panose="02010600030101010101" pitchFamily="2" charset="-122"/>
              </a:rPr>
              <a:t>二级圆柱齿轮减速器设计</a:t>
            </a:r>
            <a:r>
              <a:rPr lang="zh-CN" altLang="en-US" sz="3200" b="1">
                <a:latin typeface="宋体" panose="02010600030101010101" pitchFamily="2" charset="-122"/>
                <a:ea typeface="宋体" panose="02010600030101010101" pitchFamily="2" charset="-122"/>
              </a:rPr>
              <a:t>问题</a:t>
            </a:r>
            <a:endParaRPr lang="zh-CN" altLang="en-US" sz="3200" b="1">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912485" cy="505460"/>
          </a:xfrm>
          <a:prstGeom prst="rect">
            <a:avLst/>
          </a:prstGeom>
        </p:spPr>
        <p:txBody>
          <a:bodyPr vert="horz" wrap="square" lIns="0" tIns="13335" rIns="0" bIns="0" rtlCol="0">
            <a:spAutoFit/>
          </a:bodyPr>
          <a:lstStyle/>
          <a:p>
            <a:pPr marL="12700">
              <a:lnSpc>
                <a:spcPct val="100000"/>
              </a:lnSpc>
              <a:spcBef>
                <a:spcPts val="105"/>
              </a:spcBef>
            </a:pP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数学</a:t>
            </a: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建模在各领域的</a:t>
            </a: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应用</a:t>
            </a:r>
            <a:endPar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custDataLst>
              <p:tags r:id="rId1"/>
            </p:custDataLst>
          </p:nvPr>
        </p:nvPicPr>
        <p:blipFill>
          <a:blip r:embed="rId2"/>
          <a:stretch>
            <a:fillRect/>
          </a:stretch>
        </p:blipFill>
        <p:spPr>
          <a:xfrm>
            <a:off x="7256780" y="1374140"/>
            <a:ext cx="4136390" cy="5358130"/>
          </a:xfrm>
          <a:prstGeom prst="rect">
            <a:avLst/>
          </a:prstGeom>
        </p:spPr>
      </p:pic>
      <p:pic>
        <p:nvPicPr>
          <p:cNvPr id="8" name="图片 7"/>
          <p:cNvPicPr>
            <a:picLocks noChangeAspect="1"/>
          </p:cNvPicPr>
          <p:nvPr/>
        </p:nvPicPr>
        <p:blipFill>
          <a:blip r:embed="rId3"/>
          <a:stretch>
            <a:fillRect/>
          </a:stretch>
        </p:blipFill>
        <p:spPr>
          <a:xfrm>
            <a:off x="517525" y="2360930"/>
            <a:ext cx="3081655" cy="746760"/>
          </a:xfrm>
          <a:prstGeom prst="rect">
            <a:avLst/>
          </a:prstGeom>
        </p:spPr>
      </p:pic>
      <p:pic>
        <p:nvPicPr>
          <p:cNvPr id="9" name="图片 8"/>
          <p:cNvPicPr>
            <a:picLocks noChangeAspect="1"/>
          </p:cNvPicPr>
          <p:nvPr/>
        </p:nvPicPr>
        <p:blipFill>
          <a:blip r:embed="rId4"/>
          <a:stretch>
            <a:fillRect/>
          </a:stretch>
        </p:blipFill>
        <p:spPr>
          <a:xfrm>
            <a:off x="608330" y="3332480"/>
            <a:ext cx="3026410" cy="1325245"/>
          </a:xfrm>
          <a:prstGeom prst="rect">
            <a:avLst/>
          </a:prstGeom>
        </p:spPr>
      </p:pic>
      <p:pic>
        <p:nvPicPr>
          <p:cNvPr id="10" name="图片 9"/>
          <p:cNvPicPr>
            <a:picLocks noChangeAspect="1"/>
          </p:cNvPicPr>
          <p:nvPr/>
        </p:nvPicPr>
        <p:blipFill>
          <a:blip r:embed="rId5"/>
          <a:stretch>
            <a:fillRect/>
          </a:stretch>
        </p:blipFill>
        <p:spPr>
          <a:xfrm>
            <a:off x="3776980" y="2412365"/>
            <a:ext cx="2988310" cy="31648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b="1">
                <a:latin typeface="宋体" panose="02010600030101010101" pitchFamily="2" charset="-122"/>
                <a:ea typeface="宋体" panose="02010600030101010101" pitchFamily="2" charset="-122"/>
              </a:rPr>
              <a:t>数学建模在通信、计算机等</a:t>
            </a:r>
            <a:r>
              <a:rPr lang="zh-CN" altLang="en-US" sz="3200" b="1">
                <a:latin typeface="宋体" panose="02010600030101010101" pitchFamily="2" charset="-122"/>
                <a:ea typeface="宋体" panose="02010600030101010101" pitchFamily="2" charset="-122"/>
              </a:rPr>
              <a:t>新兴工科的</a:t>
            </a:r>
            <a:r>
              <a:rPr lang="zh-CN" altLang="en-US" sz="3200" b="1">
                <a:latin typeface="宋体" panose="02010600030101010101" pitchFamily="2" charset="-122"/>
                <a:ea typeface="宋体" panose="02010600030101010101" pitchFamily="2" charset="-122"/>
              </a:rPr>
              <a:t>应用</a:t>
            </a:r>
            <a:endParaRPr lang="zh-CN" altLang="en-US" sz="3200" b="1">
              <a:latin typeface="宋体" panose="02010600030101010101" pitchFamily="2" charset="-122"/>
              <a:ea typeface="宋体" panose="02010600030101010101" pitchFamily="2" charset="-122"/>
            </a:endParaRPr>
          </a:p>
          <a:p>
            <a:r>
              <a:rPr lang="zh-CN" altLang="en-US" sz="3200" b="1">
                <a:latin typeface="宋体" panose="02010600030101010101" pitchFamily="2" charset="-122"/>
                <a:ea typeface="宋体" panose="02010600030101010101" pitchFamily="2" charset="-122"/>
              </a:rPr>
              <a:t>云计算数据中心的能耗</a:t>
            </a:r>
            <a:r>
              <a:rPr lang="zh-CN" altLang="en-US" sz="3200" b="1">
                <a:latin typeface="宋体" panose="02010600030101010101" pitchFamily="2" charset="-122"/>
                <a:ea typeface="宋体" panose="02010600030101010101" pitchFamily="2" charset="-122"/>
              </a:rPr>
              <a:t>优化</a:t>
            </a:r>
            <a:endParaRPr lang="zh-CN" altLang="en-US" sz="3200" b="1">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912485" cy="505460"/>
          </a:xfrm>
          <a:prstGeom prst="rect">
            <a:avLst/>
          </a:prstGeom>
        </p:spPr>
        <p:txBody>
          <a:bodyPr vert="horz" wrap="square" lIns="0" tIns="13335" rIns="0" bIns="0" rtlCol="0">
            <a:spAutoFit/>
          </a:bodyPr>
          <a:lstStyle/>
          <a:p>
            <a:pPr marL="12700">
              <a:lnSpc>
                <a:spcPct val="100000"/>
              </a:lnSpc>
              <a:spcBef>
                <a:spcPts val="105"/>
              </a:spcBef>
            </a:pP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数学</a:t>
            </a: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建模在各领域的</a:t>
            </a: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应用</a:t>
            </a:r>
            <a:endPar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8" name="文本框 7"/>
          <p:cNvSpPr txBox="1"/>
          <p:nvPr/>
        </p:nvSpPr>
        <p:spPr>
          <a:xfrm>
            <a:off x="875665" y="3122295"/>
            <a:ext cx="10702290" cy="230695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根据任务对计算机资源的需求特征，可分为计算密集型、通信密集型、数据密集型和I/O密集型等。</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随机到达云计算系统的任务可以用三元组（T，Λ，W）表示，第i类任务可以表示为(ti，λi，wi)。ti表示第i类任务，λi表示ti任务单位时间平均到达数量，wi表示ti任务的计算量</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任意一个任务从进入云计算系统到执行完成离开所产生的期望能耗可表示为</a:t>
            </a:r>
            <a:endParaRPr lang="zh-CN" altLang="en-US" sz="2400">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1"/>
          <a:stretch>
            <a:fillRect/>
          </a:stretch>
        </p:blipFill>
        <p:spPr>
          <a:xfrm>
            <a:off x="3343910" y="5495925"/>
            <a:ext cx="5648325" cy="619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b="1">
                <a:latin typeface="宋体" panose="02010600030101010101" pitchFamily="2" charset="-122"/>
                <a:ea typeface="宋体" panose="02010600030101010101" pitchFamily="2" charset="-122"/>
              </a:rPr>
              <a:t>云计算数据中心的能耗</a:t>
            </a:r>
            <a:r>
              <a:rPr lang="zh-CN" altLang="en-US" sz="3200" b="1">
                <a:latin typeface="宋体" panose="02010600030101010101" pitchFamily="2" charset="-122"/>
                <a:ea typeface="宋体" panose="02010600030101010101" pitchFamily="2" charset="-122"/>
              </a:rPr>
              <a:t>优化</a:t>
            </a:r>
            <a:endParaRPr lang="zh-CN" altLang="en-US" sz="3200" b="1">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912485" cy="505460"/>
          </a:xfrm>
          <a:prstGeom prst="rect">
            <a:avLst/>
          </a:prstGeom>
        </p:spPr>
        <p:txBody>
          <a:bodyPr vert="horz" wrap="square" lIns="0" tIns="13335" rIns="0" bIns="0" rtlCol="0">
            <a:spAutoFit/>
          </a:bodyPr>
          <a:lstStyle/>
          <a:p>
            <a:pPr marL="12700">
              <a:lnSpc>
                <a:spcPct val="100000"/>
              </a:lnSpc>
              <a:spcBef>
                <a:spcPts val="105"/>
              </a:spcBef>
            </a:pP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数学</a:t>
            </a: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建模在各领域的</a:t>
            </a: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应用</a:t>
            </a:r>
            <a:endPar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8" name="文本框 7"/>
          <p:cNvSpPr txBox="1"/>
          <p:nvPr/>
        </p:nvSpPr>
        <p:spPr>
          <a:xfrm>
            <a:off x="817245" y="2157095"/>
            <a:ext cx="10702290" cy="119888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在给定任务类型、确定云计算系统体系结构的条件下，只有调度概率P ij 的值是根据调度策略的不同而动态变化的，云计算系统的期望能耗与任务和计算机之间的调度策略有关</a:t>
            </a:r>
            <a:endParaRPr lang="zh-CN" altLang="en-US" sz="240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561340" y="3505835"/>
            <a:ext cx="7225030" cy="2912110"/>
          </a:xfrm>
          <a:prstGeom prst="rect">
            <a:avLst/>
          </a:prstGeom>
        </p:spPr>
      </p:pic>
      <p:pic>
        <p:nvPicPr>
          <p:cNvPr id="11" name="图片 10"/>
          <p:cNvPicPr>
            <a:picLocks noChangeAspect="1"/>
          </p:cNvPicPr>
          <p:nvPr/>
        </p:nvPicPr>
        <p:blipFill>
          <a:blip r:embed="rId2"/>
          <a:stretch>
            <a:fillRect/>
          </a:stretch>
        </p:blipFill>
        <p:spPr>
          <a:xfrm>
            <a:off x="7786370" y="3300730"/>
            <a:ext cx="3929380" cy="27673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b="1">
                <a:latin typeface="宋体" panose="02010600030101010101" pitchFamily="2" charset="-122"/>
                <a:ea typeface="宋体" panose="02010600030101010101" pitchFamily="2" charset="-122"/>
              </a:rPr>
              <a:t>数学建模在经济、管理等经管</a:t>
            </a:r>
            <a:r>
              <a:rPr lang="zh-CN" altLang="en-US" sz="3200" b="1">
                <a:latin typeface="宋体" panose="02010600030101010101" pitchFamily="2" charset="-122"/>
                <a:ea typeface="宋体" panose="02010600030101010101" pitchFamily="2" charset="-122"/>
              </a:rPr>
              <a:t>学科的</a:t>
            </a:r>
            <a:r>
              <a:rPr lang="zh-CN" altLang="en-US" sz="3200" b="1">
                <a:latin typeface="宋体" panose="02010600030101010101" pitchFamily="2" charset="-122"/>
                <a:ea typeface="宋体" panose="02010600030101010101" pitchFamily="2" charset="-122"/>
              </a:rPr>
              <a:t>应用</a:t>
            </a:r>
            <a:endParaRPr lang="zh-CN" altLang="en-US" sz="3200" b="1">
              <a:latin typeface="宋体" panose="02010600030101010101" pitchFamily="2" charset="-122"/>
              <a:ea typeface="宋体" panose="02010600030101010101" pitchFamily="2" charset="-122"/>
            </a:endParaRPr>
          </a:p>
          <a:p>
            <a:r>
              <a:rPr lang="zh-CN" altLang="en-US" sz="3200" b="1">
                <a:latin typeface="宋体" panose="02010600030101010101" pitchFamily="2" charset="-122"/>
                <a:ea typeface="宋体" panose="02010600030101010101" pitchFamily="2" charset="-122"/>
              </a:rPr>
              <a:t>柯布</a:t>
            </a:r>
            <a:r>
              <a:rPr lang="en-US" altLang="zh-CN" sz="3200" b="1">
                <a:latin typeface="宋体" panose="02010600030101010101" pitchFamily="2" charset="-122"/>
                <a:ea typeface="宋体" panose="02010600030101010101" pitchFamily="2" charset="-122"/>
              </a:rPr>
              <a:t>-</a:t>
            </a:r>
            <a:r>
              <a:rPr lang="zh-CN" altLang="en-US" sz="3200" b="1">
                <a:latin typeface="宋体" panose="02010600030101010101" pitchFamily="2" charset="-122"/>
                <a:ea typeface="宋体" panose="02010600030101010101" pitchFamily="2" charset="-122"/>
              </a:rPr>
              <a:t>道格拉斯</a:t>
            </a:r>
            <a:r>
              <a:rPr lang="zh-CN" altLang="en-US" sz="3200" b="1">
                <a:latin typeface="宋体" panose="02010600030101010101" pitchFamily="2" charset="-122"/>
                <a:ea typeface="宋体" panose="02010600030101010101" pitchFamily="2" charset="-122"/>
              </a:rPr>
              <a:t>函数</a:t>
            </a:r>
            <a:endParaRPr lang="zh-CN" altLang="en-US" sz="3200" b="1">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912485" cy="505460"/>
          </a:xfrm>
          <a:prstGeom prst="rect">
            <a:avLst/>
          </a:prstGeom>
        </p:spPr>
        <p:txBody>
          <a:bodyPr vert="horz" wrap="square" lIns="0" tIns="13335" rIns="0" bIns="0" rtlCol="0">
            <a:spAutoFit/>
          </a:bodyPr>
          <a:lstStyle/>
          <a:p>
            <a:pPr marL="12700">
              <a:lnSpc>
                <a:spcPct val="100000"/>
              </a:lnSpc>
              <a:spcBef>
                <a:spcPts val="105"/>
              </a:spcBef>
            </a:pP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数学</a:t>
            </a: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建模在各领域的</a:t>
            </a: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应用</a:t>
            </a:r>
            <a:endPar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4558030" y="2840355"/>
            <a:ext cx="3076575" cy="866775"/>
          </a:xfrm>
          <a:prstGeom prst="rect">
            <a:avLst/>
          </a:prstGeom>
        </p:spPr>
      </p:pic>
      <p:sp>
        <p:nvSpPr>
          <p:cNvPr id="8" name="文本框 7"/>
          <p:cNvSpPr txBox="1"/>
          <p:nvPr/>
        </p:nvSpPr>
        <p:spPr>
          <a:xfrm>
            <a:off x="875665" y="3614420"/>
            <a:ext cx="8835390" cy="1938020"/>
          </a:xfrm>
          <a:prstGeom prst="rect">
            <a:avLst/>
          </a:prstGeom>
          <a:noFill/>
        </p:spPr>
        <p:txBody>
          <a:bodyPr wrap="square" rtlCol="0">
            <a:spAutoFit/>
          </a:bodyPr>
          <a:p>
            <a:r>
              <a:rPr lang="en-US" altLang="zh-CN" sz="2400">
                <a:latin typeface="宋体" panose="02010600030101010101" pitchFamily="2" charset="-122"/>
                <a:ea typeface="宋体" panose="02010600030101010101" pitchFamily="2" charset="-122"/>
              </a:rPr>
              <a:t>F</a:t>
            </a:r>
            <a:r>
              <a:rPr lang="zh-CN" altLang="en-US" sz="2400">
                <a:latin typeface="宋体" panose="02010600030101010101" pitchFamily="2" charset="-122"/>
                <a:ea typeface="宋体" panose="02010600030101010101" pitchFamily="2" charset="-122"/>
              </a:rPr>
              <a:t>代表国家工业总产值，</a:t>
            </a:r>
            <a:r>
              <a:rPr lang="en-US" altLang="zh-CN" sz="2400">
                <a:latin typeface="宋体" panose="02010600030101010101" pitchFamily="2" charset="-122"/>
                <a:ea typeface="宋体" panose="02010600030101010101" pitchFamily="2" charset="-122"/>
              </a:rPr>
              <a:t>A</a:t>
            </a:r>
            <a:r>
              <a:rPr lang="zh-CN" altLang="en-US" sz="2400">
                <a:latin typeface="宋体" panose="02010600030101010101" pitchFamily="2" charset="-122"/>
                <a:ea typeface="宋体" panose="02010600030101010101" pitchFamily="2" charset="-122"/>
              </a:rPr>
              <a:t>代表技术水平，</a:t>
            </a:r>
            <a:r>
              <a:rPr lang="en-US" altLang="zh-CN" sz="2400">
                <a:latin typeface="宋体" panose="02010600030101010101" pitchFamily="2" charset="-122"/>
                <a:ea typeface="宋体" panose="02010600030101010101" pitchFamily="2" charset="-122"/>
              </a:rPr>
              <a:t>L</a:t>
            </a:r>
            <a:r>
              <a:rPr lang="zh-CN" altLang="en-US" sz="2400">
                <a:latin typeface="宋体" panose="02010600030101010101" pitchFamily="2" charset="-122"/>
                <a:ea typeface="宋体" panose="02010600030101010101" pitchFamily="2" charset="-122"/>
              </a:rPr>
              <a:t>代表劳动力数量，</a:t>
            </a:r>
            <a:r>
              <a:rPr lang="en-US" altLang="zh-CN" sz="2400">
                <a:latin typeface="宋体" panose="02010600030101010101" pitchFamily="2" charset="-122"/>
                <a:ea typeface="宋体" panose="02010600030101010101" pitchFamily="2" charset="-122"/>
              </a:rPr>
              <a:t>K</a:t>
            </a:r>
            <a:r>
              <a:rPr lang="zh-CN" altLang="en-US" sz="2400">
                <a:latin typeface="宋体" panose="02010600030101010101" pitchFamily="2" charset="-122"/>
                <a:ea typeface="宋体" panose="02010600030101010101" pitchFamily="2" charset="-122"/>
              </a:rPr>
              <a:t>为投入资本。这里</a:t>
            </a:r>
            <a:r>
              <a:rPr lang="en-US" altLang="zh-CN" sz="2400">
                <a:latin typeface="宋体" panose="02010600030101010101" pitchFamily="2" charset="-122"/>
                <a:ea typeface="宋体" panose="02010600030101010101" pitchFamily="2" charset="-122"/>
              </a:rPr>
              <a:t>\alpha \beta</a:t>
            </a:r>
            <a:r>
              <a:rPr lang="zh-CN" altLang="en-US" sz="2400">
                <a:latin typeface="宋体" panose="02010600030101010101" pitchFamily="2" charset="-122"/>
                <a:ea typeface="宋体" panose="02010600030101010101" pitchFamily="2" charset="-122"/>
              </a:rPr>
              <a:t>均为常</a:t>
            </a:r>
            <a:r>
              <a:rPr lang="zh-CN" altLang="en-US" sz="2400">
                <a:latin typeface="宋体" panose="02010600030101010101" pitchFamily="2" charset="-122"/>
                <a:ea typeface="宋体" panose="02010600030101010101" pitchFamily="2" charset="-122"/>
              </a:rPr>
              <a:t>数</a:t>
            </a:r>
            <a:endParaRPr lang="zh-CN" altLang="en-US" sz="2400">
              <a:latin typeface="宋体" panose="02010600030101010101" pitchFamily="2" charset="-122"/>
              <a:ea typeface="宋体" panose="02010600030101010101" pitchFamily="2" charset="-122"/>
            </a:endParaRPr>
          </a:p>
          <a:p>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不同的</a:t>
            </a:r>
            <a:r>
              <a:rPr lang="en-US" altLang="zh-CN" sz="2400">
                <a:latin typeface="宋体" panose="02010600030101010101" pitchFamily="2" charset="-122"/>
                <a:ea typeface="宋体" panose="02010600030101010101" pitchFamily="2" charset="-122"/>
              </a:rPr>
              <a:t>\alpha \beta</a:t>
            </a:r>
            <a:r>
              <a:rPr lang="zh-CN" altLang="en-US" sz="2400">
                <a:latin typeface="宋体" panose="02010600030101010101" pitchFamily="2" charset="-122"/>
                <a:ea typeface="宋体" panose="02010600030101010101" pitchFamily="2" charset="-122"/>
              </a:rPr>
              <a:t>取值代表了不同国家</a:t>
            </a:r>
            <a:r>
              <a:rPr lang="zh-CN" altLang="en-US" sz="2400">
                <a:latin typeface="宋体" panose="02010600030101010101" pitchFamily="2" charset="-122"/>
                <a:ea typeface="宋体" panose="02010600030101010101" pitchFamily="2" charset="-122"/>
              </a:rPr>
              <a:t>不同时期的经济情况。我们可以利用这个函数比较不同政策对工业产值的</a:t>
            </a:r>
            <a:r>
              <a:rPr lang="zh-CN" altLang="en-US" sz="2400">
                <a:latin typeface="宋体" panose="02010600030101010101" pitchFamily="2" charset="-122"/>
                <a:ea typeface="宋体" panose="02010600030101010101" pitchFamily="2" charset="-122"/>
              </a:rPr>
              <a:t>影响。</a:t>
            </a:r>
            <a:endParaRPr lang="zh-CN" altLang="en-US" sz="2400">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2"/>
          <a:stretch>
            <a:fillRect/>
          </a:stretch>
        </p:blipFill>
        <p:spPr>
          <a:xfrm>
            <a:off x="2596515" y="5612130"/>
            <a:ext cx="6867525" cy="8286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b="1">
                <a:latin typeface="宋体" panose="02010600030101010101" pitchFamily="2" charset="-122"/>
                <a:ea typeface="宋体" panose="02010600030101010101" pitchFamily="2" charset="-122"/>
              </a:rPr>
              <a:t>数学建模在社会、新闻传播等</a:t>
            </a:r>
            <a:r>
              <a:rPr lang="zh-CN" altLang="en-US" sz="3200" b="1">
                <a:latin typeface="宋体" panose="02010600030101010101" pitchFamily="2" charset="-122"/>
                <a:ea typeface="宋体" panose="02010600030101010101" pitchFamily="2" charset="-122"/>
              </a:rPr>
              <a:t>社会学科的</a:t>
            </a:r>
            <a:r>
              <a:rPr lang="zh-CN" altLang="en-US" sz="3200" b="1">
                <a:latin typeface="宋体" panose="02010600030101010101" pitchFamily="2" charset="-122"/>
                <a:ea typeface="宋体" panose="02010600030101010101" pitchFamily="2" charset="-122"/>
              </a:rPr>
              <a:t>应用</a:t>
            </a:r>
            <a:endParaRPr lang="zh-CN" altLang="en-US" sz="3200" b="1">
              <a:latin typeface="宋体" panose="02010600030101010101" pitchFamily="2" charset="-122"/>
              <a:ea typeface="宋体" panose="02010600030101010101" pitchFamily="2" charset="-122"/>
            </a:endParaRPr>
          </a:p>
          <a:p>
            <a:r>
              <a:rPr lang="zh-CN" altLang="en-US" sz="3200" b="1">
                <a:latin typeface="宋体" panose="02010600030101010101" pitchFamily="2" charset="-122"/>
                <a:ea typeface="宋体" panose="02010600030101010101" pitchFamily="2" charset="-122"/>
              </a:rPr>
              <a:t>文字</a:t>
            </a:r>
            <a:r>
              <a:rPr lang="zh-CN" altLang="en-US" sz="3200" b="1">
                <a:latin typeface="宋体" panose="02010600030101010101" pitchFamily="2" charset="-122"/>
                <a:ea typeface="宋体" panose="02010600030101010101" pitchFamily="2" charset="-122"/>
              </a:rPr>
              <a:t>易读性</a:t>
            </a:r>
            <a:endParaRPr lang="zh-CN" altLang="en-US" sz="3200" b="1">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912485" cy="505460"/>
          </a:xfrm>
          <a:prstGeom prst="rect">
            <a:avLst/>
          </a:prstGeom>
        </p:spPr>
        <p:txBody>
          <a:bodyPr vert="horz" wrap="square" lIns="0" tIns="13335" rIns="0" bIns="0" rtlCol="0">
            <a:spAutoFit/>
          </a:bodyPr>
          <a:lstStyle/>
          <a:p>
            <a:pPr marL="12700">
              <a:lnSpc>
                <a:spcPct val="100000"/>
              </a:lnSpc>
              <a:spcBef>
                <a:spcPts val="105"/>
              </a:spcBef>
            </a:pP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数学</a:t>
            </a: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建模在各领域的</a:t>
            </a: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应用</a:t>
            </a:r>
            <a:endPar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8" name="文本框 7"/>
          <p:cNvSpPr txBox="1"/>
          <p:nvPr/>
        </p:nvSpPr>
        <p:spPr>
          <a:xfrm>
            <a:off x="919480" y="3096260"/>
            <a:ext cx="6104255" cy="267652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文字的易读性</a:t>
            </a:r>
            <a:r>
              <a:rPr lang="zh-CN" altLang="en-US" sz="2400">
                <a:latin typeface="宋体" panose="02010600030101010101" pitchFamily="2" charset="-122"/>
                <a:ea typeface="宋体" panose="02010600030101010101" pitchFamily="2" charset="-122"/>
              </a:rPr>
              <a:t>定义：特定印刷材料中所有元素的总和 (包括所有相互作用) 在多大程度上影响特定群体读者对文本的理解、阅读的速度和阅读的兴趣。</a:t>
            </a:r>
            <a:endParaRPr lang="zh-CN" altLang="en-US" sz="2400">
              <a:latin typeface="宋体" panose="02010600030101010101" pitchFamily="2" charset="-122"/>
              <a:ea typeface="宋体" panose="02010600030101010101" pitchFamily="2" charset="-122"/>
            </a:endParaRPr>
          </a:p>
          <a:p>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易读性公式的意义：通过实验与建模得到方程，利用该方程指导</a:t>
            </a:r>
            <a:r>
              <a:rPr lang="zh-CN" altLang="en-US" sz="2400">
                <a:latin typeface="宋体" panose="02010600030101010101" pitchFamily="2" charset="-122"/>
                <a:ea typeface="宋体" panose="02010600030101010101" pitchFamily="2" charset="-122"/>
              </a:rPr>
              <a:t>写作。</a:t>
            </a:r>
            <a:endParaRPr lang="zh-CN" altLang="en-US" sz="240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7101840" y="3185160"/>
            <a:ext cx="4781550" cy="15430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b="1">
                <a:latin typeface="宋体" panose="02010600030101010101" pitchFamily="2" charset="-122"/>
                <a:ea typeface="宋体" panose="02010600030101010101" pitchFamily="2" charset="-122"/>
              </a:rPr>
              <a:t>森林失火</a:t>
            </a:r>
            <a:endParaRPr lang="en-US" altLang="zh-CN" sz="3200" b="1">
              <a:latin typeface="宋体" panose="02010600030101010101" pitchFamily="2" charset="-122"/>
              <a:ea typeface="宋体" panose="02010600030101010101" pitchFamily="2" charset="-122"/>
            </a:endParaRPr>
          </a:p>
          <a:p>
            <a:pPr marL="0" indent="0">
              <a:buNone/>
            </a:pPr>
            <a:r>
              <a:rPr lang="en-US" altLang="zh-CN" sz="2400">
                <a:latin typeface="宋体" panose="02010600030101010101" pitchFamily="2" charset="-122"/>
                <a:ea typeface="宋体" panose="02010600030101010101" pitchFamily="2" charset="-122"/>
              </a:rPr>
              <a:t>消防站接到报警后派多少消防队员前去救火呢?派的队员越多，森林的损失越小，但是救援的开支会越大，所以需要综合考虑森林损失费和救援费与消防队员人数之间的关系，以总费用最小来决定派出队员的数目</a:t>
            </a:r>
            <a:endParaRPr lang="en-US" altLang="zh-CN" sz="24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912485" cy="505460"/>
          </a:xfrm>
          <a:prstGeom prst="rect">
            <a:avLst/>
          </a:prstGeom>
        </p:spPr>
        <p:txBody>
          <a:bodyPr vert="horz" wrap="square" lIns="0" tIns="13335" rIns="0" bIns="0" rtlCol="0">
            <a:spAutoFit/>
          </a:bodyPr>
          <a:lstStyle/>
          <a:p>
            <a:pPr marL="12700">
              <a:lnSpc>
                <a:spcPct val="100000"/>
              </a:lnSpc>
              <a:spcBef>
                <a:spcPts val="105"/>
              </a:spcBef>
            </a:pP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函数极值优化</a:t>
            </a: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示例</a:t>
            </a:r>
            <a:endPar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9" name="图片 8"/>
          <p:cNvPicPr>
            <a:picLocks noChangeAspect="1"/>
          </p:cNvPicPr>
          <p:nvPr/>
        </p:nvPicPr>
        <p:blipFill>
          <a:blip r:embed="rId1"/>
          <a:stretch>
            <a:fillRect/>
          </a:stretch>
        </p:blipFill>
        <p:spPr>
          <a:xfrm>
            <a:off x="4669790" y="4082415"/>
            <a:ext cx="3162300" cy="19354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b="1">
                <a:latin typeface="宋体" panose="02010600030101010101" pitchFamily="2" charset="-122"/>
                <a:ea typeface="宋体" panose="02010600030101010101" pitchFamily="2" charset="-122"/>
              </a:rPr>
              <a:t>森林失火</a:t>
            </a:r>
            <a:endParaRPr lang="en-US" altLang="zh-CN" sz="3200" b="1">
              <a:latin typeface="宋体" panose="02010600030101010101" pitchFamily="2" charset="-122"/>
              <a:ea typeface="宋体" panose="02010600030101010101" pitchFamily="2" charset="-122"/>
            </a:endParaRPr>
          </a:p>
          <a:p>
            <a:r>
              <a:rPr lang="zh-CN" altLang="en-US" sz="3200" b="1">
                <a:latin typeface="宋体" panose="02010600030101010101" pitchFamily="2" charset="-122"/>
                <a:ea typeface="宋体" panose="02010600030101010101" pitchFamily="2" charset="-122"/>
              </a:rPr>
              <a:t>问题板书（姜启源数学模型</a:t>
            </a:r>
            <a:r>
              <a:rPr lang="en-US" altLang="zh-CN" sz="3200" b="1">
                <a:latin typeface="宋体" panose="02010600030101010101" pitchFamily="2" charset="-122"/>
                <a:ea typeface="宋体" panose="02010600030101010101" pitchFamily="2" charset="-122"/>
              </a:rPr>
              <a:t>3.3</a:t>
            </a:r>
            <a:r>
              <a:rPr lang="zh-CN" altLang="en-US" sz="3200" b="1">
                <a:latin typeface="宋体" panose="02010600030101010101" pitchFamily="2" charset="-122"/>
                <a:ea typeface="宋体" panose="02010600030101010101" pitchFamily="2" charset="-122"/>
              </a:rPr>
              <a:t>）</a:t>
            </a:r>
            <a:endParaRPr lang="zh-CN" altLang="en-US" sz="3200" b="1">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912485" cy="505460"/>
          </a:xfrm>
          <a:prstGeom prst="rect">
            <a:avLst/>
          </a:prstGeom>
        </p:spPr>
        <p:txBody>
          <a:bodyPr vert="horz" wrap="square" lIns="0" tIns="13335" rIns="0" bIns="0" rtlCol="0">
            <a:spAutoFit/>
          </a:bodyPr>
          <a:lstStyle/>
          <a:p>
            <a:pPr marL="12700">
              <a:lnSpc>
                <a:spcPct val="100000"/>
              </a:lnSpc>
              <a:spcBef>
                <a:spcPts val="105"/>
              </a:spcBef>
            </a:pP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函数极值优化</a:t>
            </a: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示例</a:t>
            </a:r>
            <a:endPar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b="1">
                <a:latin typeface="宋体" panose="02010600030101010101" pitchFamily="2" charset="-122"/>
                <a:ea typeface="宋体" panose="02010600030101010101" pitchFamily="2" charset="-122"/>
              </a:rPr>
              <a:t>2019</a:t>
            </a:r>
            <a:r>
              <a:rPr lang="zh-CN" altLang="en-US" sz="3200" b="1">
                <a:latin typeface="宋体" panose="02010600030101010101" pitchFamily="2" charset="-122"/>
                <a:ea typeface="宋体" panose="02010600030101010101" pitchFamily="2" charset="-122"/>
              </a:rPr>
              <a:t>年华中科技大学校赛</a:t>
            </a:r>
            <a:r>
              <a:rPr lang="en-US" altLang="zh-CN" sz="3200" b="1">
                <a:latin typeface="宋体" panose="02010600030101010101" pitchFamily="2" charset="-122"/>
                <a:ea typeface="宋体" panose="02010600030101010101" pitchFamily="2" charset="-122"/>
              </a:rPr>
              <a:t>A</a:t>
            </a:r>
            <a:r>
              <a:rPr lang="zh-CN" altLang="en-US" sz="3200" b="1">
                <a:latin typeface="宋体" panose="02010600030101010101" pitchFamily="2" charset="-122"/>
                <a:ea typeface="宋体" panose="02010600030101010101" pitchFamily="2" charset="-122"/>
              </a:rPr>
              <a:t>题</a:t>
            </a:r>
            <a:endParaRPr lang="zh-CN" altLang="en-US" sz="3200" b="1">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912485" cy="505460"/>
          </a:xfrm>
          <a:prstGeom prst="rect">
            <a:avLst/>
          </a:prstGeom>
        </p:spPr>
        <p:txBody>
          <a:bodyPr vert="horz" wrap="square" lIns="0" tIns="13335" rIns="0" bIns="0" rtlCol="0">
            <a:spAutoFit/>
          </a:bodyPr>
          <a:lstStyle/>
          <a:p>
            <a:pPr marL="12700">
              <a:lnSpc>
                <a:spcPct val="100000"/>
              </a:lnSpc>
              <a:spcBef>
                <a:spcPts val="105"/>
              </a:spcBef>
            </a:pP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思考</a:t>
            </a:r>
            <a:endPar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181610" y="2390775"/>
            <a:ext cx="5509260" cy="4015740"/>
          </a:xfrm>
          <a:prstGeom prst="rect">
            <a:avLst/>
          </a:prstGeom>
        </p:spPr>
      </p:pic>
      <p:pic>
        <p:nvPicPr>
          <p:cNvPr id="8" name="图片 7"/>
          <p:cNvPicPr>
            <a:picLocks noChangeAspect="1"/>
          </p:cNvPicPr>
          <p:nvPr/>
        </p:nvPicPr>
        <p:blipFill>
          <a:blip r:embed="rId2"/>
          <a:stretch>
            <a:fillRect/>
          </a:stretch>
        </p:blipFill>
        <p:spPr>
          <a:xfrm>
            <a:off x="5474970" y="2390775"/>
            <a:ext cx="6497320" cy="31654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2" name="object 2"/>
          <p:cNvGrpSpPr/>
          <p:nvPr/>
        </p:nvGrpSpPr>
        <p:grpSpPr>
          <a:xfrm>
            <a:off x="194818" y="1062481"/>
            <a:ext cx="7958455" cy="114300"/>
            <a:chOff x="574548" y="1048511"/>
            <a:chExt cx="7958455" cy="114300"/>
          </a:xfrm>
        </p:grpSpPr>
        <p:sp>
          <p:nvSpPr>
            <p:cNvPr id="3"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4"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5" name="object 5"/>
          <p:cNvSpPr txBox="1"/>
          <p:nvPr/>
        </p:nvSpPr>
        <p:spPr>
          <a:xfrm>
            <a:off x="437692" y="430098"/>
            <a:ext cx="940435" cy="505460"/>
          </a:xfrm>
          <a:prstGeom prst="rect">
            <a:avLst/>
          </a:prstGeom>
        </p:spPr>
        <p:txBody>
          <a:bodyPr vert="horz" wrap="square" lIns="0" tIns="13335" rIns="0" bIns="0" rtlCol="0">
            <a:spAutoFit/>
          </a:bodyPr>
          <a:lstStyle/>
          <a:p>
            <a:pPr marL="12700">
              <a:lnSpc>
                <a:spcPct val="100000"/>
              </a:lnSpc>
              <a:spcBef>
                <a:spcPts val="105"/>
              </a:spcBef>
            </a:pPr>
            <a:r>
              <a:rPr sz="3200" b="1" spc="790" dirty="0">
                <a:solidFill>
                  <a:srgbClr val="CC0000"/>
                </a:solidFill>
                <a:latin typeface="宋体" panose="02010600030101010101" pitchFamily="2" charset="-122"/>
                <a:ea typeface="宋体" panose="02010600030101010101" pitchFamily="2" charset="-122"/>
                <a:cs typeface="黑体" panose="02010609060101010101" charset="-122"/>
              </a:rPr>
              <a:t>内</a:t>
            </a:r>
            <a:r>
              <a:rPr sz="3200" b="1" spc="5" dirty="0">
                <a:solidFill>
                  <a:srgbClr val="CC0000"/>
                </a:solidFill>
                <a:latin typeface="宋体" panose="02010600030101010101" pitchFamily="2" charset="-122"/>
                <a:ea typeface="宋体" panose="02010600030101010101" pitchFamily="2" charset="-122"/>
                <a:cs typeface="黑体" panose="02010609060101010101" charset="-122"/>
              </a:rPr>
              <a:t>容</a:t>
            </a:r>
            <a:endParaRPr sz="3200" b="1">
              <a:latin typeface="宋体" panose="02010600030101010101" pitchFamily="2" charset="-122"/>
              <a:ea typeface="宋体" panose="02010600030101010101" pitchFamily="2" charset="-122"/>
              <a:cs typeface="黑体" panose="02010609060101010101" charset="-122"/>
            </a:endParaRPr>
          </a:p>
        </p:txBody>
      </p:sp>
      <p:sp>
        <p:nvSpPr>
          <p:cNvPr id="7" name="object 7"/>
          <p:cNvSpPr txBox="1"/>
          <p:nvPr/>
        </p:nvSpPr>
        <p:spPr>
          <a:xfrm>
            <a:off x="10455402" y="6413799"/>
            <a:ext cx="133985" cy="197485"/>
          </a:xfrm>
          <a:prstGeom prst="rect">
            <a:avLst/>
          </a:prstGeom>
        </p:spPr>
        <p:txBody>
          <a:bodyPr vert="horz" wrap="square" lIns="0" tIns="13335" rIns="0" bIns="0" rtlCol="0">
            <a:spAutoFit/>
          </a:bodyPr>
          <a:lstStyle/>
          <a:p>
            <a:pPr marL="12700">
              <a:lnSpc>
                <a:spcPct val="100000"/>
              </a:lnSpc>
              <a:spcBef>
                <a:spcPts val="105"/>
              </a:spcBef>
            </a:pPr>
            <a:r>
              <a:rPr sz="1200" b="1" dirty="0">
                <a:latin typeface="Verdana" panose="020B0604030504040204"/>
                <a:cs typeface="Verdana" panose="020B0604030504040204"/>
              </a:rPr>
              <a:t>2</a:t>
            </a:r>
            <a:endParaRPr sz="1200">
              <a:latin typeface="Verdana" panose="020B0604030504040204"/>
              <a:cs typeface="Verdana" panose="020B0604030504040204"/>
            </a:endParaRPr>
          </a:p>
        </p:txBody>
      </p:sp>
      <p:sp>
        <p:nvSpPr>
          <p:cNvPr id="6" name="object 6"/>
          <p:cNvSpPr txBox="1">
            <a:spLocks noGrp="1"/>
          </p:cNvSpPr>
          <p:nvPr>
            <p:ph type="title"/>
          </p:nvPr>
        </p:nvSpPr>
        <p:spPr>
          <a:xfrm>
            <a:off x="676275" y="1379538"/>
            <a:ext cx="6304915" cy="2811145"/>
          </a:xfrm>
          <a:prstGeom prst="rect">
            <a:avLst/>
          </a:prstGeom>
        </p:spPr>
        <p:txBody>
          <a:bodyPr vert="horz" wrap="square" lIns="0" tIns="12700" rIns="0" bIns="0" rtlCol="0">
            <a:spAutoFit/>
          </a:bodyPr>
          <a:lstStyle/>
          <a:p>
            <a:pPr marL="12700" marR="5080">
              <a:lnSpc>
                <a:spcPct val="130000"/>
              </a:lnSpc>
              <a:spcBef>
                <a:spcPts val="100"/>
              </a:spcBef>
            </a:pPr>
            <a:r>
              <a:rPr sz="2800" b="1" spc="-10" dirty="0">
                <a:solidFill>
                  <a:srgbClr val="0000FF"/>
                </a:solidFill>
                <a:latin typeface="宋体" panose="02010600030101010101" pitchFamily="2" charset="-122"/>
                <a:cs typeface="宋体" panose="02010600030101010101" pitchFamily="2" charset="-122"/>
              </a:rPr>
              <a:t>一</a:t>
            </a:r>
            <a:r>
              <a:rPr sz="2800" b="1" spc="-5" dirty="0">
                <a:solidFill>
                  <a:srgbClr val="0000FF"/>
                </a:solidFill>
                <a:latin typeface="宋体" panose="02010600030101010101" pitchFamily="2" charset="-122"/>
                <a:cs typeface="宋体" panose="02010600030101010101" pitchFamily="2" charset="-122"/>
              </a:rPr>
              <a:t>、</a:t>
            </a:r>
            <a:r>
              <a:rPr lang="zh-CN" sz="2800" b="1" spc="-5" dirty="0">
                <a:solidFill>
                  <a:srgbClr val="0000FF"/>
                </a:solidFill>
                <a:latin typeface="宋体" panose="02010600030101010101" pitchFamily="2" charset="-122"/>
                <a:cs typeface="宋体" panose="02010600030101010101" pitchFamily="2" charset="-122"/>
              </a:rPr>
              <a:t>什么是数学模型</a:t>
            </a:r>
            <a:br>
              <a:rPr sz="2800" b="1" spc="-5" dirty="0">
                <a:solidFill>
                  <a:srgbClr val="0000FF"/>
                </a:solidFill>
                <a:latin typeface="宋体" panose="02010600030101010101" pitchFamily="2" charset="-122"/>
                <a:cs typeface="宋体" panose="02010600030101010101" pitchFamily="2" charset="-122"/>
              </a:rPr>
            </a:br>
            <a:r>
              <a:rPr sz="2800" b="1" spc="-5" dirty="0">
                <a:solidFill>
                  <a:srgbClr val="0000FF"/>
                </a:solidFill>
                <a:latin typeface="宋体" panose="02010600030101010101" pitchFamily="2" charset="-122"/>
                <a:cs typeface="宋体" panose="02010600030101010101" pitchFamily="2" charset="-122"/>
              </a:rPr>
              <a:t>二、</a:t>
            </a:r>
            <a:r>
              <a:rPr lang="zh-CN" sz="2800" b="1" spc="-5" dirty="0">
                <a:solidFill>
                  <a:srgbClr val="0000FF"/>
                </a:solidFill>
                <a:latin typeface="宋体" panose="02010600030101010101" pitchFamily="2" charset="-122"/>
                <a:cs typeface="宋体" panose="02010600030101010101" pitchFamily="2" charset="-122"/>
              </a:rPr>
              <a:t>如何抽象数学模型</a:t>
            </a:r>
            <a:br>
              <a:rPr sz="2800" b="1" spc="-5" dirty="0">
                <a:solidFill>
                  <a:srgbClr val="0000FF"/>
                </a:solidFill>
                <a:latin typeface="宋体" panose="02010600030101010101" pitchFamily="2" charset="-122"/>
                <a:cs typeface="宋体" panose="02010600030101010101" pitchFamily="2" charset="-122"/>
              </a:rPr>
            </a:br>
            <a:r>
              <a:rPr lang="zh-CN" sz="2800" b="1" spc="-5" dirty="0">
                <a:solidFill>
                  <a:srgbClr val="0000FF"/>
                </a:solidFill>
                <a:latin typeface="宋体" panose="02010600030101010101" pitchFamily="2" charset="-122"/>
                <a:cs typeface="宋体" panose="02010600030101010101" pitchFamily="2" charset="-122"/>
              </a:rPr>
              <a:t>三、数学模型在各个领域的应用</a:t>
            </a:r>
            <a:br>
              <a:rPr lang="zh-CN" sz="2800" b="1" spc="-5" dirty="0">
                <a:solidFill>
                  <a:srgbClr val="0000FF"/>
                </a:solidFill>
                <a:latin typeface="宋体" panose="02010600030101010101" pitchFamily="2" charset="-122"/>
                <a:cs typeface="宋体" panose="02010600030101010101" pitchFamily="2" charset="-122"/>
              </a:rPr>
            </a:br>
            <a:r>
              <a:rPr lang="zh-CN" sz="2800" b="1" spc="-5" dirty="0">
                <a:solidFill>
                  <a:srgbClr val="0000FF"/>
                </a:solidFill>
                <a:latin typeface="宋体" panose="02010600030101010101" pitchFamily="2" charset="-122"/>
                <a:cs typeface="宋体" panose="02010600030101010101" pitchFamily="2" charset="-122"/>
              </a:rPr>
              <a:t>四、如何准备数学建模竞赛</a:t>
            </a:r>
            <a:br>
              <a:rPr lang="zh-CN" sz="2800" b="1" spc="-5" dirty="0">
                <a:solidFill>
                  <a:srgbClr val="0000FF"/>
                </a:solidFill>
                <a:latin typeface="宋体" panose="02010600030101010101" pitchFamily="2" charset="-122"/>
                <a:cs typeface="宋体" panose="02010600030101010101" pitchFamily="2" charset="-122"/>
              </a:rPr>
            </a:br>
            <a:endParaRPr lang="zh-CN" sz="2800" b="1" spc="-5" dirty="0">
              <a:solidFill>
                <a:srgbClr val="0000FF"/>
              </a:solidFill>
              <a:latin typeface="宋体" panose="02010600030101010101" pitchFamily="2" charset="-122"/>
              <a:cs typeface="宋体" panose="02010600030101010101" pitchFamily="2" charset="-122"/>
            </a:endParaRPr>
          </a:p>
        </p:txBody>
      </p:sp>
      <p:pic>
        <p:nvPicPr>
          <p:cNvPr id="8" name="object 6"/>
          <p:cNvPicPr/>
          <p:nvPr/>
        </p:nvPicPr>
        <p:blipFill>
          <a:blip r:embed="rId2" cstate="print"/>
          <a:stretch>
            <a:fillRect/>
          </a:stretch>
        </p:blipFill>
        <p:spPr>
          <a:xfrm>
            <a:off x="9552431" y="44196"/>
            <a:ext cx="1068324" cy="84581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找队友：</a:t>
            </a:r>
            <a:r>
              <a:rPr lang="zh-CN" altLang="en-US" sz="3200">
                <a:latin typeface="宋体" panose="02010600030101010101" pitchFamily="2" charset="-122"/>
                <a:ea typeface="宋体" panose="02010600030101010101" pitchFamily="2" charset="-122"/>
              </a:rPr>
              <a:t>三个人</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建模</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编程</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写作</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不要分工太明确太死，要学会</a:t>
            </a:r>
            <a:r>
              <a:rPr lang="zh-CN" altLang="en-US" sz="3200">
                <a:latin typeface="宋体" panose="02010600030101010101" pitchFamily="2" charset="-122"/>
                <a:ea typeface="宋体" panose="02010600030101010101" pitchFamily="2" charset="-122"/>
              </a:rPr>
              <a:t>轮换变通</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用什么编程语言都行，不要硬撑</a:t>
            </a:r>
            <a:r>
              <a:rPr lang="en-US" altLang="zh-CN" sz="3200">
                <a:latin typeface="宋体" panose="02010600030101010101" pitchFamily="2" charset="-122"/>
                <a:ea typeface="宋体" panose="02010600030101010101" pitchFamily="2" charset="-122"/>
              </a:rPr>
              <a:t>MATLAB</a:t>
            </a:r>
            <a:endParaRPr lang="en-US" altLang="zh-CN"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这次比赛中文写作，不担心</a:t>
            </a:r>
            <a:r>
              <a:rPr lang="zh-CN" altLang="en-US" sz="3200">
                <a:latin typeface="宋体" panose="02010600030101010101" pitchFamily="2" charset="-122"/>
                <a:ea typeface="宋体" panose="02010600030101010101" pitchFamily="2" charset="-122"/>
              </a:rPr>
              <a:t>英文问题</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7557770" cy="505460"/>
          </a:xfrm>
          <a:prstGeom prst="rect">
            <a:avLst/>
          </a:prstGeom>
        </p:spPr>
        <p:txBody>
          <a:bodyPr vert="horz" wrap="square" lIns="0" tIns="13335" rIns="0" bIns="0" rtlCol="0">
            <a:spAutoFit/>
          </a:bodyPr>
          <a:lstStyle/>
          <a:p>
            <a:pPr marL="12700">
              <a:lnSpc>
                <a:spcPct val="100000"/>
              </a:lnSpc>
              <a:spcBef>
                <a:spcPts val="105"/>
              </a:spcBef>
            </a:pP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如何准备数学建模</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竞赛</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发题以后第一件事：确定</a:t>
            </a:r>
            <a:r>
              <a:rPr lang="zh-CN" altLang="en-US" sz="3200">
                <a:latin typeface="宋体" panose="02010600030101010101" pitchFamily="2" charset="-122"/>
                <a:ea typeface="宋体" panose="02010600030101010101" pitchFamily="2" charset="-122"/>
              </a:rPr>
              <a:t>选题</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兴趣组：</a:t>
            </a:r>
            <a:r>
              <a:rPr lang="en-US" altLang="zh-CN" sz="3200">
                <a:latin typeface="宋体" panose="02010600030101010101" pitchFamily="2" charset="-122"/>
                <a:ea typeface="宋体" panose="02010600030101010101" pitchFamily="2" charset="-122"/>
              </a:rPr>
              <a:t>A</a:t>
            </a:r>
            <a:r>
              <a:rPr lang="zh-CN" altLang="en-US" sz="3200">
                <a:latin typeface="宋体" panose="02010600030101010101" pitchFamily="2" charset="-122"/>
                <a:ea typeface="宋体" panose="02010600030101010101" pitchFamily="2" charset="-122"/>
              </a:rPr>
              <a:t>连续模型</a:t>
            </a:r>
            <a:r>
              <a:rPr lang="en-US" altLang="zh-CN" sz="3200">
                <a:latin typeface="宋体" panose="02010600030101010101" pitchFamily="2" charset="-122"/>
                <a:ea typeface="宋体" panose="02010600030101010101" pitchFamily="2" charset="-122"/>
              </a:rPr>
              <a:t>+B</a:t>
            </a:r>
            <a:r>
              <a:rPr lang="zh-CN" altLang="en-US" sz="3200">
                <a:latin typeface="宋体" panose="02010600030101010101" pitchFamily="2" charset="-122"/>
                <a:ea typeface="宋体" panose="02010600030101010101" pitchFamily="2" charset="-122"/>
              </a:rPr>
              <a:t>离散模型</a:t>
            </a:r>
            <a:r>
              <a:rPr lang="en-US" altLang="zh-CN" sz="3200">
                <a:latin typeface="宋体" panose="02010600030101010101" pitchFamily="2" charset="-122"/>
                <a:ea typeface="宋体" panose="02010600030101010101" pitchFamily="2" charset="-122"/>
              </a:rPr>
              <a:t>+C</a:t>
            </a:r>
            <a:r>
              <a:rPr lang="zh-CN" altLang="en-US" sz="3200">
                <a:latin typeface="宋体" panose="02010600030101010101" pitchFamily="2" charset="-122"/>
                <a:ea typeface="宋体" panose="02010600030101010101" pitchFamily="2" charset="-122"/>
              </a:rPr>
              <a:t>数据挖掘</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专业组：</a:t>
            </a:r>
            <a:r>
              <a:rPr lang="en-US" altLang="zh-CN" sz="3200">
                <a:latin typeface="宋体" panose="02010600030101010101" pitchFamily="2" charset="-122"/>
                <a:ea typeface="宋体" panose="02010600030101010101" pitchFamily="2" charset="-122"/>
              </a:rPr>
              <a:t>D</a:t>
            </a:r>
            <a:r>
              <a:rPr lang="zh-CN" altLang="en-US" sz="3200">
                <a:latin typeface="宋体" panose="02010600030101010101" pitchFamily="2" charset="-122"/>
                <a:ea typeface="宋体" panose="02010600030101010101" pitchFamily="2" charset="-122"/>
              </a:rPr>
              <a:t>工业场景</a:t>
            </a:r>
            <a:r>
              <a:rPr lang="en-US" altLang="zh-CN" sz="3200">
                <a:latin typeface="宋体" panose="02010600030101010101" pitchFamily="2" charset="-122"/>
                <a:ea typeface="宋体" panose="02010600030101010101" pitchFamily="2" charset="-122"/>
              </a:rPr>
              <a:t>+E</a:t>
            </a:r>
            <a:r>
              <a:rPr lang="zh-CN" altLang="en-US" sz="3200">
                <a:latin typeface="宋体" panose="02010600030101010101" pitchFamily="2" charset="-122"/>
                <a:ea typeface="宋体" panose="02010600030101010101" pitchFamily="2" charset="-122"/>
              </a:rPr>
              <a:t>信息场景</a:t>
            </a:r>
            <a:r>
              <a:rPr lang="en-US" altLang="zh-CN" sz="3200">
                <a:latin typeface="宋体" panose="02010600030101010101" pitchFamily="2" charset="-122"/>
                <a:ea typeface="宋体" panose="02010600030101010101" pitchFamily="2" charset="-122"/>
              </a:rPr>
              <a:t>+F</a:t>
            </a:r>
            <a:r>
              <a:rPr lang="zh-CN" altLang="en-US" sz="3200">
                <a:latin typeface="宋体" panose="02010600030101010101" pitchFamily="2" charset="-122"/>
                <a:ea typeface="宋体" panose="02010600030101010101" pitchFamily="2" charset="-122"/>
              </a:rPr>
              <a:t>社科</a:t>
            </a:r>
            <a:r>
              <a:rPr lang="zh-CN" altLang="en-US" sz="3200">
                <a:latin typeface="宋体" panose="02010600030101010101" pitchFamily="2" charset="-122"/>
                <a:ea typeface="宋体" panose="02010600030101010101" pitchFamily="2" charset="-122"/>
              </a:rPr>
              <a:t>场景</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选题在一个晚上就要想好</a:t>
            </a:r>
            <a:r>
              <a:rPr lang="zh-CN" altLang="en-US" sz="3200">
                <a:latin typeface="宋体" panose="02010600030101010101" pitchFamily="2" charset="-122"/>
                <a:ea typeface="宋体" panose="02010600030101010101" pitchFamily="2" charset="-122"/>
              </a:rPr>
              <a:t>哦</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7557770" cy="505460"/>
          </a:xfrm>
          <a:prstGeom prst="rect">
            <a:avLst/>
          </a:prstGeom>
        </p:spPr>
        <p:txBody>
          <a:bodyPr vert="horz" wrap="square" lIns="0" tIns="13335" rIns="0" bIns="0" rtlCol="0">
            <a:spAutoFit/>
          </a:bodyPr>
          <a:lstStyle/>
          <a:p>
            <a:pPr marL="12700">
              <a:lnSpc>
                <a:spcPct val="100000"/>
              </a:lnSpc>
              <a:spcBef>
                <a:spcPts val="105"/>
              </a:spcBef>
            </a:pP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拿到题目</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建模的第一步：查找</a:t>
            </a:r>
            <a:r>
              <a:rPr lang="zh-CN" altLang="en-US" sz="3200">
                <a:latin typeface="宋体" panose="02010600030101010101" pitchFamily="2" charset="-122"/>
                <a:ea typeface="宋体" panose="02010600030101010101" pitchFamily="2" charset="-122"/>
              </a:rPr>
              <a:t>文献</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学会如何利用中国知网、</a:t>
            </a:r>
            <a:r>
              <a:rPr lang="en-US" altLang="zh-CN" sz="3200">
                <a:latin typeface="宋体" panose="02010600030101010101" pitchFamily="2" charset="-122"/>
                <a:ea typeface="宋体" panose="02010600030101010101" pitchFamily="2" charset="-122"/>
              </a:rPr>
              <a:t>ReSearchGate</a:t>
            </a:r>
            <a:endParaRPr lang="en-US" altLang="zh-CN"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会引用文献再进行数学推导、</a:t>
            </a:r>
            <a:r>
              <a:rPr lang="zh-CN" altLang="en-US" sz="3200">
                <a:latin typeface="宋体" panose="02010600030101010101" pitchFamily="2" charset="-122"/>
                <a:ea typeface="宋体" panose="02010600030101010101" pitchFamily="2" charset="-122"/>
              </a:rPr>
              <a:t>方案设计</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当你建模卡住了，那或许是编程人的问题</a:t>
            </a:r>
            <a:r>
              <a:rPr lang="zh-CN" altLang="en-US" sz="3200">
                <a:latin typeface="宋体" panose="02010600030101010101" pitchFamily="2" charset="-122"/>
                <a:ea typeface="宋体" panose="02010600030101010101" pitchFamily="2" charset="-122"/>
              </a:rPr>
              <a:t>了</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7557770" cy="505460"/>
          </a:xfrm>
          <a:prstGeom prst="rect">
            <a:avLst/>
          </a:prstGeom>
        </p:spPr>
        <p:txBody>
          <a:bodyPr vert="horz" wrap="square" lIns="0" tIns="13335" rIns="0" bIns="0" rtlCol="0">
            <a:spAutoFit/>
          </a:bodyPr>
          <a:lstStyle/>
          <a:p>
            <a:pPr marL="12700">
              <a:lnSpc>
                <a:spcPct val="100000"/>
              </a:lnSpc>
              <a:spcBef>
                <a:spcPts val="105"/>
              </a:spcBef>
            </a:pP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开始</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建模</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可以借鉴</a:t>
            </a:r>
            <a:r>
              <a:rPr lang="en-US" altLang="zh-CN" sz="3200">
                <a:latin typeface="宋体" panose="02010600030101010101" pitchFamily="2" charset="-122"/>
                <a:ea typeface="宋体" panose="02010600030101010101" pitchFamily="2" charset="-122"/>
              </a:rPr>
              <a:t>CSDN</a:t>
            </a:r>
            <a:r>
              <a:rPr lang="zh-CN" altLang="en-US" sz="3200">
                <a:latin typeface="宋体" panose="02010600030101010101" pitchFamily="2" charset="-122"/>
                <a:ea typeface="宋体" panose="02010600030101010101" pitchFamily="2" charset="-122"/>
              </a:rPr>
              <a:t>的</a:t>
            </a:r>
            <a:r>
              <a:rPr lang="en-US" altLang="zh-CN" sz="3200">
                <a:latin typeface="宋体" panose="02010600030101010101" pitchFamily="2" charset="-122"/>
                <a:ea typeface="宋体" panose="02010600030101010101" pitchFamily="2" charset="-122"/>
              </a:rPr>
              <a:t>demo</a:t>
            </a:r>
            <a:r>
              <a:rPr lang="zh-CN" altLang="en-US" sz="3200">
                <a:latin typeface="宋体" panose="02010600030101010101" pitchFamily="2" charset="-122"/>
                <a:ea typeface="宋体" panose="02010600030101010101" pitchFamily="2" charset="-122"/>
              </a:rPr>
              <a:t>，但自己要</a:t>
            </a:r>
            <a:r>
              <a:rPr lang="zh-CN" altLang="en-US" sz="3200">
                <a:latin typeface="宋体" panose="02010600030101010101" pitchFamily="2" charset="-122"/>
                <a:ea typeface="宋体" panose="02010600030101010101" pitchFamily="2" charset="-122"/>
              </a:rPr>
              <a:t>改一改</a:t>
            </a:r>
            <a:endParaRPr lang="zh-CN" altLang="en-US" sz="3200">
              <a:latin typeface="宋体" panose="02010600030101010101" pitchFamily="2" charset="-122"/>
              <a:ea typeface="宋体" panose="02010600030101010101" pitchFamily="2" charset="-122"/>
            </a:endParaRPr>
          </a:p>
          <a:p>
            <a:r>
              <a:rPr lang="en-US" altLang="zh-CN" sz="3200">
                <a:latin typeface="宋体" panose="02010600030101010101" pitchFamily="2" charset="-122"/>
                <a:ea typeface="宋体" panose="02010600030101010101" pitchFamily="2" charset="-122"/>
              </a:rPr>
              <a:t>MATLAB</a:t>
            </a:r>
            <a:r>
              <a:rPr lang="zh-CN" altLang="en-US" sz="3200">
                <a:latin typeface="宋体" panose="02010600030101010101" pitchFamily="2" charset="-122"/>
                <a:ea typeface="宋体" panose="02010600030101010101" pitchFamily="2" charset="-122"/>
              </a:rPr>
              <a:t>、</a:t>
            </a:r>
            <a:r>
              <a:rPr lang="en-US" altLang="zh-CN" sz="3200">
                <a:latin typeface="宋体" panose="02010600030101010101" pitchFamily="2" charset="-122"/>
                <a:ea typeface="宋体" panose="02010600030101010101" pitchFamily="2" charset="-122"/>
              </a:rPr>
              <a:t>Python</a:t>
            </a:r>
            <a:r>
              <a:rPr lang="zh-CN" altLang="en-US" sz="3200">
                <a:latin typeface="宋体" panose="02010600030101010101" pitchFamily="2" charset="-122"/>
                <a:ea typeface="宋体" panose="02010600030101010101" pitchFamily="2" charset="-122"/>
              </a:rPr>
              <a:t>都是可以的，但是要结果</a:t>
            </a:r>
            <a:r>
              <a:rPr lang="zh-CN" altLang="en-US" sz="3200">
                <a:latin typeface="宋体" panose="02010600030101010101" pitchFamily="2" charset="-122"/>
                <a:ea typeface="宋体" panose="02010600030101010101" pitchFamily="2" charset="-122"/>
              </a:rPr>
              <a:t>满足要求</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通常数值计算类、画图用</a:t>
            </a:r>
            <a:r>
              <a:rPr lang="en-US" altLang="zh-CN" sz="3200">
                <a:latin typeface="宋体" panose="02010600030101010101" pitchFamily="2" charset="-122"/>
                <a:ea typeface="宋体" panose="02010600030101010101" pitchFamily="2" charset="-122"/>
              </a:rPr>
              <a:t>MATLAB</a:t>
            </a:r>
            <a:r>
              <a:rPr lang="zh-CN" altLang="en-US" sz="3200">
                <a:latin typeface="宋体" panose="02010600030101010101" pitchFamily="2" charset="-122"/>
                <a:ea typeface="宋体" panose="02010600030101010101" pitchFamily="2" charset="-122"/>
              </a:rPr>
              <a:t>，数据分析用</a:t>
            </a:r>
            <a:r>
              <a:rPr lang="en-US" altLang="zh-CN" sz="3200">
                <a:latin typeface="宋体" panose="02010600030101010101" pitchFamily="2" charset="-122"/>
                <a:ea typeface="宋体" panose="02010600030101010101" pitchFamily="2" charset="-122"/>
              </a:rPr>
              <a:t>python</a:t>
            </a:r>
            <a:endParaRPr lang="en-US" altLang="zh-CN"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编程跟建模要并发进行，但不是并行计算</a:t>
            </a:r>
            <a:r>
              <a:rPr lang="zh-CN" altLang="en-US" sz="3200">
                <a:latin typeface="宋体" panose="02010600030101010101" pitchFamily="2" charset="-122"/>
                <a:ea typeface="宋体" panose="02010600030101010101" pitchFamily="2" charset="-122"/>
              </a:rPr>
              <a:t>吼</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7557770" cy="505460"/>
          </a:xfrm>
          <a:prstGeom prst="rect">
            <a:avLst/>
          </a:prstGeom>
        </p:spPr>
        <p:txBody>
          <a:bodyPr vert="horz" wrap="square" lIns="0" tIns="13335" rIns="0" bIns="0" rtlCol="0">
            <a:spAutoFit/>
          </a:bodyPr>
          <a:lstStyle/>
          <a:p>
            <a:pPr marL="12700">
              <a:lnSpc>
                <a:spcPct val="100000"/>
              </a:lnSpc>
              <a:spcBef>
                <a:spcPts val="105"/>
              </a:spcBef>
            </a:pP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开始</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编程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实际上论文写作起码得预留一天半的</a:t>
            </a:r>
            <a:r>
              <a:rPr lang="zh-CN" altLang="en-US" sz="3200">
                <a:latin typeface="宋体" panose="02010600030101010101" pitchFamily="2" charset="-122"/>
                <a:ea typeface="宋体" panose="02010600030101010101" pitchFamily="2" charset="-122"/>
              </a:rPr>
              <a:t>时间</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论文结构：摘要</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关键词</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问题重述</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问题分析</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问题假设</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符号约定</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问题的建模与求解</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模型的评价</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参考文献</a:t>
            </a:r>
            <a:r>
              <a:rPr lang="zh-CN" altLang="en-US" sz="3200">
                <a:latin typeface="宋体" panose="02010600030101010101" pitchFamily="2" charset="-122"/>
                <a:ea typeface="宋体" panose="02010600030101010101" pitchFamily="2" charset="-122"/>
              </a:rPr>
              <a:t>附录</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起码在讨论建模过程的时候问题重述、问题分析、问题假设、符号约定是可以先动笔</a:t>
            </a:r>
            <a:r>
              <a:rPr lang="zh-CN" altLang="en-US" sz="3200">
                <a:latin typeface="宋体" panose="02010600030101010101" pitchFamily="2" charset="-122"/>
                <a:ea typeface="宋体" panose="02010600030101010101" pitchFamily="2" charset="-122"/>
              </a:rPr>
              <a:t>的</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十页</a:t>
            </a:r>
            <a:r>
              <a:rPr lang="en-US" altLang="zh-CN" sz="3200">
                <a:latin typeface="宋体" panose="02010600030101010101" pitchFamily="2" charset="-122"/>
                <a:ea typeface="宋体" panose="02010600030101010101" pitchFamily="2" charset="-122"/>
              </a:rPr>
              <a:t>A4</a:t>
            </a:r>
            <a:r>
              <a:rPr lang="zh-CN" altLang="en-US" sz="3200">
                <a:latin typeface="宋体" panose="02010600030101010101" pitchFamily="2" charset="-122"/>
                <a:ea typeface="宋体" panose="02010600030101010101" pitchFamily="2" charset="-122"/>
              </a:rPr>
              <a:t>纸以上，正文宋体</a:t>
            </a:r>
            <a:r>
              <a:rPr lang="zh-CN" altLang="en-US" sz="3200">
                <a:latin typeface="宋体" panose="02010600030101010101" pitchFamily="2" charset="-122"/>
                <a:ea typeface="宋体" panose="02010600030101010101" pitchFamily="2" charset="-122"/>
              </a:rPr>
              <a:t>小四号字</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7557770" cy="505460"/>
          </a:xfrm>
          <a:prstGeom prst="rect">
            <a:avLst/>
          </a:prstGeom>
        </p:spPr>
        <p:txBody>
          <a:bodyPr vert="horz" wrap="square" lIns="0" tIns="13335" rIns="0" bIns="0" rtlCol="0">
            <a:spAutoFit/>
          </a:bodyPr>
          <a:lstStyle/>
          <a:p>
            <a:pPr marL="12700">
              <a:lnSpc>
                <a:spcPct val="100000"/>
              </a:lnSpc>
              <a:spcBef>
                <a:spcPts val="105"/>
              </a:spcBef>
            </a:pP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论文写作</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没有引用直接</a:t>
            </a:r>
            <a:r>
              <a:rPr lang="en-US" altLang="zh-CN" sz="3200">
                <a:latin typeface="宋体" panose="02010600030101010101" pitchFamily="2" charset="-122"/>
                <a:ea typeface="宋体" panose="02010600030101010101" pitchFamily="2" charset="-122"/>
              </a:rPr>
              <a:t>0</a:t>
            </a:r>
            <a:r>
              <a:rPr lang="zh-CN" altLang="en-US" sz="3200">
                <a:latin typeface="宋体" panose="02010600030101010101" pitchFamily="2" charset="-122"/>
                <a:ea typeface="宋体" panose="02010600030101010101" pitchFamily="2" charset="-122"/>
              </a:rPr>
              <a:t>分，查重率高于</a:t>
            </a:r>
            <a:r>
              <a:rPr lang="en-US" altLang="zh-CN" sz="3200">
                <a:latin typeface="宋体" panose="02010600030101010101" pitchFamily="2" charset="-122"/>
                <a:ea typeface="宋体" panose="02010600030101010101" pitchFamily="2" charset="-122"/>
              </a:rPr>
              <a:t>20%</a:t>
            </a:r>
            <a:r>
              <a:rPr lang="zh-CN" altLang="en-US" sz="3200">
                <a:latin typeface="宋体" panose="02010600030101010101" pitchFamily="2" charset="-122"/>
                <a:ea typeface="宋体" panose="02010600030101010101" pitchFamily="2" charset="-122"/>
              </a:rPr>
              <a:t>直接</a:t>
            </a:r>
            <a:r>
              <a:rPr lang="en-US" altLang="zh-CN" sz="3200">
                <a:latin typeface="宋体" panose="02010600030101010101" pitchFamily="2" charset="-122"/>
                <a:ea typeface="宋体" panose="02010600030101010101" pitchFamily="2" charset="-122"/>
              </a:rPr>
              <a:t>0</a:t>
            </a:r>
            <a:r>
              <a:rPr lang="zh-CN" altLang="en-US" sz="3200">
                <a:latin typeface="宋体" panose="02010600030101010101" pitchFamily="2" charset="-122"/>
                <a:ea typeface="宋体" panose="02010600030101010101" pitchFamily="2" charset="-122"/>
              </a:rPr>
              <a:t>分</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附录代码可以不全部放上去但要有重点内容</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图片自己做高清的</a:t>
            </a:r>
            <a:r>
              <a:rPr lang="en-US" altLang="zh-CN" sz="3200">
                <a:latin typeface="宋体" panose="02010600030101010101" pitchFamily="2" charset="-122"/>
                <a:ea typeface="宋体" panose="02010600030101010101" pitchFamily="2" charset="-122"/>
              </a:rPr>
              <a:t>png</a:t>
            </a:r>
            <a:r>
              <a:rPr lang="zh-CN" altLang="en-US" sz="3200">
                <a:latin typeface="宋体" panose="02010600030101010101" pitchFamily="2" charset="-122"/>
                <a:ea typeface="宋体" panose="02010600030101010101" pitchFamily="2" charset="-122"/>
              </a:rPr>
              <a:t>或者</a:t>
            </a:r>
            <a:r>
              <a:rPr lang="en-US" altLang="zh-CN" sz="3200">
                <a:latin typeface="宋体" panose="02010600030101010101" pitchFamily="2" charset="-122"/>
                <a:ea typeface="宋体" panose="02010600030101010101" pitchFamily="2" charset="-122"/>
              </a:rPr>
              <a:t>jpg</a:t>
            </a:r>
            <a:r>
              <a:rPr lang="zh-CN" altLang="en-US" sz="3200">
                <a:latin typeface="宋体" panose="02010600030101010101" pitchFamily="2" charset="-122"/>
                <a:ea typeface="宋体" panose="02010600030101010101" pitchFamily="2" charset="-122"/>
              </a:rPr>
              <a:t>，不要高糊截图</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表格自己做，不可以截图</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公式如果用</a:t>
            </a:r>
            <a:r>
              <a:rPr lang="en-US" altLang="zh-CN" sz="3200">
                <a:latin typeface="宋体" panose="02010600030101010101" pitchFamily="2" charset="-122"/>
                <a:ea typeface="宋体" panose="02010600030101010101" pitchFamily="2" charset="-122"/>
              </a:rPr>
              <a:t>word</a:t>
            </a:r>
            <a:r>
              <a:rPr lang="zh-CN" altLang="en-US" sz="3200">
                <a:latin typeface="宋体" panose="02010600030101010101" pitchFamily="2" charset="-122"/>
                <a:ea typeface="宋体" panose="02010600030101010101" pitchFamily="2" charset="-122"/>
              </a:rPr>
              <a:t>，那就用</a:t>
            </a:r>
            <a:r>
              <a:rPr lang="en-US" altLang="zh-CN" sz="3200">
                <a:latin typeface="宋体" panose="02010600030101010101" pitchFamily="2" charset="-122"/>
                <a:ea typeface="宋体" panose="02010600030101010101" pitchFamily="2" charset="-122"/>
              </a:rPr>
              <a:t>mathtype</a:t>
            </a:r>
            <a:r>
              <a:rPr lang="zh-CN" altLang="en-US" sz="3200">
                <a:latin typeface="宋体" panose="02010600030101010101" pitchFamily="2" charset="-122"/>
                <a:ea typeface="宋体" panose="02010600030101010101" pitchFamily="2" charset="-122"/>
              </a:rPr>
              <a:t>或者</a:t>
            </a:r>
            <a:r>
              <a:rPr lang="en-US" altLang="zh-CN" sz="3200">
                <a:latin typeface="宋体" panose="02010600030101010101" pitchFamily="2" charset="-122"/>
                <a:ea typeface="宋体" panose="02010600030101010101" pitchFamily="2" charset="-122"/>
              </a:rPr>
              <a:t>axmath</a:t>
            </a:r>
            <a:r>
              <a:rPr lang="zh-CN" altLang="en-US" sz="3200">
                <a:latin typeface="宋体" panose="02010600030101010101" pitchFamily="2" charset="-122"/>
                <a:ea typeface="宋体" panose="02010600030101010101" pitchFamily="2" charset="-122"/>
              </a:rPr>
              <a:t>打</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会引用教材就能拿奖，所以好好看教材</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7625715" cy="505460"/>
          </a:xfrm>
          <a:prstGeom prst="rect">
            <a:avLst/>
          </a:prstGeom>
        </p:spPr>
        <p:txBody>
          <a:bodyPr vert="horz" wrap="square" lIns="0" tIns="13335" rIns="0" bIns="0" rtlCol="0">
            <a:spAutoFit/>
          </a:bodyPr>
          <a:lstStyle/>
          <a:p>
            <a:pPr marL="12700">
              <a:lnSpc>
                <a:spcPct val="100000"/>
              </a:lnSpc>
              <a:spcBef>
                <a:spcPts val="105"/>
              </a:spcBef>
            </a:pP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注意事项</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看什么书</a:t>
            </a:r>
            <a:r>
              <a:rPr lang="zh-CN" altLang="en-US" sz="3200">
                <a:latin typeface="宋体" panose="02010600030101010101" pitchFamily="2" charset="-122"/>
                <a:ea typeface="宋体" panose="02010600030101010101" pitchFamily="2" charset="-122"/>
              </a:rPr>
              <a:t>好？</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司守奎《数学建模算法</a:t>
            </a:r>
            <a:r>
              <a:rPr lang="zh-CN" altLang="en-US" sz="3200">
                <a:latin typeface="宋体" panose="02010600030101010101" pitchFamily="2" charset="-122"/>
                <a:ea typeface="宋体" panose="02010600030101010101" pitchFamily="2" charset="-122"/>
              </a:rPr>
              <a:t>与应用》</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美赛真题论文、国赛真题论文学习写作</a:t>
            </a:r>
            <a:r>
              <a:rPr lang="zh-CN" altLang="en-US" sz="3200">
                <a:latin typeface="宋体" panose="02010600030101010101" pitchFamily="2" charset="-122"/>
                <a:ea typeface="宋体" panose="02010600030101010101" pitchFamily="2" charset="-122"/>
              </a:rPr>
              <a:t>格式</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7625715" cy="505460"/>
          </a:xfrm>
          <a:prstGeom prst="rect">
            <a:avLst/>
          </a:prstGeom>
        </p:spPr>
        <p:txBody>
          <a:bodyPr vert="horz" wrap="square" lIns="0" tIns="13335" rIns="0" bIns="0" rtlCol="0">
            <a:spAutoFit/>
          </a:bodyPr>
          <a:lstStyle/>
          <a:p>
            <a:pPr marL="12700">
              <a:lnSpc>
                <a:spcPct val="100000"/>
              </a:lnSpc>
              <a:spcBef>
                <a:spcPts val="105"/>
              </a:spcBef>
            </a:pP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赛前</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准备</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程序</a:t>
            </a:r>
            <a:r>
              <a:rPr lang="zh-CN" altLang="en-US" sz="3200">
                <a:latin typeface="宋体" panose="02010600030101010101" pitchFamily="2" charset="-122"/>
                <a:ea typeface="宋体" panose="02010600030101010101" pitchFamily="2" charset="-122"/>
              </a:rPr>
              <a:t>怎么写</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可以去网上找一些</a:t>
            </a:r>
            <a:r>
              <a:rPr lang="en-US" altLang="zh-CN" sz="3200">
                <a:latin typeface="宋体" panose="02010600030101010101" pitchFamily="2" charset="-122"/>
                <a:ea typeface="宋体" panose="02010600030101010101" pitchFamily="2" charset="-122"/>
              </a:rPr>
              <a:t>demo</a:t>
            </a:r>
            <a:r>
              <a:rPr lang="zh-CN" altLang="en-US" sz="3200">
                <a:latin typeface="宋体" panose="02010600030101010101" pitchFamily="2" charset="-122"/>
                <a:ea typeface="宋体" panose="02010600030101010101" pitchFamily="2" charset="-122"/>
              </a:rPr>
              <a:t>跑一跑，会一种编程语言</a:t>
            </a:r>
            <a:r>
              <a:rPr lang="zh-CN" altLang="en-US" sz="3200">
                <a:latin typeface="宋体" panose="02010600030101010101" pitchFamily="2" charset="-122"/>
                <a:ea typeface="宋体" panose="02010600030101010101" pitchFamily="2" charset="-122"/>
              </a:rPr>
              <a:t>就行</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跟建模人配合好。有的问题重建模轻编程，有的问题重编程轻建模，但很少有问题只编程或者只</a:t>
            </a:r>
            <a:r>
              <a:rPr lang="zh-CN" altLang="en-US" sz="3200">
                <a:latin typeface="宋体" panose="02010600030101010101" pitchFamily="2" charset="-122"/>
                <a:ea typeface="宋体" panose="02010600030101010101" pitchFamily="2" charset="-122"/>
              </a:rPr>
              <a:t>建模。</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7625715" cy="505460"/>
          </a:xfrm>
          <a:prstGeom prst="rect">
            <a:avLst/>
          </a:prstGeom>
        </p:spPr>
        <p:txBody>
          <a:bodyPr vert="horz" wrap="square" lIns="0" tIns="13335" rIns="0" bIns="0" rtlCol="0">
            <a:spAutoFit/>
          </a:bodyPr>
          <a:lstStyle/>
          <a:p>
            <a:pPr marL="12700">
              <a:lnSpc>
                <a:spcPct val="100000"/>
              </a:lnSpc>
              <a:spcBef>
                <a:spcPts val="105"/>
              </a:spcBef>
            </a:pP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赛前</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准备</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论文怎么写</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速速看获奖论文知道格式啥的，用语以后还能</a:t>
            </a:r>
            <a:r>
              <a:rPr lang="zh-CN" altLang="en-US" sz="3200">
                <a:latin typeface="宋体" panose="02010600030101010101" pitchFamily="2" charset="-122"/>
                <a:ea typeface="宋体" panose="02010600030101010101" pitchFamily="2" charset="-122"/>
              </a:rPr>
              <a:t>练</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找好中文数模比赛写作论文模板，建议</a:t>
            </a:r>
            <a:r>
              <a:rPr lang="en-US" altLang="zh-CN" sz="3200">
                <a:latin typeface="宋体" panose="02010600030101010101" pitchFamily="2" charset="-122"/>
                <a:ea typeface="宋体" panose="02010600030101010101" pitchFamily="2" charset="-122"/>
              </a:rPr>
              <a:t>word</a:t>
            </a:r>
            <a:r>
              <a:rPr lang="zh-CN" altLang="en-US" sz="3200">
                <a:latin typeface="宋体" panose="02010600030101010101" pitchFamily="2" charset="-122"/>
                <a:ea typeface="宋体" panose="02010600030101010101" pitchFamily="2" charset="-122"/>
              </a:rPr>
              <a:t>。</a:t>
            </a:r>
            <a:r>
              <a:rPr lang="en-US" altLang="zh-CN" sz="3200">
                <a:latin typeface="宋体" panose="02010600030101010101" pitchFamily="2" charset="-122"/>
                <a:ea typeface="宋体" panose="02010600030101010101" pitchFamily="2" charset="-122"/>
              </a:rPr>
              <a:t>LaTeX</a:t>
            </a:r>
            <a:r>
              <a:rPr lang="zh-CN" altLang="en-US" sz="3200">
                <a:latin typeface="宋体" panose="02010600030101010101" pitchFamily="2" charset="-122"/>
                <a:ea typeface="宋体" panose="02010600030101010101" pitchFamily="2" charset="-122"/>
              </a:rPr>
              <a:t>有时候乱码啥的，不熟悉</a:t>
            </a:r>
            <a:r>
              <a:rPr lang="zh-CN" altLang="en-US" sz="3200">
                <a:latin typeface="宋体" panose="02010600030101010101" pitchFamily="2" charset="-122"/>
                <a:ea typeface="宋体" panose="02010600030101010101" pitchFamily="2" charset="-122"/>
              </a:rPr>
              <a:t>不推荐</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论文才是比赛评分根据，要写好，重点在于</a:t>
            </a:r>
            <a:r>
              <a:rPr lang="zh-CN" altLang="en-US" sz="3200">
                <a:latin typeface="宋体" panose="02010600030101010101" pitchFamily="2" charset="-122"/>
                <a:ea typeface="宋体" panose="02010600030101010101" pitchFamily="2" charset="-122"/>
              </a:rPr>
              <a:t>讲故事</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7625715" cy="505460"/>
          </a:xfrm>
          <a:prstGeom prst="rect">
            <a:avLst/>
          </a:prstGeom>
        </p:spPr>
        <p:txBody>
          <a:bodyPr vert="horz" wrap="square" lIns="0" tIns="13335" rIns="0" bIns="0" rtlCol="0">
            <a:spAutoFit/>
          </a:bodyPr>
          <a:lstStyle/>
          <a:p>
            <a:pPr marL="12700">
              <a:lnSpc>
                <a:spcPct val="100000"/>
              </a:lnSpc>
              <a:spcBef>
                <a:spcPts val="105"/>
              </a:spcBef>
            </a:pP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赛前</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准备</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7625715" cy="505460"/>
          </a:xfrm>
          <a:prstGeom prst="rect">
            <a:avLst/>
          </a:prstGeom>
        </p:spPr>
        <p:txBody>
          <a:bodyPr vert="horz" wrap="square" lIns="0" tIns="13335" rIns="0" bIns="0" rtlCol="0">
            <a:spAutoFit/>
          </a:bodyPr>
          <a:lstStyle/>
          <a:p>
            <a:pPr marL="12700">
              <a:lnSpc>
                <a:spcPct val="100000"/>
              </a:lnSpc>
              <a:spcBef>
                <a:spcPts val="105"/>
              </a:spcBef>
            </a:pP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指导队伍的获奖论文</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展示</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8" name="图片 7"/>
          <p:cNvPicPr>
            <a:picLocks noChangeAspect="1"/>
          </p:cNvPicPr>
          <p:nvPr/>
        </p:nvPicPr>
        <p:blipFill>
          <a:blip r:embed="rId1"/>
          <a:stretch>
            <a:fillRect/>
          </a:stretch>
        </p:blipFill>
        <p:spPr>
          <a:xfrm>
            <a:off x="342900" y="1308100"/>
            <a:ext cx="11506200" cy="531622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提到模型，各位第一反应是什么？</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3636010" cy="505460"/>
          </a:xfrm>
          <a:prstGeom prst="rect">
            <a:avLst/>
          </a:prstGeom>
        </p:spPr>
        <p:txBody>
          <a:bodyPr vert="horz" wrap="square" lIns="0" tIns="13335" rIns="0" bIns="0" rtlCol="0">
            <a:spAutoFit/>
          </a:bodyPr>
          <a:lstStyle/>
          <a:p>
            <a:pPr marL="12700">
              <a:lnSpc>
                <a:spcPct val="100000"/>
              </a:lnSpc>
              <a:spcBef>
                <a:spcPts val="105"/>
              </a:spcBef>
            </a:pP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什么是数学模型</a:t>
            </a:r>
            <a:endPar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100" name="图片 99"/>
          <p:cNvPicPr/>
          <p:nvPr/>
        </p:nvPicPr>
        <p:blipFill>
          <a:blip r:embed="rId1"/>
          <a:stretch>
            <a:fillRect/>
          </a:stretch>
        </p:blipFill>
        <p:spPr>
          <a:xfrm>
            <a:off x="692150" y="2742565"/>
            <a:ext cx="3126105" cy="2255520"/>
          </a:xfrm>
          <a:prstGeom prst="rect">
            <a:avLst/>
          </a:prstGeom>
          <a:noFill/>
          <a:ln w="9525">
            <a:noFill/>
          </a:ln>
        </p:spPr>
      </p:pic>
      <p:pic>
        <p:nvPicPr>
          <p:cNvPr id="101" name="图片 100"/>
          <p:cNvPicPr/>
          <p:nvPr/>
        </p:nvPicPr>
        <p:blipFill>
          <a:blip r:embed="rId2"/>
          <a:stretch>
            <a:fillRect/>
          </a:stretch>
        </p:blipFill>
        <p:spPr>
          <a:xfrm>
            <a:off x="4314190" y="2742565"/>
            <a:ext cx="3254375" cy="2255520"/>
          </a:xfrm>
          <a:prstGeom prst="rect">
            <a:avLst/>
          </a:prstGeom>
          <a:noFill/>
          <a:ln w="9525">
            <a:noFill/>
          </a:ln>
        </p:spPr>
      </p:pic>
      <p:pic>
        <p:nvPicPr>
          <p:cNvPr id="102" name="图片 101"/>
          <p:cNvPicPr/>
          <p:nvPr/>
        </p:nvPicPr>
        <p:blipFill>
          <a:blip r:embed="rId3"/>
          <a:stretch>
            <a:fillRect/>
          </a:stretch>
        </p:blipFill>
        <p:spPr>
          <a:xfrm>
            <a:off x="7995285" y="2742565"/>
            <a:ext cx="3760470" cy="2256155"/>
          </a:xfrm>
          <a:prstGeom prst="rect">
            <a:avLst/>
          </a:prstGeom>
          <a:noFill/>
          <a:ln w="9525">
            <a:noFill/>
          </a:ln>
        </p:spPr>
      </p:pic>
      <p:sp>
        <p:nvSpPr>
          <p:cNvPr id="8" name="文本框 7"/>
          <p:cNvSpPr txBox="1"/>
          <p:nvPr/>
        </p:nvSpPr>
        <p:spPr>
          <a:xfrm>
            <a:off x="1662430" y="5245100"/>
            <a:ext cx="1840230" cy="39878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rPr>
              <a:t>实物模型</a:t>
            </a:r>
            <a:endParaRPr lang="zh-CN" altLang="en-US" sz="2000">
              <a:latin typeface="宋体" panose="02010600030101010101" pitchFamily="2" charset="-122"/>
              <a:ea typeface="宋体" panose="02010600030101010101" pitchFamily="2" charset="-122"/>
            </a:endParaRPr>
          </a:p>
        </p:txBody>
      </p:sp>
      <p:sp>
        <p:nvSpPr>
          <p:cNvPr id="9" name="文本框 8"/>
          <p:cNvSpPr txBox="1"/>
          <p:nvPr/>
        </p:nvSpPr>
        <p:spPr>
          <a:xfrm>
            <a:off x="8955405" y="5245100"/>
            <a:ext cx="1840230" cy="39878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rPr>
              <a:t>数学模型</a:t>
            </a:r>
            <a:endParaRPr lang="zh-CN" altLang="en-US" sz="2000">
              <a:latin typeface="宋体" panose="02010600030101010101" pitchFamily="2" charset="-122"/>
              <a:ea typeface="宋体" panose="02010600030101010101" pitchFamily="2" charset="-122"/>
            </a:endParaRPr>
          </a:p>
        </p:txBody>
      </p:sp>
      <p:sp>
        <p:nvSpPr>
          <p:cNvPr id="10" name="文本框 9"/>
          <p:cNvSpPr txBox="1"/>
          <p:nvPr/>
        </p:nvSpPr>
        <p:spPr>
          <a:xfrm>
            <a:off x="5020945" y="5245100"/>
            <a:ext cx="1840230" cy="39878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rPr>
              <a:t>计算机</a:t>
            </a:r>
            <a:r>
              <a:rPr lang="zh-CN" altLang="en-US" sz="2000">
                <a:latin typeface="宋体" panose="02010600030101010101" pitchFamily="2" charset="-122"/>
                <a:ea typeface="宋体" panose="02010600030101010101" pitchFamily="2" charset="-122"/>
              </a:rPr>
              <a:t>建模</a:t>
            </a:r>
            <a:endParaRPr lang="zh-CN" altLang="en-US" sz="20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1"/>
                                        </p:tgtEl>
                                        <p:attrNameLst>
                                          <p:attrName>style.visibility</p:attrName>
                                        </p:attrNameLst>
                                      </p:cBhvr>
                                      <p:to>
                                        <p:strVal val="visible"/>
                                      </p:to>
                                    </p:set>
                                    <p:anim calcmode="lin" valueType="num">
                                      <p:cBhvr additive="base">
                                        <p:cTn id="13" dur="500" fill="hold"/>
                                        <p:tgtEl>
                                          <p:spTgt spid="101"/>
                                        </p:tgtEl>
                                        <p:attrNameLst>
                                          <p:attrName>ppt_x</p:attrName>
                                        </p:attrNameLst>
                                      </p:cBhvr>
                                      <p:tavLst>
                                        <p:tav tm="0">
                                          <p:val>
                                            <p:strVal val="#ppt_x"/>
                                          </p:val>
                                        </p:tav>
                                        <p:tav tm="100000">
                                          <p:val>
                                            <p:strVal val="#ppt_x"/>
                                          </p:val>
                                        </p:tav>
                                      </p:tavLst>
                                    </p:anim>
                                    <p:anim calcmode="lin" valueType="num">
                                      <p:cBhvr additive="base">
                                        <p:cTn id="14"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
                                        </p:tgtEl>
                                        <p:attrNameLst>
                                          <p:attrName>style.visibility</p:attrName>
                                        </p:attrNameLst>
                                      </p:cBhvr>
                                      <p:to>
                                        <p:strVal val="visible"/>
                                      </p:to>
                                    </p:set>
                                    <p:anim calcmode="lin" valueType="num">
                                      <p:cBhvr additive="base">
                                        <p:cTn id="19" dur="500" fill="hold"/>
                                        <p:tgtEl>
                                          <p:spTgt spid="102"/>
                                        </p:tgtEl>
                                        <p:attrNameLst>
                                          <p:attrName>ppt_x</p:attrName>
                                        </p:attrNameLst>
                                      </p:cBhvr>
                                      <p:tavLst>
                                        <p:tav tm="0">
                                          <p:val>
                                            <p:strVal val="#ppt_x"/>
                                          </p:val>
                                        </p:tav>
                                        <p:tav tm="100000">
                                          <p:val>
                                            <p:strVal val="#ppt_x"/>
                                          </p:val>
                                        </p:tav>
                                      </p:tavLst>
                                    </p:anim>
                                    <p:anim calcmode="lin" valueType="num">
                                      <p:cBhvr additive="base">
                                        <p:cTn id="20"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0" grpId="0"/>
      <p:bldP spid="10" grpId="1"/>
      <p:bldP spid="9" grpId="0"/>
      <p:bldP spid="9"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b="1">
                <a:latin typeface="宋体" panose="02010600030101010101" pitchFamily="2" charset="-122"/>
                <a:ea typeface="宋体" panose="02010600030101010101" pitchFamily="2" charset="-122"/>
              </a:rPr>
              <a:t>时间充足，</a:t>
            </a:r>
            <a:r>
              <a:rPr lang="zh-CN" altLang="en-US" sz="3200" b="1">
                <a:latin typeface="宋体" panose="02010600030101010101" pitchFamily="2" charset="-122"/>
                <a:ea typeface="宋体" panose="02010600030101010101" pitchFamily="2" charset="-122"/>
              </a:rPr>
              <a:t>无需熬夜</a:t>
            </a:r>
            <a:r>
              <a:rPr lang="zh-CN" altLang="en-US" sz="3200" b="1">
                <a:latin typeface="宋体" panose="02010600030101010101" pitchFamily="2" charset="-122"/>
                <a:ea typeface="宋体" panose="02010600030101010101" pitchFamily="2" charset="-122"/>
              </a:rPr>
              <a:t>通宵</a:t>
            </a:r>
            <a:endParaRPr lang="zh-CN" altLang="en-US" sz="3200" b="1">
              <a:latin typeface="宋体" panose="02010600030101010101" pitchFamily="2" charset="-122"/>
              <a:ea typeface="宋体" panose="02010600030101010101" pitchFamily="2" charset="-122"/>
            </a:endParaRPr>
          </a:p>
          <a:p>
            <a:r>
              <a:rPr lang="zh-CN" altLang="en-US" sz="3200" b="1">
                <a:latin typeface="宋体" panose="02010600030101010101" pitchFamily="2" charset="-122"/>
                <a:ea typeface="宋体" panose="02010600030101010101" pitchFamily="2" charset="-122"/>
              </a:rPr>
              <a:t>比赛期间，队友要</a:t>
            </a:r>
            <a:r>
              <a:rPr lang="zh-CN" altLang="en-US" sz="3200" b="1">
                <a:latin typeface="宋体" panose="02010600030101010101" pitchFamily="2" charset="-122"/>
                <a:ea typeface="宋体" panose="02010600030101010101" pitchFamily="2" charset="-122"/>
              </a:rPr>
              <a:t>配合好</a:t>
            </a:r>
            <a:endParaRPr lang="zh-CN" altLang="en-US" sz="3200" b="1">
              <a:latin typeface="宋体" panose="02010600030101010101" pitchFamily="2" charset="-122"/>
              <a:ea typeface="宋体" panose="02010600030101010101" pitchFamily="2" charset="-122"/>
            </a:endParaRPr>
          </a:p>
          <a:p>
            <a:r>
              <a:rPr lang="zh-CN" altLang="en-US" sz="3200" b="1">
                <a:latin typeface="宋体" panose="02010600030101010101" pitchFamily="2" charset="-122"/>
                <a:ea typeface="宋体" panose="02010600030101010101" pitchFamily="2" charset="-122"/>
              </a:rPr>
              <a:t>祝各位数模学习</a:t>
            </a:r>
            <a:r>
              <a:rPr lang="zh-CN" altLang="en-US" sz="3200" b="1">
                <a:latin typeface="宋体" panose="02010600030101010101" pitchFamily="2" charset="-122"/>
                <a:ea typeface="宋体" panose="02010600030101010101" pitchFamily="2" charset="-122"/>
              </a:rPr>
              <a:t>顺利</a:t>
            </a:r>
            <a:endParaRPr lang="zh-CN" altLang="en-US" sz="3200" b="1">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912485" cy="505460"/>
          </a:xfrm>
          <a:prstGeom prst="rect">
            <a:avLst/>
          </a:prstGeom>
        </p:spPr>
        <p:txBody>
          <a:bodyPr vert="horz" wrap="square" lIns="0" tIns="13335" rIns="0" bIns="0" rtlCol="0">
            <a:spAutoFit/>
          </a:bodyPr>
          <a:lstStyle/>
          <a:p>
            <a:pPr marL="12700">
              <a:lnSpc>
                <a:spcPct val="100000"/>
              </a:lnSpc>
              <a:spcBef>
                <a:spcPts val="105"/>
              </a:spcBef>
            </a:pP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总结</a:t>
            </a:r>
            <a:endPar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2" name="object 2"/>
          <p:cNvGrpSpPr/>
          <p:nvPr/>
        </p:nvGrpSpPr>
        <p:grpSpPr>
          <a:xfrm>
            <a:off x="2209800" y="3243072"/>
            <a:ext cx="7772400" cy="114300"/>
            <a:chOff x="685800" y="3243072"/>
            <a:chExt cx="7772400" cy="114300"/>
          </a:xfrm>
        </p:grpSpPr>
        <p:sp>
          <p:nvSpPr>
            <p:cNvPr id="3" name="object 3"/>
            <p:cNvSpPr/>
            <p:nvPr/>
          </p:nvSpPr>
          <p:spPr>
            <a:xfrm>
              <a:off x="685800" y="3247644"/>
              <a:ext cx="4803775" cy="109855"/>
            </a:xfrm>
            <a:custGeom>
              <a:avLst/>
              <a:gdLst/>
              <a:ahLst/>
              <a:cxnLst/>
              <a:rect l="l" t="t" r="r" b="b"/>
              <a:pathLst>
                <a:path w="4803775" h="109854">
                  <a:moveTo>
                    <a:pt x="4803394" y="0"/>
                  </a:moveTo>
                  <a:lnTo>
                    <a:pt x="0" y="0"/>
                  </a:lnTo>
                  <a:lnTo>
                    <a:pt x="0" y="109727"/>
                  </a:lnTo>
                  <a:lnTo>
                    <a:pt x="4803394" y="109727"/>
                  </a:lnTo>
                  <a:lnTo>
                    <a:pt x="4803394" y="0"/>
                  </a:lnTo>
                  <a:close/>
                </a:path>
              </a:pathLst>
            </a:custGeom>
            <a:solidFill>
              <a:srgbClr val="CC0000"/>
            </a:solidFill>
          </p:spPr>
          <p:txBody>
            <a:bodyPr wrap="square" lIns="0" tIns="0" rIns="0" bIns="0" rtlCol="0"/>
            <a:lstStyle/>
            <a:p/>
          </p:txBody>
        </p:sp>
        <p:sp>
          <p:nvSpPr>
            <p:cNvPr id="4" name="object 4"/>
            <p:cNvSpPr/>
            <p:nvPr/>
          </p:nvSpPr>
          <p:spPr>
            <a:xfrm>
              <a:off x="685800" y="3247644"/>
              <a:ext cx="7772400" cy="0"/>
            </a:xfrm>
            <a:custGeom>
              <a:avLst/>
              <a:gdLst/>
              <a:ahLst/>
              <a:cxnLst/>
              <a:rect l="l" t="t" r="r" b="b"/>
              <a:pathLst>
                <a:path w="7772400">
                  <a:moveTo>
                    <a:pt x="0" y="0"/>
                  </a:moveTo>
                  <a:lnTo>
                    <a:pt x="7772400" y="0"/>
                  </a:lnTo>
                </a:path>
              </a:pathLst>
            </a:custGeom>
            <a:ln w="9144">
              <a:solidFill>
                <a:srgbClr val="CC0000"/>
              </a:solidFill>
            </a:ln>
          </p:spPr>
          <p:txBody>
            <a:bodyPr wrap="square" lIns="0" tIns="0" rIns="0" bIns="0" rtlCol="0"/>
            <a:lstStyle/>
            <a:p/>
          </p:txBody>
        </p:sp>
      </p:grpSp>
      <p:sp>
        <p:nvSpPr>
          <p:cNvPr id="5" name="object 5"/>
          <p:cNvSpPr txBox="1">
            <a:spLocks noGrp="1"/>
          </p:cNvSpPr>
          <p:nvPr>
            <p:ph type="title"/>
          </p:nvPr>
        </p:nvSpPr>
        <p:spPr>
          <a:xfrm>
            <a:off x="2209800" y="1831975"/>
            <a:ext cx="7553325" cy="935990"/>
          </a:xfrm>
          <a:prstGeom prst="rect">
            <a:avLst/>
          </a:prstGeom>
        </p:spPr>
        <p:txBody>
          <a:bodyPr vert="horz" wrap="square" lIns="0" tIns="12700" rIns="0" bIns="0" rtlCol="0">
            <a:spAutoFit/>
          </a:bodyPr>
          <a:lstStyle/>
          <a:p>
            <a:pPr marL="12700" algn="ctr">
              <a:lnSpc>
                <a:spcPct val="100000"/>
              </a:lnSpc>
              <a:spcBef>
                <a:spcPts val="100"/>
              </a:spcBef>
            </a:pPr>
            <a:r>
              <a:rPr lang="zh-CN" altLang="en-US" sz="6000" spc="-5" dirty="0">
                <a:solidFill>
                  <a:srgbClr val="3333CC"/>
                </a:solidFill>
                <a:latin typeface="宋体" panose="02010600030101010101" pitchFamily="2" charset="-122"/>
                <a:ea typeface="宋体" panose="02010600030101010101" pitchFamily="2" charset="-122"/>
                <a:cs typeface="黑体" panose="02010609060101010101" charset="-122"/>
              </a:rPr>
              <a:t>谢谢各位</a:t>
            </a:r>
            <a:endParaRPr lang="zh-CN" altLang="en-US" sz="6000" spc="-5" dirty="0">
              <a:solidFill>
                <a:srgbClr val="3333CC"/>
              </a:solidFill>
              <a:latin typeface="宋体" panose="02010600030101010101" pitchFamily="2" charset="-122"/>
              <a:ea typeface="宋体" panose="02010600030101010101" pitchFamily="2" charset="-122"/>
              <a:cs typeface="黑体" panose="02010609060101010101" charset="-122"/>
            </a:endParaRPr>
          </a:p>
        </p:txBody>
      </p:sp>
      <p:pic>
        <p:nvPicPr>
          <p:cNvPr id="6" name="object 6"/>
          <p:cNvPicPr/>
          <p:nvPr/>
        </p:nvPicPr>
        <p:blipFill>
          <a:blip r:embed="rId2" cstate="print"/>
          <a:stretch>
            <a:fillRect/>
          </a:stretch>
        </p:blipFill>
        <p:spPr>
          <a:xfrm>
            <a:off x="9552431" y="44196"/>
            <a:ext cx="1068324" cy="845819"/>
          </a:xfrm>
          <a:prstGeom prst="rect">
            <a:avLst/>
          </a:prstGeom>
        </p:spPr>
      </p:pic>
      <p:sp>
        <p:nvSpPr>
          <p:cNvPr id="8" name="文本框 7"/>
          <p:cNvSpPr txBox="1"/>
          <p:nvPr/>
        </p:nvSpPr>
        <p:spPr>
          <a:xfrm>
            <a:off x="4018280" y="3961130"/>
            <a:ext cx="4217035" cy="953135"/>
          </a:xfrm>
          <a:prstGeom prst="rect">
            <a:avLst/>
          </a:prstGeom>
          <a:noFill/>
        </p:spPr>
        <p:txBody>
          <a:bodyPr wrap="square" rtlCol="0">
            <a:spAutoFit/>
          </a:bodyPr>
          <a:p>
            <a:pPr algn="ctr"/>
            <a:r>
              <a:rPr lang="zh-CN" altLang="en-US" sz="2800" b="1">
                <a:latin typeface="宋体" panose="02010600030101010101" pitchFamily="2" charset="-122"/>
                <a:ea typeface="宋体" panose="02010600030101010101" pitchFamily="2" charset="-122"/>
                <a:cs typeface="宋体" panose="02010600030101010101" pitchFamily="2" charset="-122"/>
              </a:rPr>
              <a:t>华中科技大学</a:t>
            </a:r>
            <a:r>
              <a:rPr lang="en-US" altLang="zh-CN" sz="2800" b="1">
                <a:latin typeface="宋体" panose="02010600030101010101" pitchFamily="2" charset="-122"/>
                <a:ea typeface="宋体" panose="02010600030101010101" pitchFamily="2" charset="-122"/>
                <a:cs typeface="宋体" panose="02010600030101010101" pitchFamily="2" charset="-122"/>
              </a:rPr>
              <a:t> </a:t>
            </a:r>
            <a:r>
              <a:rPr lang="zh-CN" altLang="en-US" sz="2800" b="1">
                <a:latin typeface="宋体" panose="02010600030101010101" pitchFamily="2" charset="-122"/>
                <a:ea typeface="宋体" panose="02010600030101010101" pitchFamily="2" charset="-122"/>
                <a:cs typeface="宋体" panose="02010600030101010101" pitchFamily="2" charset="-122"/>
              </a:rPr>
              <a:t>马世拓</a:t>
            </a:r>
            <a:endParaRPr lang="zh-CN" altLang="en-US" sz="2800" b="1">
              <a:latin typeface="宋体" panose="02010600030101010101" pitchFamily="2" charset="-122"/>
              <a:ea typeface="宋体" panose="02010600030101010101" pitchFamily="2" charset="-122"/>
              <a:cs typeface="宋体" panose="02010600030101010101" pitchFamily="2" charset="-122"/>
            </a:endParaRPr>
          </a:p>
          <a:p>
            <a:pPr algn="ctr"/>
            <a:r>
              <a:rPr lang="en-US" altLang="zh-CN" sz="2800" b="1">
                <a:latin typeface="宋体" panose="02010600030101010101" pitchFamily="2" charset="-122"/>
                <a:ea typeface="宋体" panose="02010600030101010101" pitchFamily="2" charset="-122"/>
                <a:cs typeface="宋体" panose="02010600030101010101" pitchFamily="2" charset="-122"/>
              </a:rPr>
              <a:t>2793055528@qq.com</a:t>
            </a:r>
            <a:endParaRPr lang="en-US" altLang="zh-CN" sz="28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究竟什么是</a:t>
            </a:r>
            <a:r>
              <a:rPr lang="zh-CN" altLang="en-US" sz="3200">
                <a:latin typeface="宋体" panose="02010600030101010101" pitchFamily="2" charset="-122"/>
                <a:ea typeface="宋体" panose="02010600030101010101" pitchFamily="2" charset="-122"/>
              </a:rPr>
              <a:t>一个数学模型</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数学模型：</a:t>
            </a:r>
            <a:r>
              <a:rPr lang="zh-CN" altLang="en-US" sz="3200" b="1">
                <a:latin typeface="宋体" panose="02010600030101010101" pitchFamily="2" charset="-122"/>
                <a:ea typeface="宋体" panose="02010600030101010101" pitchFamily="2" charset="-122"/>
              </a:rPr>
              <a:t>问题的数学描述</a:t>
            </a:r>
            <a:r>
              <a:rPr lang="en-US" altLang="zh-CN" sz="3200" b="1">
                <a:latin typeface="宋体" panose="02010600030101010101" pitchFamily="2" charset="-122"/>
                <a:ea typeface="宋体" panose="02010600030101010101" pitchFamily="2" charset="-122"/>
              </a:rPr>
              <a:t>+</a:t>
            </a:r>
            <a:r>
              <a:rPr lang="zh-CN" altLang="en-US" sz="3200" b="1">
                <a:latin typeface="宋体" panose="02010600030101010101" pitchFamily="2" charset="-122"/>
                <a:ea typeface="宋体" panose="02010600030101010101" pitchFamily="2" charset="-122"/>
              </a:rPr>
              <a:t>变量的关系式</a:t>
            </a:r>
            <a:r>
              <a:rPr lang="en-US" altLang="zh-CN" sz="3200" b="1">
                <a:latin typeface="宋体" panose="02010600030101010101" pitchFamily="2" charset="-122"/>
                <a:ea typeface="宋体" panose="02010600030101010101" pitchFamily="2" charset="-122"/>
              </a:rPr>
              <a:t>+</a:t>
            </a:r>
            <a:r>
              <a:rPr lang="zh-CN" altLang="en-US" sz="3200" b="1">
                <a:latin typeface="宋体" panose="02010600030101010101" pitchFamily="2" charset="-122"/>
                <a:ea typeface="宋体" panose="02010600030101010101" pitchFamily="2" charset="-122"/>
              </a:rPr>
              <a:t>约束条件</a:t>
            </a:r>
            <a:r>
              <a:rPr lang="en-US" altLang="zh-CN" sz="3200" b="1">
                <a:latin typeface="宋体" panose="02010600030101010101" pitchFamily="2" charset="-122"/>
                <a:ea typeface="宋体" panose="02010600030101010101" pitchFamily="2" charset="-122"/>
              </a:rPr>
              <a:t>+</a:t>
            </a:r>
            <a:r>
              <a:rPr lang="zh-CN" altLang="en-US" sz="3200" b="1">
                <a:latin typeface="宋体" panose="02010600030101010101" pitchFamily="2" charset="-122"/>
                <a:ea typeface="宋体" panose="02010600030101010101" pitchFamily="2" charset="-122"/>
              </a:rPr>
              <a:t>求解算法</a:t>
            </a:r>
            <a:endParaRPr lang="zh-CN" altLang="en-US" sz="3200" b="1">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3636010" cy="505460"/>
          </a:xfrm>
          <a:prstGeom prst="rect">
            <a:avLst/>
          </a:prstGeom>
        </p:spPr>
        <p:txBody>
          <a:bodyPr vert="horz" wrap="square" lIns="0" tIns="13335" rIns="0" bIns="0" rtlCol="0">
            <a:spAutoFit/>
          </a:bodyPr>
          <a:lstStyle/>
          <a:p>
            <a:pPr marL="12700">
              <a:lnSpc>
                <a:spcPct val="100000"/>
              </a:lnSpc>
              <a:spcBef>
                <a:spcPts val="105"/>
              </a:spcBef>
            </a:pP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什么是数学模型</a:t>
            </a:r>
            <a:endPar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b="1">
                <a:latin typeface="宋体" panose="02010600030101010101" pitchFamily="2" charset="-122"/>
                <a:ea typeface="宋体" panose="02010600030101010101" pitchFamily="2" charset="-122"/>
              </a:rPr>
              <a:t>小学、中学阶段求解应用题的</a:t>
            </a:r>
            <a:r>
              <a:rPr lang="zh-CN" altLang="en-US" sz="3200" b="1">
                <a:latin typeface="宋体" panose="02010600030101010101" pitchFamily="2" charset="-122"/>
                <a:ea typeface="宋体" panose="02010600030101010101" pitchFamily="2" charset="-122"/>
              </a:rPr>
              <a:t>基本想法</a:t>
            </a:r>
            <a:endParaRPr lang="zh-CN" altLang="en-US" sz="3200" b="1">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255770" cy="505460"/>
          </a:xfrm>
          <a:prstGeom prst="rect">
            <a:avLst/>
          </a:prstGeom>
        </p:spPr>
        <p:txBody>
          <a:bodyPr vert="horz" wrap="square" lIns="0" tIns="13335" rIns="0" bIns="0" rtlCol="0">
            <a:spAutoFit/>
          </a:bodyPr>
          <a:lstStyle/>
          <a:p>
            <a:pPr marL="12700">
              <a:lnSpc>
                <a:spcPct val="100000"/>
              </a:lnSpc>
              <a:spcBef>
                <a:spcPts val="105"/>
              </a:spcBef>
            </a:pP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如何抽象数学模型</a:t>
            </a:r>
            <a:endPar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8" name="文本框 7"/>
          <p:cNvSpPr txBox="1"/>
          <p:nvPr/>
        </p:nvSpPr>
        <p:spPr>
          <a:xfrm>
            <a:off x="1960880" y="2458720"/>
            <a:ext cx="1840230" cy="4603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理</a:t>
            </a:r>
            <a:r>
              <a:rPr lang="zh-CN" altLang="en-US" sz="2400">
                <a:latin typeface="宋体" panose="02010600030101010101" pitchFamily="2" charset="-122"/>
                <a:ea typeface="宋体" panose="02010600030101010101" pitchFamily="2" charset="-122"/>
              </a:rPr>
              <a:t>变量</a:t>
            </a:r>
            <a:endParaRPr lang="zh-CN" altLang="en-US" sz="2400">
              <a:latin typeface="宋体" panose="02010600030101010101" pitchFamily="2" charset="-122"/>
              <a:ea typeface="宋体" panose="02010600030101010101" pitchFamily="2" charset="-122"/>
            </a:endParaRPr>
          </a:p>
        </p:txBody>
      </p:sp>
      <p:sp>
        <p:nvSpPr>
          <p:cNvPr id="2" name="文本框 1"/>
          <p:cNvSpPr txBox="1"/>
          <p:nvPr/>
        </p:nvSpPr>
        <p:spPr>
          <a:xfrm>
            <a:off x="4911090" y="2458720"/>
            <a:ext cx="1840230" cy="4603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列</a:t>
            </a:r>
            <a:r>
              <a:rPr lang="zh-CN" altLang="en-US" sz="2400">
                <a:latin typeface="宋体" panose="02010600030101010101" pitchFamily="2" charset="-122"/>
                <a:ea typeface="宋体" panose="02010600030101010101" pitchFamily="2" charset="-122"/>
              </a:rPr>
              <a:t>关系</a:t>
            </a:r>
            <a:endParaRPr lang="zh-CN" altLang="en-US" sz="2400">
              <a:latin typeface="宋体" panose="02010600030101010101" pitchFamily="2" charset="-122"/>
              <a:ea typeface="宋体" panose="02010600030101010101" pitchFamily="2" charset="-122"/>
            </a:endParaRPr>
          </a:p>
        </p:txBody>
      </p:sp>
      <p:sp>
        <p:nvSpPr>
          <p:cNvPr id="9" name="文本框 8"/>
          <p:cNvSpPr txBox="1"/>
          <p:nvPr/>
        </p:nvSpPr>
        <p:spPr>
          <a:xfrm>
            <a:off x="8153400" y="2458720"/>
            <a:ext cx="1840230" cy="4603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解方程</a:t>
            </a:r>
            <a:endParaRPr lang="zh-CN" altLang="en-US" sz="2400">
              <a:latin typeface="宋体" panose="02010600030101010101" pitchFamily="2" charset="-122"/>
              <a:ea typeface="宋体" panose="02010600030101010101" pitchFamily="2" charset="-122"/>
            </a:endParaRPr>
          </a:p>
        </p:txBody>
      </p:sp>
      <p:sp>
        <p:nvSpPr>
          <p:cNvPr id="10" name="文本框 9"/>
          <p:cNvSpPr txBox="1"/>
          <p:nvPr/>
        </p:nvSpPr>
        <p:spPr>
          <a:xfrm>
            <a:off x="1960880" y="4210050"/>
            <a:ext cx="1840230" cy="4603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变量</a:t>
            </a:r>
            <a:r>
              <a:rPr lang="zh-CN" altLang="en-US" sz="2400">
                <a:latin typeface="宋体" panose="02010600030101010101" pitchFamily="2" charset="-122"/>
                <a:ea typeface="宋体" panose="02010600030101010101" pitchFamily="2" charset="-122"/>
              </a:rPr>
              <a:t>抽象</a:t>
            </a:r>
            <a:endParaRPr lang="zh-CN" altLang="en-US" sz="2400">
              <a:latin typeface="宋体" panose="02010600030101010101" pitchFamily="2" charset="-122"/>
              <a:ea typeface="宋体" panose="02010600030101010101" pitchFamily="2" charset="-122"/>
            </a:endParaRPr>
          </a:p>
        </p:txBody>
      </p:sp>
      <p:sp>
        <p:nvSpPr>
          <p:cNvPr id="11" name="文本框 10"/>
          <p:cNvSpPr txBox="1"/>
          <p:nvPr/>
        </p:nvSpPr>
        <p:spPr>
          <a:xfrm>
            <a:off x="4911090" y="4210050"/>
            <a:ext cx="1840230" cy="4603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数学模型</a:t>
            </a:r>
            <a:endParaRPr lang="zh-CN" altLang="en-US" sz="2400">
              <a:latin typeface="宋体" panose="02010600030101010101" pitchFamily="2" charset="-122"/>
              <a:ea typeface="宋体" panose="02010600030101010101" pitchFamily="2" charset="-122"/>
            </a:endParaRPr>
          </a:p>
        </p:txBody>
      </p:sp>
      <p:sp>
        <p:nvSpPr>
          <p:cNvPr id="12" name="文本框 11"/>
          <p:cNvSpPr txBox="1"/>
          <p:nvPr/>
        </p:nvSpPr>
        <p:spPr>
          <a:xfrm>
            <a:off x="8153400" y="4210050"/>
            <a:ext cx="1840230" cy="4603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算法求解</a:t>
            </a:r>
            <a:endParaRPr lang="zh-CN" altLang="en-US" sz="2400">
              <a:latin typeface="宋体" panose="02010600030101010101" pitchFamily="2" charset="-122"/>
              <a:ea typeface="宋体" panose="02010600030101010101" pitchFamily="2" charset="-122"/>
            </a:endParaRPr>
          </a:p>
        </p:txBody>
      </p:sp>
      <p:sp>
        <p:nvSpPr>
          <p:cNvPr id="13" name="下箭头 12"/>
          <p:cNvSpPr/>
          <p:nvPr/>
        </p:nvSpPr>
        <p:spPr>
          <a:xfrm>
            <a:off x="2340610" y="2959100"/>
            <a:ext cx="281940" cy="1211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下箭头 13"/>
          <p:cNvSpPr/>
          <p:nvPr/>
        </p:nvSpPr>
        <p:spPr>
          <a:xfrm>
            <a:off x="5365115" y="2958465"/>
            <a:ext cx="281940" cy="12515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下箭头 14"/>
          <p:cNvSpPr/>
          <p:nvPr/>
        </p:nvSpPr>
        <p:spPr>
          <a:xfrm>
            <a:off x="8597265" y="2919095"/>
            <a:ext cx="281940" cy="12903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608330" y="3870960"/>
            <a:ext cx="9845040" cy="1739265"/>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右箭头 16"/>
          <p:cNvSpPr/>
          <p:nvPr/>
        </p:nvSpPr>
        <p:spPr>
          <a:xfrm>
            <a:off x="3543300" y="3342005"/>
            <a:ext cx="901700" cy="300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右箭头 17"/>
          <p:cNvSpPr/>
          <p:nvPr/>
        </p:nvSpPr>
        <p:spPr>
          <a:xfrm>
            <a:off x="6751320" y="3342005"/>
            <a:ext cx="901700" cy="300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2" grpId="0"/>
      <p:bldP spid="2" grpId="1"/>
      <p:bldP spid="9" grpId="0"/>
      <p:bldP spid="9" grpId="1"/>
      <p:bldP spid="10" grpId="0"/>
      <p:bldP spid="10" grpId="1"/>
      <p:bldP spid="11" grpId="0"/>
      <p:bldP spid="11" grpId="1"/>
      <p:bldP spid="12" grpId="0"/>
      <p:bldP spid="12" grpId="1"/>
      <p:bldP spid="13" grpId="0" animBg="1"/>
      <p:bldP spid="13" grpId="1" animBg="1"/>
      <p:bldP spid="14" grpId="0" animBg="1"/>
      <p:bldP spid="14" grpId="1" animBg="1"/>
      <p:bldP spid="15" grpId="0" animBg="1"/>
      <p:bldP spid="15" grpId="1" animBg="1"/>
      <p:bldP spid="17" grpId="0" animBg="1"/>
      <p:bldP spid="17" grpId="1" animBg="1"/>
      <p:bldP spid="18" grpId="0" animBg="1"/>
      <p:bldP spid="18" grpId="1" animBg="1"/>
      <p:bldP spid="16" grpId="0" animBg="1"/>
      <p:bldP spid="16"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b="1">
                <a:latin typeface="宋体" panose="02010600030101010101" pitchFamily="2" charset="-122"/>
                <a:ea typeface="宋体" panose="02010600030101010101" pitchFamily="2" charset="-122"/>
              </a:rPr>
              <a:t>什么样的模型算一个好</a:t>
            </a:r>
            <a:r>
              <a:rPr lang="zh-CN" altLang="en-US" sz="3200" b="1">
                <a:latin typeface="宋体" panose="02010600030101010101" pitchFamily="2" charset="-122"/>
                <a:ea typeface="宋体" panose="02010600030101010101" pitchFamily="2" charset="-122"/>
              </a:rPr>
              <a:t>模型？</a:t>
            </a:r>
            <a:endParaRPr lang="zh-CN" altLang="en-US" sz="3200" b="1">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255770" cy="505460"/>
          </a:xfrm>
          <a:prstGeom prst="rect">
            <a:avLst/>
          </a:prstGeom>
        </p:spPr>
        <p:txBody>
          <a:bodyPr vert="horz" wrap="square" lIns="0" tIns="13335" rIns="0" bIns="0" rtlCol="0">
            <a:spAutoFit/>
          </a:bodyPr>
          <a:lstStyle/>
          <a:p>
            <a:pPr marL="12700">
              <a:lnSpc>
                <a:spcPct val="100000"/>
              </a:lnSpc>
              <a:spcBef>
                <a:spcPts val="105"/>
              </a:spcBef>
            </a:pP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如何抽象数学模型</a:t>
            </a:r>
            <a:endPar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8" name="文本框 7"/>
          <p:cNvSpPr txBox="1"/>
          <p:nvPr/>
        </p:nvSpPr>
        <p:spPr>
          <a:xfrm>
            <a:off x="2552700" y="3198495"/>
            <a:ext cx="1840230" cy="4603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求解</a:t>
            </a:r>
            <a:r>
              <a:rPr lang="zh-CN" altLang="en-US" sz="2400">
                <a:latin typeface="宋体" panose="02010600030101010101" pitchFamily="2" charset="-122"/>
                <a:ea typeface="宋体" panose="02010600030101010101" pitchFamily="2" charset="-122"/>
              </a:rPr>
              <a:t>简便</a:t>
            </a:r>
            <a:endParaRPr lang="zh-CN" altLang="en-US" sz="2400">
              <a:latin typeface="宋体" panose="02010600030101010101" pitchFamily="2" charset="-122"/>
              <a:ea typeface="宋体" panose="02010600030101010101" pitchFamily="2" charset="-122"/>
            </a:endParaRPr>
          </a:p>
        </p:txBody>
      </p:sp>
      <p:sp>
        <p:nvSpPr>
          <p:cNvPr id="2" name="文本框 1"/>
          <p:cNvSpPr txBox="1"/>
          <p:nvPr/>
        </p:nvSpPr>
        <p:spPr>
          <a:xfrm>
            <a:off x="4911090" y="2258060"/>
            <a:ext cx="1840230" cy="4603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形式</a:t>
            </a:r>
            <a:r>
              <a:rPr lang="zh-CN" altLang="en-US" sz="2400">
                <a:latin typeface="宋体" panose="02010600030101010101" pitchFamily="2" charset="-122"/>
                <a:ea typeface="宋体" panose="02010600030101010101" pitchFamily="2" charset="-122"/>
              </a:rPr>
              <a:t>简洁</a:t>
            </a:r>
            <a:endParaRPr lang="zh-CN" altLang="en-US" sz="2400">
              <a:latin typeface="宋体" panose="02010600030101010101" pitchFamily="2" charset="-122"/>
              <a:ea typeface="宋体" panose="02010600030101010101" pitchFamily="2" charset="-122"/>
            </a:endParaRPr>
          </a:p>
        </p:txBody>
      </p:sp>
      <p:sp>
        <p:nvSpPr>
          <p:cNvPr id="9" name="文本框 8"/>
          <p:cNvSpPr txBox="1"/>
          <p:nvPr/>
        </p:nvSpPr>
        <p:spPr>
          <a:xfrm>
            <a:off x="7215505" y="3198495"/>
            <a:ext cx="1840230" cy="4603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排除</a:t>
            </a:r>
            <a:r>
              <a:rPr lang="zh-CN" altLang="en-US" sz="2400">
                <a:latin typeface="宋体" panose="02010600030101010101" pitchFamily="2" charset="-122"/>
                <a:ea typeface="宋体" panose="02010600030101010101" pitchFamily="2" charset="-122"/>
              </a:rPr>
              <a:t>干扰</a:t>
            </a:r>
            <a:endParaRPr lang="zh-CN" altLang="en-US" sz="2400">
              <a:latin typeface="宋体" panose="02010600030101010101" pitchFamily="2" charset="-122"/>
              <a:ea typeface="宋体" panose="02010600030101010101" pitchFamily="2" charset="-122"/>
            </a:endParaRPr>
          </a:p>
        </p:txBody>
      </p:sp>
      <p:sp>
        <p:nvSpPr>
          <p:cNvPr id="10" name="文本框 9"/>
          <p:cNvSpPr txBox="1"/>
          <p:nvPr/>
        </p:nvSpPr>
        <p:spPr>
          <a:xfrm>
            <a:off x="2552700" y="4489450"/>
            <a:ext cx="1840230" cy="4603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精度</a:t>
            </a:r>
            <a:r>
              <a:rPr lang="zh-CN" altLang="en-US" sz="2400">
                <a:latin typeface="宋体" panose="02010600030101010101" pitchFamily="2" charset="-122"/>
                <a:ea typeface="宋体" panose="02010600030101010101" pitchFamily="2" charset="-122"/>
              </a:rPr>
              <a:t>到位</a:t>
            </a:r>
            <a:endParaRPr lang="zh-CN" altLang="en-US" sz="2400">
              <a:latin typeface="宋体" panose="02010600030101010101" pitchFamily="2" charset="-122"/>
              <a:ea typeface="宋体" panose="02010600030101010101" pitchFamily="2" charset="-122"/>
            </a:endParaRPr>
          </a:p>
        </p:txBody>
      </p:sp>
      <p:sp>
        <p:nvSpPr>
          <p:cNvPr id="11" name="文本框 10"/>
          <p:cNvSpPr txBox="1"/>
          <p:nvPr/>
        </p:nvSpPr>
        <p:spPr>
          <a:xfrm>
            <a:off x="4911090" y="5484495"/>
            <a:ext cx="1840230" cy="4603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可解释性</a:t>
            </a:r>
            <a:endParaRPr lang="zh-CN" altLang="en-US" sz="2400">
              <a:latin typeface="宋体" panose="02010600030101010101" pitchFamily="2" charset="-122"/>
              <a:ea typeface="宋体" panose="02010600030101010101" pitchFamily="2" charset="-122"/>
            </a:endParaRPr>
          </a:p>
        </p:txBody>
      </p:sp>
      <p:sp>
        <p:nvSpPr>
          <p:cNvPr id="12" name="文本框 11"/>
          <p:cNvSpPr txBox="1"/>
          <p:nvPr/>
        </p:nvSpPr>
        <p:spPr>
          <a:xfrm>
            <a:off x="7215505" y="4489450"/>
            <a:ext cx="1840230" cy="4603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理论</a:t>
            </a:r>
            <a:r>
              <a:rPr lang="zh-CN" altLang="en-US" sz="2400">
                <a:latin typeface="宋体" panose="02010600030101010101" pitchFamily="2" charset="-122"/>
                <a:ea typeface="宋体" panose="02010600030101010101" pitchFamily="2" charset="-122"/>
              </a:rPr>
              <a:t>创新</a:t>
            </a:r>
            <a:endParaRPr lang="zh-CN" altLang="en-US" sz="2400">
              <a:latin typeface="宋体" panose="02010600030101010101" pitchFamily="2" charset="-122"/>
              <a:ea typeface="宋体" panose="02010600030101010101" pitchFamily="2" charset="-122"/>
            </a:endParaRPr>
          </a:p>
        </p:txBody>
      </p:sp>
      <p:sp>
        <p:nvSpPr>
          <p:cNvPr id="19" name="圆角矩形 18"/>
          <p:cNvSpPr/>
          <p:nvPr/>
        </p:nvSpPr>
        <p:spPr>
          <a:xfrm>
            <a:off x="4483100" y="3415030"/>
            <a:ext cx="2294890" cy="118364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宋体" panose="02010600030101010101" pitchFamily="2" charset="-122"/>
                <a:ea typeface="宋体" panose="02010600030101010101" pitchFamily="2" charset="-122"/>
              </a:rPr>
              <a:t>一个好的数学模型</a:t>
            </a:r>
            <a:endParaRPr lang="zh-CN" altLang="en-US"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9" grpId="0"/>
      <p:bldP spid="10" grpId="0"/>
      <p:bldP spid="11" grpId="0"/>
      <p:bldP spid="12" grpId="0"/>
      <p:bldP spid="19" grpId="0" animBg="1"/>
      <p:bldP spid="8" grpId="1"/>
      <p:bldP spid="2" grpId="1"/>
      <p:bldP spid="9" grpId="1"/>
      <p:bldP spid="10" grpId="1"/>
      <p:bldP spid="11" grpId="1"/>
      <p:bldP spid="12" grpId="1"/>
      <p:bldP spid="1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b="1">
                <a:latin typeface="宋体" panose="02010600030101010101" pitchFamily="2" charset="-122"/>
                <a:ea typeface="宋体" panose="02010600030101010101" pitchFamily="2" charset="-122"/>
              </a:rPr>
              <a:t>数学模型可能用哪些</a:t>
            </a:r>
            <a:r>
              <a:rPr lang="zh-CN" altLang="en-US" sz="3200" b="1">
                <a:latin typeface="宋体" panose="02010600030101010101" pitchFamily="2" charset="-122"/>
                <a:ea typeface="宋体" panose="02010600030101010101" pitchFamily="2" charset="-122"/>
              </a:rPr>
              <a:t>知识</a:t>
            </a:r>
            <a:endParaRPr lang="zh-CN" altLang="en-US" sz="3200" b="1">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255770" cy="505460"/>
          </a:xfrm>
          <a:prstGeom prst="rect">
            <a:avLst/>
          </a:prstGeom>
        </p:spPr>
        <p:txBody>
          <a:bodyPr vert="horz" wrap="square" lIns="0" tIns="13335" rIns="0" bIns="0" rtlCol="0">
            <a:spAutoFit/>
          </a:bodyPr>
          <a:lstStyle/>
          <a:p>
            <a:pPr marL="12700">
              <a:lnSpc>
                <a:spcPct val="100000"/>
              </a:lnSpc>
              <a:spcBef>
                <a:spcPts val="105"/>
              </a:spcBef>
            </a:pP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如何抽象数学模型</a:t>
            </a:r>
            <a:endPar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8" name="文本框 7"/>
          <p:cNvSpPr txBox="1"/>
          <p:nvPr/>
        </p:nvSpPr>
        <p:spPr>
          <a:xfrm>
            <a:off x="2552700" y="3198495"/>
            <a:ext cx="1840230" cy="460375"/>
          </a:xfrm>
          <a:prstGeom prst="rect">
            <a:avLst/>
          </a:prstGeom>
          <a:noFill/>
        </p:spPr>
        <p:txBody>
          <a:bodyPr wrap="square" rtlCol="0">
            <a:spAutoFit/>
          </a:bodyPr>
          <a:p>
            <a:r>
              <a:rPr lang="en-US" altLang="zh-CN"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p:txBody>
      </p:sp>
      <p:sp>
        <p:nvSpPr>
          <p:cNvPr id="2" name="文本框 1"/>
          <p:cNvSpPr txBox="1"/>
          <p:nvPr/>
        </p:nvSpPr>
        <p:spPr>
          <a:xfrm>
            <a:off x="4911090" y="2258060"/>
            <a:ext cx="1840230" cy="4603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凸优化</a:t>
            </a:r>
            <a:r>
              <a:rPr lang="zh-CN" altLang="en-US" sz="2400">
                <a:latin typeface="宋体" panose="02010600030101010101" pitchFamily="2" charset="-122"/>
                <a:ea typeface="宋体" panose="02010600030101010101" pitchFamily="2" charset="-122"/>
              </a:rPr>
              <a:t>理论</a:t>
            </a:r>
            <a:endParaRPr lang="zh-CN" altLang="en-US" sz="2400">
              <a:latin typeface="宋体" panose="02010600030101010101" pitchFamily="2" charset="-122"/>
              <a:ea typeface="宋体" panose="02010600030101010101" pitchFamily="2" charset="-122"/>
            </a:endParaRPr>
          </a:p>
        </p:txBody>
      </p:sp>
      <p:sp>
        <p:nvSpPr>
          <p:cNvPr id="9" name="文本框 8"/>
          <p:cNvSpPr txBox="1"/>
          <p:nvPr/>
        </p:nvSpPr>
        <p:spPr>
          <a:xfrm>
            <a:off x="7215505" y="3198495"/>
            <a:ext cx="1840230" cy="4603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微分方程</a:t>
            </a:r>
            <a:endParaRPr lang="zh-CN" altLang="en-US" sz="2400">
              <a:latin typeface="宋体" panose="02010600030101010101" pitchFamily="2" charset="-122"/>
              <a:ea typeface="宋体" panose="02010600030101010101" pitchFamily="2" charset="-122"/>
            </a:endParaRPr>
          </a:p>
        </p:txBody>
      </p:sp>
      <p:sp>
        <p:nvSpPr>
          <p:cNvPr id="10" name="文本框 9"/>
          <p:cNvSpPr txBox="1"/>
          <p:nvPr/>
        </p:nvSpPr>
        <p:spPr>
          <a:xfrm>
            <a:off x="2552700" y="4489450"/>
            <a:ext cx="1840230" cy="4603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序列模型</a:t>
            </a:r>
            <a:endParaRPr lang="zh-CN" altLang="en-US" sz="2400">
              <a:latin typeface="宋体" panose="02010600030101010101" pitchFamily="2" charset="-122"/>
              <a:ea typeface="宋体" panose="02010600030101010101" pitchFamily="2" charset="-122"/>
            </a:endParaRPr>
          </a:p>
        </p:txBody>
      </p:sp>
      <p:sp>
        <p:nvSpPr>
          <p:cNvPr id="11" name="文本框 10"/>
          <p:cNvSpPr txBox="1"/>
          <p:nvPr/>
        </p:nvSpPr>
        <p:spPr>
          <a:xfrm>
            <a:off x="4911090" y="5484495"/>
            <a:ext cx="1840230" cy="4603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评价模型</a:t>
            </a:r>
            <a:endParaRPr lang="zh-CN" altLang="en-US" sz="2400">
              <a:latin typeface="宋体" panose="02010600030101010101" pitchFamily="2" charset="-122"/>
              <a:ea typeface="宋体" panose="02010600030101010101" pitchFamily="2" charset="-122"/>
            </a:endParaRPr>
          </a:p>
        </p:txBody>
      </p:sp>
      <p:sp>
        <p:nvSpPr>
          <p:cNvPr id="12" name="文本框 11"/>
          <p:cNvSpPr txBox="1"/>
          <p:nvPr/>
        </p:nvSpPr>
        <p:spPr>
          <a:xfrm>
            <a:off x="7215505" y="4489450"/>
            <a:ext cx="1840230" cy="4603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统计模型</a:t>
            </a:r>
            <a:endParaRPr lang="zh-CN" altLang="en-US" sz="2400">
              <a:latin typeface="宋体" panose="02010600030101010101" pitchFamily="2" charset="-122"/>
              <a:ea typeface="宋体" panose="02010600030101010101" pitchFamily="2" charset="-122"/>
            </a:endParaRPr>
          </a:p>
        </p:txBody>
      </p:sp>
      <p:sp>
        <p:nvSpPr>
          <p:cNvPr id="19" name="圆角矩形 18"/>
          <p:cNvSpPr/>
          <p:nvPr/>
        </p:nvSpPr>
        <p:spPr>
          <a:xfrm>
            <a:off x="4483100" y="3415030"/>
            <a:ext cx="2294890" cy="118364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宋体" panose="02010600030101010101" pitchFamily="2" charset="-122"/>
                <a:ea typeface="宋体" panose="02010600030101010101" pitchFamily="2" charset="-122"/>
              </a:rPr>
              <a:t>数学模型涉及到的数学</a:t>
            </a:r>
            <a:r>
              <a:rPr lang="zh-CN" altLang="en-US" sz="2400">
                <a:latin typeface="宋体" panose="02010600030101010101" pitchFamily="2" charset="-122"/>
                <a:ea typeface="宋体" panose="02010600030101010101" pitchFamily="2" charset="-122"/>
              </a:rPr>
              <a:t>知识</a:t>
            </a:r>
            <a:endParaRPr lang="zh-CN" altLang="en-US" sz="24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8" grpId="0"/>
      <p:bldP spid="2" grpId="0"/>
      <p:bldP spid="9" grpId="0"/>
      <p:bldP spid="10" grpId="0"/>
      <p:bldP spid="11" grpId="0"/>
      <p:bldP spid="12" grpId="0"/>
      <p:bldP spid="19" grpId="0" animBg="1"/>
      <p:bldP spid="8" grpId="1"/>
      <p:bldP spid="2" grpId="1"/>
      <p:bldP spid="9" grpId="1"/>
      <p:bldP spid="10" grpId="1"/>
      <p:bldP spid="11" grpId="1"/>
      <p:bldP spid="12" grpId="1"/>
      <p:bldP spid="1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b="1">
                <a:latin typeface="宋体" panose="02010600030101010101" pitchFamily="2" charset="-122"/>
                <a:ea typeface="宋体" panose="02010600030101010101" pitchFamily="2" charset="-122"/>
              </a:rPr>
              <a:t>数学建模在生科、化工等生化领域的</a:t>
            </a:r>
            <a:r>
              <a:rPr lang="zh-CN" altLang="en-US" sz="3200" b="1">
                <a:latin typeface="宋体" panose="02010600030101010101" pitchFamily="2" charset="-122"/>
                <a:ea typeface="宋体" panose="02010600030101010101" pitchFamily="2" charset="-122"/>
              </a:rPr>
              <a:t>应用</a:t>
            </a:r>
            <a:endParaRPr lang="zh-CN" altLang="en-US" sz="3200" b="1">
              <a:latin typeface="宋体" panose="02010600030101010101" pitchFamily="2" charset="-122"/>
              <a:ea typeface="宋体" panose="02010600030101010101" pitchFamily="2" charset="-122"/>
            </a:endParaRPr>
          </a:p>
          <a:p>
            <a:r>
              <a:rPr lang="zh-CN" altLang="en-US" sz="3200" b="1">
                <a:latin typeface="宋体" panose="02010600030101010101" pitchFamily="2" charset="-122"/>
                <a:ea typeface="宋体" panose="02010600030101010101" pitchFamily="2" charset="-122"/>
              </a:rPr>
              <a:t>分子结构预测</a:t>
            </a:r>
            <a:r>
              <a:rPr lang="en-US" altLang="zh-CN" sz="3200" b="1">
                <a:latin typeface="宋体" panose="02010600030101010101" pitchFamily="2" charset="-122"/>
                <a:ea typeface="宋体" panose="02010600030101010101" pitchFamily="2" charset="-122"/>
              </a:rPr>
              <a:t>——</a:t>
            </a:r>
            <a:r>
              <a:rPr lang="zh-CN" altLang="en-US" sz="3200" b="1">
                <a:latin typeface="宋体" panose="02010600030101010101" pitchFamily="2" charset="-122"/>
                <a:ea typeface="宋体" panose="02010600030101010101" pitchFamily="2" charset="-122"/>
              </a:rPr>
              <a:t>势函数极值</a:t>
            </a:r>
            <a:r>
              <a:rPr lang="zh-CN" altLang="en-US" sz="3200" b="1">
                <a:latin typeface="宋体" panose="02010600030101010101" pitchFamily="2" charset="-122"/>
                <a:ea typeface="宋体" panose="02010600030101010101" pitchFamily="2" charset="-122"/>
              </a:rPr>
              <a:t>求解</a:t>
            </a:r>
            <a:endParaRPr lang="zh-CN" altLang="en-US" sz="3200" b="1">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912485" cy="505460"/>
          </a:xfrm>
          <a:prstGeom prst="rect">
            <a:avLst/>
          </a:prstGeom>
        </p:spPr>
        <p:txBody>
          <a:bodyPr vert="horz" wrap="square" lIns="0" tIns="13335" rIns="0" bIns="0" rtlCol="0">
            <a:spAutoFit/>
          </a:bodyPr>
          <a:lstStyle/>
          <a:p>
            <a:pPr marL="12700">
              <a:lnSpc>
                <a:spcPct val="100000"/>
              </a:lnSpc>
              <a:spcBef>
                <a:spcPts val="105"/>
              </a:spcBef>
            </a:pP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数学</a:t>
            </a: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建模在各领域的</a:t>
            </a: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应用</a:t>
            </a:r>
            <a:endPar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13" name="文本框 12"/>
          <p:cNvSpPr txBox="1"/>
          <p:nvPr/>
        </p:nvSpPr>
        <p:spPr>
          <a:xfrm>
            <a:off x="1602740" y="3198495"/>
            <a:ext cx="1840230" cy="82994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能量越低</a:t>
            </a:r>
            <a:r>
              <a:rPr lang="zh-CN" altLang="en-US" sz="2400">
                <a:latin typeface="宋体" panose="02010600030101010101" pitchFamily="2" charset="-122"/>
                <a:ea typeface="宋体" panose="02010600030101010101" pitchFamily="2" charset="-122"/>
              </a:rPr>
              <a:t>越稳定</a:t>
            </a:r>
            <a:endParaRPr lang="zh-CN" altLang="en-US" sz="2400">
              <a:latin typeface="宋体" panose="02010600030101010101" pitchFamily="2" charset="-122"/>
              <a:ea typeface="宋体" panose="02010600030101010101" pitchFamily="2" charset="-122"/>
            </a:endParaRPr>
          </a:p>
        </p:txBody>
      </p:sp>
      <p:sp>
        <p:nvSpPr>
          <p:cNvPr id="14" name="文本框 13"/>
          <p:cNvSpPr txBox="1"/>
          <p:nvPr/>
        </p:nvSpPr>
        <p:spPr>
          <a:xfrm>
            <a:off x="4079240" y="3198495"/>
            <a:ext cx="1840230" cy="82994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能量与化学键</a:t>
            </a:r>
            <a:r>
              <a:rPr lang="zh-CN" altLang="en-US" sz="2400">
                <a:latin typeface="宋体" panose="02010600030101010101" pitchFamily="2" charset="-122"/>
                <a:ea typeface="宋体" panose="02010600030101010101" pitchFamily="2" charset="-122"/>
              </a:rPr>
              <a:t>有关</a:t>
            </a:r>
            <a:endParaRPr lang="zh-CN" altLang="en-US" sz="2400">
              <a:latin typeface="宋体" panose="02010600030101010101" pitchFamily="2" charset="-122"/>
              <a:ea typeface="宋体" panose="02010600030101010101" pitchFamily="2" charset="-122"/>
            </a:endParaRPr>
          </a:p>
        </p:txBody>
      </p:sp>
      <p:sp>
        <p:nvSpPr>
          <p:cNvPr id="15" name="文本框 14"/>
          <p:cNvSpPr txBox="1"/>
          <p:nvPr/>
        </p:nvSpPr>
        <p:spPr>
          <a:xfrm>
            <a:off x="6495415" y="3198495"/>
            <a:ext cx="2076450" cy="82994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化学键与原子间距离</a:t>
            </a:r>
            <a:r>
              <a:rPr lang="zh-CN" altLang="en-US" sz="2400">
                <a:latin typeface="宋体" panose="02010600030101010101" pitchFamily="2" charset="-122"/>
                <a:ea typeface="宋体" panose="02010600030101010101" pitchFamily="2" charset="-122"/>
              </a:rPr>
              <a:t>有关</a:t>
            </a:r>
            <a:endParaRPr lang="zh-CN" altLang="en-US" sz="2400">
              <a:latin typeface="宋体" panose="02010600030101010101" pitchFamily="2" charset="-122"/>
              <a:ea typeface="宋体" panose="02010600030101010101" pitchFamily="2" charset="-122"/>
            </a:endParaRPr>
          </a:p>
        </p:txBody>
      </p:sp>
      <p:sp>
        <p:nvSpPr>
          <p:cNvPr id="16" name="文本框 15"/>
          <p:cNvSpPr txBox="1"/>
          <p:nvPr/>
        </p:nvSpPr>
        <p:spPr>
          <a:xfrm>
            <a:off x="9248140" y="3014345"/>
            <a:ext cx="1840230" cy="119888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能量关于分子间键长的函数</a:t>
            </a:r>
            <a:r>
              <a:rPr lang="zh-CN" altLang="en-US" sz="2400">
                <a:latin typeface="宋体" panose="02010600030101010101" pitchFamily="2" charset="-122"/>
                <a:ea typeface="宋体" panose="02010600030101010101" pitchFamily="2" charset="-122"/>
              </a:rPr>
              <a:t>求极值</a:t>
            </a:r>
            <a:endParaRPr lang="zh-CN" altLang="en-US" sz="2400">
              <a:latin typeface="宋体" panose="02010600030101010101" pitchFamily="2" charset="-122"/>
              <a:ea typeface="宋体" panose="02010600030101010101" pitchFamily="2" charset="-122"/>
            </a:endParaRPr>
          </a:p>
        </p:txBody>
      </p:sp>
      <p:sp>
        <p:nvSpPr>
          <p:cNvPr id="17" name="右箭头 16"/>
          <p:cNvSpPr/>
          <p:nvPr/>
        </p:nvSpPr>
        <p:spPr>
          <a:xfrm>
            <a:off x="3517900" y="3505835"/>
            <a:ext cx="373380" cy="172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右箭头 17"/>
          <p:cNvSpPr/>
          <p:nvPr/>
        </p:nvSpPr>
        <p:spPr>
          <a:xfrm>
            <a:off x="5906135" y="3527425"/>
            <a:ext cx="373380" cy="172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右箭头 19"/>
          <p:cNvSpPr/>
          <p:nvPr/>
        </p:nvSpPr>
        <p:spPr>
          <a:xfrm>
            <a:off x="8571865" y="3527425"/>
            <a:ext cx="373380" cy="172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964565" y="4791710"/>
            <a:ext cx="10716895" cy="4603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金属原子团簇的势函数：与每两个原子间的距离有关，亦即每个原子位置</a:t>
            </a:r>
            <a:r>
              <a:rPr lang="zh-CN" altLang="en-US" sz="2400">
                <a:latin typeface="宋体" panose="02010600030101010101" pitchFamily="2" charset="-122"/>
                <a:ea typeface="宋体" panose="02010600030101010101" pitchFamily="2" charset="-122"/>
              </a:rPr>
              <a:t>影响</a:t>
            </a:r>
            <a:endParaRPr lang="zh-CN" altLang="en-US" sz="2400">
              <a:latin typeface="宋体" panose="02010600030101010101" pitchFamily="2" charset="-122"/>
              <a:ea typeface="宋体" panose="02010600030101010101" pitchFamily="2" charset="-122"/>
            </a:endParaRPr>
          </a:p>
        </p:txBody>
      </p:sp>
      <p:pic>
        <p:nvPicPr>
          <p:cNvPr id="23" name="图片 22"/>
          <p:cNvPicPr>
            <a:picLocks noChangeAspect="1"/>
          </p:cNvPicPr>
          <p:nvPr/>
        </p:nvPicPr>
        <p:blipFill>
          <a:blip r:embed="rId1"/>
          <a:stretch>
            <a:fillRect/>
          </a:stretch>
        </p:blipFill>
        <p:spPr>
          <a:xfrm>
            <a:off x="1602740" y="5252085"/>
            <a:ext cx="8801100" cy="13239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b="1">
                <a:latin typeface="宋体" panose="02010600030101010101" pitchFamily="2" charset="-122"/>
                <a:ea typeface="宋体" panose="02010600030101010101" pitchFamily="2" charset="-122"/>
              </a:rPr>
              <a:t>分子结构预测</a:t>
            </a:r>
            <a:r>
              <a:rPr lang="en-US" altLang="zh-CN" sz="3200" b="1">
                <a:latin typeface="宋体" panose="02010600030101010101" pitchFamily="2" charset="-122"/>
                <a:ea typeface="宋体" panose="02010600030101010101" pitchFamily="2" charset="-122"/>
              </a:rPr>
              <a:t>——</a:t>
            </a:r>
            <a:r>
              <a:rPr lang="zh-CN" altLang="en-US" sz="3200" b="1">
                <a:latin typeface="宋体" panose="02010600030101010101" pitchFamily="2" charset="-122"/>
                <a:ea typeface="宋体" panose="02010600030101010101" pitchFamily="2" charset="-122"/>
              </a:rPr>
              <a:t>势函数极值</a:t>
            </a:r>
            <a:r>
              <a:rPr lang="zh-CN" altLang="en-US" sz="3200" b="1">
                <a:latin typeface="宋体" panose="02010600030101010101" pitchFamily="2" charset="-122"/>
                <a:ea typeface="宋体" panose="02010600030101010101" pitchFamily="2" charset="-122"/>
              </a:rPr>
              <a:t>求解</a:t>
            </a:r>
            <a:endParaRPr lang="zh-CN" altLang="en-US" sz="3200" b="1">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912485" cy="505460"/>
          </a:xfrm>
          <a:prstGeom prst="rect">
            <a:avLst/>
          </a:prstGeom>
        </p:spPr>
        <p:txBody>
          <a:bodyPr vert="horz" wrap="square" lIns="0" tIns="13335" rIns="0" bIns="0" rtlCol="0">
            <a:spAutoFit/>
          </a:bodyPr>
          <a:lstStyle/>
          <a:p>
            <a:pPr marL="12700">
              <a:lnSpc>
                <a:spcPct val="100000"/>
              </a:lnSpc>
              <a:spcBef>
                <a:spcPts val="105"/>
              </a:spcBef>
            </a:pP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数学</a:t>
            </a: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建模在各领域的</a:t>
            </a: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应用</a:t>
            </a:r>
            <a:endPar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8" name="文本框 7"/>
          <p:cNvSpPr txBox="1"/>
          <p:nvPr/>
        </p:nvSpPr>
        <p:spPr>
          <a:xfrm>
            <a:off x="918845" y="2332990"/>
            <a:ext cx="6431915" cy="415417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举例：水分子化学结构的</a:t>
            </a:r>
            <a:r>
              <a:rPr lang="zh-CN" altLang="en-US" sz="2400">
                <a:latin typeface="宋体" panose="02010600030101010101" pitchFamily="2" charset="-122"/>
                <a:ea typeface="宋体" panose="02010600030101010101" pitchFamily="2" charset="-122"/>
              </a:rPr>
              <a:t>求解</a:t>
            </a:r>
            <a:endParaRPr lang="zh-CN" altLang="en-US" sz="2400">
              <a:latin typeface="宋体" panose="02010600030101010101" pitchFamily="2" charset="-122"/>
              <a:ea typeface="宋体" panose="02010600030101010101" pitchFamily="2" charset="-122"/>
            </a:endParaRPr>
          </a:p>
          <a:p>
            <a:endParaRPr lang="zh-CN" altLang="en-US" sz="2400">
              <a:latin typeface="宋体" panose="02010600030101010101" pitchFamily="2" charset="-122"/>
              <a:ea typeface="宋体" panose="02010600030101010101" pitchFamily="2" charset="-122"/>
            </a:endParaRPr>
          </a:p>
          <a:p>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与两个氢氧键的长度有关，与键角有关。目标就是求</a:t>
            </a:r>
            <a:r>
              <a:rPr lang="en-US" altLang="zh-CN" sz="2400">
                <a:latin typeface="宋体" panose="02010600030101010101" pitchFamily="2" charset="-122"/>
                <a:ea typeface="宋体" panose="02010600030101010101" pitchFamily="2" charset="-122"/>
              </a:rPr>
              <a:t>V</a:t>
            </a:r>
            <a:r>
              <a:rPr lang="zh-CN" altLang="en-US" sz="2400">
                <a:latin typeface="宋体" panose="02010600030101010101" pitchFamily="2" charset="-122"/>
                <a:ea typeface="宋体" panose="02010600030101010101" pitchFamily="2" charset="-122"/>
              </a:rPr>
              <a:t>的极小值。</a:t>
            </a:r>
            <a:endParaRPr lang="zh-CN" altLang="en-US" sz="2400">
              <a:latin typeface="宋体" panose="02010600030101010101" pitchFamily="2" charset="-122"/>
              <a:ea typeface="宋体" panose="02010600030101010101" pitchFamily="2" charset="-122"/>
            </a:endParaRPr>
          </a:p>
          <a:p>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实际上，势函数的极值求解还需要满足一些条件限制。这样的一些限制会随着无机分子还是有机分子，化合物还是单质，分子还是原子团有所不同。所以可能还需要使用拉格朗日</a:t>
            </a:r>
            <a:r>
              <a:rPr lang="zh-CN" altLang="en-US" sz="2400">
                <a:latin typeface="宋体" panose="02010600030101010101" pitchFamily="2" charset="-122"/>
                <a:ea typeface="宋体" panose="02010600030101010101" pitchFamily="2" charset="-122"/>
              </a:rPr>
              <a:t>法。</a:t>
            </a:r>
            <a:endParaRPr lang="zh-CN" altLang="en-US" sz="2400">
              <a:latin typeface="宋体" panose="02010600030101010101" pitchFamily="2" charset="-122"/>
              <a:ea typeface="宋体" panose="02010600030101010101" pitchFamily="2" charset="-122"/>
            </a:endParaRPr>
          </a:p>
          <a:p>
            <a:endParaRPr lang="zh-CN" altLang="en-US" sz="2400">
              <a:latin typeface="宋体" panose="02010600030101010101" pitchFamily="2" charset="-122"/>
              <a:ea typeface="宋体" panose="02010600030101010101" pitchFamily="2" charset="-122"/>
            </a:endParaRPr>
          </a:p>
        </p:txBody>
      </p:sp>
      <p:graphicFrame>
        <p:nvGraphicFramePr>
          <p:cNvPr id="9" name="对象 8">
            <a:hlinkClick r:id="" action="ppaction://ole?verb="/>
          </p:cNvPr>
          <p:cNvGraphicFramePr>
            <a:graphicFrameLocks noChangeAspect="1"/>
          </p:cNvGraphicFramePr>
          <p:nvPr/>
        </p:nvGraphicFramePr>
        <p:xfrm>
          <a:off x="4403725" y="2807970"/>
          <a:ext cx="2575560" cy="595630"/>
        </p:xfrm>
        <a:graphic>
          <a:graphicData uri="http://schemas.openxmlformats.org/presentationml/2006/ole">
            <mc:AlternateContent xmlns:mc="http://schemas.openxmlformats.org/markup-compatibility/2006">
              <mc:Choice xmlns:v="urn:schemas-microsoft-com:vml" Requires="v">
                <p:oleObj spid="_x0000_s1025" name="" r:id="rId1" imgW="1035050" imgH="239395" progId="Equation.AxMath">
                  <p:embed/>
                </p:oleObj>
              </mc:Choice>
              <mc:Fallback>
                <p:oleObj name="" r:id="rId1" imgW="1035050" imgH="239395" progId="Equation.AxMath">
                  <p:embed/>
                  <p:pic>
                    <p:nvPicPr>
                      <p:cNvPr id="0" name="图片 1024"/>
                      <p:cNvPicPr/>
                      <p:nvPr/>
                    </p:nvPicPr>
                    <p:blipFill>
                      <a:blip r:embed="rId2"/>
                      <a:stretch>
                        <a:fillRect/>
                      </a:stretch>
                    </p:blipFill>
                    <p:spPr>
                      <a:xfrm>
                        <a:off x="4403725" y="2807970"/>
                        <a:ext cx="2575560" cy="595630"/>
                      </a:xfrm>
                      <a:prstGeom prst="rect">
                        <a:avLst/>
                      </a:prstGeom>
                    </p:spPr>
                  </p:pic>
                </p:oleObj>
              </mc:Fallback>
            </mc:AlternateContent>
          </a:graphicData>
        </a:graphic>
      </p:graphicFrame>
      <p:pic>
        <p:nvPicPr>
          <p:cNvPr id="10" name="图片 9"/>
          <p:cNvPicPr>
            <a:picLocks noChangeAspect="1"/>
          </p:cNvPicPr>
          <p:nvPr/>
        </p:nvPicPr>
        <p:blipFill>
          <a:blip r:embed="rId3"/>
          <a:stretch>
            <a:fillRect/>
          </a:stretch>
        </p:blipFill>
        <p:spPr>
          <a:xfrm>
            <a:off x="7350125" y="2504440"/>
            <a:ext cx="4227195" cy="30962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PLACING_PICTURE_USER_VIEWPORT" val="{&quot;height&quot;:9015,&quot;width&quot;:6960}"/>
</p:tagLst>
</file>

<file path=ppt/tags/tag64.xml><?xml version="1.0" encoding="utf-8"?>
<p:tagLst xmlns:p="http://schemas.openxmlformats.org/presentationml/2006/main">
  <p:tag name="COMMONDATA" val="eyJoZGlkIjoiYTRiMzI3YzU3ODU0ZGQ5ZjBlODRjMWU4NGU2MzJkYTUifQ=="/>
  <p:tag name="KSO_WPP_MARK_KEY" val="56d27c72-267c-4c01-b6ae-38acab7170e3"/>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2375</Words>
  <Application>WPS 演示</Application>
  <PresentationFormat>宽屏</PresentationFormat>
  <Paragraphs>246</Paragraphs>
  <Slides>31</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2" baseType="lpstr">
      <vt:lpstr>Arial</vt:lpstr>
      <vt:lpstr>宋体</vt:lpstr>
      <vt:lpstr>Wingdings</vt:lpstr>
      <vt:lpstr>微软雅黑</vt:lpstr>
      <vt:lpstr>Wingdings</vt:lpstr>
      <vt:lpstr>黑体</vt:lpstr>
      <vt:lpstr>Verdana</vt:lpstr>
      <vt:lpstr>Arial Unicode MS</vt:lpstr>
      <vt:lpstr>Calibri</vt:lpstr>
      <vt:lpstr>Office 主题​​</vt:lpstr>
      <vt:lpstr>Equation.AxMath</vt:lpstr>
      <vt:lpstr>绪论：什么是数学建模</vt:lpstr>
      <vt:lpstr>一、什么是数学模型 二、如何抽象数学模型 三、数学模型在各个领域的应用 四、如何准备数学建模竞赛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谢谢各位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马世拓</cp:lastModifiedBy>
  <cp:revision>175</cp:revision>
  <dcterms:created xsi:type="dcterms:W3CDTF">2019-06-19T02:08:00Z</dcterms:created>
  <dcterms:modified xsi:type="dcterms:W3CDTF">2022-11-27T12:44:21Z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22597B496AC94E1F8FD2DF1DCCB64731</vt:lpwstr>
  </property>
</Properties>
</file>