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1149" r:id="rId2"/>
  </p:sldIdLst>
  <p:sldSz cx="12192000" cy="6858000"/>
  <p:notesSz cx="6724650" cy="9774238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-52"/>
      <p:regular r:id="rId9"/>
      <p:bold r:id="rId10"/>
      <p:italic r:id="rId11"/>
      <p:boldItalic r:id="rId12"/>
    </p:embeddedFont>
    <p:embeddedFont>
      <p:font typeface="Sitka Small" panose="020005050000000200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Газовый участковый" id="{667A1560-30C1-4F74-9332-1D2860659CAA}">
          <p14:sldIdLst>
            <p14:sldId id="11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ыбаков Иван Алексеевич" initials="РИА" lastIdx="1" clrIdx="0">
    <p:extLst>
      <p:ext uri="{19B8F6BF-5375-455C-9EA6-DF929625EA0E}">
        <p15:presenceInfo xmlns:p15="http://schemas.microsoft.com/office/powerpoint/2012/main" userId="S-1-5-21-863679427-1722445399-2705912291-907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AD8DF"/>
    <a:srgbClr val="FF0000"/>
    <a:srgbClr val="FFFFCC"/>
    <a:srgbClr val="339933"/>
    <a:srgbClr val="81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9DE6B5-B06A-4393-9A18-EEA3623AC476}">
  <a:tblStyle styleId="{B19DE6B5-B06A-4393-9A18-EEA3623AC47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F2D2A44-CDF8-41C7-B499-5B9888F3385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9" autoAdjust="0"/>
    <p:restoredTop sz="96395" autoAdjust="0"/>
  </p:normalViewPr>
  <p:slideViewPr>
    <p:cSldViewPr snapToGrid="0">
      <p:cViewPr varScale="1">
        <p:scale>
          <a:sx n="106" d="100"/>
          <a:sy n="106" d="100"/>
        </p:scale>
        <p:origin x="12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font" Target="fonts/font3.fntdata"/><Relationship Id="rId8" Type="http://schemas.openxmlformats.org/officeDocument/2006/relationships/font" Target="fonts/font4.fntdata"/><Relationship Id="rId9" Type="http://schemas.openxmlformats.org/officeDocument/2006/relationships/font" Target="fonts/font5.fntdata"/><Relationship Id="rId10" Type="http://schemas.openxmlformats.org/officeDocument/2006/relationships/font" Target="fonts/font6.fntdata"/><Relationship Id="rId11" Type="http://schemas.openxmlformats.org/officeDocument/2006/relationships/font" Target="fonts/font7.fntdata"/><Relationship Id="rId12" Type="http://schemas.openxmlformats.org/officeDocument/2006/relationships/font" Target="fonts/font8.fntdata"/><Relationship Id="rId13" Type="http://schemas.openxmlformats.org/officeDocument/2006/relationships/font" Target="fonts/font9.fntdata"/><Relationship Id="rId14" Type="http://schemas.openxmlformats.org/officeDocument/2006/relationships/font" Target="fonts/font10.fntdata"/><Relationship Id="rId15" Type="http://schemas.openxmlformats.org/officeDocument/2006/relationships/font" Target="fonts/font11.fntdata"/><Relationship Id="rId16" Type="http://schemas.openxmlformats.org/officeDocument/2006/relationships/font" Target="fonts/font12.fntdata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08413" y="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A90BD-556C-48F0-827D-0A939702500F}" type="datetimeFigureOut">
              <a:rPr lang="ru-RU" smtClean="0"/>
              <a:t>20.10.2024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08413" y="9283700"/>
            <a:ext cx="2914650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6F74E-B015-4081-BE8B-0D2A47DFE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5171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09081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0213" y="1222375"/>
            <a:ext cx="5865812" cy="3298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2465" y="4703853"/>
            <a:ext cx="5379720" cy="38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09081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ru-RU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6142973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0213" y="1222375"/>
            <a:ext cx="5865812" cy="3298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72465" y="4703853"/>
            <a:ext cx="5379720" cy="384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09081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25" tIns="47100" rIns="94225" bIns="471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29397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96794" y="68564"/>
            <a:ext cx="11666838" cy="70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96794" y="68564"/>
            <a:ext cx="11666838" cy="70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3446977" y="-2220655"/>
            <a:ext cx="5028256" cy="1160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Титульный слайд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7425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6794" y="68564"/>
            <a:ext cx="11666838" cy="70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8578" y="1067744"/>
            <a:ext cx="11605054" cy="502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302578" y="63728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58" r:id="rId5"/>
    <p:sldLayoutId id="2147483659" r:id="rId6"/>
    <p:sldLayoutId id="2147483660" r:id="rId7"/>
    <p:sldLayoutId id="214748366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28;p18"/>
          <p:cNvSpPr txBox="1">
            <a:spLocks/>
          </p:cNvSpPr>
          <p:nvPr/>
        </p:nvSpPr>
        <p:spPr>
          <a:xfrm>
            <a:off x="935526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ru-RU" sz="1600" smtClean="0">
                <a:solidFill>
                  <a:srgbClr val="002060"/>
                </a:solidFill>
                <a:latin typeface="Sitka Small" panose="02000505000000020004" pitchFamily="2" charset="0"/>
              </a:rPr>
              <a:pPr/>
              <a:t>1</a:t>
            </a:fld>
            <a:endParaRPr lang="ru-RU" sz="1600" dirty="0">
              <a:solidFill>
                <a:srgbClr val="002060"/>
              </a:solidFill>
              <a:latin typeface="Sitka Small" panose="02000505000000020004" pitchFamily="2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91449" y="204369"/>
            <a:ext cx="0" cy="447675"/>
          </a:xfrm>
          <a:prstGeom prst="line">
            <a:avLst/>
          </a:prstGeom>
          <a:ln w="76200">
            <a:solidFill>
              <a:srgbClr val="00B0F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84CAD328-F802-4EDA-AC08-7A4531BD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82880" y="228600"/>
            <a:ext cx="10515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2060"/>
                </a:solidFill>
                <a:latin typeface="Sitka Small"/>
              </a:rPr>
              <a:t>Предварительный анализ ДЗ филиалов на 20.10.2024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82880" y="64008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10E0E"/>
                </a:solidFill>
                <a:latin typeface="Sitka Small"/>
              </a:rPr>
              <a:t>ВДГО и ВДС ИЖС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68880" y="694944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 b="0">
                <a:solidFill>
                  <a:srgbClr val="810E0E"/>
                </a:solidFill>
                <a:latin typeface="Sitka Small"/>
              </a:rPr>
              <a:t>Данные в таблице из BI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2880" y="630936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810E0E"/>
                </a:solidFill>
                <a:latin typeface="Sitka Small"/>
              </a:rPr>
              <a:t>Сведения ежемесячно представляются на ЧГБ по закрытому периоду, который был завершен</a:t>
            </a:r>
          </a:p>
          <a:p>
            <a:r>
              <a:rPr sz="1600" b="1">
                <a:solidFill>
                  <a:srgbClr val="810E0E"/>
                </a:solidFill>
                <a:latin typeface="Sitka Small"/>
              </a:rPr>
              <a:t>в отчетном месяце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82880" y="1005840"/>
          <a:ext cx="1177747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/>
                <a:gridCol w="1682496"/>
                <a:gridCol w="1682496"/>
                <a:gridCol w="1682496"/>
                <a:gridCol w="1682496"/>
                <a:gridCol w="1682496"/>
                <a:gridCol w="1682496"/>
              </a:tblGrid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0:0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0:1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0:2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0:3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0:4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0:5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0:6</a:t>
                      </a:r>
                    </a:p>
                  </a:txBody>
                  <a:tcPr anchor="ctr">
                    <a:noFill/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1:0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1:1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1:2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КЗ МОГС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FF0000"/>
                          </a:solidFill>
                          <a:latin typeface="Sitka Small"/>
                        </a:rPr>
                        <a:t>ДЗ МОГ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1:5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1:6</a:t>
                      </a:r>
                    </a:p>
                  </a:txBody>
                  <a:tcPr anchor="ctr">
                    <a:noFill/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2:0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2:1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3:0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3:1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тыс. руб.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тыс. руб.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тыс. руб.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тыс. руб.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7030A0"/>
                          </a:solidFill>
                          <a:latin typeface="Sitka Small"/>
                        </a:rPr>
                        <a:t>%</a:t>
                      </a:r>
                    </a:p>
                  </a:txBody>
                  <a:tcPr anchor="ctr">
                    <a:noFill/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ЮВ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54945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666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54279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163.0</a:t>
                      </a:r>
                    </a:p>
                  </a:txBody>
                  <a:tcPr anchor="ctr">
                    <a:noFill/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Юг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53946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666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53280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160.0</a:t>
                      </a:r>
                    </a:p>
                  </a:txBody>
                  <a:tcPr anchor="ctr">
                    <a:noFill/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СЗ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52947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666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52281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157.0</a:t>
                      </a:r>
                    </a:p>
                  </a:txBody>
                  <a:tcPr anchor="ctr">
                    <a:noFill/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Север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51948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666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51282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154.0</a:t>
                      </a:r>
                    </a:p>
                  </a:txBody>
                  <a:tcPr anchor="ctr">
                    <a:noFill/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Запад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50949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666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50283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151.0</a:t>
                      </a:r>
                    </a:p>
                  </a:txBody>
                  <a:tcPr anchor="ctr">
                    <a:noFill/>
                  </a:tcPr>
                </a:tc>
              </a:tr>
              <a:tr h="473825"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Восток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49950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666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49284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0">
                          <a:solidFill>
                            <a:srgbClr val="002060"/>
                          </a:solidFill>
                          <a:latin typeface="Sitka Small"/>
                        </a:rPr>
                        <a:t>148.0</a:t>
                      </a:r>
                    </a:p>
                  </a:txBody>
                  <a:tcPr anchor="ctr">
                    <a:noFill/>
                  </a:tcPr>
                </a:tc>
              </a:tr>
              <a:tr h="473830">
                <a:tc gridSpan="2">
                  <a:txBody>
                    <a:bodyPr/>
                    <a:lstStyle/>
                    <a:p>
                      <a:pPr algn="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ИТОГО: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314685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3996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310689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1998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solidFill>
                            <a:srgbClr val="002060"/>
                          </a:solidFill>
                          <a:latin typeface="Sitka Small"/>
                        </a:rPr>
                        <a:t>155.5</a:t>
                      </a: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516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22766</TotalTime>
  <Words>2</Words>
  <Application>Microsoft Office PowerPoint</Application>
  <PresentationFormat>Широкоэкранный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Sitka Small</vt:lpstr>
      <vt:lpstr>Arial</vt:lpstr>
      <vt:lpstr>Montserrat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Иванькова Ксения Игоревна</dc:creator>
  <cp:lastModifiedBy>Антон</cp:lastModifiedBy>
  <cp:revision>3782</cp:revision>
  <dcterms:modified xsi:type="dcterms:W3CDTF">2024-10-20T11:36:23Z</dcterms:modified>
</cp:coreProperties>
</file>