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703" r:id="rId3"/>
    <p:sldId id="755" r:id="rId4"/>
    <p:sldId id="756" r:id="rId6"/>
    <p:sldId id="757" r:id="rId7"/>
    <p:sldId id="754" r:id="rId8"/>
    <p:sldId id="729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0EB"/>
    <a:srgbClr val="EEF7E9"/>
    <a:srgbClr val="4472C4"/>
    <a:srgbClr val="B7DDE8"/>
    <a:srgbClr val="DDD6E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36" autoAdjust="0"/>
    <p:restoredTop sz="96349" autoAdjust="0"/>
  </p:normalViewPr>
  <p:slideViewPr>
    <p:cSldViewPr snapToGrid="0">
      <p:cViewPr varScale="1">
        <p:scale>
          <a:sx n="111" d="100"/>
          <a:sy n="111" d="100"/>
        </p:scale>
        <p:origin x="9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7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.emf"/><Relationship Id="rId3" Type="http://schemas.openxmlformats.org/officeDocument/2006/relationships/image" Target="../media/image13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FF448-F295-4DE3-B682-FE57C8A33F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1727C-9CCD-4C1B-8DC7-4CB838473E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p/>
        </p:txBody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图像占位符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/>
        </p:txBody>
      </p:sp>
      <p:sp>
        <p:nvSpPr>
          <p:cNvPr id="1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.emf"/><Relationship Id="rId7" Type="http://schemas.openxmlformats.org/officeDocument/2006/relationships/oleObject" Target="../embeddings/oleObject1.bin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notesSlide" Target="../notesSlides/notesSlide2.xml"/><Relationship Id="rId10" Type="http://schemas.openxmlformats.org/officeDocument/2006/relationships/vmlDrawing" Target="../drawings/vmlDrawing1.v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3.e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6.emf"/><Relationship Id="rId1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13.e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9.emf"/><Relationship Id="rId13" Type="http://schemas.openxmlformats.org/officeDocument/2006/relationships/notesSlide" Target="../notesSlides/notesSlide5.xml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4.emf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 3"/>
          <p:cNvGrpSpPr/>
          <p:nvPr/>
        </p:nvGrpSpPr>
        <p:grpSpPr bwMode="auto">
          <a:xfrm>
            <a:off x="0" y="2873377"/>
            <a:ext cx="12212638" cy="1296989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-463" y="2872820"/>
              <a:ext cx="12192463" cy="125191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691" y="2847433"/>
              <a:ext cx="1273223" cy="1291584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000" dirty="0"/>
                <a:t>2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373642" y="3077507"/>
              <a:ext cx="10818358" cy="830583"/>
            </a:xfrm>
            <a:prstGeom prst="rect">
              <a:avLst/>
            </a:prstGeom>
            <a:noFill/>
          </p:spPr>
          <p:txBody>
            <a:bodyPr wrap="square" lIns="91438" tIns="45719" rIns="91438" bIns="45719">
              <a:spAutoFit/>
            </a:bodyPr>
            <a:lstStyle/>
            <a:p>
              <a:pPr algn="r">
                <a:defRPr/>
              </a:pPr>
              <a:r>
                <a:rPr lang="zh-CN" altLang="en-US" sz="4800" b="1" spc="600" dirty="0">
                  <a:latin typeface="微软雅黑" panose="020B0503020204020204" charset="-122"/>
                  <a:ea typeface="微软雅黑" panose="020B0503020204020204" charset="-122"/>
                </a:rPr>
                <a:t>低资源开销</a:t>
              </a:r>
              <a:r>
                <a:rPr lang="en-US" altLang="zh-CN" sz="4800" b="1" spc="600" dirty="0">
                  <a:latin typeface="微软雅黑" panose="020B0503020204020204" charset="-122"/>
                  <a:ea typeface="微软雅黑" panose="020B0503020204020204" charset="-122"/>
                </a:rPr>
                <a:t>Frodo</a:t>
              </a:r>
              <a:r>
                <a:rPr lang="zh-CN" altLang="en-US" sz="4800" b="1" spc="600" dirty="0">
                  <a:latin typeface="微软雅黑" panose="020B0503020204020204" charset="-122"/>
                  <a:ea typeface="微软雅黑" panose="020B0503020204020204" charset="-122"/>
                </a:rPr>
                <a:t>工作进展</a:t>
              </a:r>
              <a:endParaRPr lang="zh-CN" altLang="en-US" sz="4800" b="1" spc="6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4102" name="组 2"/>
            <p:cNvGrpSpPr/>
            <p:nvPr/>
          </p:nvGrpSpPr>
          <p:grpSpPr bwMode="auto"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103" y="3643898"/>
                <a:ext cx="226899" cy="24289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104" y="3908880"/>
                <a:ext cx="226900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104" y="3121870"/>
                <a:ext cx="226900" cy="24289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897" y="3387645"/>
                <a:ext cx="228487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103" y="2850542"/>
                <a:ext cx="226899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325" y="3134360"/>
            <a:ext cx="10703560" cy="3099435"/>
          </a:xfrm>
          <a:prstGeom prst="rect">
            <a:avLst/>
          </a:prstGeom>
        </p:spPr>
      </p:pic>
      <p:sp>
        <p:nvSpPr>
          <p:cNvPr id="2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2</a:t>
            </a:r>
            <a:endParaRPr lang="en-US" altLang="zh-CN" sz="3600" dirty="0"/>
          </a:p>
        </p:txBody>
      </p:sp>
      <p:sp>
        <p:nvSpPr>
          <p:cNvPr id="3" name="矩形 26"/>
          <p:cNvSpPr/>
          <p:nvPr/>
        </p:nvSpPr>
        <p:spPr>
          <a:xfrm>
            <a:off x="444500" y="2084705"/>
            <a:ext cx="11595100" cy="968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sz="20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核心算子</a:t>
            </a:r>
            <a:endParaRPr lang="en-US" sz="2000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lvl="1" indent="0" algn="just">
              <a:lnSpc>
                <a:spcPct val="150000"/>
              </a:lnSpc>
              <a:buFont typeface="Wingdings" panose="05000000000000000000" pitchFamily="2" charset="2"/>
              <a:buNone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Hash(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矩阵生成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),</a:t>
            </a: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MACs(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矩阵乘加运算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)</a:t>
            </a: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Sampler(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高斯采样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) </a:t>
            </a: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Controller(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主控</a:t>
            </a: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)</a:t>
            </a:r>
            <a:endParaRPr lang="en-US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4" name="矩形 6"/>
          <p:cNvSpPr/>
          <p:nvPr/>
        </p:nvSpPr>
        <p:spPr>
          <a:xfrm>
            <a:off x="349441" y="779124"/>
            <a:ext cx="1184275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sz="20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低资源开销策略</a:t>
            </a:r>
            <a:endParaRPr lang="zh-CN" sz="2000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lvl="1" indent="0" algn="just">
              <a:lnSpc>
                <a:spcPct val="150000"/>
              </a:lnSpc>
              <a:buFont typeface="Wingdings" panose="05000000000000000000" pitchFamily="2" charset="2"/>
              <a:buNone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硬件单元减少：</a:t>
            </a: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 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相较于高性能版本使用更少的计算单元</a:t>
            </a:r>
            <a:endParaRPr lang="zh-CN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lvl="1" indent="0" algn="just">
              <a:lnSpc>
                <a:spcPct val="150000"/>
              </a:lnSpc>
              <a:buFont typeface="Wingdings" panose="05000000000000000000" pitchFamily="2" charset="2"/>
              <a:buNone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控制逻辑简化：</a:t>
            </a: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 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相比与高性能版本并行度降低，算法易于拆分为微过程，采用指令控制。</a:t>
            </a:r>
            <a:endParaRPr lang="zh-CN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554990" y="27749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低资源消耗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Frodo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硬件实现方案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17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7" name="组 13"/>
            <p:cNvGrpSpPr/>
            <p:nvPr/>
          </p:nvGrpSpPr>
          <p:grpSpPr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8" name="组 2"/>
              <p:cNvGrpSpPr/>
              <p:nvPr/>
            </p:nvGrpSpPr>
            <p:grpSpPr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9" name="组 1"/>
                <p:cNvGrpSpPr/>
                <p:nvPr/>
              </p:nvGrpSpPr>
              <p:grpSpPr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10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2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3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5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6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  <a:endParaRPr lang="en-US" altLang="zh-CN" sz="14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7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8" name="文本框 5"/>
          <p:cNvSpPr txBox="1"/>
          <p:nvPr/>
        </p:nvSpPr>
        <p:spPr>
          <a:xfrm>
            <a:off x="4041140" y="6300470"/>
            <a:ext cx="410972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低资源开销</a:t>
            </a:r>
            <a:r>
              <a:rPr lang="en-US" altLang="zh-CN" sz="1600" b="1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Frodo</a:t>
            </a:r>
            <a:r>
              <a:rPr lang="zh-CN" altLang="en-US" sz="1600" b="1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算法硬件实现总体架构</a:t>
            </a:r>
            <a:endParaRPr lang="zh-CN" altLang="en-US" sz="1600" dirty="0">
              <a:solidFill>
                <a:srgbClr val="4472C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42"/>
          <p:cNvSpPr/>
          <p:nvPr>
            <p:custDataLst>
              <p:tags r:id="rId1"/>
            </p:custDataLst>
          </p:nvPr>
        </p:nvSpPr>
        <p:spPr>
          <a:xfrm>
            <a:off x="956310" y="2784475"/>
            <a:ext cx="2725420" cy="819785"/>
          </a:xfrm>
          <a:prstGeom prst="roundRect">
            <a:avLst>
              <a:gd name="adj" fmla="val 10018"/>
            </a:avLst>
          </a:prstGeom>
          <a:solidFill>
            <a:srgbClr val="F5F0EB"/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2</a:t>
            </a:r>
            <a:endParaRPr lang="en-US" altLang="zh-CN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478155" y="24955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低资源开销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Frodo—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矩阵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乘方案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214839" y="101546"/>
            <a:ext cx="5991131" cy="707884"/>
            <a:chOff x="6200869" y="78051"/>
            <a:chExt cx="5991131" cy="707884"/>
          </a:xfrm>
        </p:grpSpPr>
        <p:grpSp>
          <p:nvGrpSpPr>
            <p:cNvPr id="20" name="组 13"/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22" name="组 2"/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24" name="组 1"/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26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1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5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3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  <a:endParaRPr lang="en-US" altLang="zh-CN" sz="14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1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89654" y="883281"/>
            <a:ext cx="6803798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乘法器的个数减少至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4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个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所有的矩阵乘法采取同一种运算方案，简化控制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逻辑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矩阵加无需单独执行且降低了存储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需求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43" name="矩形: 圆角 42"/>
          <p:cNvSpPr/>
          <p:nvPr>
            <p:custDataLst>
              <p:tags r:id="rId2"/>
            </p:custDataLst>
          </p:nvPr>
        </p:nvSpPr>
        <p:spPr>
          <a:xfrm>
            <a:off x="991870" y="5267960"/>
            <a:ext cx="2689860" cy="819785"/>
          </a:xfrm>
          <a:prstGeom prst="roundRect">
            <a:avLst>
              <a:gd name="adj" fmla="val 10018"/>
            </a:avLst>
          </a:prstGeom>
          <a:solidFill>
            <a:srgbClr val="F5F0EB"/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44" name="文本框 43"/>
          <p:cNvSpPr txBox="1"/>
          <p:nvPr>
            <p:custDataLst>
              <p:tags r:id="rId3"/>
            </p:custDataLst>
          </p:nvPr>
        </p:nvSpPr>
        <p:spPr>
          <a:xfrm>
            <a:off x="991870" y="5267960"/>
            <a:ext cx="281559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矩阵来自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算子的输出，其他矩阵来自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RAM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62766" y="1273332"/>
            <a:ext cx="3929220" cy="41819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矩阵乘方案细节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(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以矩阵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B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计算过程为例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)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956310" y="2784475"/>
            <a:ext cx="27254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与高性能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Frodo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相比，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左乘与右乘采用相同的计算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顺序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: 圆角 42"/>
          <p:cNvSpPr/>
          <p:nvPr>
            <p:custDataLst>
              <p:tags r:id="rId5"/>
            </p:custDataLst>
          </p:nvPr>
        </p:nvSpPr>
        <p:spPr>
          <a:xfrm>
            <a:off x="956310" y="3956050"/>
            <a:ext cx="2725420" cy="819785"/>
          </a:xfrm>
          <a:prstGeom prst="roundRect">
            <a:avLst>
              <a:gd name="adj" fmla="val 10018"/>
            </a:avLst>
          </a:prstGeom>
          <a:solidFill>
            <a:srgbClr val="F5F0EB"/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956310" y="3956050"/>
            <a:ext cx="27254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结果矩阵对加矩阵直接进行覆盖，节省存储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空间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4820920" y="1778000"/>
          <a:ext cx="7232650" cy="469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4906645" imgH="3194050" progId="Visio.Drawing.15">
                  <p:embed/>
                </p:oleObj>
              </mc:Choice>
              <mc:Fallback>
                <p:oleObj name="" r:id="rId7" imgW="4906645" imgH="3194050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20920" y="1778000"/>
                        <a:ext cx="7232650" cy="469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2</a:t>
            </a:r>
            <a:endParaRPr lang="en-US" altLang="zh-CN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568960" y="24955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低资源开销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Frodo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矩阵乘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加单元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20" name="组 13"/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22" name="组 2"/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24" name="组 1"/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26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1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5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3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  <a:endParaRPr lang="en-US" altLang="zh-CN" sz="14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1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4" name="对象 3"/>
          <p:cNvGraphicFramePr/>
          <p:nvPr/>
        </p:nvGraphicFramePr>
        <p:xfrm>
          <a:off x="207010" y="3853180"/>
          <a:ext cx="6779895" cy="2621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1" imgW="6593840" imgH="2852420" progId="Visio.Drawing.15">
                  <p:embed/>
                </p:oleObj>
              </mc:Choice>
              <mc:Fallback>
                <p:oleObj name="" r:id="rId1" imgW="6593840" imgH="2852420" progId="Visio.Drawing.15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7010" y="3853180"/>
                        <a:ext cx="6779895" cy="2621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7612380" y="3933190"/>
          <a:ext cx="4235450" cy="2352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3" imgW="4971415" imgH="3245485" progId="Visio.Drawing.15">
                  <p:embed/>
                </p:oleObj>
              </mc:Choice>
              <mc:Fallback>
                <p:oleObj name="" r:id="rId3" imgW="4971415" imgH="3245485" progId="Visio.Drawing.15">
                  <p:embed/>
                  <p:pic>
                    <p:nvPicPr>
                      <p:cNvPr id="0" name="对象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12380" y="3933190"/>
                        <a:ext cx="4235450" cy="2352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7740650" y="3853180"/>
            <a:ext cx="4107180" cy="249237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2671445" y="3869690"/>
            <a:ext cx="5109845" cy="32067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311910" y="4173220"/>
            <a:ext cx="1329055" cy="193167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2653665" y="6125845"/>
            <a:ext cx="5163820" cy="18732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937500" y="2440305"/>
            <a:ext cx="3910330" cy="127254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zh-CN" alt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阵列设计思路</a:t>
            </a:r>
            <a:endParaRPr lang="en-US" altLang="zh-CN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输入增添选择器实现乘法加法运算的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复用</a:t>
            </a:r>
            <a:endParaRPr lang="zh-CN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仅使用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的前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位（有效数据位）参与乘法运算</a:t>
            </a:r>
            <a:endParaRPr lang="zh-CN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删除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16bit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之后的运算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</a:t>
            </a:r>
            <a:endParaRPr lang="en-US" altLang="zh-CN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sz="14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降低了</a:t>
            </a:r>
            <a:r>
              <a:rPr lang="en-US" altLang="zh-CN" sz="14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60%</a:t>
            </a:r>
            <a:r>
              <a:rPr lang="zh-CN" altLang="en-US" sz="14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的全加器使用</a:t>
            </a:r>
            <a:endParaRPr lang="zh-CN" altLang="en-US" sz="140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10675" y="2072005"/>
            <a:ext cx="11271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单元功能仿真</a:t>
            </a:r>
            <a:endParaRPr lang="zh-CN" altLang="en-US" sz="12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矩形 26"/>
          <p:cNvSpPr/>
          <p:nvPr/>
        </p:nvSpPr>
        <p:spPr>
          <a:xfrm>
            <a:off x="207010" y="841375"/>
            <a:ext cx="6686550" cy="239966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矩阵每一次运算都涉及到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A*B+C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类型的计算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为降低计算单元资源开销、适配运算方案，设计乘加单元</a:t>
            </a:r>
            <a:endParaRPr lang="en-US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接受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个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16bit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输入，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，输出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16bit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A*B+C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结果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	</a:t>
            </a:r>
            <a:endParaRPr lang="en-US" sz="160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B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可补码输入以满足解封装过程的减法操作</a:t>
            </a:r>
            <a:endParaRPr lang="zh-CN" sz="160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加法操作复用乘法的全加器降低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开销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根据数据的实际有效数位减少全加器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数目</a:t>
            </a:r>
            <a:endParaRPr lang="zh-CN" sz="160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7890" y="975995"/>
            <a:ext cx="4640580" cy="10763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722995" y="1905635"/>
            <a:ext cx="210820" cy="1663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327515" y="1905635"/>
            <a:ext cx="210185" cy="1663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932035" y="1905635"/>
            <a:ext cx="178435" cy="1663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0520045" y="1905635"/>
            <a:ext cx="178435" cy="1663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1122660" y="1905635"/>
            <a:ext cx="178435" cy="1663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1710035" y="1905635"/>
            <a:ext cx="178435" cy="1663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134350" y="1905635"/>
            <a:ext cx="210820" cy="1663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8134350" y="1739265"/>
            <a:ext cx="1059180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x B </a:t>
            </a:r>
            <a:r>
              <a:rPr lang="en-US" altLang="zh-CN" sz="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 </a:t>
            </a:r>
            <a:r>
              <a:rPr lang="zh-CN" altLang="en-US" sz="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结果</a:t>
            </a:r>
            <a:endParaRPr lang="zh-CN" altLang="en-US" sz="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740650" y="1407160"/>
            <a:ext cx="151130" cy="1758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endParaRPr lang="zh-CN" altLang="en-US" sz="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740650" y="1563370"/>
            <a:ext cx="151130" cy="1758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endParaRPr lang="zh-CN" altLang="en-US" sz="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740650" y="1693545"/>
            <a:ext cx="151130" cy="1758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endParaRPr lang="zh-CN" altLang="en-US" sz="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345170" y="1146810"/>
            <a:ext cx="210820" cy="166370"/>
          </a:xfrm>
          <a:prstGeom prst="rect">
            <a:avLst/>
          </a:prstGeom>
          <a:noFill/>
          <a:ln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n>
                <a:solidFill>
                  <a:srgbClr val="FFFF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465185" y="1137285"/>
            <a:ext cx="862330" cy="1758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8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高使能工作</a:t>
            </a:r>
            <a:endParaRPr lang="zh-CN" altLang="en-US" sz="80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2</a:t>
            </a:r>
            <a:endParaRPr lang="en-US" altLang="zh-CN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568960" y="24955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低资源开销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Frodo—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存储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方案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20" name="组 13"/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22" name="组 2"/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24" name="组 1"/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26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1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5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3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  <a:endParaRPr lang="en-US" altLang="zh-CN" sz="14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1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5" name="矩形 26"/>
          <p:cNvSpPr/>
          <p:nvPr/>
        </p:nvSpPr>
        <p:spPr>
          <a:xfrm>
            <a:off x="207010" y="841375"/>
            <a:ext cx="7659370" cy="101473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E与S交叉进行存储，计算时可同时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读取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矩阵乘法的结果直接存在加矩阵中，节省存储空间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如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E)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8825230" y="786130"/>
          <a:ext cx="2842895" cy="5293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3280410" imgH="6333490" progId="Visio.Drawing.15">
                  <p:embed/>
                </p:oleObj>
              </mc:Choice>
              <mc:Fallback>
                <p:oleObj name="" r:id="rId1" imgW="3280410" imgH="6333490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825230" y="786130"/>
                        <a:ext cx="2842895" cy="5293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9221827" y="6118055"/>
            <a:ext cx="2049915" cy="37741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地址空间规划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4481195" y="1856105"/>
            <a:ext cx="3985260" cy="4222750"/>
            <a:chOff x="4812" y="2923"/>
            <a:chExt cx="6276" cy="6886"/>
          </a:xfrm>
        </p:grpSpPr>
        <p:sp>
          <p:nvSpPr>
            <p:cNvPr id="18" name="矩形 17"/>
            <p:cNvSpPr/>
            <p:nvPr/>
          </p:nvSpPr>
          <p:spPr>
            <a:xfrm>
              <a:off x="4812" y="2923"/>
              <a:ext cx="6276" cy="6886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39" name="对象 38"/>
            <p:cNvGraphicFramePr/>
            <p:nvPr/>
          </p:nvGraphicFramePr>
          <p:xfrm>
            <a:off x="6186" y="3593"/>
            <a:ext cx="4902" cy="5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" name="" r:id="rId3" imgW="2768600" imgH="3078480" progId="Visio.Drawing.15">
                    <p:embed/>
                  </p:oleObj>
                </mc:Choice>
                <mc:Fallback>
                  <p:oleObj name="" r:id="rId3" imgW="2768600" imgH="3078480" progId="Visio.Drawing.15">
                    <p:embed/>
                    <p:pic>
                      <p:nvPicPr>
                        <p:cNvPr id="0" name="图片 3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86" y="3593"/>
                          <a:ext cx="4902" cy="54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矩形 42"/>
            <p:cNvSpPr/>
            <p:nvPr/>
          </p:nvSpPr>
          <p:spPr>
            <a:xfrm>
              <a:off x="4894" y="3034"/>
              <a:ext cx="3232" cy="46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Frodo</a:t>
              </a:r>
              <a:r>
                <a:rPr lang="zh-CN" altLang="en-US" sz="14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涉及的矩阵</a:t>
              </a:r>
              <a:r>
                <a:rPr lang="zh-CN" altLang="en-US" sz="14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乘法</a:t>
              </a:r>
              <a:endParaRPr lang="zh-CN" altLang="en-US" sz="1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344" y="4255"/>
              <a:ext cx="763" cy="5261"/>
            </a:xfrm>
            <a:prstGeom prst="rect">
              <a:avLst/>
            </a:prstGeom>
          </p:spPr>
          <p:txBody>
            <a:bodyPr wrap="square">
              <a:noAutofit/>
            </a:bodyPr>
            <a:p>
              <a:pPr algn="ctr">
                <a:lnSpc>
                  <a:spcPct val="90000"/>
                </a:lnSpc>
              </a:pPr>
              <a:r>
                <a:rPr lang="zh-CN" altLang="en-US" sz="12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需要参加运算的矩阵可同时进行读取</a:t>
              </a:r>
              <a:endParaRPr lang="zh-CN" altLang="en-US" sz="1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5463897" y="6118055"/>
            <a:ext cx="2049915" cy="41402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矩阵乘法</a:t>
            </a: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访存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328930" y="2997835"/>
            <a:ext cx="4055110" cy="3081020"/>
            <a:chOff x="441" y="2923"/>
            <a:chExt cx="6386" cy="3967"/>
          </a:xfrm>
        </p:grpSpPr>
        <p:graphicFrame>
          <p:nvGraphicFramePr>
            <p:cNvPr id="47" name="对象 46"/>
            <p:cNvGraphicFramePr/>
            <p:nvPr/>
          </p:nvGraphicFramePr>
          <p:xfrm>
            <a:off x="896" y="2923"/>
            <a:ext cx="5931" cy="39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5" imgW="6006465" imgH="4026535" progId="Visio.Drawing.15">
                    <p:embed/>
                  </p:oleObj>
                </mc:Choice>
                <mc:Fallback>
                  <p:oleObj name="" r:id="rId5" imgW="6006465" imgH="4026535" progId="Visio.Drawing.15">
                    <p:embed/>
                    <p:pic>
                      <p:nvPicPr>
                        <p:cNvPr id="0" name="图片 3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96" y="2923"/>
                          <a:ext cx="5931" cy="39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矩形 48"/>
            <p:cNvSpPr/>
            <p:nvPr/>
          </p:nvSpPr>
          <p:spPr>
            <a:xfrm>
              <a:off x="441" y="3083"/>
              <a:ext cx="3232" cy="36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矩阵生成</a:t>
              </a:r>
              <a:r>
                <a:rPr lang="zh-CN" altLang="en-US" sz="14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顺序</a:t>
              </a:r>
              <a:endParaRPr lang="zh-CN" altLang="en-US" sz="1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981" y="3035"/>
              <a:ext cx="5667" cy="3855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1080" y="3691"/>
              <a:ext cx="771" cy="272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160020" y="2147570"/>
            <a:ext cx="1332865" cy="645160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200" b="1">
                <a:sym typeface="+mn-ea"/>
              </a:rPr>
              <a:t>S</a:t>
            </a:r>
            <a:r>
              <a:rPr lang="zh-CN" altLang="en-US" sz="1200" b="1">
                <a:sym typeface="+mn-ea"/>
              </a:rPr>
              <a:t>矩阵需调整存储顺序以适应矩阵乘法的</a:t>
            </a:r>
            <a:r>
              <a:rPr lang="zh-CN" altLang="en-US" sz="1200" b="1">
                <a:sym typeface="+mn-ea"/>
              </a:rPr>
              <a:t>形式</a:t>
            </a:r>
            <a:endParaRPr lang="zh-CN" altLang="en-US" sz="1200" b="1">
              <a:sym typeface="+mn-ea"/>
            </a:endParaRPr>
          </a:p>
        </p:txBody>
      </p:sp>
      <p:cxnSp>
        <p:nvCxnSpPr>
          <p:cNvPr id="62" name="直接箭头连接符 61"/>
          <p:cNvCxnSpPr>
            <a:stCxn id="59" idx="0"/>
            <a:endCxn id="60" idx="2"/>
          </p:cNvCxnSpPr>
          <p:nvPr/>
        </p:nvCxnSpPr>
        <p:spPr>
          <a:xfrm flipH="1" flipV="1">
            <a:off x="826770" y="2792730"/>
            <a:ext cx="153035" cy="80137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2</a:t>
            </a:r>
            <a:endParaRPr lang="en-US" altLang="zh-CN" sz="3600" dirty="0"/>
          </a:p>
        </p:txBody>
      </p:sp>
      <p:sp>
        <p:nvSpPr>
          <p:cNvPr id="72" name="文本框 2"/>
          <p:cNvSpPr txBox="1"/>
          <p:nvPr/>
        </p:nvSpPr>
        <p:spPr>
          <a:xfrm>
            <a:off x="554990" y="27749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低资源开销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Frodo—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指令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73" name="组合 18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74" name="组 13"/>
            <p:cNvGrpSpPr/>
            <p:nvPr/>
          </p:nvGrpSpPr>
          <p:grpSpPr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75" name="组 2"/>
              <p:cNvGrpSpPr/>
              <p:nvPr/>
            </p:nvGrpSpPr>
            <p:grpSpPr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76" name="组 1"/>
                <p:cNvGrpSpPr/>
                <p:nvPr/>
              </p:nvGrpSpPr>
              <p:grpSpPr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77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78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79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0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1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82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83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  <a:endParaRPr lang="en-US" altLang="zh-CN" sz="14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84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85" name="矩形 26"/>
          <p:cNvSpPr/>
          <p:nvPr/>
        </p:nvSpPr>
        <p:spPr>
          <a:xfrm>
            <a:off x="76200" y="798195"/>
            <a:ext cx="6019800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charset="0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sz="14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shake</a:t>
            </a:r>
            <a:r>
              <a:rPr lang="zh-CN" sz="14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指令：</a:t>
            </a:r>
            <a:endParaRPr lang="zh-CN" sz="1400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sz="14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absorb</a:t>
            </a:r>
            <a:r>
              <a:rPr lang="zh-CN" sz="14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类：</a:t>
            </a:r>
            <a:endParaRPr lang="zh-CN" sz="1400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sz="14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absorb: </a:t>
            </a:r>
            <a:r>
              <a:rPr lang="zh-CN" sz="14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载入数据并进行多轮吸收，用于连续的吸收过程。</a:t>
            </a:r>
            <a:endParaRPr lang="zh-CN" sz="1400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sz="14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absorbload: </a:t>
            </a:r>
            <a:r>
              <a:rPr lang="zh-CN" sz="14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仅载入数据，用于吸收的数据源需要拼接进行的过程</a:t>
            </a:r>
            <a:endParaRPr lang="zh-CN" sz="1400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sz="14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absorbex: </a:t>
            </a:r>
            <a:r>
              <a:rPr lang="zh-CN" sz="14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执行一次吸收</a:t>
            </a:r>
            <a:endParaRPr lang="zh-CN" sz="1400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sz="14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sequeeze</a:t>
            </a:r>
            <a:r>
              <a:rPr lang="zh-CN" sz="14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类：</a:t>
            </a:r>
            <a:endParaRPr lang="zh-CN" sz="1400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sz="14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squeeze</a:t>
            </a:r>
            <a:r>
              <a:rPr lang="zh-CN" sz="14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：进行多轮挤压并输出数据，用于连续的挤压过程</a:t>
            </a:r>
            <a:endParaRPr lang="zh-CN" sz="1400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sz="14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squeezex: </a:t>
            </a:r>
            <a:r>
              <a:rPr lang="zh-CN" sz="14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执行一次挤压但不输出数据</a:t>
            </a:r>
            <a:endParaRPr lang="zh-CN" sz="1400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sz="14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squeezestore: </a:t>
            </a:r>
            <a:r>
              <a:rPr lang="zh-CN" sz="14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输出已经挤压的数据，用于一次挤压但需要分步输出的过程</a:t>
            </a:r>
            <a:endParaRPr lang="zh-CN" sz="1400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charset="0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endParaRPr lang="en-US" sz="1400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charset="0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sz="14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mac</a:t>
            </a:r>
            <a:r>
              <a:rPr lang="zh-CN" sz="14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指令：</a:t>
            </a:r>
            <a:endParaRPr lang="zh-CN" sz="1400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sz="14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matmul:  </a:t>
            </a:r>
            <a:r>
              <a:rPr lang="zh-CN" sz="14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执行矩阵乘加</a:t>
            </a:r>
            <a:endParaRPr lang="zh-CN" sz="1400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sz="14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matadd:  </a:t>
            </a:r>
            <a:r>
              <a:rPr lang="zh-CN" sz="14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执行矩阵加法</a:t>
            </a:r>
            <a:endParaRPr lang="zh-CN" sz="1400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sz="14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查表获得操作矩阵地址</a:t>
            </a:r>
            <a:endParaRPr lang="zh-CN" sz="1400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59161" y="4113687"/>
            <a:ext cx="3929220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算法指令流程（以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Key Generation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为例）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59161" y="5981222"/>
            <a:ext cx="3929220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与指令适应的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shake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模块功能仿真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图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1490345" y="774065"/>
          <a:ext cx="4710430" cy="691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4177665" imgH="637540" progId="Visio.Drawing.15">
                  <p:embed/>
                </p:oleObj>
              </mc:Choice>
              <mc:Fallback>
                <p:oleObj name="" r:id="rId1" imgW="4177665" imgH="637540" progId="Visio.Drawing.15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90345" y="774065"/>
                        <a:ext cx="4710430" cy="691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1278890" y="4481195"/>
          <a:ext cx="4910455" cy="673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4354195" imgH="621030" progId="Visio.Drawing.15">
                  <p:embed/>
                </p:oleObj>
              </mc:Choice>
              <mc:Fallback>
                <p:oleObj name="" r:id="rId3" imgW="4354195" imgH="621030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8890" y="4481195"/>
                        <a:ext cx="4910455" cy="673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6593205" y="4543425"/>
            <a:ext cx="5255260" cy="1537335"/>
            <a:chOff x="10383" y="7155"/>
            <a:chExt cx="8276" cy="2421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83" y="7155"/>
              <a:ext cx="8275" cy="2421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14475" y="8065"/>
              <a:ext cx="35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 b="1">
                  <a:solidFill>
                    <a:srgbClr val="FF0000"/>
                  </a:solidFill>
                </a:rPr>
                <a:t>数据装载</a:t>
              </a:r>
              <a:endParaRPr lang="zh-CN" altLang="en-US" sz="1200" b="1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894" y="7299"/>
              <a:ext cx="356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 b="1">
                  <a:solidFill>
                    <a:srgbClr val="FF0000"/>
                  </a:solidFill>
                </a:rPr>
                <a:t>吸收信号</a:t>
              </a:r>
              <a:endParaRPr lang="zh-CN" altLang="en-US" sz="1200" b="1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7298" y="7433"/>
              <a:ext cx="135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 b="1">
                  <a:solidFill>
                    <a:srgbClr val="FF0000"/>
                  </a:solidFill>
                </a:rPr>
                <a:t>挤压信号</a:t>
              </a:r>
              <a:endParaRPr lang="zh-CN" altLang="en-US" sz="1200" b="1">
                <a:solidFill>
                  <a:srgbClr val="FF000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3829" y="7436"/>
              <a:ext cx="200" cy="1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2329" y="8163"/>
              <a:ext cx="1324" cy="1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7166" y="7586"/>
              <a:ext cx="200" cy="1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7366" y="8499"/>
              <a:ext cx="1293" cy="1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269" y="8065"/>
              <a:ext cx="135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b="1">
                  <a:solidFill>
                    <a:srgbClr val="FF0000"/>
                  </a:solidFill>
                </a:rPr>
                <a:t>Hash</a:t>
              </a:r>
              <a:r>
                <a:rPr lang="zh-CN" altLang="en-US" sz="1200" b="1">
                  <a:solidFill>
                    <a:srgbClr val="FF0000"/>
                  </a:solidFill>
                </a:rPr>
                <a:t>输出</a:t>
              </a:r>
              <a:endParaRPr lang="zh-CN" altLang="en-US" sz="1200" b="1">
                <a:solidFill>
                  <a:srgbClr val="FF0000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8804275" y="5775325"/>
            <a:ext cx="127000" cy="95250"/>
          </a:xfrm>
          <a:prstGeom prst="rect">
            <a:avLst/>
          </a:prstGeom>
          <a:noFill/>
          <a:ln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855710" y="5644515"/>
            <a:ext cx="2262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24</a:t>
            </a:r>
            <a:r>
              <a:rPr lang="zh-CN" altLang="en-US" sz="1200" b="1">
                <a:solidFill>
                  <a:srgbClr val="FF0000"/>
                </a:solidFill>
              </a:rPr>
              <a:t>轮</a:t>
            </a:r>
            <a:r>
              <a:rPr lang="en-US" altLang="zh-CN" sz="1200" b="1">
                <a:solidFill>
                  <a:srgbClr val="FF0000"/>
                </a:solidFill>
              </a:rPr>
              <a:t>Keccak</a:t>
            </a:r>
            <a:r>
              <a:rPr lang="zh-CN" altLang="en-US" sz="1200" b="1">
                <a:solidFill>
                  <a:srgbClr val="FF0000"/>
                </a:solidFill>
              </a:rPr>
              <a:t>映射</a:t>
            </a:r>
            <a:r>
              <a:rPr lang="zh-CN" altLang="en-US" sz="1200" b="1">
                <a:solidFill>
                  <a:srgbClr val="FF0000"/>
                </a:solidFill>
              </a:rPr>
              <a:t>开始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998585" y="5183505"/>
            <a:ext cx="155575" cy="12255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788525" y="5870575"/>
            <a:ext cx="255270" cy="95250"/>
          </a:xfrm>
          <a:prstGeom prst="rect">
            <a:avLst/>
          </a:prstGeom>
          <a:noFill/>
          <a:ln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0043795" y="5780405"/>
            <a:ext cx="2262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Keccak</a:t>
            </a:r>
            <a:r>
              <a:rPr lang="zh-CN" altLang="en-US" sz="1200" b="1">
                <a:solidFill>
                  <a:srgbClr val="FF0000"/>
                </a:solidFill>
              </a:rPr>
              <a:t>结果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8669655" y="751840"/>
            <a:ext cx="2161540" cy="3505200"/>
            <a:chOff x="10766" y="1165"/>
            <a:chExt cx="3404" cy="5520"/>
          </a:xfrm>
        </p:grpSpPr>
        <p:grpSp>
          <p:nvGrpSpPr>
            <p:cNvPr id="46" name="组合 45"/>
            <p:cNvGrpSpPr/>
            <p:nvPr/>
          </p:nvGrpSpPr>
          <p:grpSpPr>
            <a:xfrm>
              <a:off x="10766" y="1165"/>
              <a:ext cx="3404" cy="5520"/>
              <a:chOff x="7676" y="2578"/>
              <a:chExt cx="3404" cy="5520"/>
            </a:xfrm>
          </p:grpSpPr>
          <p:pic>
            <p:nvPicPr>
              <p:cNvPr id="44" name="图片 4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76" y="2578"/>
                <a:ext cx="3405" cy="5520"/>
              </a:xfrm>
              <a:prstGeom prst="rect">
                <a:avLst/>
              </a:prstGeom>
            </p:spPr>
          </p:pic>
          <p:sp>
            <p:nvSpPr>
              <p:cNvPr id="45" name="矩形 44"/>
              <p:cNvSpPr/>
              <p:nvPr/>
            </p:nvSpPr>
            <p:spPr>
              <a:xfrm>
                <a:off x="7676" y="2597"/>
                <a:ext cx="3405" cy="54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38" name="矩形 37"/>
            <p:cNvSpPr/>
            <p:nvPr/>
          </p:nvSpPr>
          <p:spPr>
            <a:xfrm>
              <a:off x="10917" y="4552"/>
              <a:ext cx="2977" cy="1936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0917" y="4202"/>
              <a:ext cx="2977" cy="27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0917" y="3535"/>
              <a:ext cx="2977" cy="587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0917" y="1238"/>
              <a:ext cx="2977" cy="1936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793230" y="250190"/>
            <a:ext cx="1972310" cy="1082040"/>
            <a:chOff x="13230" y="1257"/>
            <a:chExt cx="3106" cy="1704"/>
          </a:xfrm>
        </p:grpSpPr>
        <p:graphicFrame>
          <p:nvGraphicFramePr>
            <p:cNvPr id="33" name="对象 32"/>
            <p:cNvGraphicFramePr/>
            <p:nvPr/>
          </p:nvGraphicFramePr>
          <p:xfrm>
            <a:off x="13230" y="1373"/>
            <a:ext cx="3106" cy="1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" name="" r:id="rId7" imgW="1761490" imgH="847090" progId="Visio.Drawing.15">
                    <p:embed/>
                  </p:oleObj>
                </mc:Choice>
                <mc:Fallback>
                  <p:oleObj name="" r:id="rId7" imgW="1761490" imgH="847090" progId="Visio.Drawing.15">
                    <p:embed/>
                    <p:pic>
                      <p:nvPicPr>
                        <p:cNvPr id="0" name="图片 3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230" y="1373"/>
                          <a:ext cx="3106" cy="145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矩形 50"/>
            <p:cNvSpPr/>
            <p:nvPr/>
          </p:nvSpPr>
          <p:spPr>
            <a:xfrm>
              <a:off x="14416" y="1257"/>
              <a:ext cx="1400" cy="170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831205" y="1093470"/>
            <a:ext cx="2522220" cy="2938780"/>
            <a:chOff x="14910" y="2058"/>
            <a:chExt cx="3972" cy="4628"/>
          </a:xfrm>
        </p:grpSpPr>
        <p:graphicFrame>
          <p:nvGraphicFramePr>
            <p:cNvPr id="35" name="对象 34"/>
            <p:cNvGraphicFramePr/>
            <p:nvPr/>
          </p:nvGraphicFramePr>
          <p:xfrm>
            <a:off x="14910" y="2183"/>
            <a:ext cx="3886" cy="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" name="" r:id="rId9" imgW="2197735" imgH="2458085" progId="Visio.Drawing.15">
                    <p:embed/>
                  </p:oleObj>
                </mc:Choice>
                <mc:Fallback>
                  <p:oleObj name="" r:id="rId9" imgW="2197735" imgH="2458085" progId="Visio.Drawing.15">
                    <p:embed/>
                    <p:pic>
                      <p:nvPicPr>
                        <p:cNvPr id="0" name="图片 3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4910" y="2183"/>
                          <a:ext cx="3886" cy="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矩形 51"/>
            <p:cNvSpPr/>
            <p:nvPr/>
          </p:nvSpPr>
          <p:spPr>
            <a:xfrm>
              <a:off x="16109" y="2058"/>
              <a:ext cx="1400" cy="164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5998" y="3101"/>
              <a:ext cx="1621" cy="251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15816" y="4886"/>
              <a:ext cx="3066" cy="18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57" name="直接箭头连接符 56"/>
          <p:cNvCxnSpPr>
            <a:stCxn id="50" idx="1"/>
            <a:endCxn id="51" idx="3"/>
          </p:cNvCxnSpPr>
          <p:nvPr/>
        </p:nvCxnSpPr>
        <p:spPr>
          <a:xfrm flipH="1" flipV="1">
            <a:off x="8435591" y="792002"/>
            <a:ext cx="330200" cy="62103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10868660" y="1137285"/>
            <a:ext cx="1274445" cy="27559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en-US" altLang="zh-CN" sz="1200" dirty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分</a:t>
            </a:r>
            <a:r>
              <a:rPr lang="zh-CN" altLang="en-US" sz="1200" dirty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步</a:t>
            </a:r>
            <a:r>
              <a:rPr lang="en-US" altLang="zh-CN" sz="1200" dirty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存储S和E</a:t>
            </a:r>
            <a:endParaRPr lang="en-US" altLang="zh-CN" sz="1200" b="1" dirty="0">
              <a:solidFill>
                <a:schemeClr val="tx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cxnSp>
        <p:nvCxnSpPr>
          <p:cNvPr id="67" name="直接箭头连接符 66"/>
          <p:cNvCxnSpPr>
            <a:stCxn id="49" idx="1"/>
            <a:endCxn id="52" idx="3"/>
          </p:cNvCxnSpPr>
          <p:nvPr/>
        </p:nvCxnSpPr>
        <p:spPr>
          <a:xfrm flipH="1" flipV="1">
            <a:off x="7481821" y="1616867"/>
            <a:ext cx="1283970" cy="826770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48" idx="1"/>
            <a:endCxn id="55" idx="3"/>
          </p:cNvCxnSpPr>
          <p:nvPr/>
        </p:nvCxnSpPr>
        <p:spPr>
          <a:xfrm flipH="1" flipV="1">
            <a:off x="7551671" y="2553492"/>
            <a:ext cx="1214120" cy="212725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38" idx="1"/>
            <a:endCxn id="56" idx="3"/>
          </p:cNvCxnSpPr>
          <p:nvPr/>
        </p:nvCxnSpPr>
        <p:spPr>
          <a:xfrm flipH="1" flipV="1">
            <a:off x="8353676" y="3460907"/>
            <a:ext cx="412115" cy="56515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10868660" y="2291080"/>
            <a:ext cx="1274445" cy="27559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zh-CN" altLang="en-US" sz="1200" dirty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直接生成</a:t>
            </a:r>
            <a:r>
              <a:rPr lang="en-US" altLang="zh-CN" sz="1200" dirty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seedA</a:t>
            </a:r>
            <a:endParaRPr lang="en-US" altLang="zh-CN" sz="1200" dirty="0">
              <a:solidFill>
                <a:schemeClr val="tx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10868660" y="2629535"/>
            <a:ext cx="1274445" cy="27559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zh-CN" altLang="en-US" sz="1200" dirty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矩阵乘法计算</a:t>
            </a:r>
            <a:r>
              <a:rPr lang="en-US" altLang="zh-CN" sz="1200" dirty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B</a:t>
            </a:r>
            <a:endParaRPr lang="en-US" altLang="zh-CN" sz="1200" dirty="0">
              <a:solidFill>
                <a:schemeClr val="tx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0868660" y="3379470"/>
            <a:ext cx="1274445" cy="27559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en-US" altLang="zh-CN" sz="1200" dirty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 </a:t>
            </a:r>
            <a:r>
              <a:rPr lang="zh-CN" altLang="en-US" sz="1200" dirty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分</a:t>
            </a:r>
            <a:r>
              <a:rPr lang="zh-CN" altLang="en-US" sz="1200" dirty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步吸收</a:t>
            </a:r>
            <a:endParaRPr lang="zh-CN" altLang="en-US" sz="1200" dirty="0">
              <a:solidFill>
                <a:schemeClr val="tx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279.05,&quot;left&quot;:75.3,&quot;top&quot;:219.25,&quot;width&quot;:224.5}"/>
</p:tagLst>
</file>

<file path=ppt/tags/tag2.xml><?xml version="1.0" encoding="utf-8"?>
<p:tagLst xmlns:p="http://schemas.openxmlformats.org/presentationml/2006/main">
  <p:tag name="KSO_WM_DIAGRAM_VIRTUALLY_FRAME" val="{&quot;height&quot;:279.05,&quot;left&quot;:75.3,&quot;top&quot;:219.25,&quot;width&quot;:224.5}"/>
</p:tagLst>
</file>

<file path=ppt/tags/tag3.xml><?xml version="1.0" encoding="utf-8"?>
<p:tagLst xmlns:p="http://schemas.openxmlformats.org/presentationml/2006/main">
  <p:tag name="KSO_WM_DIAGRAM_VIRTUALLY_FRAME" val="{&quot;height&quot;:279.05,&quot;left&quot;:75.3,&quot;top&quot;:219.25,&quot;width&quot;:224.5}"/>
</p:tagLst>
</file>

<file path=ppt/tags/tag4.xml><?xml version="1.0" encoding="utf-8"?>
<p:tagLst xmlns:p="http://schemas.openxmlformats.org/presentationml/2006/main">
  <p:tag name="KSO_WM_DIAGRAM_VIRTUALLY_FRAME" val="{&quot;height&quot;:279.05,&quot;left&quot;:75.3,&quot;top&quot;:219.25,&quot;width&quot;:224.5}"/>
</p:tagLst>
</file>

<file path=ppt/tags/tag5.xml><?xml version="1.0" encoding="utf-8"?>
<p:tagLst xmlns:p="http://schemas.openxmlformats.org/presentationml/2006/main">
  <p:tag name="KSO_WM_DIAGRAM_VIRTUALLY_FRAME" val="{&quot;height&quot;:279.05,&quot;left&quot;:75.3,&quot;top&quot;:219.25,&quot;width&quot;:224.5}"/>
</p:tagLst>
</file>

<file path=ppt/tags/tag6.xml><?xml version="1.0" encoding="utf-8"?>
<p:tagLst xmlns:p="http://schemas.openxmlformats.org/presentationml/2006/main">
  <p:tag name="KSO_WM_DIAGRAM_VIRTUALLY_FRAME" val="{&quot;height&quot;:279.05,&quot;left&quot;:75.3,&quot;top&quot;:219.25,&quot;width&quot;:224.5}"/>
</p:tagLst>
</file>

<file path=ppt/tags/tag7.xml><?xml version="1.0" encoding="utf-8"?>
<p:tagLst xmlns:p="http://schemas.openxmlformats.org/presentationml/2006/main">
  <p:tag name="COMMONDATA" val="eyJoZGlkIjoiOGU0OGM4Yzg3ZGY2N2M4MGVhNmYxMzhiMGZjNmE4ZWEifQ=="/>
  <p:tag name="commondata" val="eyJoZGlkIjoiMmNiZWEwODdlZDIzYjc5YmFjMDQ0MDFmZmI3ODkyNW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1363</Words>
  <Application>WPS 演示</Application>
  <PresentationFormat>宽屏</PresentationFormat>
  <Paragraphs>144</Paragraphs>
  <Slides>6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6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等线</vt:lpstr>
      <vt:lpstr>Times New Roman</vt:lpstr>
      <vt:lpstr>华文细黑</vt:lpstr>
      <vt:lpstr>Segoe UI Semilight</vt:lpstr>
      <vt:lpstr>Times New Roman</vt:lpstr>
      <vt:lpstr>Wingdings</vt:lpstr>
      <vt:lpstr>Arial Unicode MS</vt:lpstr>
      <vt:lpstr>等线 Light</vt:lpstr>
      <vt:lpstr>Calibri</vt:lpstr>
      <vt:lpstr>华文宋体</vt:lpstr>
      <vt:lpstr>华文彩云</vt:lpstr>
      <vt:lpstr>Office 主题​​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ASUS-PC</dc:creator>
  <cp:lastModifiedBy>业火的向日葵</cp:lastModifiedBy>
  <cp:revision>1160</cp:revision>
  <dcterms:created xsi:type="dcterms:W3CDTF">2023-07-28T09:55:00Z</dcterms:created>
  <dcterms:modified xsi:type="dcterms:W3CDTF">2024-11-05T11:58:38Z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7B200BA8C643486E886C783A6E1A85B9_13</vt:lpwstr>
  </property>
  <property fmtid="{D5CDD505-2E9C-101B-9397-08002B2CF9AE}" pid="3" name="KSOProductBuildVer">
    <vt:lpwstr>2052-12.1.0.18608</vt:lpwstr>
  </property>
</Properties>
</file>