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649" r:id="rId2"/>
    <p:sldId id="650" r:id="rId3"/>
    <p:sldId id="651" r:id="rId4"/>
    <p:sldId id="652" r:id="rId5"/>
    <p:sldId id="619" r:id="rId6"/>
    <p:sldId id="620" r:id="rId7"/>
    <p:sldId id="633" r:id="rId8"/>
    <p:sldId id="634" r:id="rId9"/>
    <p:sldId id="635" r:id="rId10"/>
    <p:sldId id="637" r:id="rId11"/>
    <p:sldId id="638" r:id="rId12"/>
    <p:sldId id="636" r:id="rId13"/>
    <p:sldId id="639" r:id="rId14"/>
    <p:sldId id="640" r:id="rId15"/>
    <p:sldId id="641" r:id="rId16"/>
    <p:sldId id="642" r:id="rId17"/>
    <p:sldId id="643" r:id="rId18"/>
    <p:sldId id="644" r:id="rId19"/>
    <p:sldId id="645" r:id="rId20"/>
    <p:sldId id="646" r:id="rId21"/>
    <p:sldId id="647" r:id="rId22"/>
    <p:sldId id="64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62" autoAdjust="0"/>
    <p:restoredTop sz="90695" autoAdjust="0"/>
  </p:normalViewPr>
  <p:slideViewPr>
    <p:cSldViewPr snapToGrid="0">
      <p:cViewPr varScale="1">
        <p:scale>
          <a:sx n="85" d="100"/>
          <a:sy n="85" d="100"/>
        </p:scale>
        <p:origin x="126" y="4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5ED18-1C41-4F9B-8DC6-9CA83EE6452F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18055-5307-4B4D-B96C-2F5EB6280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64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91B8-C6ED-4720-9434-641271B22C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31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91B8-C6ED-4720-9434-641271B22C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236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91B8-C6ED-4720-9434-641271B22C2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815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91B8-C6ED-4720-9434-641271B22C2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798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91B8-C6ED-4720-9434-641271B22C2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473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91B8-C6ED-4720-9434-641271B22C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14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91B8-C6ED-4720-9434-641271B22C2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19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91B8-C6ED-4720-9434-641271B22C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723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91B8-C6ED-4720-9434-641271B22C2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370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91B8-C6ED-4720-9434-641271B22C2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909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91B8-C6ED-4720-9434-641271B22C2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440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91B8-C6ED-4720-9434-641271B22C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14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https://blog.csdn.net/HaoBBNuanMM/article/details/102496679</a:t>
            </a:r>
          </a:p>
          <a:p>
            <a:r>
              <a:rPr lang="en-US" altLang="zh-CN" dirty="0"/>
              <a:t>https://blog.csdn.net/u012294613/article/details/140817534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91B8-C6ED-4720-9434-641271B22C2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18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91B8-C6ED-4720-9434-641271B22C2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846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91B8-C6ED-4720-9434-641271B22C2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91B8-C6ED-4720-9434-641271B22C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34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91B8-C6ED-4720-9434-641271B22C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2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91B8-C6ED-4720-9434-641271B22C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166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91B8-C6ED-4720-9434-641271B22C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91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91B8-C6ED-4720-9434-641271B22C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38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91B8-C6ED-4720-9434-641271B22C2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30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计算流程、计算步骤</a:t>
            </a:r>
            <a:r>
              <a:rPr lang="en-US" altLang="zh-CN" dirty="0"/>
              <a:t>(</a:t>
            </a:r>
            <a:r>
              <a:rPr lang="zh-CN" altLang="en-US" dirty="0"/>
              <a:t>软件</a:t>
            </a:r>
            <a:r>
              <a:rPr lang="en-US" altLang="zh-CN" dirty="0"/>
              <a:t>/</a:t>
            </a:r>
            <a:r>
              <a:rPr lang="zh-CN" altLang="en-US" dirty="0"/>
              <a:t>硬件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091B8-C6ED-4720-9434-641271B22C2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71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FB26D-7E80-45D8-8A82-14C0D0534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2BC163-B54D-4864-BD3E-D493C0B48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E35F5B-19C4-4A94-B291-9715203D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FD46-5CE5-494D-8DB7-EF7D65CD928F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40078-26C6-493A-8B17-775149B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392C9-36AB-4E84-8878-8F447916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1F6A-21DB-48A1-AADE-B5CA146AC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6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875C2-E195-44B6-AAED-9A025D81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F74A0C-338D-4CC2-B61E-4922EA3C5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527CF-2A21-4770-A1C2-0EA9053C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FD46-5CE5-494D-8DB7-EF7D65CD928F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FF323-F0A5-48E1-8F9B-C70E1A07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575C7-A991-40D1-BD58-DBF483A7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1F6A-21DB-48A1-AADE-B5CA146AC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14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64E4F1-4D9B-42FD-8D05-F6555FC32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2BA631-567C-4FDB-B339-D80230B2C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1CCFA-3646-45E8-845D-4B46BFE3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FD46-5CE5-494D-8DB7-EF7D65CD928F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B1512-519A-4B4E-9783-0F6FCD0A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7154C-D368-4530-82F0-E6CF4B8D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1F6A-21DB-48A1-AADE-B5CA146AC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86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F02A3-6835-4A36-AFC8-091A1652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0DB69-1D69-4278-A333-D1C1F1924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A3545-4873-45E4-B45D-C0020B31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FD46-5CE5-494D-8DB7-EF7D65CD928F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7071F-E5D6-488C-A23E-439C3172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8ED25-9E46-4543-A36A-CDAE60DF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1F6A-21DB-48A1-AADE-B5CA146AC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5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C8F9C-B641-401B-8D6A-FAB1C70AB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982C8B-A34F-4515-B9A1-B9EDE135A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13ADB-78BF-4E1C-B5AC-E43C0C87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FD46-5CE5-494D-8DB7-EF7D65CD928F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E22D8-E046-4DED-AFAE-5251521E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8C51E-9351-4755-BC35-CAE908A8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1F6A-21DB-48A1-AADE-B5CA146AC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26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55796-390C-478F-9140-6CA86804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B9CFD-8531-4C1E-B8EE-87EBA0165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8F6D90-1E76-45FB-AC7D-585BC70E5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D8ED7E-68C6-4B9C-BA5B-C5410B86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FD46-5CE5-494D-8DB7-EF7D65CD928F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D9E5AF-91CC-4361-9CCF-CF3DC142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88143D-886C-4E49-B048-559217D8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1F6A-21DB-48A1-AADE-B5CA146AC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6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B433-F558-46D1-BC0C-29B08E18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9FFC84-6D23-4F96-B041-3F192C58E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12FE37-6291-4A1E-BA72-F1BC6CAF4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88B03B-3A28-4068-9F41-DAD32327A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BCE1A1-08C5-477C-9226-74873D1DD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0003DB-EA18-4318-B91D-713FA378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FD46-5CE5-494D-8DB7-EF7D65CD928F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B6BB0D-16C7-410D-8520-92E74B51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479A4A-483F-4CD4-A792-26968F6D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1F6A-21DB-48A1-AADE-B5CA146AC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96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59F0F-2EDC-47BA-BE9D-4BCD0FBD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88E49B-8423-47E9-B928-90BB0C6A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FD46-5CE5-494D-8DB7-EF7D65CD928F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76C4FC-9BA5-4BBF-866E-905719F0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7945C1-9BF3-4EC1-A00D-F3D3BB7B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1F6A-21DB-48A1-AADE-B5CA146AC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16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156C49-8767-4A85-B3E6-47505CBA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FD46-5CE5-494D-8DB7-EF7D65CD928F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D51AC1-E7CC-40A6-8309-77FC43B6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45448E-5088-491D-96B5-6F5D7F14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1F6A-21DB-48A1-AADE-B5CA146AC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74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DDCC7-1DFE-4C46-9B28-D7E4264E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B36B6-3DA9-4A24-B933-3A1DE2AD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FE37B4-2B6B-4910-B0A7-21411AD5A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2AD380-9370-482D-9822-324589BA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FD46-5CE5-494D-8DB7-EF7D65CD928F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269FB-176B-4DDD-85E7-969A9277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EA61DE-C49F-4DAB-9959-C6E1A39A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1F6A-21DB-48A1-AADE-B5CA146AC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22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E516A-63CF-40EB-8634-BBF3A560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0148C9-B2FB-488B-B8DC-7D4205525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0E6526-0145-43CC-948F-2050299A7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C67A4B-197A-4A65-A00A-65B931F2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FD46-5CE5-494D-8DB7-EF7D65CD928F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54C096-E215-44CD-93F9-084DA5C55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30A281-69FD-4946-81D9-53D462E1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1F6A-21DB-48A1-AADE-B5CA146AC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42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60B9C1-8686-481D-BF30-666D3418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53BB3F-DB46-486B-84A6-7412E3F14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C8F03-DDC4-4303-9E28-FF0878B1D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FD46-5CE5-494D-8DB7-EF7D65CD928F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91902-E951-452D-93A9-29F15255E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1B184-3FE0-4229-ACB9-C8BF7CE2F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D1F6A-21DB-48A1-AADE-B5CA146ACF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4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9D8E616-2FAF-461A-B68C-2D8FDDC4E19F}"/>
              </a:ext>
            </a:extLst>
          </p:cNvPr>
          <p:cNvCxnSpPr>
            <a:cxnSpLocks/>
          </p:cNvCxnSpPr>
          <p:nvPr/>
        </p:nvCxnSpPr>
        <p:spPr>
          <a:xfrm>
            <a:off x="363984" y="460343"/>
            <a:ext cx="1146430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5161C8A-2085-4F5A-9E97-455151182934}"/>
              </a:ext>
            </a:extLst>
          </p:cNvPr>
          <p:cNvSpPr txBox="1"/>
          <p:nvPr/>
        </p:nvSpPr>
        <p:spPr>
          <a:xfrm>
            <a:off x="299309" y="-37115"/>
            <a:ext cx="1152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华为“格后量子密码芯片架构及硬件实现”项目</a:t>
            </a:r>
            <a:endParaRPr kumimoji="0" lang="zh-CN" altLang="en-US" sz="16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D1A938-76A6-44A2-9B93-389665BD2A0F}"/>
              </a:ext>
            </a:extLst>
          </p:cNvPr>
          <p:cNvSpPr/>
          <p:nvPr/>
        </p:nvSpPr>
        <p:spPr>
          <a:xfrm>
            <a:off x="363984" y="591579"/>
            <a:ext cx="11320016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完成面向高性能与低资源开销两种应用领域的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硬件实现架构构建， 并基于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AMD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UltraScale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FPGA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开发板完成原型验证，同时基于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28nm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工艺，完成硬件实现评估，具体性能指标如下：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6AE19E-1482-430E-92B0-551060AB5979}"/>
              </a:ext>
            </a:extLst>
          </p:cNvPr>
          <p:cNvSpPr/>
          <p:nvPr/>
        </p:nvSpPr>
        <p:spPr>
          <a:xfrm>
            <a:off x="299309" y="1842870"/>
            <a:ext cx="11828874" cy="263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全安全等级高性能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硬件实现评估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Frodo-640/ Frodo-976/ Frodo-1344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三种不同的安全等级；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支持完整的密钥生成、封装与解封装功能；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硬件实现最高运行频率达到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300MHz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硬件实现峰值密钥生成时间小于等于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700μs@300MHz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，峰值密钥封装时间小于等于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750μs@300MHz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，峰值密钥解封装时间小于等于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800μs@300MHz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总体性能指标达到国际先进水平，其中峰值密钥解封装时间相较于国际同领域前沿研究水平降低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7F4927-F029-4272-9BC8-1634D5EFF02B}"/>
              </a:ext>
            </a:extLst>
          </p:cNvPr>
          <p:cNvSpPr/>
          <p:nvPr/>
        </p:nvSpPr>
        <p:spPr>
          <a:xfrm>
            <a:off x="363984" y="4477053"/>
            <a:ext cx="11828874" cy="2264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全安全等级低资源开销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硬件实现评估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Frodo-640/ Frodo-976/ Frodo-1344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三种不同的安全等级；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支持完整的密钥生成、封装与解封装功能；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硬件实现等效逻辑门数小于等于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万；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PTPX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功耗分析工具，评估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16MHz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24MHz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频率下的芯片运行功耗。</a:t>
            </a:r>
          </a:p>
          <a:p>
            <a:pPr lvl="1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总体性能指标达到国际同等水平。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008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9D8E616-2FAF-461A-B68C-2D8FDDC4E19F}"/>
              </a:ext>
            </a:extLst>
          </p:cNvPr>
          <p:cNvCxnSpPr>
            <a:cxnSpLocks/>
          </p:cNvCxnSpPr>
          <p:nvPr/>
        </p:nvCxnSpPr>
        <p:spPr>
          <a:xfrm>
            <a:off x="363984" y="460343"/>
            <a:ext cx="1146430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5161C8A-2085-4F5A-9E97-455151182934}"/>
              </a:ext>
            </a:extLst>
          </p:cNvPr>
          <p:cNvSpPr txBox="1"/>
          <p:nvPr/>
        </p:nvSpPr>
        <p:spPr>
          <a:xfrm>
            <a:off x="299309" y="-37115"/>
            <a:ext cx="1152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芯片架构设计方法：以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算法为例</a:t>
            </a:r>
            <a:endParaRPr kumimoji="0" lang="zh-CN" altLang="en-US" sz="16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51ECE5-7FE9-4E99-926F-A1749280E2A7}"/>
              </a:ext>
            </a:extLst>
          </p:cNvPr>
          <p:cNvSpPr/>
          <p:nvPr/>
        </p:nvSpPr>
        <p:spPr>
          <a:xfrm>
            <a:off x="363984" y="615292"/>
            <a:ext cx="2781552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设计目标定义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算法原理分析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功能模块划分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数据格式与带宽设计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访存方法设计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控制流水线设计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核心算子电路设计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2F4756-D3D9-4DEC-8A85-05DC8012F2D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19116" y="609442"/>
            <a:ext cx="8038212" cy="26704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206ADF1-4D70-40A6-B6FE-0B4C24B3E9A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19116" y="3428999"/>
            <a:ext cx="8208900" cy="34290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EC08A7-EC22-4C8F-8C37-D0332EE83F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63984" y="3982689"/>
            <a:ext cx="3091846" cy="27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3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9D8E616-2FAF-461A-B68C-2D8FDDC4E19F}"/>
              </a:ext>
            </a:extLst>
          </p:cNvPr>
          <p:cNvCxnSpPr>
            <a:cxnSpLocks/>
          </p:cNvCxnSpPr>
          <p:nvPr/>
        </p:nvCxnSpPr>
        <p:spPr>
          <a:xfrm>
            <a:off x="363984" y="460343"/>
            <a:ext cx="1146430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5161C8A-2085-4F5A-9E97-455151182934}"/>
              </a:ext>
            </a:extLst>
          </p:cNvPr>
          <p:cNvSpPr txBox="1"/>
          <p:nvPr/>
        </p:nvSpPr>
        <p:spPr>
          <a:xfrm>
            <a:off x="299309" y="-37115"/>
            <a:ext cx="1152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芯片架构设计方法：以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算法为例</a:t>
            </a:r>
            <a:endParaRPr kumimoji="0" lang="zh-CN" altLang="en-US" sz="16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51ECE5-7FE9-4E99-926F-A1749280E2A7}"/>
              </a:ext>
            </a:extLst>
          </p:cNvPr>
          <p:cNvSpPr/>
          <p:nvPr/>
        </p:nvSpPr>
        <p:spPr>
          <a:xfrm>
            <a:off x="363984" y="615292"/>
            <a:ext cx="2781552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设计目标定义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算法原理分析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功能模块划分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数据格式与带宽设计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访存方法设计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控制流水线设计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核心算子电路设计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5C8A3B-8EDC-406B-A260-8A2B907A4F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70908" y="2417897"/>
            <a:ext cx="7552307" cy="43486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DE23263-A428-4B50-BF01-2B953E4B878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70908" y="622742"/>
            <a:ext cx="7552306" cy="16327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C44C870-4877-4224-B815-A1C96FF451F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63984" y="3982689"/>
            <a:ext cx="3091846" cy="27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5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9D8E616-2FAF-461A-B68C-2D8FDDC4E19F}"/>
              </a:ext>
            </a:extLst>
          </p:cNvPr>
          <p:cNvCxnSpPr>
            <a:cxnSpLocks/>
          </p:cNvCxnSpPr>
          <p:nvPr/>
        </p:nvCxnSpPr>
        <p:spPr>
          <a:xfrm>
            <a:off x="363984" y="460343"/>
            <a:ext cx="1146430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5161C8A-2085-4F5A-9E97-455151182934}"/>
              </a:ext>
            </a:extLst>
          </p:cNvPr>
          <p:cNvSpPr txBox="1"/>
          <p:nvPr/>
        </p:nvSpPr>
        <p:spPr>
          <a:xfrm>
            <a:off x="299309" y="-37115"/>
            <a:ext cx="1152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芯片架构设计方法：以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算法为例</a:t>
            </a:r>
            <a:endParaRPr kumimoji="0" lang="zh-CN" altLang="en-US" sz="16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51ECE5-7FE9-4E99-926F-A1749280E2A7}"/>
              </a:ext>
            </a:extLst>
          </p:cNvPr>
          <p:cNvSpPr/>
          <p:nvPr/>
        </p:nvSpPr>
        <p:spPr>
          <a:xfrm>
            <a:off x="363984" y="615292"/>
            <a:ext cx="2781552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设计目标定义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算法原理分析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功能模块划分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数据格式与带宽设计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访存方法设计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控制流水线设计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核心算子电路设计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4EF47EC-980D-45C5-887A-6C004ACC87F1}"/>
              </a:ext>
            </a:extLst>
          </p:cNvPr>
          <p:cNvSpPr/>
          <p:nvPr/>
        </p:nvSpPr>
        <p:spPr>
          <a:xfrm>
            <a:off x="5217150" y="1249252"/>
            <a:ext cx="2047741" cy="772729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SHAKE128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/256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392281A-3F8B-4197-BD7B-5259F9B612DB}"/>
              </a:ext>
            </a:extLst>
          </p:cNvPr>
          <p:cNvSpPr/>
          <p:nvPr/>
        </p:nvSpPr>
        <p:spPr>
          <a:xfrm>
            <a:off x="5217149" y="2437402"/>
            <a:ext cx="2047741" cy="772729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 Array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669313B-D57B-455B-9CC8-72F607F7E027}"/>
              </a:ext>
            </a:extLst>
          </p:cNvPr>
          <p:cNvSpPr/>
          <p:nvPr/>
        </p:nvSpPr>
        <p:spPr>
          <a:xfrm>
            <a:off x="8022595" y="2437402"/>
            <a:ext cx="2047741" cy="772729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Gaussian Sampler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027B71C-65BB-4FD9-9311-855FBF0CC9C9}"/>
              </a:ext>
            </a:extLst>
          </p:cNvPr>
          <p:cNvSpPr/>
          <p:nvPr/>
        </p:nvSpPr>
        <p:spPr>
          <a:xfrm>
            <a:off x="8022595" y="1249252"/>
            <a:ext cx="2047741" cy="772729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Encode/Decode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D789D6C-33B2-498C-9743-DC9461076067}"/>
              </a:ext>
            </a:extLst>
          </p:cNvPr>
          <p:cNvSpPr/>
          <p:nvPr/>
        </p:nvSpPr>
        <p:spPr>
          <a:xfrm>
            <a:off x="5217148" y="3676849"/>
            <a:ext cx="2047741" cy="772729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CC476B7-F7B9-4177-AFD7-DE8342321D0F}"/>
              </a:ext>
            </a:extLst>
          </p:cNvPr>
          <p:cNvSpPr/>
          <p:nvPr/>
        </p:nvSpPr>
        <p:spPr>
          <a:xfrm>
            <a:off x="8022594" y="3676849"/>
            <a:ext cx="2047741" cy="772729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7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9D8E616-2FAF-461A-B68C-2D8FDDC4E19F}"/>
              </a:ext>
            </a:extLst>
          </p:cNvPr>
          <p:cNvCxnSpPr>
            <a:cxnSpLocks/>
          </p:cNvCxnSpPr>
          <p:nvPr/>
        </p:nvCxnSpPr>
        <p:spPr>
          <a:xfrm>
            <a:off x="363984" y="460343"/>
            <a:ext cx="1146430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5161C8A-2085-4F5A-9E97-455151182934}"/>
              </a:ext>
            </a:extLst>
          </p:cNvPr>
          <p:cNvSpPr txBox="1"/>
          <p:nvPr/>
        </p:nvSpPr>
        <p:spPr>
          <a:xfrm>
            <a:off x="299309" y="-37115"/>
            <a:ext cx="1152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芯片架构设计方法：以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算法为例</a:t>
            </a:r>
            <a:endParaRPr kumimoji="0" lang="zh-CN" altLang="en-US" sz="16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51ECE5-7FE9-4E99-926F-A1749280E2A7}"/>
              </a:ext>
            </a:extLst>
          </p:cNvPr>
          <p:cNvSpPr/>
          <p:nvPr/>
        </p:nvSpPr>
        <p:spPr>
          <a:xfrm>
            <a:off x="363984" y="615292"/>
            <a:ext cx="2781552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设计目标定义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算法原理分析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功能模块划分</a:t>
            </a:r>
            <a:endParaRPr lang="en-US" altLang="zh-CN" b="1" dirty="0">
              <a:solidFill>
                <a:schemeClr val="tx1">
                  <a:alpha val="2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数据格式与带宽设计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访存方法设计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控制流水线设计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核心算子电路设计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53295A-3095-456F-876B-119ED5DCAD2F}"/>
              </a:ext>
            </a:extLst>
          </p:cNvPr>
          <p:cNvSpPr/>
          <p:nvPr/>
        </p:nvSpPr>
        <p:spPr>
          <a:xfrm>
            <a:off x="3693601" y="615292"/>
            <a:ext cx="4065351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Seed  =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128bit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192bit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256bit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       =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16bit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        =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16bit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S/E     =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4bit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(signed)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B/V/C/M =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15bit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16bit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2/3/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4bit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EFD75B-BEE3-4B05-9CB9-A44B159BB5AA}"/>
              </a:ext>
            </a:extLst>
          </p:cNvPr>
          <p:cNvSpPr/>
          <p:nvPr/>
        </p:nvSpPr>
        <p:spPr>
          <a:xfrm>
            <a:off x="3591442" y="3329959"/>
            <a:ext cx="3229897" cy="42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76D7325-1A73-40AA-831E-7FF09A0C01A7}"/>
              </a:ext>
            </a:extLst>
          </p:cNvPr>
          <p:cNvSpPr/>
          <p:nvPr/>
        </p:nvSpPr>
        <p:spPr>
          <a:xfrm>
            <a:off x="3649944" y="3367382"/>
            <a:ext cx="484525" cy="345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AB9994-F3F3-4EF5-ACF2-091F11FCF081}"/>
              </a:ext>
            </a:extLst>
          </p:cNvPr>
          <p:cNvSpPr/>
          <p:nvPr/>
        </p:nvSpPr>
        <p:spPr>
          <a:xfrm>
            <a:off x="4192971" y="3370455"/>
            <a:ext cx="2567540" cy="3454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528204-DD18-4BC7-B0C8-1988094DD96C}"/>
              </a:ext>
            </a:extLst>
          </p:cNvPr>
          <p:cNvSpPr/>
          <p:nvPr/>
        </p:nvSpPr>
        <p:spPr>
          <a:xfrm>
            <a:off x="3591442" y="3787711"/>
            <a:ext cx="3229897" cy="42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72E5704-F0AC-4185-89A5-59C9376A92BC}"/>
              </a:ext>
            </a:extLst>
          </p:cNvPr>
          <p:cNvSpPr/>
          <p:nvPr/>
        </p:nvSpPr>
        <p:spPr>
          <a:xfrm>
            <a:off x="3649944" y="3825134"/>
            <a:ext cx="727412" cy="345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4132F5E-780F-4D96-AD2B-1F7BF7DBD9D5}"/>
              </a:ext>
            </a:extLst>
          </p:cNvPr>
          <p:cNvSpPr/>
          <p:nvPr/>
        </p:nvSpPr>
        <p:spPr>
          <a:xfrm>
            <a:off x="4435858" y="3823169"/>
            <a:ext cx="727412" cy="345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04EED1-C65A-478E-A1AC-B097E3EF4E25}"/>
              </a:ext>
            </a:extLst>
          </p:cNvPr>
          <p:cNvSpPr/>
          <p:nvPr/>
        </p:nvSpPr>
        <p:spPr>
          <a:xfrm>
            <a:off x="5228808" y="3823169"/>
            <a:ext cx="727412" cy="345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0C573B6-E5C1-41CE-A298-08C31221F9C4}"/>
              </a:ext>
            </a:extLst>
          </p:cNvPr>
          <p:cNvSpPr/>
          <p:nvPr/>
        </p:nvSpPr>
        <p:spPr>
          <a:xfrm>
            <a:off x="6021758" y="3823169"/>
            <a:ext cx="727412" cy="345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723A168-D539-41DA-B18A-216CF729B0F6}"/>
              </a:ext>
            </a:extLst>
          </p:cNvPr>
          <p:cNvSpPr/>
          <p:nvPr/>
        </p:nvSpPr>
        <p:spPr>
          <a:xfrm>
            <a:off x="10159464" y="3455255"/>
            <a:ext cx="1291772" cy="42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32b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96113E6-3BF9-4EE1-9EF6-5EB5733A4884}"/>
              </a:ext>
            </a:extLst>
          </p:cNvPr>
          <p:cNvSpPr/>
          <p:nvPr/>
        </p:nvSpPr>
        <p:spPr>
          <a:xfrm>
            <a:off x="9056379" y="3949554"/>
            <a:ext cx="2394857" cy="42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64b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？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CEB57C-51BF-4BBC-8849-119C879B9AA2}"/>
              </a:ext>
            </a:extLst>
          </p:cNvPr>
          <p:cNvSpPr/>
          <p:nvPr/>
        </p:nvSpPr>
        <p:spPr>
          <a:xfrm>
            <a:off x="7277158" y="4443853"/>
            <a:ext cx="4174077" cy="42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128b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？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F941A2C-1FF8-4EE1-9B29-CD526CC95B6A}"/>
              </a:ext>
            </a:extLst>
          </p:cNvPr>
          <p:cNvSpPr/>
          <p:nvPr/>
        </p:nvSpPr>
        <p:spPr>
          <a:xfrm>
            <a:off x="4251473" y="5186292"/>
            <a:ext cx="1952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Storage format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542626F-1DDB-4335-8E1A-3D1D034BC794}"/>
              </a:ext>
            </a:extLst>
          </p:cNvPr>
          <p:cNvSpPr/>
          <p:nvPr/>
        </p:nvSpPr>
        <p:spPr>
          <a:xfrm>
            <a:off x="8115681" y="4918426"/>
            <a:ext cx="2497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 bandwidth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F1FD5B6-9791-435E-BD75-7FD1376767DC}"/>
              </a:ext>
            </a:extLst>
          </p:cNvPr>
          <p:cNvSpPr/>
          <p:nvPr/>
        </p:nvSpPr>
        <p:spPr>
          <a:xfrm>
            <a:off x="3602783" y="4806713"/>
            <a:ext cx="3229897" cy="42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9EE45C2-4005-470F-819D-AD99CBE4EF54}"/>
              </a:ext>
            </a:extLst>
          </p:cNvPr>
          <p:cNvSpPr/>
          <p:nvPr/>
        </p:nvSpPr>
        <p:spPr>
          <a:xfrm>
            <a:off x="3661285" y="4844136"/>
            <a:ext cx="531686" cy="345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9B4F9D5-FFAF-453E-A124-85669DE1068C}"/>
              </a:ext>
            </a:extLst>
          </p:cNvPr>
          <p:cNvSpPr/>
          <p:nvPr/>
        </p:nvSpPr>
        <p:spPr>
          <a:xfrm>
            <a:off x="4238204" y="4844136"/>
            <a:ext cx="531686" cy="345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8D410EB-D262-4550-B4D6-2679B85DFE07}"/>
              </a:ext>
            </a:extLst>
          </p:cNvPr>
          <p:cNvSpPr/>
          <p:nvPr/>
        </p:nvSpPr>
        <p:spPr>
          <a:xfrm>
            <a:off x="4821834" y="4845326"/>
            <a:ext cx="531686" cy="345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A24AEB-9668-4690-ACDE-0EED55A01713}"/>
              </a:ext>
            </a:extLst>
          </p:cNvPr>
          <p:cNvSpPr/>
          <p:nvPr/>
        </p:nvSpPr>
        <p:spPr>
          <a:xfrm>
            <a:off x="6231709" y="4844136"/>
            <a:ext cx="531686" cy="345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BA25710-D166-48F4-968B-CB5CB2E7CEEC}"/>
              </a:ext>
            </a:extLst>
          </p:cNvPr>
          <p:cNvSpPr/>
          <p:nvPr/>
        </p:nvSpPr>
        <p:spPr>
          <a:xfrm>
            <a:off x="5532794" y="4844480"/>
            <a:ext cx="531686" cy="345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17FA9CD-B9EA-4BB3-A17D-3958E417346E}"/>
              </a:ext>
            </a:extLst>
          </p:cNvPr>
          <p:cNvSpPr/>
          <p:nvPr/>
        </p:nvSpPr>
        <p:spPr>
          <a:xfrm>
            <a:off x="3591442" y="4276079"/>
            <a:ext cx="3229897" cy="42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A573004-52B6-4168-A75D-B44F4D04E06B}"/>
              </a:ext>
            </a:extLst>
          </p:cNvPr>
          <p:cNvSpPr/>
          <p:nvPr/>
        </p:nvSpPr>
        <p:spPr>
          <a:xfrm>
            <a:off x="3924088" y="4318345"/>
            <a:ext cx="420761" cy="3454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C423FFE-8DA0-4848-80E6-31021BDDCC72}"/>
              </a:ext>
            </a:extLst>
          </p:cNvPr>
          <p:cNvSpPr/>
          <p:nvPr/>
        </p:nvSpPr>
        <p:spPr>
          <a:xfrm>
            <a:off x="3649945" y="4313502"/>
            <a:ext cx="299756" cy="345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47D3CDC-2D76-45C3-B2EF-BADF04C63749}"/>
              </a:ext>
            </a:extLst>
          </p:cNvPr>
          <p:cNvSpPr/>
          <p:nvPr/>
        </p:nvSpPr>
        <p:spPr>
          <a:xfrm>
            <a:off x="4725455" y="4311757"/>
            <a:ext cx="420761" cy="3454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08769CE-1E1A-461E-A252-C64793B2210F}"/>
              </a:ext>
            </a:extLst>
          </p:cNvPr>
          <p:cNvSpPr/>
          <p:nvPr/>
        </p:nvSpPr>
        <p:spPr>
          <a:xfrm>
            <a:off x="4451312" y="4306914"/>
            <a:ext cx="299756" cy="345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193048B-5890-4073-97F8-3BCAE9D0D0C0}"/>
              </a:ext>
            </a:extLst>
          </p:cNvPr>
          <p:cNvSpPr/>
          <p:nvPr/>
        </p:nvSpPr>
        <p:spPr>
          <a:xfrm>
            <a:off x="5535459" y="4318345"/>
            <a:ext cx="420761" cy="3454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09C8D43-FFC2-4B04-89A4-42BA7BC510B5}"/>
              </a:ext>
            </a:extLst>
          </p:cNvPr>
          <p:cNvSpPr/>
          <p:nvPr/>
        </p:nvSpPr>
        <p:spPr>
          <a:xfrm>
            <a:off x="5261316" y="4313502"/>
            <a:ext cx="299756" cy="345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B6F26F1-9385-452C-A407-CAF81BF1530F}"/>
              </a:ext>
            </a:extLst>
          </p:cNvPr>
          <p:cNvSpPr/>
          <p:nvPr/>
        </p:nvSpPr>
        <p:spPr>
          <a:xfrm>
            <a:off x="6311346" y="4318345"/>
            <a:ext cx="420761" cy="34548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529992B-43C5-40AD-B6B4-63CEA5CB7B54}"/>
              </a:ext>
            </a:extLst>
          </p:cNvPr>
          <p:cNvSpPr/>
          <p:nvPr/>
        </p:nvSpPr>
        <p:spPr>
          <a:xfrm>
            <a:off x="6037203" y="4313502"/>
            <a:ext cx="299756" cy="345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1b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29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9D8E616-2FAF-461A-B68C-2D8FDDC4E19F}"/>
              </a:ext>
            </a:extLst>
          </p:cNvPr>
          <p:cNvCxnSpPr>
            <a:cxnSpLocks/>
          </p:cNvCxnSpPr>
          <p:nvPr/>
        </p:nvCxnSpPr>
        <p:spPr>
          <a:xfrm>
            <a:off x="363984" y="460343"/>
            <a:ext cx="1146430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5161C8A-2085-4F5A-9E97-455151182934}"/>
              </a:ext>
            </a:extLst>
          </p:cNvPr>
          <p:cNvSpPr txBox="1"/>
          <p:nvPr/>
        </p:nvSpPr>
        <p:spPr>
          <a:xfrm>
            <a:off x="299309" y="-37115"/>
            <a:ext cx="1152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芯片架构设计方法：以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算法为例</a:t>
            </a:r>
            <a:endParaRPr kumimoji="0" lang="zh-CN" altLang="en-US" sz="16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51ECE5-7FE9-4E99-926F-A1749280E2A7}"/>
              </a:ext>
            </a:extLst>
          </p:cNvPr>
          <p:cNvSpPr/>
          <p:nvPr/>
        </p:nvSpPr>
        <p:spPr>
          <a:xfrm>
            <a:off x="363984" y="615292"/>
            <a:ext cx="2781552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设计目标定义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算法原理分析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功能模块划分</a:t>
            </a:r>
            <a:endParaRPr lang="en-US" altLang="zh-CN" b="1" dirty="0">
              <a:solidFill>
                <a:schemeClr val="tx1">
                  <a:alpha val="2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6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数据格式与带宽设计</a:t>
            </a:r>
            <a:endParaRPr lang="en-US" altLang="zh-CN" b="1" dirty="0">
              <a:solidFill>
                <a:schemeClr val="tx1">
                  <a:alpha val="26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访存方法设计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控制流水线设计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核心算子电路设计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3447CE-1FD6-4CE3-9AE8-0D96CF045353}"/>
              </a:ext>
            </a:extLst>
          </p:cNvPr>
          <p:cNvSpPr/>
          <p:nvPr/>
        </p:nvSpPr>
        <p:spPr>
          <a:xfrm>
            <a:off x="6888844" y="1617615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E1B81BC-4A05-45A0-8C9F-BF9EED60A71D}"/>
              </a:ext>
            </a:extLst>
          </p:cNvPr>
          <p:cNvSpPr/>
          <p:nvPr/>
        </p:nvSpPr>
        <p:spPr>
          <a:xfrm>
            <a:off x="6888843" y="2009498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Seed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81521CA-AD3A-40A0-AF64-E136A3A083C8}"/>
              </a:ext>
            </a:extLst>
          </p:cNvPr>
          <p:cNvSpPr/>
          <p:nvPr/>
        </p:nvSpPr>
        <p:spPr>
          <a:xfrm>
            <a:off x="6888843" y="2398235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88412F-8970-41A5-BA5E-1C92FBEBFAE4}"/>
              </a:ext>
            </a:extLst>
          </p:cNvPr>
          <p:cNvSpPr/>
          <p:nvPr/>
        </p:nvSpPr>
        <p:spPr>
          <a:xfrm>
            <a:off x="8032445" y="1427985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0x00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E02CBAE-50E0-444E-B146-50C0BCE4A55A}"/>
              </a:ext>
            </a:extLst>
          </p:cNvPr>
          <p:cNvSpPr/>
          <p:nvPr/>
        </p:nvSpPr>
        <p:spPr>
          <a:xfrm>
            <a:off x="8032445" y="1857496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0x02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7377639-9666-4E19-84BE-39277AEDF8F7}"/>
              </a:ext>
            </a:extLst>
          </p:cNvPr>
          <p:cNvSpPr/>
          <p:nvPr/>
        </p:nvSpPr>
        <p:spPr>
          <a:xfrm>
            <a:off x="6884001" y="822900"/>
            <a:ext cx="2394857" cy="42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64b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332E34B-1BBF-4187-ABB3-4D1981597D45}"/>
              </a:ext>
            </a:extLst>
          </p:cNvPr>
          <p:cNvSpPr/>
          <p:nvPr/>
        </p:nvSpPr>
        <p:spPr>
          <a:xfrm>
            <a:off x="8035471" y="2225321"/>
            <a:ext cx="747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0x04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C0FF34-C4B8-45C5-981E-AB06F18C233A}"/>
              </a:ext>
            </a:extLst>
          </p:cNvPr>
          <p:cNvCxnSpPr>
            <a:stCxn id="39" idx="3"/>
          </p:cNvCxnSpPr>
          <p:nvPr/>
        </p:nvCxnSpPr>
        <p:spPr>
          <a:xfrm>
            <a:off x="8064500" y="2594177"/>
            <a:ext cx="1084342" cy="4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9E41EF1C-2473-4177-83D1-55CFEB8F7E5B}"/>
              </a:ext>
            </a:extLst>
          </p:cNvPr>
          <p:cNvSpPr/>
          <p:nvPr/>
        </p:nvSpPr>
        <p:spPr>
          <a:xfrm>
            <a:off x="9148842" y="2291394"/>
            <a:ext cx="1429203" cy="1043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shake128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15D33B6-445E-4432-8071-17B4305E1E47}"/>
              </a:ext>
            </a:extLst>
          </p:cNvPr>
          <p:cNvSpPr/>
          <p:nvPr/>
        </p:nvSpPr>
        <p:spPr>
          <a:xfrm>
            <a:off x="6884001" y="2787449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SeedA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B515BFD-52EA-4ADD-AE6F-EDFEC38171CE}"/>
              </a:ext>
            </a:extLst>
          </p:cNvPr>
          <p:cNvCxnSpPr>
            <a:cxnSpLocks/>
            <a:endCxn id="52" idx="3"/>
          </p:cNvCxnSpPr>
          <p:nvPr/>
        </p:nvCxnSpPr>
        <p:spPr>
          <a:xfrm flipH="1" flipV="1">
            <a:off x="8059658" y="2983391"/>
            <a:ext cx="1089184" cy="213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6D2C14DE-D10A-4DE4-80FA-65A64C3A3407}"/>
              </a:ext>
            </a:extLst>
          </p:cNvPr>
          <p:cNvSpPr/>
          <p:nvPr/>
        </p:nvSpPr>
        <p:spPr>
          <a:xfrm>
            <a:off x="8035470" y="2617576"/>
            <a:ext cx="108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0x06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B4CCC7B-A618-4CCF-83EC-514D69D5EA8C}"/>
              </a:ext>
            </a:extLst>
          </p:cNvPr>
          <p:cNvSpPr/>
          <p:nvPr/>
        </p:nvSpPr>
        <p:spPr>
          <a:xfrm>
            <a:off x="6888844" y="3898441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78139B8-DFBD-4ABB-B198-2B02E5CA2620}"/>
              </a:ext>
            </a:extLst>
          </p:cNvPr>
          <p:cNvSpPr/>
          <p:nvPr/>
        </p:nvSpPr>
        <p:spPr>
          <a:xfrm>
            <a:off x="6888843" y="4290324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Seed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70F4542-19EA-4142-8341-8C834811FC86}"/>
              </a:ext>
            </a:extLst>
          </p:cNvPr>
          <p:cNvSpPr/>
          <p:nvPr/>
        </p:nvSpPr>
        <p:spPr>
          <a:xfrm>
            <a:off x="6888843" y="4679061"/>
            <a:ext cx="1175657" cy="3918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5E01258-E505-47EE-9145-6353FDFB9A1C}"/>
              </a:ext>
            </a:extLst>
          </p:cNvPr>
          <p:cNvSpPr/>
          <p:nvPr/>
        </p:nvSpPr>
        <p:spPr>
          <a:xfrm>
            <a:off x="8032445" y="3708811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0x00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C2F64DD-2974-49F4-BC4D-05163296F3DC}"/>
              </a:ext>
            </a:extLst>
          </p:cNvPr>
          <p:cNvSpPr/>
          <p:nvPr/>
        </p:nvSpPr>
        <p:spPr>
          <a:xfrm>
            <a:off x="8032445" y="4138322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0x02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7EDE4AB-F66A-4B66-9605-D20958DCA926}"/>
              </a:ext>
            </a:extLst>
          </p:cNvPr>
          <p:cNvSpPr/>
          <p:nvPr/>
        </p:nvSpPr>
        <p:spPr>
          <a:xfrm>
            <a:off x="8035471" y="4506147"/>
            <a:ext cx="747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0x04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63CD4BF-E01B-4C01-855C-1D578CEC0076}"/>
              </a:ext>
            </a:extLst>
          </p:cNvPr>
          <p:cNvCxnSpPr>
            <a:cxnSpLocks/>
          </p:cNvCxnSpPr>
          <p:nvPr/>
        </p:nvCxnSpPr>
        <p:spPr>
          <a:xfrm>
            <a:off x="8067526" y="4494448"/>
            <a:ext cx="1081316" cy="381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D36F38C7-FFD1-4411-AF7B-2116E1FE4B9F}"/>
              </a:ext>
            </a:extLst>
          </p:cNvPr>
          <p:cNvSpPr/>
          <p:nvPr/>
        </p:nvSpPr>
        <p:spPr>
          <a:xfrm>
            <a:off x="9148842" y="4572220"/>
            <a:ext cx="1429203" cy="71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shake128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489E2B5-C3AC-4E20-AE13-40F433510093}"/>
              </a:ext>
            </a:extLst>
          </p:cNvPr>
          <p:cNvSpPr/>
          <p:nvPr/>
        </p:nvSpPr>
        <p:spPr>
          <a:xfrm>
            <a:off x="6884001" y="5068275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SeedA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43B867A-CF53-4019-ADB0-24718347D05D}"/>
              </a:ext>
            </a:extLst>
          </p:cNvPr>
          <p:cNvCxnSpPr>
            <a:cxnSpLocks/>
            <a:endCxn id="67" idx="3"/>
          </p:cNvCxnSpPr>
          <p:nvPr/>
        </p:nvCxnSpPr>
        <p:spPr>
          <a:xfrm flipH="1" flipV="1">
            <a:off x="8059658" y="5674956"/>
            <a:ext cx="1089184" cy="159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0A98D74E-34C4-4216-8D23-2899B3A161D6}"/>
              </a:ext>
            </a:extLst>
          </p:cNvPr>
          <p:cNvSpPr/>
          <p:nvPr/>
        </p:nvSpPr>
        <p:spPr>
          <a:xfrm>
            <a:off x="8035470" y="4898402"/>
            <a:ext cx="108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0x06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E23C094-53C8-40AE-B1DA-FC0B41249850}"/>
              </a:ext>
            </a:extLst>
          </p:cNvPr>
          <p:cNvSpPr/>
          <p:nvPr/>
        </p:nvSpPr>
        <p:spPr>
          <a:xfrm>
            <a:off x="9173187" y="5514205"/>
            <a:ext cx="1429203" cy="71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Gaussion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Sampler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5B49E97-4F84-4CAC-8D9F-605517785BEE}"/>
              </a:ext>
            </a:extLst>
          </p:cNvPr>
          <p:cNvSpPr/>
          <p:nvPr/>
        </p:nvSpPr>
        <p:spPr>
          <a:xfrm>
            <a:off x="6884001" y="5479014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15~0,0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885EEA2-58D0-420D-8D58-BC4736971B48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69271" y="5249444"/>
            <a:ext cx="18518" cy="264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FB8102D-D57B-4FF9-B272-F89B5F9802F3}"/>
              </a:ext>
            </a:extLst>
          </p:cNvPr>
          <p:cNvSpPr/>
          <p:nvPr/>
        </p:nvSpPr>
        <p:spPr>
          <a:xfrm>
            <a:off x="8021597" y="5265743"/>
            <a:ext cx="108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0x08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E8E24E0-46E7-4107-B6B0-31A5534A387F}"/>
              </a:ext>
            </a:extLst>
          </p:cNvPr>
          <p:cNvSpPr/>
          <p:nvPr/>
        </p:nvSpPr>
        <p:spPr>
          <a:xfrm>
            <a:off x="6880372" y="6249858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639~624,7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5501185-968E-430D-ADDF-8B61A01ACDAE}"/>
              </a:ext>
            </a:extLst>
          </p:cNvPr>
          <p:cNvSpPr/>
          <p:nvPr/>
        </p:nvSpPr>
        <p:spPr>
          <a:xfrm>
            <a:off x="6880372" y="5882590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8D3537F-677C-43FB-AF10-5CD6354453E4}"/>
              </a:ext>
            </a:extLst>
          </p:cNvPr>
          <p:cNvSpPr/>
          <p:nvPr/>
        </p:nvSpPr>
        <p:spPr>
          <a:xfrm>
            <a:off x="160020" y="4308465"/>
            <a:ext cx="6477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2E16175-67AD-42B9-9EF9-0CA4F5DD8B36}"/>
              </a:ext>
            </a:extLst>
          </p:cNvPr>
          <p:cNvSpPr/>
          <p:nvPr/>
        </p:nvSpPr>
        <p:spPr>
          <a:xfrm>
            <a:off x="1303620" y="4308465"/>
            <a:ext cx="8630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0,630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188E142-D843-429B-AA09-61188F2DF2B4}"/>
              </a:ext>
            </a:extLst>
          </p:cNvPr>
          <p:cNvSpPr/>
          <p:nvPr/>
        </p:nvSpPr>
        <p:spPr>
          <a:xfrm>
            <a:off x="160020" y="5576972"/>
            <a:ext cx="6477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639,0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7CD58F8-4BF9-4A6D-9D18-44B0EA719ADF}"/>
              </a:ext>
            </a:extLst>
          </p:cNvPr>
          <p:cNvSpPr/>
          <p:nvPr/>
        </p:nvSpPr>
        <p:spPr>
          <a:xfrm>
            <a:off x="1315277" y="5576972"/>
            <a:ext cx="851343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639,639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23E8503-3650-4420-8C23-FF401DC820D1}"/>
              </a:ext>
            </a:extLst>
          </p:cNvPr>
          <p:cNvSpPr/>
          <p:nvPr/>
        </p:nvSpPr>
        <p:spPr>
          <a:xfrm>
            <a:off x="874684" y="4328347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47FAD83-664E-4374-A635-F36F3D06E6D6}"/>
              </a:ext>
            </a:extLst>
          </p:cNvPr>
          <p:cNvSpPr/>
          <p:nvPr/>
        </p:nvSpPr>
        <p:spPr>
          <a:xfrm>
            <a:off x="205962" y="4950250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C86134E-5ACE-4F2A-85BD-8198AA473353}"/>
              </a:ext>
            </a:extLst>
          </p:cNvPr>
          <p:cNvSpPr/>
          <p:nvPr/>
        </p:nvSpPr>
        <p:spPr>
          <a:xfrm>
            <a:off x="832065" y="5560547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B2E02A3-4671-45FC-B1AA-81B9653FFA6E}"/>
              </a:ext>
            </a:extLst>
          </p:cNvPr>
          <p:cNvSpPr/>
          <p:nvPr/>
        </p:nvSpPr>
        <p:spPr>
          <a:xfrm>
            <a:off x="1501462" y="5019358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E69A9E68-B534-468D-814A-3337AFC3BF76}"/>
              </a:ext>
            </a:extLst>
          </p:cNvPr>
          <p:cNvGrpSpPr/>
          <p:nvPr/>
        </p:nvGrpSpPr>
        <p:grpSpPr>
          <a:xfrm>
            <a:off x="2114550" y="4138322"/>
            <a:ext cx="196850" cy="1940209"/>
            <a:chOff x="2114550" y="4138322"/>
            <a:chExt cx="196850" cy="1940209"/>
          </a:xfrm>
        </p:grpSpPr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7E97F2A-477A-4FD9-B378-B5AE6C658469}"/>
                </a:ext>
              </a:extLst>
            </p:cNvPr>
            <p:cNvCxnSpPr/>
            <p:nvPr/>
          </p:nvCxnSpPr>
          <p:spPr>
            <a:xfrm>
              <a:off x="2120900" y="4138322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139F69D8-B8F9-4CD4-876F-51BE52CCB9F7}"/>
                </a:ext>
              </a:extLst>
            </p:cNvPr>
            <p:cNvCxnSpPr/>
            <p:nvPr/>
          </p:nvCxnSpPr>
          <p:spPr>
            <a:xfrm>
              <a:off x="2114550" y="6078531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1197270D-7540-4AF0-B1D9-3AADF3F68851}"/>
                </a:ext>
              </a:extLst>
            </p:cNvPr>
            <p:cNvCxnSpPr>
              <a:cxnSpLocks/>
            </p:cNvCxnSpPr>
            <p:nvPr/>
          </p:nvCxnSpPr>
          <p:spPr>
            <a:xfrm>
              <a:off x="2308225" y="4138322"/>
              <a:ext cx="3175" cy="19402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D078E8B-A44F-4B4F-9625-5850CE4D93B1}"/>
              </a:ext>
            </a:extLst>
          </p:cNvPr>
          <p:cNvGrpSpPr/>
          <p:nvPr/>
        </p:nvGrpSpPr>
        <p:grpSpPr>
          <a:xfrm flipH="1">
            <a:off x="64527" y="4149571"/>
            <a:ext cx="196850" cy="1940209"/>
            <a:chOff x="2114550" y="4138322"/>
            <a:chExt cx="196850" cy="1940209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85EFD53D-27BF-44FF-921A-1E55AC47BA60}"/>
                </a:ext>
              </a:extLst>
            </p:cNvPr>
            <p:cNvCxnSpPr/>
            <p:nvPr/>
          </p:nvCxnSpPr>
          <p:spPr>
            <a:xfrm>
              <a:off x="2120900" y="4138322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5287D5CF-89B4-4A7B-95FA-9ED3B234DB5F}"/>
                </a:ext>
              </a:extLst>
            </p:cNvPr>
            <p:cNvCxnSpPr/>
            <p:nvPr/>
          </p:nvCxnSpPr>
          <p:spPr>
            <a:xfrm>
              <a:off x="2114550" y="6078531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AE937A70-DC30-4761-B89D-55437BD32983}"/>
                </a:ext>
              </a:extLst>
            </p:cNvPr>
            <p:cNvCxnSpPr>
              <a:cxnSpLocks/>
            </p:cNvCxnSpPr>
            <p:nvPr/>
          </p:nvCxnSpPr>
          <p:spPr>
            <a:xfrm>
              <a:off x="2308225" y="4138322"/>
              <a:ext cx="3175" cy="19402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008D0BEA-43A1-4E4F-8B74-3FD308403217}"/>
              </a:ext>
            </a:extLst>
          </p:cNvPr>
          <p:cNvGrpSpPr/>
          <p:nvPr/>
        </p:nvGrpSpPr>
        <p:grpSpPr>
          <a:xfrm flipH="1">
            <a:off x="2465500" y="4135839"/>
            <a:ext cx="196850" cy="1940209"/>
            <a:chOff x="2114550" y="4138322"/>
            <a:chExt cx="196850" cy="1940209"/>
          </a:xfrm>
        </p:grpSpPr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5A58F641-8F24-4ACC-A7D4-675E7D0A1D30}"/>
                </a:ext>
              </a:extLst>
            </p:cNvPr>
            <p:cNvCxnSpPr/>
            <p:nvPr/>
          </p:nvCxnSpPr>
          <p:spPr>
            <a:xfrm>
              <a:off x="2120900" y="4138322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8507F9AE-DC3F-44D2-9BEF-E9ACF1D1B839}"/>
                </a:ext>
              </a:extLst>
            </p:cNvPr>
            <p:cNvCxnSpPr/>
            <p:nvPr/>
          </p:nvCxnSpPr>
          <p:spPr>
            <a:xfrm>
              <a:off x="2114550" y="6078531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8AF1D539-DE68-4A38-8DFC-FC5C552D0662}"/>
                </a:ext>
              </a:extLst>
            </p:cNvPr>
            <p:cNvCxnSpPr>
              <a:cxnSpLocks/>
            </p:cNvCxnSpPr>
            <p:nvPr/>
          </p:nvCxnSpPr>
          <p:spPr>
            <a:xfrm>
              <a:off x="2308225" y="4138322"/>
              <a:ext cx="3175" cy="19402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矩形 96">
            <a:extLst>
              <a:ext uri="{FF2B5EF4-FFF2-40B4-BE49-F238E27FC236}">
                <a16:creationId xmlns:a16="http://schemas.microsoft.com/office/drawing/2014/main" id="{112F84FD-7A38-4F87-8C39-1E91CDE61E54}"/>
              </a:ext>
            </a:extLst>
          </p:cNvPr>
          <p:cNvSpPr/>
          <p:nvPr/>
        </p:nvSpPr>
        <p:spPr>
          <a:xfrm>
            <a:off x="2613864" y="4292040"/>
            <a:ext cx="6477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ECE3B9AF-6834-46F5-8C7B-F930BB3DDBF5}"/>
              </a:ext>
            </a:extLst>
          </p:cNvPr>
          <p:cNvSpPr/>
          <p:nvPr/>
        </p:nvSpPr>
        <p:spPr>
          <a:xfrm>
            <a:off x="3757464" y="4292040"/>
            <a:ext cx="8630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0,7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D7306F6-58E2-44F4-AD19-9C27649EBD7F}"/>
              </a:ext>
            </a:extLst>
          </p:cNvPr>
          <p:cNvSpPr/>
          <p:nvPr/>
        </p:nvSpPr>
        <p:spPr>
          <a:xfrm>
            <a:off x="2613864" y="5560547"/>
            <a:ext cx="6477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639,0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0988E1F-6D11-4FFF-8406-6F171472E151}"/>
              </a:ext>
            </a:extLst>
          </p:cNvPr>
          <p:cNvSpPr/>
          <p:nvPr/>
        </p:nvSpPr>
        <p:spPr>
          <a:xfrm>
            <a:off x="3769121" y="5560547"/>
            <a:ext cx="851343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639,7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ED4EFCD-3F9D-4FCC-9299-422ECE5B9B10}"/>
              </a:ext>
            </a:extLst>
          </p:cNvPr>
          <p:cNvSpPr/>
          <p:nvPr/>
        </p:nvSpPr>
        <p:spPr>
          <a:xfrm>
            <a:off x="3328528" y="4311922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EEDD3CC3-5938-486F-AE6E-ADAB9F31C24E}"/>
              </a:ext>
            </a:extLst>
          </p:cNvPr>
          <p:cNvSpPr/>
          <p:nvPr/>
        </p:nvSpPr>
        <p:spPr>
          <a:xfrm>
            <a:off x="2659806" y="4933825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DF68490-1DAF-4021-9166-F274198D8C25}"/>
              </a:ext>
            </a:extLst>
          </p:cNvPr>
          <p:cNvSpPr/>
          <p:nvPr/>
        </p:nvSpPr>
        <p:spPr>
          <a:xfrm>
            <a:off x="3285909" y="5544122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ED97A22-E7DD-49DA-BE2C-14D1F5DA9C05}"/>
              </a:ext>
            </a:extLst>
          </p:cNvPr>
          <p:cNvSpPr/>
          <p:nvPr/>
        </p:nvSpPr>
        <p:spPr>
          <a:xfrm>
            <a:off x="3955306" y="5002933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24C04F45-88BC-407E-A39D-07AADC446A46}"/>
              </a:ext>
            </a:extLst>
          </p:cNvPr>
          <p:cNvGrpSpPr/>
          <p:nvPr/>
        </p:nvGrpSpPr>
        <p:grpSpPr>
          <a:xfrm>
            <a:off x="4561593" y="4164811"/>
            <a:ext cx="196850" cy="1940209"/>
            <a:chOff x="2114550" y="4138322"/>
            <a:chExt cx="196850" cy="1940209"/>
          </a:xfrm>
        </p:grpSpPr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A4058901-B6C2-439A-972D-277006E7A71B}"/>
                </a:ext>
              </a:extLst>
            </p:cNvPr>
            <p:cNvCxnSpPr/>
            <p:nvPr/>
          </p:nvCxnSpPr>
          <p:spPr>
            <a:xfrm>
              <a:off x="2120900" y="4138322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065535C1-8AA2-4F68-954F-F175102CCE19}"/>
                </a:ext>
              </a:extLst>
            </p:cNvPr>
            <p:cNvCxnSpPr/>
            <p:nvPr/>
          </p:nvCxnSpPr>
          <p:spPr>
            <a:xfrm>
              <a:off x="2114550" y="6078531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605F69F5-2C87-4628-97DE-CB150614FF36}"/>
                </a:ext>
              </a:extLst>
            </p:cNvPr>
            <p:cNvCxnSpPr>
              <a:cxnSpLocks/>
            </p:cNvCxnSpPr>
            <p:nvPr/>
          </p:nvCxnSpPr>
          <p:spPr>
            <a:xfrm>
              <a:off x="2308225" y="4138322"/>
              <a:ext cx="3175" cy="19402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矩形 108">
            <a:extLst>
              <a:ext uri="{FF2B5EF4-FFF2-40B4-BE49-F238E27FC236}">
                <a16:creationId xmlns:a16="http://schemas.microsoft.com/office/drawing/2014/main" id="{374DE1F5-ECDC-432B-BA63-DE3E0ADC64C9}"/>
              </a:ext>
            </a:extLst>
          </p:cNvPr>
          <p:cNvSpPr/>
          <p:nvPr/>
        </p:nvSpPr>
        <p:spPr>
          <a:xfrm>
            <a:off x="8021596" y="6238109"/>
            <a:ext cx="108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0x147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405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9D8E616-2FAF-461A-B68C-2D8FDDC4E19F}"/>
              </a:ext>
            </a:extLst>
          </p:cNvPr>
          <p:cNvCxnSpPr>
            <a:cxnSpLocks/>
          </p:cNvCxnSpPr>
          <p:nvPr/>
        </p:nvCxnSpPr>
        <p:spPr>
          <a:xfrm>
            <a:off x="363984" y="460343"/>
            <a:ext cx="1146430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5161C8A-2085-4F5A-9E97-455151182934}"/>
              </a:ext>
            </a:extLst>
          </p:cNvPr>
          <p:cNvSpPr txBox="1"/>
          <p:nvPr/>
        </p:nvSpPr>
        <p:spPr>
          <a:xfrm>
            <a:off x="299309" y="-37115"/>
            <a:ext cx="1152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芯片架构设计方法：以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算法为例</a:t>
            </a:r>
            <a:endParaRPr kumimoji="0" lang="zh-CN" altLang="en-US" sz="16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51ECE5-7FE9-4E99-926F-A1749280E2A7}"/>
              </a:ext>
            </a:extLst>
          </p:cNvPr>
          <p:cNvSpPr/>
          <p:nvPr/>
        </p:nvSpPr>
        <p:spPr>
          <a:xfrm>
            <a:off x="363984" y="615292"/>
            <a:ext cx="2781552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设计目标定义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算法原理分析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功能模块划分</a:t>
            </a:r>
            <a:endParaRPr lang="en-US" altLang="zh-CN" b="1" dirty="0">
              <a:solidFill>
                <a:schemeClr val="tx1">
                  <a:alpha val="2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6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数据格式与带宽设计</a:t>
            </a:r>
            <a:endParaRPr lang="en-US" altLang="zh-CN" b="1" dirty="0">
              <a:solidFill>
                <a:schemeClr val="tx1">
                  <a:alpha val="26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访存方法设计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控制流水线设计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核心算子电路设计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B4CCC7B-A618-4CCF-83EC-514D69D5EA8C}"/>
              </a:ext>
            </a:extLst>
          </p:cNvPr>
          <p:cNvSpPr/>
          <p:nvPr/>
        </p:nvSpPr>
        <p:spPr>
          <a:xfrm>
            <a:off x="6613072" y="804922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78139B8-DFBD-4ABB-B198-2B02E5CA2620}"/>
              </a:ext>
            </a:extLst>
          </p:cNvPr>
          <p:cNvSpPr/>
          <p:nvPr/>
        </p:nvSpPr>
        <p:spPr>
          <a:xfrm>
            <a:off x="6613071" y="1196805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Seed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70F4542-19EA-4142-8341-8C834811FC86}"/>
              </a:ext>
            </a:extLst>
          </p:cNvPr>
          <p:cNvSpPr/>
          <p:nvPr/>
        </p:nvSpPr>
        <p:spPr>
          <a:xfrm>
            <a:off x="6613071" y="1585542"/>
            <a:ext cx="1175657" cy="3918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5E01258-E505-47EE-9145-6353FDFB9A1C}"/>
              </a:ext>
            </a:extLst>
          </p:cNvPr>
          <p:cNvSpPr/>
          <p:nvPr/>
        </p:nvSpPr>
        <p:spPr>
          <a:xfrm>
            <a:off x="7756673" y="615292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0x00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C2F64DD-2974-49F4-BC4D-05163296F3DC}"/>
              </a:ext>
            </a:extLst>
          </p:cNvPr>
          <p:cNvSpPr/>
          <p:nvPr/>
        </p:nvSpPr>
        <p:spPr>
          <a:xfrm>
            <a:off x="7756673" y="1044803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0x02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7EDE4AB-F66A-4B66-9605-D20958DCA926}"/>
              </a:ext>
            </a:extLst>
          </p:cNvPr>
          <p:cNvSpPr/>
          <p:nvPr/>
        </p:nvSpPr>
        <p:spPr>
          <a:xfrm>
            <a:off x="7759699" y="1412628"/>
            <a:ext cx="747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0x04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63CD4BF-E01B-4C01-855C-1D578CEC0076}"/>
              </a:ext>
            </a:extLst>
          </p:cNvPr>
          <p:cNvCxnSpPr>
            <a:cxnSpLocks/>
          </p:cNvCxnSpPr>
          <p:nvPr/>
        </p:nvCxnSpPr>
        <p:spPr>
          <a:xfrm>
            <a:off x="7791754" y="1400929"/>
            <a:ext cx="1081316" cy="381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D36F38C7-FFD1-4411-AF7B-2116E1FE4B9F}"/>
              </a:ext>
            </a:extLst>
          </p:cNvPr>
          <p:cNvSpPr/>
          <p:nvPr/>
        </p:nvSpPr>
        <p:spPr>
          <a:xfrm>
            <a:off x="8873070" y="1478701"/>
            <a:ext cx="1429203" cy="71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shake128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489E2B5-C3AC-4E20-AE13-40F433510093}"/>
              </a:ext>
            </a:extLst>
          </p:cNvPr>
          <p:cNvSpPr/>
          <p:nvPr/>
        </p:nvSpPr>
        <p:spPr>
          <a:xfrm>
            <a:off x="6608229" y="1974756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SeedA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43B867A-CF53-4019-ADB0-24718347D05D}"/>
              </a:ext>
            </a:extLst>
          </p:cNvPr>
          <p:cNvCxnSpPr>
            <a:cxnSpLocks/>
            <a:endCxn id="67" idx="3"/>
          </p:cNvCxnSpPr>
          <p:nvPr/>
        </p:nvCxnSpPr>
        <p:spPr>
          <a:xfrm flipH="1" flipV="1">
            <a:off x="7783886" y="2581437"/>
            <a:ext cx="1089184" cy="159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0A98D74E-34C4-4216-8D23-2899B3A161D6}"/>
              </a:ext>
            </a:extLst>
          </p:cNvPr>
          <p:cNvSpPr/>
          <p:nvPr/>
        </p:nvSpPr>
        <p:spPr>
          <a:xfrm>
            <a:off x="7759698" y="1804883"/>
            <a:ext cx="108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0x06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3E23C094-53C8-40AE-B1DA-FC0B41249850}"/>
              </a:ext>
            </a:extLst>
          </p:cNvPr>
          <p:cNvSpPr/>
          <p:nvPr/>
        </p:nvSpPr>
        <p:spPr>
          <a:xfrm>
            <a:off x="8897415" y="2420686"/>
            <a:ext cx="1429203" cy="71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Gaussion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Sampler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5B49E97-4F84-4CAC-8D9F-605517785BEE}"/>
              </a:ext>
            </a:extLst>
          </p:cNvPr>
          <p:cNvSpPr/>
          <p:nvPr/>
        </p:nvSpPr>
        <p:spPr>
          <a:xfrm>
            <a:off x="6608229" y="2385495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15~0,0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885EEA2-58D0-420D-8D58-BC4736971B48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593499" y="2155925"/>
            <a:ext cx="18518" cy="264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FB8102D-D57B-4FF9-B272-F89B5F9802F3}"/>
              </a:ext>
            </a:extLst>
          </p:cNvPr>
          <p:cNvSpPr/>
          <p:nvPr/>
        </p:nvSpPr>
        <p:spPr>
          <a:xfrm>
            <a:off x="7745825" y="2172224"/>
            <a:ext cx="108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0x08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E8E24E0-46E7-4107-B6B0-31A5534A387F}"/>
              </a:ext>
            </a:extLst>
          </p:cNvPr>
          <p:cNvSpPr/>
          <p:nvPr/>
        </p:nvSpPr>
        <p:spPr>
          <a:xfrm>
            <a:off x="6604600" y="3156339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639~624,7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5501185-968E-430D-ADDF-8B61A01ACDAE}"/>
              </a:ext>
            </a:extLst>
          </p:cNvPr>
          <p:cNvSpPr/>
          <p:nvPr/>
        </p:nvSpPr>
        <p:spPr>
          <a:xfrm>
            <a:off x="6604600" y="2789071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8D3537F-677C-43FB-AF10-5CD6354453E4}"/>
              </a:ext>
            </a:extLst>
          </p:cNvPr>
          <p:cNvSpPr/>
          <p:nvPr/>
        </p:nvSpPr>
        <p:spPr>
          <a:xfrm>
            <a:off x="160020" y="4308465"/>
            <a:ext cx="6477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2E16175-67AD-42B9-9EF9-0CA4F5DD8B36}"/>
              </a:ext>
            </a:extLst>
          </p:cNvPr>
          <p:cNvSpPr/>
          <p:nvPr/>
        </p:nvSpPr>
        <p:spPr>
          <a:xfrm>
            <a:off x="1303620" y="4308465"/>
            <a:ext cx="8630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0,630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188E142-D843-429B-AA09-61188F2DF2B4}"/>
              </a:ext>
            </a:extLst>
          </p:cNvPr>
          <p:cNvSpPr/>
          <p:nvPr/>
        </p:nvSpPr>
        <p:spPr>
          <a:xfrm>
            <a:off x="160020" y="5576972"/>
            <a:ext cx="6477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639,0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7CD58F8-4BF9-4A6D-9D18-44B0EA719ADF}"/>
              </a:ext>
            </a:extLst>
          </p:cNvPr>
          <p:cNvSpPr/>
          <p:nvPr/>
        </p:nvSpPr>
        <p:spPr>
          <a:xfrm>
            <a:off x="1315277" y="5576972"/>
            <a:ext cx="851343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639,639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23E8503-3650-4420-8C23-FF401DC820D1}"/>
              </a:ext>
            </a:extLst>
          </p:cNvPr>
          <p:cNvSpPr/>
          <p:nvPr/>
        </p:nvSpPr>
        <p:spPr>
          <a:xfrm>
            <a:off x="874684" y="4328347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47FAD83-664E-4374-A635-F36F3D06E6D6}"/>
              </a:ext>
            </a:extLst>
          </p:cNvPr>
          <p:cNvSpPr/>
          <p:nvPr/>
        </p:nvSpPr>
        <p:spPr>
          <a:xfrm>
            <a:off x="205962" y="4950250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C86134E-5ACE-4F2A-85BD-8198AA473353}"/>
              </a:ext>
            </a:extLst>
          </p:cNvPr>
          <p:cNvSpPr/>
          <p:nvPr/>
        </p:nvSpPr>
        <p:spPr>
          <a:xfrm>
            <a:off x="832065" y="5560547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B2E02A3-4671-45FC-B1AA-81B9653FFA6E}"/>
              </a:ext>
            </a:extLst>
          </p:cNvPr>
          <p:cNvSpPr/>
          <p:nvPr/>
        </p:nvSpPr>
        <p:spPr>
          <a:xfrm>
            <a:off x="1501462" y="5019358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E69A9E68-B534-468D-814A-3337AFC3BF76}"/>
              </a:ext>
            </a:extLst>
          </p:cNvPr>
          <p:cNvGrpSpPr/>
          <p:nvPr/>
        </p:nvGrpSpPr>
        <p:grpSpPr>
          <a:xfrm>
            <a:off x="2114550" y="4138322"/>
            <a:ext cx="196850" cy="1940209"/>
            <a:chOff x="2114550" y="4138322"/>
            <a:chExt cx="196850" cy="1940209"/>
          </a:xfrm>
        </p:grpSpPr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7E97F2A-477A-4FD9-B378-B5AE6C658469}"/>
                </a:ext>
              </a:extLst>
            </p:cNvPr>
            <p:cNvCxnSpPr/>
            <p:nvPr/>
          </p:nvCxnSpPr>
          <p:spPr>
            <a:xfrm>
              <a:off x="2120900" y="4138322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139F69D8-B8F9-4CD4-876F-51BE52CCB9F7}"/>
                </a:ext>
              </a:extLst>
            </p:cNvPr>
            <p:cNvCxnSpPr/>
            <p:nvPr/>
          </p:nvCxnSpPr>
          <p:spPr>
            <a:xfrm>
              <a:off x="2114550" y="6078531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1197270D-7540-4AF0-B1D9-3AADF3F68851}"/>
                </a:ext>
              </a:extLst>
            </p:cNvPr>
            <p:cNvCxnSpPr>
              <a:cxnSpLocks/>
            </p:cNvCxnSpPr>
            <p:nvPr/>
          </p:nvCxnSpPr>
          <p:spPr>
            <a:xfrm>
              <a:off x="2308225" y="4138322"/>
              <a:ext cx="3175" cy="19402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D078E8B-A44F-4B4F-9625-5850CE4D93B1}"/>
              </a:ext>
            </a:extLst>
          </p:cNvPr>
          <p:cNvGrpSpPr/>
          <p:nvPr/>
        </p:nvGrpSpPr>
        <p:grpSpPr>
          <a:xfrm flipH="1">
            <a:off x="64527" y="4149571"/>
            <a:ext cx="196850" cy="1940209"/>
            <a:chOff x="2114550" y="4138322"/>
            <a:chExt cx="196850" cy="1940209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85EFD53D-27BF-44FF-921A-1E55AC47BA60}"/>
                </a:ext>
              </a:extLst>
            </p:cNvPr>
            <p:cNvCxnSpPr/>
            <p:nvPr/>
          </p:nvCxnSpPr>
          <p:spPr>
            <a:xfrm>
              <a:off x="2120900" y="4138322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5287D5CF-89B4-4A7B-95FA-9ED3B234DB5F}"/>
                </a:ext>
              </a:extLst>
            </p:cNvPr>
            <p:cNvCxnSpPr/>
            <p:nvPr/>
          </p:nvCxnSpPr>
          <p:spPr>
            <a:xfrm>
              <a:off x="2114550" y="6078531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AE937A70-DC30-4761-B89D-55437BD32983}"/>
                </a:ext>
              </a:extLst>
            </p:cNvPr>
            <p:cNvCxnSpPr>
              <a:cxnSpLocks/>
            </p:cNvCxnSpPr>
            <p:nvPr/>
          </p:nvCxnSpPr>
          <p:spPr>
            <a:xfrm>
              <a:off x="2308225" y="4138322"/>
              <a:ext cx="3175" cy="19402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008D0BEA-43A1-4E4F-8B74-3FD308403217}"/>
              </a:ext>
            </a:extLst>
          </p:cNvPr>
          <p:cNvGrpSpPr/>
          <p:nvPr/>
        </p:nvGrpSpPr>
        <p:grpSpPr>
          <a:xfrm flipH="1">
            <a:off x="2465500" y="4135839"/>
            <a:ext cx="196850" cy="1940209"/>
            <a:chOff x="2114550" y="4138322"/>
            <a:chExt cx="196850" cy="1940209"/>
          </a:xfrm>
        </p:grpSpPr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5A58F641-8F24-4ACC-A7D4-675E7D0A1D30}"/>
                </a:ext>
              </a:extLst>
            </p:cNvPr>
            <p:cNvCxnSpPr/>
            <p:nvPr/>
          </p:nvCxnSpPr>
          <p:spPr>
            <a:xfrm>
              <a:off x="2120900" y="4138322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8507F9AE-DC3F-44D2-9BEF-E9ACF1D1B839}"/>
                </a:ext>
              </a:extLst>
            </p:cNvPr>
            <p:cNvCxnSpPr/>
            <p:nvPr/>
          </p:nvCxnSpPr>
          <p:spPr>
            <a:xfrm>
              <a:off x="2114550" y="6078531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8AF1D539-DE68-4A38-8DFC-FC5C552D0662}"/>
                </a:ext>
              </a:extLst>
            </p:cNvPr>
            <p:cNvCxnSpPr>
              <a:cxnSpLocks/>
            </p:cNvCxnSpPr>
            <p:nvPr/>
          </p:nvCxnSpPr>
          <p:spPr>
            <a:xfrm>
              <a:off x="2308225" y="4138322"/>
              <a:ext cx="3175" cy="19402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矩形 96">
            <a:extLst>
              <a:ext uri="{FF2B5EF4-FFF2-40B4-BE49-F238E27FC236}">
                <a16:creationId xmlns:a16="http://schemas.microsoft.com/office/drawing/2014/main" id="{112F84FD-7A38-4F87-8C39-1E91CDE61E54}"/>
              </a:ext>
            </a:extLst>
          </p:cNvPr>
          <p:cNvSpPr/>
          <p:nvPr/>
        </p:nvSpPr>
        <p:spPr>
          <a:xfrm>
            <a:off x="2613864" y="4292040"/>
            <a:ext cx="6477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ECE3B9AF-6834-46F5-8C7B-F930BB3DDBF5}"/>
              </a:ext>
            </a:extLst>
          </p:cNvPr>
          <p:cNvSpPr/>
          <p:nvPr/>
        </p:nvSpPr>
        <p:spPr>
          <a:xfrm>
            <a:off x="3757464" y="4292040"/>
            <a:ext cx="8630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0,7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D7306F6-58E2-44F4-AD19-9C27649EBD7F}"/>
              </a:ext>
            </a:extLst>
          </p:cNvPr>
          <p:cNvSpPr/>
          <p:nvPr/>
        </p:nvSpPr>
        <p:spPr>
          <a:xfrm>
            <a:off x="2613864" y="5560547"/>
            <a:ext cx="6477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639,0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0988E1F-6D11-4FFF-8406-6F171472E151}"/>
              </a:ext>
            </a:extLst>
          </p:cNvPr>
          <p:cNvSpPr/>
          <p:nvPr/>
        </p:nvSpPr>
        <p:spPr>
          <a:xfrm>
            <a:off x="3769121" y="5560547"/>
            <a:ext cx="851343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639,7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ED4EFCD-3F9D-4FCC-9299-422ECE5B9B10}"/>
              </a:ext>
            </a:extLst>
          </p:cNvPr>
          <p:cNvSpPr/>
          <p:nvPr/>
        </p:nvSpPr>
        <p:spPr>
          <a:xfrm>
            <a:off x="3328528" y="4311922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EEDD3CC3-5938-486F-AE6E-ADAB9F31C24E}"/>
              </a:ext>
            </a:extLst>
          </p:cNvPr>
          <p:cNvSpPr/>
          <p:nvPr/>
        </p:nvSpPr>
        <p:spPr>
          <a:xfrm>
            <a:off x="2659806" y="4933825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DF68490-1DAF-4021-9166-F274198D8C25}"/>
              </a:ext>
            </a:extLst>
          </p:cNvPr>
          <p:cNvSpPr/>
          <p:nvPr/>
        </p:nvSpPr>
        <p:spPr>
          <a:xfrm>
            <a:off x="3285909" y="5544122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ED97A22-E7DD-49DA-BE2C-14D1F5DA9C05}"/>
              </a:ext>
            </a:extLst>
          </p:cNvPr>
          <p:cNvSpPr/>
          <p:nvPr/>
        </p:nvSpPr>
        <p:spPr>
          <a:xfrm>
            <a:off x="3955306" y="5002933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24C04F45-88BC-407E-A39D-07AADC446A46}"/>
              </a:ext>
            </a:extLst>
          </p:cNvPr>
          <p:cNvGrpSpPr/>
          <p:nvPr/>
        </p:nvGrpSpPr>
        <p:grpSpPr>
          <a:xfrm>
            <a:off x="4561593" y="4164811"/>
            <a:ext cx="196850" cy="1940209"/>
            <a:chOff x="2114550" y="4138322"/>
            <a:chExt cx="196850" cy="1940209"/>
          </a:xfrm>
        </p:grpSpPr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A4058901-B6C2-439A-972D-277006E7A71B}"/>
                </a:ext>
              </a:extLst>
            </p:cNvPr>
            <p:cNvCxnSpPr/>
            <p:nvPr/>
          </p:nvCxnSpPr>
          <p:spPr>
            <a:xfrm>
              <a:off x="2120900" y="4138322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065535C1-8AA2-4F68-954F-F175102CCE19}"/>
                </a:ext>
              </a:extLst>
            </p:cNvPr>
            <p:cNvCxnSpPr/>
            <p:nvPr/>
          </p:nvCxnSpPr>
          <p:spPr>
            <a:xfrm>
              <a:off x="2114550" y="6078531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605F69F5-2C87-4628-97DE-CB150614FF36}"/>
                </a:ext>
              </a:extLst>
            </p:cNvPr>
            <p:cNvCxnSpPr>
              <a:cxnSpLocks/>
            </p:cNvCxnSpPr>
            <p:nvPr/>
          </p:nvCxnSpPr>
          <p:spPr>
            <a:xfrm>
              <a:off x="2308225" y="4138322"/>
              <a:ext cx="3175" cy="19402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矩形 108">
            <a:extLst>
              <a:ext uri="{FF2B5EF4-FFF2-40B4-BE49-F238E27FC236}">
                <a16:creationId xmlns:a16="http://schemas.microsoft.com/office/drawing/2014/main" id="{374DE1F5-ECDC-432B-BA63-DE3E0ADC64C9}"/>
              </a:ext>
            </a:extLst>
          </p:cNvPr>
          <p:cNvSpPr/>
          <p:nvPr/>
        </p:nvSpPr>
        <p:spPr>
          <a:xfrm>
            <a:off x="7745824" y="3144590"/>
            <a:ext cx="108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0x147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3100EF8-9685-4E46-BC1B-537CB0347A3D}"/>
              </a:ext>
            </a:extLst>
          </p:cNvPr>
          <p:cNvSpPr/>
          <p:nvPr/>
        </p:nvSpPr>
        <p:spPr>
          <a:xfrm>
            <a:off x="6604984" y="3871610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1CB5A3B-6217-4412-9DF5-5E1A1D7C6F34}"/>
              </a:ext>
            </a:extLst>
          </p:cNvPr>
          <p:cNvSpPr/>
          <p:nvPr/>
        </p:nvSpPr>
        <p:spPr>
          <a:xfrm>
            <a:off x="6604983" y="4263493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Seed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D06775F-9730-4FB5-939A-213CDA7DFE73}"/>
              </a:ext>
            </a:extLst>
          </p:cNvPr>
          <p:cNvSpPr/>
          <p:nvPr/>
        </p:nvSpPr>
        <p:spPr>
          <a:xfrm>
            <a:off x="6604983" y="4652230"/>
            <a:ext cx="1175657" cy="3918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B3C1ACC-8795-4344-A7A2-5E57EBB2D1C5}"/>
              </a:ext>
            </a:extLst>
          </p:cNvPr>
          <p:cNvSpPr/>
          <p:nvPr/>
        </p:nvSpPr>
        <p:spPr>
          <a:xfrm>
            <a:off x="7748585" y="3681980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0x00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39257DB-212F-431E-A4E3-DB15BC2017E7}"/>
              </a:ext>
            </a:extLst>
          </p:cNvPr>
          <p:cNvSpPr/>
          <p:nvPr/>
        </p:nvSpPr>
        <p:spPr>
          <a:xfrm>
            <a:off x="7748585" y="4111491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0x02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D666A5B-2607-44B6-9DDA-66A6C7396929}"/>
              </a:ext>
            </a:extLst>
          </p:cNvPr>
          <p:cNvSpPr/>
          <p:nvPr/>
        </p:nvSpPr>
        <p:spPr>
          <a:xfrm>
            <a:off x="7751611" y="4479316"/>
            <a:ext cx="747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0x04</a:t>
            </a:r>
            <a:endParaRPr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1960609-632D-4EAE-8262-FCBB1010D4E8}"/>
              </a:ext>
            </a:extLst>
          </p:cNvPr>
          <p:cNvSpPr/>
          <p:nvPr/>
        </p:nvSpPr>
        <p:spPr>
          <a:xfrm>
            <a:off x="6600141" y="5041444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SeedA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C467858-B6B0-46B2-9072-D670CD9B01B6}"/>
              </a:ext>
            </a:extLst>
          </p:cNvPr>
          <p:cNvSpPr/>
          <p:nvPr/>
        </p:nvSpPr>
        <p:spPr>
          <a:xfrm>
            <a:off x="7751610" y="4871571"/>
            <a:ext cx="108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0x06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F070820-67BA-4B7F-932F-3B370A2D0A3F}"/>
              </a:ext>
            </a:extLst>
          </p:cNvPr>
          <p:cNvSpPr/>
          <p:nvPr/>
        </p:nvSpPr>
        <p:spPr>
          <a:xfrm>
            <a:off x="6600141" y="5452183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15~0,0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B51A65D-393E-4487-86A9-D3994F19EA1C}"/>
              </a:ext>
            </a:extLst>
          </p:cNvPr>
          <p:cNvSpPr/>
          <p:nvPr/>
        </p:nvSpPr>
        <p:spPr>
          <a:xfrm>
            <a:off x="7737737" y="5238912"/>
            <a:ext cx="108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0x08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23E3508-988F-4F4A-9C2F-2310D28C7BB2}"/>
              </a:ext>
            </a:extLst>
          </p:cNvPr>
          <p:cNvSpPr/>
          <p:nvPr/>
        </p:nvSpPr>
        <p:spPr>
          <a:xfrm>
            <a:off x="6596512" y="6223027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639~624,7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2C8771A7-D00F-4107-9ED9-DEF883E2C908}"/>
              </a:ext>
            </a:extLst>
          </p:cNvPr>
          <p:cNvSpPr/>
          <p:nvPr/>
        </p:nvSpPr>
        <p:spPr>
          <a:xfrm>
            <a:off x="6596512" y="5855759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E0561678-1B76-4A48-B326-52C93C6E40D2}"/>
              </a:ext>
            </a:extLst>
          </p:cNvPr>
          <p:cNvSpPr/>
          <p:nvPr/>
        </p:nvSpPr>
        <p:spPr>
          <a:xfrm>
            <a:off x="7737736" y="6211278"/>
            <a:ext cx="108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0x147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33668761-BF34-4DE8-B08E-AE581FCC3B46}"/>
              </a:ext>
            </a:extLst>
          </p:cNvPr>
          <p:cNvCxnSpPr>
            <a:cxnSpLocks/>
          </p:cNvCxnSpPr>
          <p:nvPr/>
        </p:nvCxnSpPr>
        <p:spPr>
          <a:xfrm flipV="1">
            <a:off x="7786119" y="4648531"/>
            <a:ext cx="1127275" cy="605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B4C6C4A9-6FF1-456A-868B-09BB84815BAE}"/>
              </a:ext>
            </a:extLst>
          </p:cNvPr>
          <p:cNvSpPr/>
          <p:nvPr/>
        </p:nvSpPr>
        <p:spPr>
          <a:xfrm>
            <a:off x="8894752" y="4236209"/>
            <a:ext cx="1429203" cy="71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shake128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0693658D-4F8E-468F-B654-E45B48C1A917}"/>
              </a:ext>
            </a:extLst>
          </p:cNvPr>
          <p:cNvCxnSpPr>
            <a:cxnSpLocks/>
          </p:cNvCxnSpPr>
          <p:nvPr/>
        </p:nvCxnSpPr>
        <p:spPr>
          <a:xfrm flipV="1">
            <a:off x="7751394" y="5660294"/>
            <a:ext cx="2379577" cy="74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A86880CA-A070-48D4-9F24-FBCE857257A8}"/>
              </a:ext>
            </a:extLst>
          </p:cNvPr>
          <p:cNvCxnSpPr>
            <a:cxnSpLocks/>
          </p:cNvCxnSpPr>
          <p:nvPr/>
        </p:nvCxnSpPr>
        <p:spPr>
          <a:xfrm>
            <a:off x="10328693" y="4685268"/>
            <a:ext cx="3910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EB791841-9371-4B68-862E-A822F41BDEB4}"/>
              </a:ext>
            </a:extLst>
          </p:cNvPr>
          <p:cNvSpPr/>
          <p:nvPr/>
        </p:nvSpPr>
        <p:spPr>
          <a:xfrm>
            <a:off x="10719776" y="4532605"/>
            <a:ext cx="974874" cy="3155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15~0,0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8E62EF3-64FA-49DE-B1AF-CB638865C4BC}"/>
              </a:ext>
            </a:extLst>
          </p:cNvPr>
          <p:cNvSpPr/>
          <p:nvPr/>
        </p:nvSpPr>
        <p:spPr>
          <a:xfrm>
            <a:off x="10725688" y="4236209"/>
            <a:ext cx="974874" cy="3155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15~0,1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59CDFA0-2F33-4684-996D-257E95B2804B}"/>
              </a:ext>
            </a:extLst>
          </p:cNvPr>
          <p:cNvSpPr/>
          <p:nvPr/>
        </p:nvSpPr>
        <p:spPr>
          <a:xfrm>
            <a:off x="10719776" y="3920643"/>
            <a:ext cx="974874" cy="3155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15~0,2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126F9FF-4E6A-4361-B368-BC84A5E098A9}"/>
              </a:ext>
            </a:extLst>
          </p:cNvPr>
          <p:cNvSpPr/>
          <p:nvPr/>
        </p:nvSpPr>
        <p:spPr>
          <a:xfrm>
            <a:off x="10725688" y="3667123"/>
            <a:ext cx="974874" cy="3155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15~0,3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0B0FEDD7-6577-404F-AB9B-D1C6D9304A44}"/>
              </a:ext>
            </a:extLst>
          </p:cNvPr>
          <p:cNvSpPr/>
          <p:nvPr/>
        </p:nvSpPr>
        <p:spPr>
          <a:xfrm>
            <a:off x="10136494" y="5291431"/>
            <a:ext cx="1429203" cy="71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 Array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7B666E3C-46CD-4B33-BCAF-FE57BD93723B}"/>
              </a:ext>
            </a:extLst>
          </p:cNvPr>
          <p:cNvCxnSpPr>
            <a:cxnSpLocks/>
            <a:stCxn id="121" idx="2"/>
            <a:endCxn id="125" idx="0"/>
          </p:cNvCxnSpPr>
          <p:nvPr/>
        </p:nvCxnSpPr>
        <p:spPr>
          <a:xfrm flipH="1">
            <a:off x="10851096" y="4848171"/>
            <a:ext cx="356117" cy="44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4103C461-1491-4473-AB7E-7A9C9D638EA6}"/>
              </a:ext>
            </a:extLst>
          </p:cNvPr>
          <p:cNvCxnSpPr>
            <a:cxnSpLocks/>
          </p:cNvCxnSpPr>
          <p:nvPr/>
        </p:nvCxnSpPr>
        <p:spPr>
          <a:xfrm flipH="1">
            <a:off x="9963301" y="6001397"/>
            <a:ext cx="917051" cy="3921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6EFB8587-099D-49B4-97CE-7D972FAEEC71}"/>
              </a:ext>
            </a:extLst>
          </p:cNvPr>
          <p:cNvSpPr/>
          <p:nvPr/>
        </p:nvSpPr>
        <p:spPr>
          <a:xfrm>
            <a:off x="9046250" y="6151816"/>
            <a:ext cx="917051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F013286-5BCB-4214-B99A-F0A2C85A3E73}"/>
              </a:ext>
            </a:extLst>
          </p:cNvPr>
          <p:cNvSpPr/>
          <p:nvPr/>
        </p:nvSpPr>
        <p:spPr>
          <a:xfrm>
            <a:off x="8692339" y="5867034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551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9D8E616-2FAF-461A-B68C-2D8FDDC4E19F}"/>
              </a:ext>
            </a:extLst>
          </p:cNvPr>
          <p:cNvCxnSpPr>
            <a:cxnSpLocks/>
          </p:cNvCxnSpPr>
          <p:nvPr/>
        </p:nvCxnSpPr>
        <p:spPr>
          <a:xfrm>
            <a:off x="363984" y="460343"/>
            <a:ext cx="1146430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5161C8A-2085-4F5A-9E97-455151182934}"/>
              </a:ext>
            </a:extLst>
          </p:cNvPr>
          <p:cNvSpPr txBox="1"/>
          <p:nvPr/>
        </p:nvSpPr>
        <p:spPr>
          <a:xfrm>
            <a:off x="299309" y="-37115"/>
            <a:ext cx="1152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芯片架构设计方法：以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算法为例</a:t>
            </a:r>
            <a:endParaRPr kumimoji="0" lang="zh-CN" altLang="en-US" sz="16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51ECE5-7FE9-4E99-926F-A1749280E2A7}"/>
              </a:ext>
            </a:extLst>
          </p:cNvPr>
          <p:cNvSpPr/>
          <p:nvPr/>
        </p:nvSpPr>
        <p:spPr>
          <a:xfrm>
            <a:off x="363984" y="615292"/>
            <a:ext cx="2781552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设计目标定义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算法原理分析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功能模块划分</a:t>
            </a:r>
            <a:endParaRPr lang="en-US" altLang="zh-CN" b="1" dirty="0">
              <a:solidFill>
                <a:schemeClr val="tx1">
                  <a:alpha val="2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6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数据格式与带宽设计</a:t>
            </a:r>
            <a:endParaRPr lang="en-US" altLang="zh-CN" b="1" dirty="0">
              <a:solidFill>
                <a:schemeClr val="tx1">
                  <a:alpha val="26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访存方法设计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控制流水线设计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核心算子电路设计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8D3537F-677C-43FB-AF10-5CD6354453E4}"/>
              </a:ext>
            </a:extLst>
          </p:cNvPr>
          <p:cNvSpPr/>
          <p:nvPr/>
        </p:nvSpPr>
        <p:spPr>
          <a:xfrm>
            <a:off x="160020" y="4308465"/>
            <a:ext cx="6477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2E16175-67AD-42B9-9EF9-0CA4F5DD8B36}"/>
              </a:ext>
            </a:extLst>
          </p:cNvPr>
          <p:cNvSpPr/>
          <p:nvPr/>
        </p:nvSpPr>
        <p:spPr>
          <a:xfrm>
            <a:off x="1303620" y="4308465"/>
            <a:ext cx="8630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0,630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188E142-D843-429B-AA09-61188F2DF2B4}"/>
              </a:ext>
            </a:extLst>
          </p:cNvPr>
          <p:cNvSpPr/>
          <p:nvPr/>
        </p:nvSpPr>
        <p:spPr>
          <a:xfrm>
            <a:off x="160020" y="5576972"/>
            <a:ext cx="6477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639,0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7CD58F8-4BF9-4A6D-9D18-44B0EA719ADF}"/>
              </a:ext>
            </a:extLst>
          </p:cNvPr>
          <p:cNvSpPr/>
          <p:nvPr/>
        </p:nvSpPr>
        <p:spPr>
          <a:xfrm>
            <a:off x="1315277" y="5576972"/>
            <a:ext cx="851343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639,639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23E8503-3650-4420-8C23-FF401DC820D1}"/>
              </a:ext>
            </a:extLst>
          </p:cNvPr>
          <p:cNvSpPr/>
          <p:nvPr/>
        </p:nvSpPr>
        <p:spPr>
          <a:xfrm>
            <a:off x="874684" y="4328347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47FAD83-664E-4374-A635-F36F3D06E6D6}"/>
              </a:ext>
            </a:extLst>
          </p:cNvPr>
          <p:cNvSpPr/>
          <p:nvPr/>
        </p:nvSpPr>
        <p:spPr>
          <a:xfrm>
            <a:off x="205962" y="4950250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C86134E-5ACE-4F2A-85BD-8198AA473353}"/>
              </a:ext>
            </a:extLst>
          </p:cNvPr>
          <p:cNvSpPr/>
          <p:nvPr/>
        </p:nvSpPr>
        <p:spPr>
          <a:xfrm>
            <a:off x="832065" y="5560547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B2E02A3-4671-45FC-B1AA-81B9653FFA6E}"/>
              </a:ext>
            </a:extLst>
          </p:cNvPr>
          <p:cNvSpPr/>
          <p:nvPr/>
        </p:nvSpPr>
        <p:spPr>
          <a:xfrm>
            <a:off x="1501462" y="5019358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E69A9E68-B534-468D-814A-3337AFC3BF76}"/>
              </a:ext>
            </a:extLst>
          </p:cNvPr>
          <p:cNvGrpSpPr/>
          <p:nvPr/>
        </p:nvGrpSpPr>
        <p:grpSpPr>
          <a:xfrm>
            <a:off x="2114550" y="4138322"/>
            <a:ext cx="196850" cy="1940209"/>
            <a:chOff x="2114550" y="4138322"/>
            <a:chExt cx="196850" cy="1940209"/>
          </a:xfrm>
        </p:grpSpPr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7E97F2A-477A-4FD9-B378-B5AE6C658469}"/>
                </a:ext>
              </a:extLst>
            </p:cNvPr>
            <p:cNvCxnSpPr/>
            <p:nvPr/>
          </p:nvCxnSpPr>
          <p:spPr>
            <a:xfrm>
              <a:off x="2120900" y="4138322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139F69D8-B8F9-4CD4-876F-51BE52CCB9F7}"/>
                </a:ext>
              </a:extLst>
            </p:cNvPr>
            <p:cNvCxnSpPr/>
            <p:nvPr/>
          </p:nvCxnSpPr>
          <p:spPr>
            <a:xfrm>
              <a:off x="2114550" y="6078531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1197270D-7540-4AF0-B1D9-3AADF3F68851}"/>
                </a:ext>
              </a:extLst>
            </p:cNvPr>
            <p:cNvCxnSpPr>
              <a:cxnSpLocks/>
            </p:cNvCxnSpPr>
            <p:nvPr/>
          </p:nvCxnSpPr>
          <p:spPr>
            <a:xfrm>
              <a:off x="2308225" y="4138322"/>
              <a:ext cx="3175" cy="19402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D078E8B-A44F-4B4F-9625-5850CE4D93B1}"/>
              </a:ext>
            </a:extLst>
          </p:cNvPr>
          <p:cNvGrpSpPr/>
          <p:nvPr/>
        </p:nvGrpSpPr>
        <p:grpSpPr>
          <a:xfrm flipH="1">
            <a:off x="64527" y="4149571"/>
            <a:ext cx="196850" cy="1940209"/>
            <a:chOff x="2114550" y="4138322"/>
            <a:chExt cx="196850" cy="1940209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85EFD53D-27BF-44FF-921A-1E55AC47BA60}"/>
                </a:ext>
              </a:extLst>
            </p:cNvPr>
            <p:cNvCxnSpPr/>
            <p:nvPr/>
          </p:nvCxnSpPr>
          <p:spPr>
            <a:xfrm>
              <a:off x="2120900" y="4138322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5287D5CF-89B4-4A7B-95FA-9ED3B234DB5F}"/>
                </a:ext>
              </a:extLst>
            </p:cNvPr>
            <p:cNvCxnSpPr/>
            <p:nvPr/>
          </p:nvCxnSpPr>
          <p:spPr>
            <a:xfrm>
              <a:off x="2114550" y="6078531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AE937A70-DC30-4761-B89D-55437BD32983}"/>
                </a:ext>
              </a:extLst>
            </p:cNvPr>
            <p:cNvCxnSpPr>
              <a:cxnSpLocks/>
            </p:cNvCxnSpPr>
            <p:nvPr/>
          </p:nvCxnSpPr>
          <p:spPr>
            <a:xfrm>
              <a:off x="2308225" y="4138322"/>
              <a:ext cx="3175" cy="19402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008D0BEA-43A1-4E4F-8B74-3FD308403217}"/>
              </a:ext>
            </a:extLst>
          </p:cNvPr>
          <p:cNvGrpSpPr/>
          <p:nvPr/>
        </p:nvGrpSpPr>
        <p:grpSpPr>
          <a:xfrm flipH="1">
            <a:off x="2465500" y="4135839"/>
            <a:ext cx="196850" cy="1940209"/>
            <a:chOff x="2114550" y="4138322"/>
            <a:chExt cx="196850" cy="1940209"/>
          </a:xfrm>
        </p:grpSpPr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5A58F641-8F24-4ACC-A7D4-675E7D0A1D30}"/>
                </a:ext>
              </a:extLst>
            </p:cNvPr>
            <p:cNvCxnSpPr/>
            <p:nvPr/>
          </p:nvCxnSpPr>
          <p:spPr>
            <a:xfrm>
              <a:off x="2120900" y="4138322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8507F9AE-DC3F-44D2-9BEF-E9ACF1D1B839}"/>
                </a:ext>
              </a:extLst>
            </p:cNvPr>
            <p:cNvCxnSpPr/>
            <p:nvPr/>
          </p:nvCxnSpPr>
          <p:spPr>
            <a:xfrm>
              <a:off x="2114550" y="6078531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8AF1D539-DE68-4A38-8DFC-FC5C552D0662}"/>
                </a:ext>
              </a:extLst>
            </p:cNvPr>
            <p:cNvCxnSpPr>
              <a:cxnSpLocks/>
            </p:cNvCxnSpPr>
            <p:nvPr/>
          </p:nvCxnSpPr>
          <p:spPr>
            <a:xfrm>
              <a:off x="2308225" y="4138322"/>
              <a:ext cx="3175" cy="19402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矩形 96">
            <a:extLst>
              <a:ext uri="{FF2B5EF4-FFF2-40B4-BE49-F238E27FC236}">
                <a16:creationId xmlns:a16="http://schemas.microsoft.com/office/drawing/2014/main" id="{112F84FD-7A38-4F87-8C39-1E91CDE61E54}"/>
              </a:ext>
            </a:extLst>
          </p:cNvPr>
          <p:cNvSpPr/>
          <p:nvPr/>
        </p:nvSpPr>
        <p:spPr>
          <a:xfrm>
            <a:off x="2613864" y="4292040"/>
            <a:ext cx="6477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ECE3B9AF-6834-46F5-8C7B-F930BB3DDBF5}"/>
              </a:ext>
            </a:extLst>
          </p:cNvPr>
          <p:cNvSpPr/>
          <p:nvPr/>
        </p:nvSpPr>
        <p:spPr>
          <a:xfrm>
            <a:off x="3757464" y="4292040"/>
            <a:ext cx="8630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0,7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D7306F6-58E2-44F4-AD19-9C27649EBD7F}"/>
              </a:ext>
            </a:extLst>
          </p:cNvPr>
          <p:cNvSpPr/>
          <p:nvPr/>
        </p:nvSpPr>
        <p:spPr>
          <a:xfrm>
            <a:off x="2613864" y="5560547"/>
            <a:ext cx="6477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639,0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0988E1F-6D11-4FFF-8406-6F171472E151}"/>
              </a:ext>
            </a:extLst>
          </p:cNvPr>
          <p:cNvSpPr/>
          <p:nvPr/>
        </p:nvSpPr>
        <p:spPr>
          <a:xfrm>
            <a:off x="3769121" y="5560547"/>
            <a:ext cx="851343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639,7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ED4EFCD-3F9D-4FCC-9299-422ECE5B9B10}"/>
              </a:ext>
            </a:extLst>
          </p:cNvPr>
          <p:cNvSpPr/>
          <p:nvPr/>
        </p:nvSpPr>
        <p:spPr>
          <a:xfrm>
            <a:off x="3328528" y="4311922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EEDD3CC3-5938-486F-AE6E-ADAB9F31C24E}"/>
              </a:ext>
            </a:extLst>
          </p:cNvPr>
          <p:cNvSpPr/>
          <p:nvPr/>
        </p:nvSpPr>
        <p:spPr>
          <a:xfrm>
            <a:off x="2659806" y="4933825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DF68490-1DAF-4021-9166-F274198D8C25}"/>
              </a:ext>
            </a:extLst>
          </p:cNvPr>
          <p:cNvSpPr/>
          <p:nvPr/>
        </p:nvSpPr>
        <p:spPr>
          <a:xfrm>
            <a:off x="3285909" y="5544122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ED97A22-E7DD-49DA-BE2C-14D1F5DA9C05}"/>
              </a:ext>
            </a:extLst>
          </p:cNvPr>
          <p:cNvSpPr/>
          <p:nvPr/>
        </p:nvSpPr>
        <p:spPr>
          <a:xfrm>
            <a:off x="3955306" y="5002933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24C04F45-88BC-407E-A39D-07AADC446A46}"/>
              </a:ext>
            </a:extLst>
          </p:cNvPr>
          <p:cNvGrpSpPr/>
          <p:nvPr/>
        </p:nvGrpSpPr>
        <p:grpSpPr>
          <a:xfrm>
            <a:off x="4561593" y="4164811"/>
            <a:ext cx="196850" cy="1940209"/>
            <a:chOff x="2114550" y="4138322"/>
            <a:chExt cx="196850" cy="1940209"/>
          </a:xfrm>
        </p:grpSpPr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A4058901-B6C2-439A-972D-277006E7A71B}"/>
                </a:ext>
              </a:extLst>
            </p:cNvPr>
            <p:cNvCxnSpPr/>
            <p:nvPr/>
          </p:nvCxnSpPr>
          <p:spPr>
            <a:xfrm>
              <a:off x="2120900" y="4138322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065535C1-8AA2-4F68-954F-F175102CCE19}"/>
                </a:ext>
              </a:extLst>
            </p:cNvPr>
            <p:cNvCxnSpPr/>
            <p:nvPr/>
          </p:nvCxnSpPr>
          <p:spPr>
            <a:xfrm>
              <a:off x="2114550" y="6078531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605F69F5-2C87-4628-97DE-CB150614FF36}"/>
                </a:ext>
              </a:extLst>
            </p:cNvPr>
            <p:cNvCxnSpPr>
              <a:cxnSpLocks/>
            </p:cNvCxnSpPr>
            <p:nvPr/>
          </p:nvCxnSpPr>
          <p:spPr>
            <a:xfrm>
              <a:off x="2308225" y="4138322"/>
              <a:ext cx="3175" cy="19402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53100EF8-9685-4E46-BC1B-537CB0347A3D}"/>
              </a:ext>
            </a:extLst>
          </p:cNvPr>
          <p:cNvSpPr/>
          <p:nvPr/>
        </p:nvSpPr>
        <p:spPr>
          <a:xfrm>
            <a:off x="5035315" y="1422390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1CB5A3B-6217-4412-9DF5-5E1A1D7C6F34}"/>
              </a:ext>
            </a:extLst>
          </p:cNvPr>
          <p:cNvSpPr/>
          <p:nvPr/>
        </p:nvSpPr>
        <p:spPr>
          <a:xfrm>
            <a:off x="5035314" y="1814273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Seed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D06775F-9730-4FB5-939A-213CDA7DFE73}"/>
              </a:ext>
            </a:extLst>
          </p:cNvPr>
          <p:cNvSpPr/>
          <p:nvPr/>
        </p:nvSpPr>
        <p:spPr>
          <a:xfrm>
            <a:off x="5035314" y="2203010"/>
            <a:ext cx="1175657" cy="3918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39257DB-212F-431E-A4E3-DB15BC2017E7}"/>
              </a:ext>
            </a:extLst>
          </p:cNvPr>
          <p:cNvSpPr/>
          <p:nvPr/>
        </p:nvSpPr>
        <p:spPr>
          <a:xfrm>
            <a:off x="6178916" y="1662271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0x02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D666A5B-2607-44B6-9DDA-66A6C7396929}"/>
              </a:ext>
            </a:extLst>
          </p:cNvPr>
          <p:cNvSpPr/>
          <p:nvPr/>
        </p:nvSpPr>
        <p:spPr>
          <a:xfrm>
            <a:off x="6181942" y="2030096"/>
            <a:ext cx="747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0x04</a:t>
            </a:r>
            <a:endParaRPr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1960609-632D-4EAE-8262-FCBB1010D4E8}"/>
              </a:ext>
            </a:extLst>
          </p:cNvPr>
          <p:cNvSpPr/>
          <p:nvPr/>
        </p:nvSpPr>
        <p:spPr>
          <a:xfrm>
            <a:off x="5030472" y="2592224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SeedA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C467858-B6B0-46B2-9072-D670CD9B01B6}"/>
              </a:ext>
            </a:extLst>
          </p:cNvPr>
          <p:cNvSpPr/>
          <p:nvPr/>
        </p:nvSpPr>
        <p:spPr>
          <a:xfrm>
            <a:off x="6181941" y="2422351"/>
            <a:ext cx="108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0x06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F070820-67BA-4B7F-932F-3B370A2D0A3F}"/>
              </a:ext>
            </a:extLst>
          </p:cNvPr>
          <p:cNvSpPr/>
          <p:nvPr/>
        </p:nvSpPr>
        <p:spPr>
          <a:xfrm>
            <a:off x="5030472" y="3002963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15~0,0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B51A65D-393E-4487-86A9-D3994F19EA1C}"/>
              </a:ext>
            </a:extLst>
          </p:cNvPr>
          <p:cNvSpPr/>
          <p:nvPr/>
        </p:nvSpPr>
        <p:spPr>
          <a:xfrm>
            <a:off x="6168068" y="2789692"/>
            <a:ext cx="108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0x08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23E3508-988F-4F4A-9C2F-2310D28C7BB2}"/>
              </a:ext>
            </a:extLst>
          </p:cNvPr>
          <p:cNvSpPr/>
          <p:nvPr/>
        </p:nvSpPr>
        <p:spPr>
          <a:xfrm>
            <a:off x="5026843" y="3773807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639~624,7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2C8771A7-D00F-4107-9ED9-DEF883E2C908}"/>
              </a:ext>
            </a:extLst>
          </p:cNvPr>
          <p:cNvSpPr/>
          <p:nvPr/>
        </p:nvSpPr>
        <p:spPr>
          <a:xfrm>
            <a:off x="5026843" y="3406539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E0561678-1B76-4A48-B326-52C93C6E40D2}"/>
              </a:ext>
            </a:extLst>
          </p:cNvPr>
          <p:cNvSpPr/>
          <p:nvPr/>
        </p:nvSpPr>
        <p:spPr>
          <a:xfrm>
            <a:off x="6168067" y="3762058"/>
            <a:ext cx="108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0x147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33668761-BF34-4DE8-B08E-AE581FCC3B46}"/>
              </a:ext>
            </a:extLst>
          </p:cNvPr>
          <p:cNvCxnSpPr>
            <a:cxnSpLocks/>
          </p:cNvCxnSpPr>
          <p:nvPr/>
        </p:nvCxnSpPr>
        <p:spPr>
          <a:xfrm flipV="1">
            <a:off x="6216450" y="2199311"/>
            <a:ext cx="1127275" cy="605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>
            <a:extLst>
              <a:ext uri="{FF2B5EF4-FFF2-40B4-BE49-F238E27FC236}">
                <a16:creationId xmlns:a16="http://schemas.microsoft.com/office/drawing/2014/main" id="{B4C6C4A9-6FF1-456A-868B-09BB84815BAE}"/>
              </a:ext>
            </a:extLst>
          </p:cNvPr>
          <p:cNvSpPr/>
          <p:nvPr/>
        </p:nvSpPr>
        <p:spPr>
          <a:xfrm>
            <a:off x="7325083" y="1786989"/>
            <a:ext cx="1429203" cy="71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shake128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0693658D-4F8E-468F-B654-E45B48C1A917}"/>
              </a:ext>
            </a:extLst>
          </p:cNvPr>
          <p:cNvCxnSpPr>
            <a:cxnSpLocks/>
          </p:cNvCxnSpPr>
          <p:nvPr/>
        </p:nvCxnSpPr>
        <p:spPr>
          <a:xfrm flipV="1">
            <a:off x="6181725" y="3211074"/>
            <a:ext cx="2379577" cy="74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A86880CA-A070-48D4-9F24-FBCE857257A8}"/>
              </a:ext>
            </a:extLst>
          </p:cNvPr>
          <p:cNvCxnSpPr>
            <a:cxnSpLocks/>
          </p:cNvCxnSpPr>
          <p:nvPr/>
        </p:nvCxnSpPr>
        <p:spPr>
          <a:xfrm>
            <a:off x="8759024" y="2236048"/>
            <a:ext cx="3910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EB791841-9371-4B68-862E-A822F41BDEB4}"/>
              </a:ext>
            </a:extLst>
          </p:cNvPr>
          <p:cNvSpPr/>
          <p:nvPr/>
        </p:nvSpPr>
        <p:spPr>
          <a:xfrm>
            <a:off x="9150107" y="2083385"/>
            <a:ext cx="974874" cy="3155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15~0,0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8E62EF3-64FA-49DE-B1AF-CB638865C4BC}"/>
              </a:ext>
            </a:extLst>
          </p:cNvPr>
          <p:cNvSpPr/>
          <p:nvPr/>
        </p:nvSpPr>
        <p:spPr>
          <a:xfrm>
            <a:off x="9156019" y="1786989"/>
            <a:ext cx="974874" cy="3155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15~0,1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59CDFA0-2F33-4684-996D-257E95B2804B}"/>
              </a:ext>
            </a:extLst>
          </p:cNvPr>
          <p:cNvSpPr/>
          <p:nvPr/>
        </p:nvSpPr>
        <p:spPr>
          <a:xfrm>
            <a:off x="9150107" y="1471423"/>
            <a:ext cx="974874" cy="3155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15~0,2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126F9FF-4E6A-4361-B368-BC84A5E098A9}"/>
              </a:ext>
            </a:extLst>
          </p:cNvPr>
          <p:cNvSpPr/>
          <p:nvPr/>
        </p:nvSpPr>
        <p:spPr>
          <a:xfrm>
            <a:off x="9156019" y="1217903"/>
            <a:ext cx="974874" cy="3155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15~0,3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0B0FEDD7-6577-404F-AB9B-D1C6D9304A44}"/>
              </a:ext>
            </a:extLst>
          </p:cNvPr>
          <p:cNvSpPr/>
          <p:nvPr/>
        </p:nvSpPr>
        <p:spPr>
          <a:xfrm>
            <a:off x="8566825" y="2842211"/>
            <a:ext cx="1429203" cy="71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 Array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7B666E3C-46CD-4B33-BCAF-FE57BD93723B}"/>
              </a:ext>
            </a:extLst>
          </p:cNvPr>
          <p:cNvCxnSpPr>
            <a:cxnSpLocks/>
            <a:stCxn id="121" idx="2"/>
            <a:endCxn id="125" idx="0"/>
          </p:cNvCxnSpPr>
          <p:nvPr/>
        </p:nvCxnSpPr>
        <p:spPr>
          <a:xfrm flipH="1">
            <a:off x="9281427" y="2398951"/>
            <a:ext cx="356117" cy="443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4103C461-1491-4473-AB7E-7A9C9D638EA6}"/>
              </a:ext>
            </a:extLst>
          </p:cNvPr>
          <p:cNvCxnSpPr>
            <a:cxnSpLocks/>
            <a:endCxn id="128" idx="1"/>
          </p:cNvCxnSpPr>
          <p:nvPr/>
        </p:nvCxnSpPr>
        <p:spPr>
          <a:xfrm flipV="1">
            <a:off x="9958593" y="1725193"/>
            <a:ext cx="663577" cy="1444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6EFB8587-099D-49B4-97CE-7D972FAEEC71}"/>
              </a:ext>
            </a:extLst>
          </p:cNvPr>
          <p:cNvSpPr/>
          <p:nvPr/>
        </p:nvSpPr>
        <p:spPr>
          <a:xfrm>
            <a:off x="10622170" y="1529251"/>
            <a:ext cx="917051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F013286-5BCB-4214-B99A-F0A2C85A3E73}"/>
              </a:ext>
            </a:extLst>
          </p:cNvPr>
          <p:cNvSpPr/>
          <p:nvPr/>
        </p:nvSpPr>
        <p:spPr>
          <a:xfrm>
            <a:off x="11444680" y="1212806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0x00</a:t>
            </a:r>
            <a:endParaRPr lang="zh-CN" altLang="en-US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D265AFC5-F1AB-4631-AC29-55A953E24F83}"/>
              </a:ext>
            </a:extLst>
          </p:cNvPr>
          <p:cNvSpPr/>
          <p:nvPr/>
        </p:nvSpPr>
        <p:spPr>
          <a:xfrm>
            <a:off x="10622532" y="1931215"/>
            <a:ext cx="917051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FFA04E1C-4FC5-4B3C-9A0F-7F1A3C248989}"/>
              </a:ext>
            </a:extLst>
          </p:cNvPr>
          <p:cNvSpPr/>
          <p:nvPr/>
        </p:nvSpPr>
        <p:spPr>
          <a:xfrm>
            <a:off x="10622170" y="2334601"/>
            <a:ext cx="917051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81CC4691-1ABB-4337-AC8E-368785F8A9ED}"/>
              </a:ext>
            </a:extLst>
          </p:cNvPr>
          <p:cNvSpPr/>
          <p:nvPr/>
        </p:nvSpPr>
        <p:spPr>
          <a:xfrm>
            <a:off x="7262161" y="3874872"/>
            <a:ext cx="1429203" cy="71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shake128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156A7E8F-08B8-4807-A69B-C1281A782F0D}"/>
              </a:ext>
            </a:extLst>
          </p:cNvPr>
          <p:cNvSpPr/>
          <p:nvPr/>
        </p:nvSpPr>
        <p:spPr>
          <a:xfrm>
            <a:off x="7286506" y="4816857"/>
            <a:ext cx="1429203" cy="71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Gaussion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Sampler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3708ED2F-B9D9-4EA2-BB6A-B34F3FEF822D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7982590" y="4552096"/>
            <a:ext cx="18518" cy="264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01F93C5-D06E-4D98-92AB-E7069B9EB41E}"/>
              </a:ext>
            </a:extLst>
          </p:cNvPr>
          <p:cNvSpPr/>
          <p:nvPr/>
        </p:nvSpPr>
        <p:spPr>
          <a:xfrm>
            <a:off x="5038943" y="4185565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15~0,0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DD255AA1-1242-4F47-AD68-63A01470E10E}"/>
              </a:ext>
            </a:extLst>
          </p:cNvPr>
          <p:cNvSpPr/>
          <p:nvPr/>
        </p:nvSpPr>
        <p:spPr>
          <a:xfrm>
            <a:off x="5035314" y="4956409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639~624,7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E39434DE-7FE8-40EE-9516-2536E2C006F0}"/>
              </a:ext>
            </a:extLst>
          </p:cNvPr>
          <p:cNvSpPr/>
          <p:nvPr/>
        </p:nvSpPr>
        <p:spPr>
          <a:xfrm>
            <a:off x="5035314" y="4589141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AA043388-4C1C-48F1-A5AC-30CBCC374F6B}"/>
              </a:ext>
            </a:extLst>
          </p:cNvPr>
          <p:cNvCxnSpPr>
            <a:cxnSpLocks/>
            <a:stCxn id="133" idx="1"/>
            <a:endCxn id="135" idx="3"/>
          </p:cNvCxnSpPr>
          <p:nvPr/>
        </p:nvCxnSpPr>
        <p:spPr>
          <a:xfrm flipH="1" flipV="1">
            <a:off x="6214600" y="4381507"/>
            <a:ext cx="1071906" cy="792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5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9D8E616-2FAF-461A-B68C-2D8FDDC4E19F}"/>
              </a:ext>
            </a:extLst>
          </p:cNvPr>
          <p:cNvCxnSpPr>
            <a:cxnSpLocks/>
          </p:cNvCxnSpPr>
          <p:nvPr/>
        </p:nvCxnSpPr>
        <p:spPr>
          <a:xfrm>
            <a:off x="363984" y="460343"/>
            <a:ext cx="1146430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5161C8A-2085-4F5A-9E97-455151182934}"/>
              </a:ext>
            </a:extLst>
          </p:cNvPr>
          <p:cNvSpPr txBox="1"/>
          <p:nvPr/>
        </p:nvSpPr>
        <p:spPr>
          <a:xfrm>
            <a:off x="299309" y="-37115"/>
            <a:ext cx="1152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芯片架构设计方法：以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算法为例</a:t>
            </a:r>
            <a:endParaRPr kumimoji="0" lang="zh-CN" altLang="en-US" sz="16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51ECE5-7FE9-4E99-926F-A1749280E2A7}"/>
              </a:ext>
            </a:extLst>
          </p:cNvPr>
          <p:cNvSpPr/>
          <p:nvPr/>
        </p:nvSpPr>
        <p:spPr>
          <a:xfrm>
            <a:off x="363984" y="615292"/>
            <a:ext cx="2781552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设计目标定义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算法原理分析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功能模块划分</a:t>
            </a:r>
            <a:endParaRPr lang="en-US" altLang="zh-CN" b="1" dirty="0">
              <a:solidFill>
                <a:schemeClr val="tx1">
                  <a:alpha val="2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6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数据格式与带宽设计</a:t>
            </a:r>
            <a:endParaRPr lang="en-US" altLang="zh-CN" b="1" dirty="0">
              <a:solidFill>
                <a:schemeClr val="tx1">
                  <a:alpha val="26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访存方法设计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控制流水线设计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核心算子电路设计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8D3537F-677C-43FB-AF10-5CD6354453E4}"/>
              </a:ext>
            </a:extLst>
          </p:cNvPr>
          <p:cNvSpPr/>
          <p:nvPr/>
        </p:nvSpPr>
        <p:spPr>
          <a:xfrm>
            <a:off x="160020" y="4308465"/>
            <a:ext cx="6477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2E16175-67AD-42B9-9EF9-0CA4F5DD8B36}"/>
              </a:ext>
            </a:extLst>
          </p:cNvPr>
          <p:cNvSpPr/>
          <p:nvPr/>
        </p:nvSpPr>
        <p:spPr>
          <a:xfrm>
            <a:off x="1303620" y="4308465"/>
            <a:ext cx="8630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0,630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188E142-D843-429B-AA09-61188F2DF2B4}"/>
              </a:ext>
            </a:extLst>
          </p:cNvPr>
          <p:cNvSpPr/>
          <p:nvPr/>
        </p:nvSpPr>
        <p:spPr>
          <a:xfrm>
            <a:off x="160020" y="5576972"/>
            <a:ext cx="6477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639,0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7CD58F8-4BF9-4A6D-9D18-44B0EA719ADF}"/>
              </a:ext>
            </a:extLst>
          </p:cNvPr>
          <p:cNvSpPr/>
          <p:nvPr/>
        </p:nvSpPr>
        <p:spPr>
          <a:xfrm>
            <a:off x="1315277" y="5576972"/>
            <a:ext cx="851343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639,639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23E8503-3650-4420-8C23-FF401DC820D1}"/>
              </a:ext>
            </a:extLst>
          </p:cNvPr>
          <p:cNvSpPr/>
          <p:nvPr/>
        </p:nvSpPr>
        <p:spPr>
          <a:xfrm>
            <a:off x="874684" y="4328347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47FAD83-664E-4374-A635-F36F3D06E6D6}"/>
              </a:ext>
            </a:extLst>
          </p:cNvPr>
          <p:cNvSpPr/>
          <p:nvPr/>
        </p:nvSpPr>
        <p:spPr>
          <a:xfrm>
            <a:off x="205962" y="4950250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C86134E-5ACE-4F2A-85BD-8198AA473353}"/>
              </a:ext>
            </a:extLst>
          </p:cNvPr>
          <p:cNvSpPr/>
          <p:nvPr/>
        </p:nvSpPr>
        <p:spPr>
          <a:xfrm>
            <a:off x="832065" y="5560547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B2E02A3-4671-45FC-B1AA-81B9653FFA6E}"/>
              </a:ext>
            </a:extLst>
          </p:cNvPr>
          <p:cNvSpPr/>
          <p:nvPr/>
        </p:nvSpPr>
        <p:spPr>
          <a:xfrm>
            <a:off x="1501462" y="5019358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E69A9E68-B534-468D-814A-3337AFC3BF76}"/>
              </a:ext>
            </a:extLst>
          </p:cNvPr>
          <p:cNvGrpSpPr/>
          <p:nvPr/>
        </p:nvGrpSpPr>
        <p:grpSpPr>
          <a:xfrm>
            <a:off x="2114550" y="4138322"/>
            <a:ext cx="196850" cy="1940209"/>
            <a:chOff x="2114550" y="4138322"/>
            <a:chExt cx="196850" cy="1940209"/>
          </a:xfrm>
        </p:grpSpPr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7E97F2A-477A-4FD9-B378-B5AE6C658469}"/>
                </a:ext>
              </a:extLst>
            </p:cNvPr>
            <p:cNvCxnSpPr/>
            <p:nvPr/>
          </p:nvCxnSpPr>
          <p:spPr>
            <a:xfrm>
              <a:off x="2120900" y="4138322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139F69D8-B8F9-4CD4-876F-51BE52CCB9F7}"/>
                </a:ext>
              </a:extLst>
            </p:cNvPr>
            <p:cNvCxnSpPr/>
            <p:nvPr/>
          </p:nvCxnSpPr>
          <p:spPr>
            <a:xfrm>
              <a:off x="2114550" y="6078531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1197270D-7540-4AF0-B1D9-3AADF3F68851}"/>
                </a:ext>
              </a:extLst>
            </p:cNvPr>
            <p:cNvCxnSpPr>
              <a:cxnSpLocks/>
            </p:cNvCxnSpPr>
            <p:nvPr/>
          </p:nvCxnSpPr>
          <p:spPr>
            <a:xfrm>
              <a:off x="2308225" y="4138322"/>
              <a:ext cx="3175" cy="19402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D078E8B-A44F-4B4F-9625-5850CE4D93B1}"/>
              </a:ext>
            </a:extLst>
          </p:cNvPr>
          <p:cNvGrpSpPr/>
          <p:nvPr/>
        </p:nvGrpSpPr>
        <p:grpSpPr>
          <a:xfrm flipH="1">
            <a:off x="64527" y="4149571"/>
            <a:ext cx="196850" cy="1940209"/>
            <a:chOff x="2114550" y="4138322"/>
            <a:chExt cx="196850" cy="1940209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85EFD53D-27BF-44FF-921A-1E55AC47BA60}"/>
                </a:ext>
              </a:extLst>
            </p:cNvPr>
            <p:cNvCxnSpPr/>
            <p:nvPr/>
          </p:nvCxnSpPr>
          <p:spPr>
            <a:xfrm>
              <a:off x="2120900" y="4138322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5287D5CF-89B4-4A7B-95FA-9ED3B234DB5F}"/>
                </a:ext>
              </a:extLst>
            </p:cNvPr>
            <p:cNvCxnSpPr/>
            <p:nvPr/>
          </p:nvCxnSpPr>
          <p:spPr>
            <a:xfrm>
              <a:off x="2114550" y="6078531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AE937A70-DC30-4761-B89D-55437BD32983}"/>
                </a:ext>
              </a:extLst>
            </p:cNvPr>
            <p:cNvCxnSpPr>
              <a:cxnSpLocks/>
            </p:cNvCxnSpPr>
            <p:nvPr/>
          </p:nvCxnSpPr>
          <p:spPr>
            <a:xfrm>
              <a:off x="2308225" y="4138322"/>
              <a:ext cx="3175" cy="19402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008D0BEA-43A1-4E4F-8B74-3FD308403217}"/>
              </a:ext>
            </a:extLst>
          </p:cNvPr>
          <p:cNvGrpSpPr/>
          <p:nvPr/>
        </p:nvGrpSpPr>
        <p:grpSpPr>
          <a:xfrm flipH="1">
            <a:off x="2465500" y="4135839"/>
            <a:ext cx="196850" cy="1940209"/>
            <a:chOff x="2114550" y="4138322"/>
            <a:chExt cx="196850" cy="1940209"/>
          </a:xfrm>
        </p:grpSpPr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5A58F641-8F24-4ACC-A7D4-675E7D0A1D30}"/>
                </a:ext>
              </a:extLst>
            </p:cNvPr>
            <p:cNvCxnSpPr/>
            <p:nvPr/>
          </p:nvCxnSpPr>
          <p:spPr>
            <a:xfrm>
              <a:off x="2120900" y="4138322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8507F9AE-DC3F-44D2-9BEF-E9ACF1D1B839}"/>
                </a:ext>
              </a:extLst>
            </p:cNvPr>
            <p:cNvCxnSpPr/>
            <p:nvPr/>
          </p:nvCxnSpPr>
          <p:spPr>
            <a:xfrm>
              <a:off x="2114550" y="6078531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8AF1D539-DE68-4A38-8DFC-FC5C552D0662}"/>
                </a:ext>
              </a:extLst>
            </p:cNvPr>
            <p:cNvCxnSpPr>
              <a:cxnSpLocks/>
            </p:cNvCxnSpPr>
            <p:nvPr/>
          </p:nvCxnSpPr>
          <p:spPr>
            <a:xfrm>
              <a:off x="2308225" y="4138322"/>
              <a:ext cx="3175" cy="19402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矩形 96">
            <a:extLst>
              <a:ext uri="{FF2B5EF4-FFF2-40B4-BE49-F238E27FC236}">
                <a16:creationId xmlns:a16="http://schemas.microsoft.com/office/drawing/2014/main" id="{112F84FD-7A38-4F87-8C39-1E91CDE61E54}"/>
              </a:ext>
            </a:extLst>
          </p:cNvPr>
          <p:cNvSpPr/>
          <p:nvPr/>
        </p:nvSpPr>
        <p:spPr>
          <a:xfrm>
            <a:off x="2613864" y="4292040"/>
            <a:ext cx="6477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ECE3B9AF-6834-46F5-8C7B-F930BB3DDBF5}"/>
              </a:ext>
            </a:extLst>
          </p:cNvPr>
          <p:cNvSpPr/>
          <p:nvPr/>
        </p:nvSpPr>
        <p:spPr>
          <a:xfrm>
            <a:off x="3757464" y="4292040"/>
            <a:ext cx="8630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0,7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D7306F6-58E2-44F4-AD19-9C27649EBD7F}"/>
              </a:ext>
            </a:extLst>
          </p:cNvPr>
          <p:cNvSpPr/>
          <p:nvPr/>
        </p:nvSpPr>
        <p:spPr>
          <a:xfrm>
            <a:off x="2613864" y="5560547"/>
            <a:ext cx="6477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639,0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0988E1F-6D11-4FFF-8406-6F171472E151}"/>
              </a:ext>
            </a:extLst>
          </p:cNvPr>
          <p:cNvSpPr/>
          <p:nvPr/>
        </p:nvSpPr>
        <p:spPr>
          <a:xfrm>
            <a:off x="3769121" y="5560547"/>
            <a:ext cx="851343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639,7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ED4EFCD-3F9D-4FCC-9299-422ECE5B9B10}"/>
              </a:ext>
            </a:extLst>
          </p:cNvPr>
          <p:cNvSpPr/>
          <p:nvPr/>
        </p:nvSpPr>
        <p:spPr>
          <a:xfrm>
            <a:off x="3328528" y="4311922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EEDD3CC3-5938-486F-AE6E-ADAB9F31C24E}"/>
              </a:ext>
            </a:extLst>
          </p:cNvPr>
          <p:cNvSpPr/>
          <p:nvPr/>
        </p:nvSpPr>
        <p:spPr>
          <a:xfrm>
            <a:off x="2659806" y="4933825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DF68490-1DAF-4021-9166-F274198D8C25}"/>
              </a:ext>
            </a:extLst>
          </p:cNvPr>
          <p:cNvSpPr/>
          <p:nvPr/>
        </p:nvSpPr>
        <p:spPr>
          <a:xfrm>
            <a:off x="3285909" y="5544122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ED97A22-E7DD-49DA-BE2C-14D1F5DA9C05}"/>
              </a:ext>
            </a:extLst>
          </p:cNvPr>
          <p:cNvSpPr/>
          <p:nvPr/>
        </p:nvSpPr>
        <p:spPr>
          <a:xfrm>
            <a:off x="3955306" y="5002933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24C04F45-88BC-407E-A39D-07AADC446A46}"/>
              </a:ext>
            </a:extLst>
          </p:cNvPr>
          <p:cNvGrpSpPr/>
          <p:nvPr/>
        </p:nvGrpSpPr>
        <p:grpSpPr>
          <a:xfrm>
            <a:off x="4561593" y="4164811"/>
            <a:ext cx="196850" cy="1940209"/>
            <a:chOff x="2114550" y="4138322"/>
            <a:chExt cx="196850" cy="1940209"/>
          </a:xfrm>
        </p:grpSpPr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A4058901-B6C2-439A-972D-277006E7A71B}"/>
                </a:ext>
              </a:extLst>
            </p:cNvPr>
            <p:cNvCxnSpPr/>
            <p:nvPr/>
          </p:nvCxnSpPr>
          <p:spPr>
            <a:xfrm>
              <a:off x="2120900" y="4138322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065535C1-8AA2-4F68-954F-F175102CCE19}"/>
                </a:ext>
              </a:extLst>
            </p:cNvPr>
            <p:cNvCxnSpPr/>
            <p:nvPr/>
          </p:nvCxnSpPr>
          <p:spPr>
            <a:xfrm>
              <a:off x="2114550" y="6078531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605F69F5-2C87-4628-97DE-CB150614FF36}"/>
                </a:ext>
              </a:extLst>
            </p:cNvPr>
            <p:cNvCxnSpPr>
              <a:cxnSpLocks/>
            </p:cNvCxnSpPr>
            <p:nvPr/>
          </p:nvCxnSpPr>
          <p:spPr>
            <a:xfrm>
              <a:off x="2308225" y="4138322"/>
              <a:ext cx="3175" cy="19402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53100EF8-9685-4E46-BC1B-537CB0347A3D}"/>
              </a:ext>
            </a:extLst>
          </p:cNvPr>
          <p:cNvSpPr/>
          <p:nvPr/>
        </p:nvSpPr>
        <p:spPr>
          <a:xfrm>
            <a:off x="4969869" y="879169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1CB5A3B-6217-4412-9DF5-5E1A1D7C6F34}"/>
              </a:ext>
            </a:extLst>
          </p:cNvPr>
          <p:cNvSpPr/>
          <p:nvPr/>
        </p:nvSpPr>
        <p:spPr>
          <a:xfrm>
            <a:off x="4969868" y="1271052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Seed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0D06775F-9730-4FB5-939A-213CDA7DFE73}"/>
              </a:ext>
            </a:extLst>
          </p:cNvPr>
          <p:cNvSpPr/>
          <p:nvPr/>
        </p:nvSpPr>
        <p:spPr>
          <a:xfrm>
            <a:off x="4969868" y="1659789"/>
            <a:ext cx="1175657" cy="3918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39257DB-212F-431E-A4E3-DB15BC2017E7}"/>
              </a:ext>
            </a:extLst>
          </p:cNvPr>
          <p:cNvSpPr/>
          <p:nvPr/>
        </p:nvSpPr>
        <p:spPr>
          <a:xfrm>
            <a:off x="6113470" y="1119050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0x02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D666A5B-2607-44B6-9DDA-66A6C7396929}"/>
              </a:ext>
            </a:extLst>
          </p:cNvPr>
          <p:cNvSpPr/>
          <p:nvPr/>
        </p:nvSpPr>
        <p:spPr>
          <a:xfrm>
            <a:off x="6116496" y="1486875"/>
            <a:ext cx="747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0x04</a:t>
            </a:r>
            <a:endParaRPr lang="zh-CN" alt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1960609-632D-4EAE-8262-FCBB1010D4E8}"/>
              </a:ext>
            </a:extLst>
          </p:cNvPr>
          <p:cNvSpPr/>
          <p:nvPr/>
        </p:nvSpPr>
        <p:spPr>
          <a:xfrm>
            <a:off x="4965026" y="2049003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SeedA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DC467858-B6B0-46B2-9072-D670CD9B01B6}"/>
              </a:ext>
            </a:extLst>
          </p:cNvPr>
          <p:cNvSpPr/>
          <p:nvPr/>
        </p:nvSpPr>
        <p:spPr>
          <a:xfrm>
            <a:off x="6116495" y="1879130"/>
            <a:ext cx="108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0x06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F070820-67BA-4B7F-932F-3B370A2D0A3F}"/>
              </a:ext>
            </a:extLst>
          </p:cNvPr>
          <p:cNvSpPr/>
          <p:nvPr/>
        </p:nvSpPr>
        <p:spPr>
          <a:xfrm>
            <a:off x="4965026" y="2459742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15~0,0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B51A65D-393E-4487-86A9-D3994F19EA1C}"/>
              </a:ext>
            </a:extLst>
          </p:cNvPr>
          <p:cNvSpPr/>
          <p:nvPr/>
        </p:nvSpPr>
        <p:spPr>
          <a:xfrm>
            <a:off x="6102622" y="2246471"/>
            <a:ext cx="108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0x08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23E3508-988F-4F4A-9C2F-2310D28C7BB2}"/>
              </a:ext>
            </a:extLst>
          </p:cNvPr>
          <p:cNvSpPr/>
          <p:nvPr/>
        </p:nvSpPr>
        <p:spPr>
          <a:xfrm>
            <a:off x="4961397" y="3230586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639~624,7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2C8771A7-D00F-4107-9ED9-DEF883E2C908}"/>
              </a:ext>
            </a:extLst>
          </p:cNvPr>
          <p:cNvSpPr/>
          <p:nvPr/>
        </p:nvSpPr>
        <p:spPr>
          <a:xfrm>
            <a:off x="4961397" y="2863318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E0561678-1B76-4A48-B326-52C93C6E40D2}"/>
              </a:ext>
            </a:extLst>
          </p:cNvPr>
          <p:cNvSpPr/>
          <p:nvPr/>
        </p:nvSpPr>
        <p:spPr>
          <a:xfrm>
            <a:off x="6102621" y="3218837"/>
            <a:ext cx="1084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0x147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dirty="0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0693658D-4F8E-468F-B654-E45B48C1A917}"/>
              </a:ext>
            </a:extLst>
          </p:cNvPr>
          <p:cNvCxnSpPr>
            <a:cxnSpLocks/>
            <a:stCxn id="135" idx="3"/>
          </p:cNvCxnSpPr>
          <p:nvPr/>
        </p:nvCxnSpPr>
        <p:spPr>
          <a:xfrm flipV="1">
            <a:off x="6149154" y="2667854"/>
            <a:ext cx="2346702" cy="1170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0B0FEDD7-6577-404F-AB9B-D1C6D9304A44}"/>
              </a:ext>
            </a:extLst>
          </p:cNvPr>
          <p:cNvSpPr/>
          <p:nvPr/>
        </p:nvSpPr>
        <p:spPr>
          <a:xfrm>
            <a:off x="8501379" y="2298990"/>
            <a:ext cx="1429203" cy="71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 Array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4103C461-1491-4473-AB7E-7A9C9D638EA6}"/>
              </a:ext>
            </a:extLst>
          </p:cNvPr>
          <p:cNvCxnSpPr>
            <a:cxnSpLocks/>
            <a:stCxn id="128" idx="1"/>
            <a:endCxn id="125" idx="0"/>
          </p:cNvCxnSpPr>
          <p:nvPr/>
        </p:nvCxnSpPr>
        <p:spPr>
          <a:xfrm flipH="1">
            <a:off x="9215981" y="1181972"/>
            <a:ext cx="1340743" cy="11170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6EFB8587-099D-49B4-97CE-7D972FAEEC71}"/>
              </a:ext>
            </a:extLst>
          </p:cNvPr>
          <p:cNvSpPr/>
          <p:nvPr/>
        </p:nvSpPr>
        <p:spPr>
          <a:xfrm>
            <a:off x="10556724" y="986030"/>
            <a:ext cx="917051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F013286-5BCB-4214-B99A-F0A2C85A3E73}"/>
              </a:ext>
            </a:extLst>
          </p:cNvPr>
          <p:cNvSpPr/>
          <p:nvPr/>
        </p:nvSpPr>
        <p:spPr>
          <a:xfrm>
            <a:off x="11379234" y="669585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0x00</a:t>
            </a:r>
            <a:endParaRPr lang="zh-CN" altLang="en-US" dirty="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D265AFC5-F1AB-4631-AC29-55A953E24F83}"/>
              </a:ext>
            </a:extLst>
          </p:cNvPr>
          <p:cNvSpPr/>
          <p:nvPr/>
        </p:nvSpPr>
        <p:spPr>
          <a:xfrm>
            <a:off x="10557086" y="1387994"/>
            <a:ext cx="917051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FFA04E1C-4FC5-4B3C-9A0F-7F1A3C248989}"/>
              </a:ext>
            </a:extLst>
          </p:cNvPr>
          <p:cNvSpPr/>
          <p:nvPr/>
        </p:nvSpPr>
        <p:spPr>
          <a:xfrm>
            <a:off x="10556724" y="1791380"/>
            <a:ext cx="917051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A01F93C5-D06E-4D98-92AB-E7069B9EB41E}"/>
              </a:ext>
            </a:extLst>
          </p:cNvPr>
          <p:cNvSpPr/>
          <p:nvPr/>
        </p:nvSpPr>
        <p:spPr>
          <a:xfrm>
            <a:off x="4973497" y="3642344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15~0,0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DD255AA1-1242-4F47-AD68-63A01470E10E}"/>
              </a:ext>
            </a:extLst>
          </p:cNvPr>
          <p:cNvSpPr/>
          <p:nvPr/>
        </p:nvSpPr>
        <p:spPr>
          <a:xfrm>
            <a:off x="4969868" y="4413188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639~624,7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E39434DE-7FE8-40EE-9516-2536E2C006F0}"/>
              </a:ext>
            </a:extLst>
          </p:cNvPr>
          <p:cNvSpPr/>
          <p:nvPr/>
        </p:nvSpPr>
        <p:spPr>
          <a:xfrm>
            <a:off x="4969868" y="4045920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0F578C5-137F-4DC6-9270-CC16C56F6D88}"/>
              </a:ext>
            </a:extLst>
          </p:cNvPr>
          <p:cNvCxnSpPr>
            <a:cxnSpLocks/>
            <a:stCxn id="125" idx="2"/>
          </p:cNvCxnSpPr>
          <p:nvPr/>
        </p:nvCxnSpPr>
        <p:spPr>
          <a:xfrm flipH="1">
            <a:off x="6137054" y="3012375"/>
            <a:ext cx="3078927" cy="2021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F6A49B92-30D9-45E2-9AA7-53644E44C5F6}"/>
              </a:ext>
            </a:extLst>
          </p:cNvPr>
          <p:cNvSpPr/>
          <p:nvPr/>
        </p:nvSpPr>
        <p:spPr>
          <a:xfrm>
            <a:off x="4969868" y="4841286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CE7893D-01AC-492C-89C1-B4548465BAE9}"/>
              </a:ext>
            </a:extLst>
          </p:cNvPr>
          <p:cNvSpPr/>
          <p:nvPr/>
        </p:nvSpPr>
        <p:spPr>
          <a:xfrm>
            <a:off x="4969868" y="5572015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b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97ECA144-1D23-403D-83AE-332DBAE6E53D}"/>
              </a:ext>
            </a:extLst>
          </p:cNvPr>
          <p:cNvSpPr/>
          <p:nvPr/>
        </p:nvSpPr>
        <p:spPr>
          <a:xfrm>
            <a:off x="4969868" y="5201656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A7ADEFEE-068C-48E2-8C21-083422AE8683}"/>
              </a:ext>
            </a:extLst>
          </p:cNvPr>
          <p:cNvCxnSpPr>
            <a:cxnSpLocks/>
            <a:stCxn id="109" idx="3"/>
          </p:cNvCxnSpPr>
          <p:nvPr/>
        </p:nvCxnSpPr>
        <p:spPr>
          <a:xfrm>
            <a:off x="6145525" y="5037228"/>
            <a:ext cx="2056835" cy="3930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AFF0A6B9-608F-471C-AD81-4B4688EBF919}"/>
              </a:ext>
            </a:extLst>
          </p:cNvPr>
          <p:cNvCxnSpPr>
            <a:cxnSpLocks/>
            <a:stCxn id="110" idx="3"/>
            <a:endCxn id="143" idx="1"/>
          </p:cNvCxnSpPr>
          <p:nvPr/>
        </p:nvCxnSpPr>
        <p:spPr>
          <a:xfrm>
            <a:off x="6140683" y="2244945"/>
            <a:ext cx="2061677" cy="29703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id="{375CB7DE-7B67-424B-B68C-35DEEA239BF4}"/>
              </a:ext>
            </a:extLst>
          </p:cNvPr>
          <p:cNvSpPr/>
          <p:nvPr/>
        </p:nvSpPr>
        <p:spPr>
          <a:xfrm>
            <a:off x="8202360" y="4858630"/>
            <a:ext cx="1429203" cy="7133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shake128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D293C8A0-51CB-4C03-979C-B253797AD877}"/>
              </a:ext>
            </a:extLst>
          </p:cNvPr>
          <p:cNvCxnSpPr>
            <a:cxnSpLocks/>
            <a:stCxn id="143" idx="2"/>
            <a:endCxn id="145" idx="3"/>
          </p:cNvCxnSpPr>
          <p:nvPr/>
        </p:nvCxnSpPr>
        <p:spPr>
          <a:xfrm flipH="1">
            <a:off x="6145525" y="5572015"/>
            <a:ext cx="2771437" cy="5526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36D06D2A-F296-439B-98B6-69360F1F2E32}"/>
              </a:ext>
            </a:extLst>
          </p:cNvPr>
          <p:cNvSpPr/>
          <p:nvPr/>
        </p:nvSpPr>
        <p:spPr>
          <a:xfrm>
            <a:off x="4969868" y="5928708"/>
            <a:ext cx="1175657" cy="3918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pkh</a:t>
            </a:r>
            <a:endParaRPr lang="zh-CN" altLang="en-US" b="1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263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9D8E616-2FAF-461A-B68C-2D8FDDC4E19F}"/>
              </a:ext>
            </a:extLst>
          </p:cNvPr>
          <p:cNvCxnSpPr>
            <a:cxnSpLocks/>
          </p:cNvCxnSpPr>
          <p:nvPr/>
        </p:nvCxnSpPr>
        <p:spPr>
          <a:xfrm>
            <a:off x="363984" y="460343"/>
            <a:ext cx="1146430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5161C8A-2085-4F5A-9E97-455151182934}"/>
              </a:ext>
            </a:extLst>
          </p:cNvPr>
          <p:cNvSpPr txBox="1"/>
          <p:nvPr/>
        </p:nvSpPr>
        <p:spPr>
          <a:xfrm>
            <a:off x="299309" y="-37115"/>
            <a:ext cx="1152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芯片架构设计方法：以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算法为例</a:t>
            </a:r>
            <a:endParaRPr kumimoji="0" lang="zh-CN" altLang="en-US" sz="16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51ECE5-7FE9-4E99-926F-A1749280E2A7}"/>
              </a:ext>
            </a:extLst>
          </p:cNvPr>
          <p:cNvSpPr/>
          <p:nvPr/>
        </p:nvSpPr>
        <p:spPr>
          <a:xfrm>
            <a:off x="363984" y="615292"/>
            <a:ext cx="2781552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设计目标定义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算法原理分析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功能模块划分</a:t>
            </a:r>
            <a:endParaRPr lang="en-US" altLang="zh-CN" b="1" dirty="0">
              <a:solidFill>
                <a:schemeClr val="tx1">
                  <a:alpha val="2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6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数据格式与带宽设计</a:t>
            </a:r>
            <a:endParaRPr lang="en-US" altLang="zh-CN" b="1" dirty="0">
              <a:solidFill>
                <a:schemeClr val="tx1">
                  <a:alpha val="26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访存方法设计</a:t>
            </a:r>
            <a:endParaRPr lang="en-US" altLang="zh-CN" b="1" dirty="0">
              <a:solidFill>
                <a:schemeClr val="tx1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控制流水线设计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核心算子电路设计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8D3537F-677C-43FB-AF10-5CD6354453E4}"/>
              </a:ext>
            </a:extLst>
          </p:cNvPr>
          <p:cNvSpPr/>
          <p:nvPr/>
        </p:nvSpPr>
        <p:spPr>
          <a:xfrm>
            <a:off x="160020" y="4308465"/>
            <a:ext cx="6477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2E16175-67AD-42B9-9EF9-0CA4F5DD8B36}"/>
              </a:ext>
            </a:extLst>
          </p:cNvPr>
          <p:cNvSpPr/>
          <p:nvPr/>
        </p:nvSpPr>
        <p:spPr>
          <a:xfrm>
            <a:off x="1303620" y="4308465"/>
            <a:ext cx="8630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0,630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188E142-D843-429B-AA09-61188F2DF2B4}"/>
              </a:ext>
            </a:extLst>
          </p:cNvPr>
          <p:cNvSpPr/>
          <p:nvPr/>
        </p:nvSpPr>
        <p:spPr>
          <a:xfrm>
            <a:off x="160020" y="5576972"/>
            <a:ext cx="6477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639,0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7CD58F8-4BF9-4A6D-9D18-44B0EA719ADF}"/>
              </a:ext>
            </a:extLst>
          </p:cNvPr>
          <p:cNvSpPr/>
          <p:nvPr/>
        </p:nvSpPr>
        <p:spPr>
          <a:xfrm>
            <a:off x="1315277" y="5576972"/>
            <a:ext cx="851343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639,639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23E8503-3650-4420-8C23-FF401DC820D1}"/>
              </a:ext>
            </a:extLst>
          </p:cNvPr>
          <p:cNvSpPr/>
          <p:nvPr/>
        </p:nvSpPr>
        <p:spPr>
          <a:xfrm>
            <a:off x="874684" y="4328347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47FAD83-664E-4374-A635-F36F3D06E6D6}"/>
              </a:ext>
            </a:extLst>
          </p:cNvPr>
          <p:cNvSpPr/>
          <p:nvPr/>
        </p:nvSpPr>
        <p:spPr>
          <a:xfrm>
            <a:off x="205962" y="4950250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C86134E-5ACE-4F2A-85BD-8198AA473353}"/>
              </a:ext>
            </a:extLst>
          </p:cNvPr>
          <p:cNvSpPr/>
          <p:nvPr/>
        </p:nvSpPr>
        <p:spPr>
          <a:xfrm>
            <a:off x="832065" y="5560547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B2E02A3-4671-45FC-B1AA-81B9653FFA6E}"/>
              </a:ext>
            </a:extLst>
          </p:cNvPr>
          <p:cNvSpPr/>
          <p:nvPr/>
        </p:nvSpPr>
        <p:spPr>
          <a:xfrm>
            <a:off x="1501462" y="5019358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E69A9E68-B534-468D-814A-3337AFC3BF76}"/>
              </a:ext>
            </a:extLst>
          </p:cNvPr>
          <p:cNvGrpSpPr/>
          <p:nvPr/>
        </p:nvGrpSpPr>
        <p:grpSpPr>
          <a:xfrm>
            <a:off x="2114550" y="4138322"/>
            <a:ext cx="196850" cy="1940209"/>
            <a:chOff x="2114550" y="4138322"/>
            <a:chExt cx="196850" cy="1940209"/>
          </a:xfrm>
        </p:grpSpPr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7E97F2A-477A-4FD9-B378-B5AE6C658469}"/>
                </a:ext>
              </a:extLst>
            </p:cNvPr>
            <p:cNvCxnSpPr/>
            <p:nvPr/>
          </p:nvCxnSpPr>
          <p:spPr>
            <a:xfrm>
              <a:off x="2120900" y="4138322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139F69D8-B8F9-4CD4-876F-51BE52CCB9F7}"/>
                </a:ext>
              </a:extLst>
            </p:cNvPr>
            <p:cNvCxnSpPr/>
            <p:nvPr/>
          </p:nvCxnSpPr>
          <p:spPr>
            <a:xfrm>
              <a:off x="2114550" y="6078531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1197270D-7540-4AF0-B1D9-3AADF3F68851}"/>
                </a:ext>
              </a:extLst>
            </p:cNvPr>
            <p:cNvCxnSpPr>
              <a:cxnSpLocks/>
            </p:cNvCxnSpPr>
            <p:nvPr/>
          </p:nvCxnSpPr>
          <p:spPr>
            <a:xfrm>
              <a:off x="2308225" y="4138322"/>
              <a:ext cx="3175" cy="19402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D078E8B-A44F-4B4F-9625-5850CE4D93B1}"/>
              </a:ext>
            </a:extLst>
          </p:cNvPr>
          <p:cNvGrpSpPr/>
          <p:nvPr/>
        </p:nvGrpSpPr>
        <p:grpSpPr>
          <a:xfrm flipH="1">
            <a:off x="64527" y="4149571"/>
            <a:ext cx="196850" cy="1940209"/>
            <a:chOff x="2114550" y="4138322"/>
            <a:chExt cx="196850" cy="1940209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85EFD53D-27BF-44FF-921A-1E55AC47BA60}"/>
                </a:ext>
              </a:extLst>
            </p:cNvPr>
            <p:cNvCxnSpPr/>
            <p:nvPr/>
          </p:nvCxnSpPr>
          <p:spPr>
            <a:xfrm>
              <a:off x="2120900" y="4138322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5287D5CF-89B4-4A7B-95FA-9ED3B234DB5F}"/>
                </a:ext>
              </a:extLst>
            </p:cNvPr>
            <p:cNvCxnSpPr/>
            <p:nvPr/>
          </p:nvCxnSpPr>
          <p:spPr>
            <a:xfrm>
              <a:off x="2114550" y="6078531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AE937A70-DC30-4761-B89D-55437BD32983}"/>
                </a:ext>
              </a:extLst>
            </p:cNvPr>
            <p:cNvCxnSpPr>
              <a:cxnSpLocks/>
            </p:cNvCxnSpPr>
            <p:nvPr/>
          </p:nvCxnSpPr>
          <p:spPr>
            <a:xfrm>
              <a:off x="2308225" y="4138322"/>
              <a:ext cx="3175" cy="19402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008D0BEA-43A1-4E4F-8B74-3FD308403217}"/>
              </a:ext>
            </a:extLst>
          </p:cNvPr>
          <p:cNvGrpSpPr/>
          <p:nvPr/>
        </p:nvGrpSpPr>
        <p:grpSpPr>
          <a:xfrm flipH="1">
            <a:off x="2465500" y="4135839"/>
            <a:ext cx="196850" cy="1940209"/>
            <a:chOff x="2114550" y="4138322"/>
            <a:chExt cx="196850" cy="1940209"/>
          </a:xfrm>
        </p:grpSpPr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5A58F641-8F24-4ACC-A7D4-675E7D0A1D30}"/>
                </a:ext>
              </a:extLst>
            </p:cNvPr>
            <p:cNvCxnSpPr/>
            <p:nvPr/>
          </p:nvCxnSpPr>
          <p:spPr>
            <a:xfrm>
              <a:off x="2120900" y="4138322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8507F9AE-DC3F-44D2-9BEF-E9ACF1D1B839}"/>
                </a:ext>
              </a:extLst>
            </p:cNvPr>
            <p:cNvCxnSpPr/>
            <p:nvPr/>
          </p:nvCxnSpPr>
          <p:spPr>
            <a:xfrm>
              <a:off x="2114550" y="6078531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8AF1D539-DE68-4A38-8DFC-FC5C552D0662}"/>
                </a:ext>
              </a:extLst>
            </p:cNvPr>
            <p:cNvCxnSpPr>
              <a:cxnSpLocks/>
            </p:cNvCxnSpPr>
            <p:nvPr/>
          </p:nvCxnSpPr>
          <p:spPr>
            <a:xfrm>
              <a:off x="2308225" y="4138322"/>
              <a:ext cx="3175" cy="19402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矩形 96">
            <a:extLst>
              <a:ext uri="{FF2B5EF4-FFF2-40B4-BE49-F238E27FC236}">
                <a16:creationId xmlns:a16="http://schemas.microsoft.com/office/drawing/2014/main" id="{112F84FD-7A38-4F87-8C39-1E91CDE61E54}"/>
              </a:ext>
            </a:extLst>
          </p:cNvPr>
          <p:cNvSpPr/>
          <p:nvPr/>
        </p:nvSpPr>
        <p:spPr>
          <a:xfrm>
            <a:off x="2613864" y="4292040"/>
            <a:ext cx="6477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ECE3B9AF-6834-46F5-8C7B-F930BB3DDBF5}"/>
              </a:ext>
            </a:extLst>
          </p:cNvPr>
          <p:cNvSpPr/>
          <p:nvPr/>
        </p:nvSpPr>
        <p:spPr>
          <a:xfrm>
            <a:off x="3757464" y="4292040"/>
            <a:ext cx="8630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0,7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D7306F6-58E2-44F4-AD19-9C27649EBD7F}"/>
              </a:ext>
            </a:extLst>
          </p:cNvPr>
          <p:cNvSpPr/>
          <p:nvPr/>
        </p:nvSpPr>
        <p:spPr>
          <a:xfrm>
            <a:off x="2613864" y="5560547"/>
            <a:ext cx="647700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639,0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0988E1F-6D11-4FFF-8406-6F171472E151}"/>
              </a:ext>
            </a:extLst>
          </p:cNvPr>
          <p:cNvSpPr/>
          <p:nvPr/>
        </p:nvSpPr>
        <p:spPr>
          <a:xfrm>
            <a:off x="3769121" y="5560547"/>
            <a:ext cx="851343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639,7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ED4EFCD-3F9D-4FCC-9299-422ECE5B9B10}"/>
              </a:ext>
            </a:extLst>
          </p:cNvPr>
          <p:cNvSpPr/>
          <p:nvPr/>
        </p:nvSpPr>
        <p:spPr>
          <a:xfrm>
            <a:off x="3328528" y="4311922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EEDD3CC3-5938-486F-AE6E-ADAB9F31C24E}"/>
              </a:ext>
            </a:extLst>
          </p:cNvPr>
          <p:cNvSpPr/>
          <p:nvPr/>
        </p:nvSpPr>
        <p:spPr>
          <a:xfrm>
            <a:off x="2659806" y="4933825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DF68490-1DAF-4021-9166-F274198D8C25}"/>
              </a:ext>
            </a:extLst>
          </p:cNvPr>
          <p:cNvSpPr/>
          <p:nvPr/>
        </p:nvSpPr>
        <p:spPr>
          <a:xfrm>
            <a:off x="3285909" y="5544122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ED97A22-E7DD-49DA-BE2C-14D1F5DA9C05}"/>
              </a:ext>
            </a:extLst>
          </p:cNvPr>
          <p:cNvSpPr/>
          <p:nvPr/>
        </p:nvSpPr>
        <p:spPr>
          <a:xfrm>
            <a:off x="3955306" y="5002933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24C04F45-88BC-407E-A39D-07AADC446A46}"/>
              </a:ext>
            </a:extLst>
          </p:cNvPr>
          <p:cNvGrpSpPr/>
          <p:nvPr/>
        </p:nvGrpSpPr>
        <p:grpSpPr>
          <a:xfrm>
            <a:off x="4561593" y="4164811"/>
            <a:ext cx="196850" cy="1940209"/>
            <a:chOff x="2114550" y="4138322"/>
            <a:chExt cx="196850" cy="1940209"/>
          </a:xfrm>
        </p:grpSpPr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A4058901-B6C2-439A-972D-277006E7A71B}"/>
                </a:ext>
              </a:extLst>
            </p:cNvPr>
            <p:cNvCxnSpPr/>
            <p:nvPr/>
          </p:nvCxnSpPr>
          <p:spPr>
            <a:xfrm>
              <a:off x="2120900" y="4138322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065535C1-8AA2-4F68-954F-F175102CCE19}"/>
                </a:ext>
              </a:extLst>
            </p:cNvPr>
            <p:cNvCxnSpPr/>
            <p:nvPr/>
          </p:nvCxnSpPr>
          <p:spPr>
            <a:xfrm>
              <a:off x="2114550" y="6078531"/>
              <a:ext cx="1905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605F69F5-2C87-4628-97DE-CB150614FF36}"/>
                </a:ext>
              </a:extLst>
            </p:cNvPr>
            <p:cNvCxnSpPr>
              <a:cxnSpLocks/>
            </p:cNvCxnSpPr>
            <p:nvPr/>
          </p:nvCxnSpPr>
          <p:spPr>
            <a:xfrm>
              <a:off x="2308225" y="4138322"/>
              <a:ext cx="3175" cy="19402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19566438-1AB6-4E79-91FB-D09916A74728}"/>
              </a:ext>
            </a:extLst>
          </p:cNvPr>
          <p:cNvSpPr/>
          <p:nvPr/>
        </p:nvSpPr>
        <p:spPr>
          <a:xfrm>
            <a:off x="3328528" y="1114289"/>
            <a:ext cx="2096022" cy="41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seed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&lt;-shake(z)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2DA1C67-0853-44A2-AF60-06EAFE0D99BC}"/>
              </a:ext>
            </a:extLst>
          </p:cNvPr>
          <p:cNvCxnSpPr>
            <a:cxnSpLocks/>
          </p:cNvCxnSpPr>
          <p:nvPr/>
        </p:nvCxnSpPr>
        <p:spPr>
          <a:xfrm>
            <a:off x="2933026" y="924145"/>
            <a:ext cx="8959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44C91F4D-4619-427D-B73B-B64AF91B1FCF}"/>
              </a:ext>
            </a:extLst>
          </p:cNvPr>
          <p:cNvSpPr/>
          <p:nvPr/>
        </p:nvSpPr>
        <p:spPr>
          <a:xfrm>
            <a:off x="10863767" y="519019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Timeline</a:t>
            </a:r>
            <a:endParaRPr lang="zh-CN" altLang="en-US" dirty="0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8642D8B-5156-400B-B6DD-AEC78E47F20F}"/>
              </a:ext>
            </a:extLst>
          </p:cNvPr>
          <p:cNvSpPr/>
          <p:nvPr/>
        </p:nvSpPr>
        <p:spPr>
          <a:xfrm>
            <a:off x="5424550" y="1114289"/>
            <a:ext cx="2096022" cy="41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&lt;-shake(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Seed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F235C55-F082-4D86-877A-0C8B1B5087B7}"/>
              </a:ext>
            </a:extLst>
          </p:cNvPr>
          <p:cNvSpPr/>
          <p:nvPr/>
        </p:nvSpPr>
        <p:spPr>
          <a:xfrm>
            <a:off x="7520572" y="1114289"/>
            <a:ext cx="2096022" cy="41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E&lt;-shake(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Seed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B2CEFCC-CC3F-45B6-A7E6-14AFF8820CC0}"/>
              </a:ext>
            </a:extLst>
          </p:cNvPr>
          <p:cNvSpPr/>
          <p:nvPr/>
        </p:nvSpPr>
        <p:spPr>
          <a:xfrm>
            <a:off x="7520572" y="1690651"/>
            <a:ext cx="3945714" cy="41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&lt;-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Frodo.Gen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seed</a:t>
            </a:r>
            <a:r>
              <a:rPr lang="en-US" altLang="zh-CN" b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FDE69BE4-322E-4E03-8CA7-A4C828441447}"/>
              </a:ext>
            </a:extLst>
          </p:cNvPr>
          <p:cNvSpPr/>
          <p:nvPr/>
        </p:nvSpPr>
        <p:spPr>
          <a:xfrm>
            <a:off x="8445418" y="2259886"/>
            <a:ext cx="3598480" cy="41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1AC24B-68D9-4612-99A1-A5D59FF1D746}"/>
              </a:ext>
            </a:extLst>
          </p:cNvPr>
          <p:cNvCxnSpPr>
            <a:cxnSpLocks/>
          </p:cNvCxnSpPr>
          <p:nvPr/>
        </p:nvCxnSpPr>
        <p:spPr>
          <a:xfrm flipH="1">
            <a:off x="6878820" y="2677732"/>
            <a:ext cx="5165078" cy="1240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E3B5551D-8664-4DEB-8F68-9336AB3CAAE8}"/>
              </a:ext>
            </a:extLst>
          </p:cNvPr>
          <p:cNvSpPr/>
          <p:nvPr/>
        </p:nvSpPr>
        <p:spPr>
          <a:xfrm>
            <a:off x="5595754" y="3918615"/>
            <a:ext cx="1283066" cy="41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A*S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6DF9C1B1-B5C2-4FC5-B4CF-4DA1BC28DB89}"/>
              </a:ext>
            </a:extLst>
          </p:cNvPr>
          <p:cNvSpPr/>
          <p:nvPr/>
        </p:nvSpPr>
        <p:spPr>
          <a:xfrm>
            <a:off x="6878820" y="3918615"/>
            <a:ext cx="2034394" cy="41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S+E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99DAC06-CB2D-4D5B-9A64-D8F163D3CEE8}"/>
              </a:ext>
            </a:extLst>
          </p:cNvPr>
          <p:cNvSpPr/>
          <p:nvPr/>
        </p:nvSpPr>
        <p:spPr>
          <a:xfrm>
            <a:off x="8913214" y="3918615"/>
            <a:ext cx="2034394" cy="41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Pkh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&lt;-shake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781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9D8E616-2FAF-461A-B68C-2D8FDDC4E19F}"/>
              </a:ext>
            </a:extLst>
          </p:cNvPr>
          <p:cNvCxnSpPr>
            <a:cxnSpLocks/>
          </p:cNvCxnSpPr>
          <p:nvPr/>
        </p:nvCxnSpPr>
        <p:spPr>
          <a:xfrm>
            <a:off x="363984" y="460343"/>
            <a:ext cx="1146430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5161C8A-2085-4F5A-9E97-455151182934}"/>
              </a:ext>
            </a:extLst>
          </p:cNvPr>
          <p:cNvSpPr txBox="1"/>
          <p:nvPr/>
        </p:nvSpPr>
        <p:spPr>
          <a:xfrm>
            <a:off x="299309" y="-37115"/>
            <a:ext cx="1152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芯片架构设计方法：以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算法为例</a:t>
            </a:r>
            <a:endParaRPr kumimoji="0" lang="zh-CN" altLang="en-US" sz="16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51ECE5-7FE9-4E99-926F-A1749280E2A7}"/>
              </a:ext>
            </a:extLst>
          </p:cNvPr>
          <p:cNvSpPr/>
          <p:nvPr/>
        </p:nvSpPr>
        <p:spPr>
          <a:xfrm>
            <a:off x="363984" y="615292"/>
            <a:ext cx="2781552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设计目标定义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算法原理分析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功能模块划分</a:t>
            </a:r>
            <a:endParaRPr lang="en-US" altLang="zh-CN" b="1" dirty="0">
              <a:solidFill>
                <a:schemeClr val="tx1">
                  <a:alpha val="2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6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数据格式与带宽设计</a:t>
            </a:r>
            <a:endParaRPr lang="en-US" altLang="zh-CN" b="1" dirty="0">
              <a:solidFill>
                <a:schemeClr val="tx1">
                  <a:alpha val="26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访存方法设计</a:t>
            </a:r>
            <a:endParaRPr lang="en-US" altLang="zh-CN" b="1" dirty="0">
              <a:solidFill>
                <a:schemeClr val="tx1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指令格式设计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3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b="1" dirty="0">
                <a:solidFill>
                  <a:schemeClr val="tx1">
                    <a:alpha val="3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1">
                    <a:alpha val="3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控制流水线设计</a:t>
            </a:r>
            <a:endParaRPr lang="en-US" altLang="zh-CN" b="1" dirty="0">
              <a:solidFill>
                <a:schemeClr val="tx1">
                  <a:alpha val="3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核心算子电路设计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D400928-8AE3-41CB-9126-A15DC917F5DC}"/>
              </a:ext>
            </a:extLst>
          </p:cNvPr>
          <p:cNvSpPr/>
          <p:nvPr/>
        </p:nvSpPr>
        <p:spPr>
          <a:xfrm>
            <a:off x="4875063" y="1505297"/>
            <a:ext cx="1685393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Src_addr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F2018A4-5E88-4BCD-AD9B-A150BDF99337}"/>
              </a:ext>
            </a:extLst>
          </p:cNvPr>
          <p:cNvSpPr/>
          <p:nvPr/>
        </p:nvSpPr>
        <p:spPr>
          <a:xfrm>
            <a:off x="6560456" y="1505297"/>
            <a:ext cx="1685393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Dst_addr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64B81BF-6F38-42D1-8687-91044596B773}"/>
              </a:ext>
            </a:extLst>
          </p:cNvPr>
          <p:cNvSpPr/>
          <p:nvPr/>
        </p:nvSpPr>
        <p:spPr>
          <a:xfrm>
            <a:off x="3806526" y="1505297"/>
            <a:ext cx="1068537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level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A9650730-A5F5-4A70-9A29-88D013682A09}"/>
              </a:ext>
            </a:extLst>
          </p:cNvPr>
          <p:cNvSpPr/>
          <p:nvPr/>
        </p:nvSpPr>
        <p:spPr>
          <a:xfrm>
            <a:off x="8245849" y="1505297"/>
            <a:ext cx="1068537" cy="412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83B6C2-B59F-4EC8-8901-76FC8DF60F25}"/>
              </a:ext>
            </a:extLst>
          </p:cNvPr>
          <p:cNvSpPr/>
          <p:nvPr/>
        </p:nvSpPr>
        <p:spPr>
          <a:xfrm>
            <a:off x="7982844" y="2069536"/>
            <a:ext cx="3845171" cy="461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矩阵乘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矩阵加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Shake128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 or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seeda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Shake256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 or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seeda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726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9D8E616-2FAF-461A-B68C-2D8FDDC4E19F}"/>
              </a:ext>
            </a:extLst>
          </p:cNvPr>
          <p:cNvCxnSpPr>
            <a:cxnSpLocks/>
          </p:cNvCxnSpPr>
          <p:nvPr/>
        </p:nvCxnSpPr>
        <p:spPr>
          <a:xfrm>
            <a:off x="363984" y="460343"/>
            <a:ext cx="1146430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5161C8A-2085-4F5A-9E97-455151182934}"/>
              </a:ext>
            </a:extLst>
          </p:cNvPr>
          <p:cNvSpPr txBox="1"/>
          <p:nvPr/>
        </p:nvSpPr>
        <p:spPr>
          <a:xfrm>
            <a:off x="299309" y="-37115"/>
            <a:ext cx="1152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华为“格后量子密码芯片架构及硬件实现”项目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D1A938-76A6-44A2-9B93-389665BD2A0F}"/>
              </a:ext>
            </a:extLst>
          </p:cNvPr>
          <p:cNvSpPr/>
          <p:nvPr/>
        </p:nvSpPr>
        <p:spPr>
          <a:xfrm>
            <a:off x="363984" y="591579"/>
            <a:ext cx="1132001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）完成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算法的硬件实现架构构建，完成硬件资源开销与性能评估，协助优化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算法参数设计。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6AE19E-1482-430E-92B0-551060AB5979}"/>
              </a:ext>
            </a:extLst>
          </p:cNvPr>
          <p:cNvSpPr/>
          <p:nvPr/>
        </p:nvSpPr>
        <p:spPr>
          <a:xfrm>
            <a:off x="181563" y="1597221"/>
            <a:ext cx="11828874" cy="3003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全安全等级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芯片硬件实现评估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依据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的算法设计，进行硬件实现评估，反馈给算法设计者；支持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算法定义的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种不同安全等级的高性能与低资源开销评估；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原型验证平台，评估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算法的高性能硬件实现结果，包括：芯片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300MHz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运行频率下的峰值密钥生成时间、峰值密钥封装时间与峰值密钥解封装时间；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Compiler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综合软件与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PrimeTime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PX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功耗分析工具，评估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算法的低资源开销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AISC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硬件实现结果，包括：芯片等效逻辑门数、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16MHz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24MHz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频率下的芯片运行功耗。</a:t>
            </a:r>
          </a:p>
          <a:p>
            <a:pPr lvl="1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总体性能指标达到国际同等水平。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1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9D8E616-2FAF-461A-B68C-2D8FDDC4E19F}"/>
              </a:ext>
            </a:extLst>
          </p:cNvPr>
          <p:cNvCxnSpPr>
            <a:cxnSpLocks/>
          </p:cNvCxnSpPr>
          <p:nvPr/>
        </p:nvCxnSpPr>
        <p:spPr>
          <a:xfrm>
            <a:off x="363984" y="460343"/>
            <a:ext cx="1146430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5161C8A-2085-4F5A-9E97-455151182934}"/>
              </a:ext>
            </a:extLst>
          </p:cNvPr>
          <p:cNvSpPr txBox="1"/>
          <p:nvPr/>
        </p:nvSpPr>
        <p:spPr>
          <a:xfrm>
            <a:off x="299309" y="-37115"/>
            <a:ext cx="1152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芯片架构设计方法：以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算法为例</a:t>
            </a:r>
            <a:endParaRPr kumimoji="0" lang="zh-CN" altLang="en-US" sz="16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51ECE5-7FE9-4E99-926F-A1749280E2A7}"/>
              </a:ext>
            </a:extLst>
          </p:cNvPr>
          <p:cNvSpPr/>
          <p:nvPr/>
        </p:nvSpPr>
        <p:spPr>
          <a:xfrm>
            <a:off x="363984" y="615292"/>
            <a:ext cx="2781552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设计目标定义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算法原理分析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功能模块划分</a:t>
            </a:r>
            <a:endParaRPr lang="en-US" altLang="zh-CN" b="1" dirty="0">
              <a:solidFill>
                <a:schemeClr val="tx1">
                  <a:alpha val="2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6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数据格式与带宽设计</a:t>
            </a:r>
            <a:endParaRPr lang="en-US" altLang="zh-CN" b="1" dirty="0">
              <a:solidFill>
                <a:schemeClr val="tx1">
                  <a:alpha val="26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访存方法设计</a:t>
            </a:r>
            <a:endParaRPr lang="en-US" altLang="zh-CN" b="1" dirty="0">
              <a:solidFill>
                <a:schemeClr val="tx1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3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指令格式设计</a:t>
            </a:r>
            <a:endParaRPr lang="en-US" altLang="zh-CN" b="1" dirty="0">
              <a:solidFill>
                <a:schemeClr val="tx1">
                  <a:alpha val="3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3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b="1" dirty="0">
                <a:solidFill>
                  <a:schemeClr val="tx1">
                    <a:alpha val="3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1">
                    <a:alpha val="3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控制流水线设计</a:t>
            </a:r>
            <a:endParaRPr lang="en-US" altLang="zh-CN" b="1" dirty="0">
              <a:solidFill>
                <a:schemeClr val="tx1">
                  <a:alpha val="3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核心算子电路设计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i-blog.csdnimg.cn/blog_migrate/f81f7ce4e172ca523cd7cbfa55504c95.jpeg">
            <a:extLst>
              <a:ext uri="{FF2B5EF4-FFF2-40B4-BE49-F238E27FC236}">
                <a16:creationId xmlns:a16="http://schemas.microsoft.com/office/drawing/2014/main" id="{FA13372D-232A-48BF-994C-AB237D3DB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313" y="1387050"/>
            <a:ext cx="8195285" cy="460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75B97B4-854C-43C2-9355-0818EE1F8FAD}"/>
              </a:ext>
            </a:extLst>
          </p:cNvPr>
          <p:cNvSpPr/>
          <p:nvPr/>
        </p:nvSpPr>
        <p:spPr>
          <a:xfrm>
            <a:off x="3657543" y="861102"/>
            <a:ext cx="771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综合考虑存储带宽、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读写次数、计算延迟、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大小等相关指标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6336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9D8E616-2FAF-461A-B68C-2D8FDDC4E19F}"/>
              </a:ext>
            </a:extLst>
          </p:cNvPr>
          <p:cNvCxnSpPr>
            <a:cxnSpLocks/>
          </p:cNvCxnSpPr>
          <p:nvPr/>
        </p:nvCxnSpPr>
        <p:spPr>
          <a:xfrm>
            <a:off x="363984" y="460343"/>
            <a:ext cx="1146430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5161C8A-2085-4F5A-9E97-455151182934}"/>
              </a:ext>
            </a:extLst>
          </p:cNvPr>
          <p:cNvSpPr txBox="1"/>
          <p:nvPr/>
        </p:nvSpPr>
        <p:spPr>
          <a:xfrm>
            <a:off x="299309" y="-37115"/>
            <a:ext cx="1152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芯片架构设计方法：以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算法为例</a:t>
            </a:r>
            <a:endParaRPr kumimoji="0" lang="zh-CN" altLang="en-US" sz="16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51ECE5-7FE9-4E99-926F-A1749280E2A7}"/>
              </a:ext>
            </a:extLst>
          </p:cNvPr>
          <p:cNvSpPr/>
          <p:nvPr/>
        </p:nvSpPr>
        <p:spPr>
          <a:xfrm>
            <a:off x="363984" y="615292"/>
            <a:ext cx="2781552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设计目标定义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算法原理分析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功能模块划分</a:t>
            </a:r>
            <a:endParaRPr lang="en-US" altLang="zh-CN" b="1" dirty="0">
              <a:solidFill>
                <a:schemeClr val="tx1">
                  <a:alpha val="2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6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数据格式与带宽设计</a:t>
            </a:r>
            <a:endParaRPr lang="en-US" altLang="zh-CN" b="1" dirty="0">
              <a:solidFill>
                <a:schemeClr val="tx1">
                  <a:alpha val="26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访存方法设计</a:t>
            </a:r>
            <a:endParaRPr lang="en-US" altLang="zh-CN" b="1" dirty="0">
              <a:solidFill>
                <a:schemeClr val="tx1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3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指令格式设计</a:t>
            </a:r>
            <a:endParaRPr lang="en-US" altLang="zh-CN" b="1" dirty="0">
              <a:solidFill>
                <a:schemeClr val="tx1">
                  <a:alpha val="3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3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b="1" dirty="0">
                <a:solidFill>
                  <a:schemeClr val="tx1">
                    <a:alpha val="3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1">
                    <a:alpha val="3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控制流水线设计</a:t>
            </a:r>
            <a:endParaRPr lang="en-US" altLang="zh-CN" b="1" dirty="0">
              <a:solidFill>
                <a:schemeClr val="tx1">
                  <a:alpha val="3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核心算子电路设计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4" descr="https://i-blog.csdnimg.cn/blog_migrate/15753ea10d54fa5c9312358e59a5f3b2.gif">
            <a:extLst>
              <a:ext uri="{FF2B5EF4-FFF2-40B4-BE49-F238E27FC236}">
                <a16:creationId xmlns:a16="http://schemas.microsoft.com/office/drawing/2014/main" id="{F11939AD-56AA-4C46-95D3-3F662459EE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077" y="1961963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5142507-FA9A-4FD0-B27E-620D68BBFD53}"/>
              </a:ext>
            </a:extLst>
          </p:cNvPr>
          <p:cNvSpPr/>
          <p:nvPr/>
        </p:nvSpPr>
        <p:spPr>
          <a:xfrm>
            <a:off x="3657543" y="861102"/>
            <a:ext cx="771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综合考虑存储带宽、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读写次数、计算延迟、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大小等相关指标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48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9D8E616-2FAF-461A-B68C-2D8FDDC4E19F}"/>
              </a:ext>
            </a:extLst>
          </p:cNvPr>
          <p:cNvCxnSpPr>
            <a:cxnSpLocks/>
          </p:cNvCxnSpPr>
          <p:nvPr/>
        </p:nvCxnSpPr>
        <p:spPr>
          <a:xfrm>
            <a:off x="363984" y="460343"/>
            <a:ext cx="1146430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5161C8A-2085-4F5A-9E97-455151182934}"/>
              </a:ext>
            </a:extLst>
          </p:cNvPr>
          <p:cNvSpPr txBox="1"/>
          <p:nvPr/>
        </p:nvSpPr>
        <p:spPr>
          <a:xfrm>
            <a:off x="299309" y="-37115"/>
            <a:ext cx="1152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芯片架构设计方法：以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算法为例</a:t>
            </a:r>
            <a:endParaRPr kumimoji="0" lang="zh-CN" altLang="en-US" sz="16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51ECE5-7FE9-4E99-926F-A1749280E2A7}"/>
              </a:ext>
            </a:extLst>
          </p:cNvPr>
          <p:cNvSpPr/>
          <p:nvPr/>
        </p:nvSpPr>
        <p:spPr>
          <a:xfrm>
            <a:off x="363984" y="615292"/>
            <a:ext cx="2781552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设计目标定义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算法原理分析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9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功能模块划分</a:t>
            </a:r>
            <a:endParaRPr lang="en-US" altLang="zh-CN" b="1" dirty="0">
              <a:solidFill>
                <a:schemeClr val="tx1">
                  <a:alpha val="29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6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数据格式与带宽设计</a:t>
            </a:r>
            <a:endParaRPr lang="en-US" altLang="zh-CN" b="1" dirty="0">
              <a:solidFill>
                <a:schemeClr val="tx1">
                  <a:alpha val="26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访存方法设计</a:t>
            </a:r>
            <a:endParaRPr lang="en-US" altLang="zh-CN" b="1" dirty="0">
              <a:solidFill>
                <a:schemeClr val="tx1">
                  <a:alpha val="2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3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指令格式设计</a:t>
            </a:r>
            <a:endParaRPr lang="en-US" altLang="zh-CN" b="1" dirty="0">
              <a:solidFill>
                <a:schemeClr val="tx1">
                  <a:alpha val="3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3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b="1" dirty="0">
                <a:solidFill>
                  <a:schemeClr val="tx1">
                    <a:alpha val="3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1">
                    <a:alpha val="3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控制流水线设计</a:t>
            </a:r>
            <a:endParaRPr lang="en-US" altLang="zh-CN" b="1" dirty="0">
              <a:solidFill>
                <a:schemeClr val="tx1">
                  <a:alpha val="3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核心算子电路设计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1E0F53-A5CB-42D6-85D7-FFE26FC34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827" y="1242349"/>
            <a:ext cx="7578188" cy="46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9D8E616-2FAF-461A-B68C-2D8FDDC4E19F}"/>
              </a:ext>
            </a:extLst>
          </p:cNvPr>
          <p:cNvCxnSpPr>
            <a:cxnSpLocks/>
          </p:cNvCxnSpPr>
          <p:nvPr/>
        </p:nvCxnSpPr>
        <p:spPr>
          <a:xfrm>
            <a:off x="363984" y="460343"/>
            <a:ext cx="1146430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5161C8A-2085-4F5A-9E97-455151182934}"/>
              </a:ext>
            </a:extLst>
          </p:cNvPr>
          <p:cNvSpPr txBox="1"/>
          <p:nvPr/>
        </p:nvSpPr>
        <p:spPr>
          <a:xfrm>
            <a:off x="299309" y="-37115"/>
            <a:ext cx="1152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华为“格后量子密码芯片架构及硬件实现”项目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D1A938-76A6-44A2-9B93-389665BD2A0F}"/>
              </a:ext>
            </a:extLst>
          </p:cNvPr>
          <p:cNvSpPr/>
          <p:nvPr/>
        </p:nvSpPr>
        <p:spPr>
          <a:xfrm>
            <a:off x="363984" y="591579"/>
            <a:ext cx="11828016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）完成兼容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格密码方案的可重构后量子密码硬件实现架构构建， 并基于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AMD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UltraScale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FPGA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开发板完成原型验证，同时基于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28nm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工艺，完成可重构系统架构的硬件实现评估，具体性能指标如下：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6AE19E-1482-430E-92B0-551060AB5979}"/>
              </a:ext>
            </a:extLst>
          </p:cNvPr>
          <p:cNvSpPr/>
          <p:nvPr/>
        </p:nvSpPr>
        <p:spPr>
          <a:xfrm>
            <a:off x="181563" y="2048513"/>
            <a:ext cx="11828874" cy="411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兼容非结构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结构化格密码方案的可重构后量子密码芯片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种格密码算法；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Frodo-640/ Frodo-976/ Frodo-1344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三种不同的安全等级与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算法定义的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种不同安全等级；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支持完整的密钥生成、封装与解封装功能；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原型验证平台，评估可重构硬件实现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Scloud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算法在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300MHz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运行频率下的峰值密钥生成时间、峰值密钥封装时间与峰值密钥解封装时间；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原型验证平台，可重构硬件实现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Frodo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算法的峰值密钥生成时间小于等于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700μs@300MHz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，峰值密钥封装时间小于等于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750μs@300MHz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，峰值密钥解封装时间小于等于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800μs@300MHz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Compiler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综合软件与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PrimeTime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PX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功耗分析工具，评估可重构硬件架构的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AISC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实现结果，包括：芯片等效逻辑门数、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300MHz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频率下的运行功耗。</a:t>
            </a:r>
          </a:p>
          <a:p>
            <a:pPr lvl="1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总体性能指标达到国际同等水平。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92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9D8E616-2FAF-461A-B68C-2D8FDDC4E19F}"/>
              </a:ext>
            </a:extLst>
          </p:cNvPr>
          <p:cNvCxnSpPr>
            <a:cxnSpLocks/>
          </p:cNvCxnSpPr>
          <p:nvPr/>
        </p:nvCxnSpPr>
        <p:spPr>
          <a:xfrm>
            <a:off x="363984" y="460343"/>
            <a:ext cx="1146430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5161C8A-2085-4F5A-9E97-455151182934}"/>
              </a:ext>
            </a:extLst>
          </p:cNvPr>
          <p:cNvSpPr txBox="1"/>
          <p:nvPr/>
        </p:nvSpPr>
        <p:spPr>
          <a:xfrm>
            <a:off x="299309" y="-37115"/>
            <a:ext cx="1152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华为“格后量子密码芯片架构及硬件实现”项目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D1A938-76A6-44A2-9B93-389665BD2A0F}"/>
              </a:ext>
            </a:extLst>
          </p:cNvPr>
          <p:cNvSpPr/>
          <p:nvPr/>
        </p:nvSpPr>
        <p:spPr>
          <a:xfrm>
            <a:off x="363984" y="591579"/>
            <a:ext cx="11528976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）完成支持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Kyber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Dilithium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两种后量子密码算法的可重构硬件架构实现，并基于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AMD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UltraScale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FPGA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开发板完成原型验证， 完成硬件资源开销与性能评估，具体性能指标如下：：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6AE19E-1482-430E-92B0-551060AB5979}"/>
              </a:ext>
            </a:extLst>
          </p:cNvPr>
          <p:cNvSpPr/>
          <p:nvPr/>
        </p:nvSpPr>
        <p:spPr>
          <a:xfrm>
            <a:off x="181563" y="1881484"/>
            <a:ext cx="11828874" cy="4850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支持多种结构化格密码方案的可重构后量子密码芯片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兼容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Kyber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Dilithium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种格密码算法；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Kyber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-512/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Kyber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-768/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Kyber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-1024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三种不同的安全等级与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Dilithium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-2/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Dilithium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-3/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Dilithium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-5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种不同安全等级；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支持完整的密钥生成、封装与解封装功能，以及签名和验签功能；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原型验证平台，可重构硬件实现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Kyber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算法的峰值密钥生成时间小于等于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8μs@300MHz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，峰值密钥封装时间小于等于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12μs@300MHz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，峰值密钥解封装时间小于等于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16μs@300MHz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原型验证平台，可重构硬件实现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Dilithium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算法的峰值密钥生成时间小于等于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35μs@300MHz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，峰值签名时间小于等于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75μs@300MHz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，峰值验签时间小于等于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35μs@300MHz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(6)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 Compiler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综合软件与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PrimeTime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PX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功耗分析工具，评估可重构硬件架构的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AISC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实现结果，包括：芯片等效逻辑门数、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300MHz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频率下的运行功耗。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总体性能指标达到国际先进水平，其中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Kyber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算法峰值密钥解封装时间和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Dilithium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算法峰值签名时间相较国际同领域前沿研究水平降低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10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9D8E616-2FAF-461A-B68C-2D8FDDC4E19F}"/>
              </a:ext>
            </a:extLst>
          </p:cNvPr>
          <p:cNvCxnSpPr>
            <a:cxnSpLocks/>
          </p:cNvCxnSpPr>
          <p:nvPr/>
        </p:nvCxnSpPr>
        <p:spPr>
          <a:xfrm>
            <a:off x="363984" y="460343"/>
            <a:ext cx="1146430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5161C8A-2085-4F5A-9E97-455151182934}"/>
              </a:ext>
            </a:extLst>
          </p:cNvPr>
          <p:cNvSpPr txBox="1"/>
          <p:nvPr/>
        </p:nvSpPr>
        <p:spPr>
          <a:xfrm>
            <a:off x="299309" y="-37115"/>
            <a:ext cx="871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b="1" dirty="0"/>
              <a:t>“格后量子密码芯片架构及硬件实现”研究项目时间进度规划</a:t>
            </a:r>
            <a:endParaRPr kumimoji="0" lang="zh-CN" altLang="en-US" sz="1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C0802A0-733C-4FC2-9436-FD93E0F4D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46517"/>
              </p:ext>
            </p:extLst>
          </p:nvPr>
        </p:nvGraphicFramePr>
        <p:xfrm>
          <a:off x="363984" y="523574"/>
          <a:ext cx="11278366" cy="3426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007">
                  <a:extLst>
                    <a:ext uri="{9D8B030D-6E8A-4147-A177-3AD203B41FA5}">
                      <a16:colId xmlns:a16="http://schemas.microsoft.com/office/drawing/2014/main" val="301287517"/>
                    </a:ext>
                  </a:extLst>
                </a:gridCol>
                <a:gridCol w="1033471">
                  <a:extLst>
                    <a:ext uri="{9D8B030D-6E8A-4147-A177-3AD203B41FA5}">
                      <a16:colId xmlns:a16="http://schemas.microsoft.com/office/drawing/2014/main" val="3818075296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111314216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491808712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3737531437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894049231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719238945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408920201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494852265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632148219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078894206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784900333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3443340335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3038430429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831190481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008537297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052194484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847837569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491748859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3938809038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246545282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608350446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869253156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3775303456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62004877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3541668581"/>
                    </a:ext>
                  </a:extLst>
                </a:gridCol>
              </a:tblGrid>
              <a:tr h="1658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研究目标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任务描述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24.8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24.9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24.10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24.11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24.12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25.1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25.2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25.3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25.4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25.5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25.6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25.7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25.8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25.9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25.10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25.11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25.12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26.1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26.2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26.3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26.4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26.5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26.6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26.7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43134"/>
                  </a:ext>
                </a:extLst>
              </a:tr>
              <a:tr h="17034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chemeClr val="tx1"/>
                          </a:solidFill>
                        </a:rPr>
                        <a:t>研究目标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</a:rPr>
                        <a:t>：高性能及低资源开销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Frodo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</a:rPr>
                        <a:t>硬件实现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架构设计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350126"/>
                  </a:ext>
                </a:extLst>
              </a:tr>
              <a:tr h="255513"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代码及仿真、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FPGA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验证与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ASIC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评估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745947"/>
                  </a:ext>
                </a:extLst>
              </a:tr>
              <a:tr h="1703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808114"/>
                  </a:ext>
                </a:extLst>
              </a:tr>
              <a:tr h="178564"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成果整理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406691"/>
                  </a:ext>
                </a:extLst>
              </a:tr>
              <a:tr h="170342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研究目标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Scloud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算法硬件实现评估与算法参数优化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架构设计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517384"/>
                  </a:ext>
                </a:extLst>
              </a:tr>
              <a:tr h="255513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代码及仿真、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FPGA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验证与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ASIC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评估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389455"/>
                  </a:ext>
                </a:extLst>
              </a:tr>
              <a:tr h="2230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91536"/>
                  </a:ext>
                </a:extLst>
              </a:tr>
              <a:tr h="170342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成果整理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386002"/>
                  </a:ext>
                </a:extLst>
              </a:tr>
              <a:tr h="239274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研究目标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：兼容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Frodo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Scloud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格密码方案的可重构硬件实现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架构设计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59316"/>
                  </a:ext>
                </a:extLst>
              </a:tr>
              <a:tr h="255513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代码及仿真、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FPGA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验证与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ASIC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评估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75716"/>
                  </a:ext>
                </a:extLst>
              </a:tr>
              <a:tr h="2367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118884"/>
                  </a:ext>
                </a:extLst>
              </a:tr>
              <a:tr h="170342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成果整理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43901"/>
                  </a:ext>
                </a:extLst>
              </a:tr>
              <a:tr h="17034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研究目标</a:t>
                      </a:r>
                      <a:r>
                        <a:rPr lang="en-US" altLang="zh-CN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：支持</a:t>
                      </a:r>
                      <a:r>
                        <a:rPr lang="en-US" altLang="zh-CN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Kyber</a:t>
                      </a:r>
                      <a:r>
                        <a:rPr lang="zh-CN" alt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Dilithium</a:t>
                      </a:r>
                      <a:r>
                        <a:rPr lang="zh-CN" alt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格密码方案的可重构硬件实现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架构设计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70267"/>
                  </a:ext>
                </a:extLst>
              </a:tr>
              <a:tr h="255513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代码及仿真、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FPGA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验证与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ASIC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评估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713595"/>
                  </a:ext>
                </a:extLst>
              </a:tr>
              <a:tr h="170342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成果整理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082110"/>
                  </a:ext>
                </a:extLst>
              </a:tr>
            </a:tbl>
          </a:graphicData>
        </a:graphic>
      </p:graphicFrame>
      <p:sp>
        <p:nvSpPr>
          <p:cNvPr id="63" name="文本框 62">
            <a:extLst>
              <a:ext uri="{FF2B5EF4-FFF2-40B4-BE49-F238E27FC236}">
                <a16:creationId xmlns:a16="http://schemas.microsoft.com/office/drawing/2014/main" id="{0C8A6CAB-AD25-4A39-A843-078FBAE95C30}"/>
              </a:ext>
            </a:extLst>
          </p:cNvPr>
          <p:cNvSpPr txBox="1"/>
          <p:nvPr/>
        </p:nvSpPr>
        <p:spPr>
          <a:xfrm>
            <a:off x="363984" y="3964900"/>
            <a:ext cx="598284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1400" b="1" dirty="0"/>
              <a:t>交付节点：</a:t>
            </a:r>
            <a:endParaRPr lang="en-US" altLang="zh-CN" sz="1400" b="1" dirty="0"/>
          </a:p>
          <a:p>
            <a:pPr marL="342900" lvl="0" indent="-342900">
              <a:buFont typeface="Wingdings" panose="05000000000000000000" pitchFamily="2" charset="2"/>
              <a:buChar char="n"/>
              <a:defRPr/>
            </a:pPr>
            <a:r>
              <a:rPr kumimoji="0" lang="en-US" altLang="zh-CN" sz="12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T+6</a:t>
            </a:r>
            <a:r>
              <a:rPr kumimoji="0" lang="zh-CN" altLang="en-US" sz="12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：</a:t>
            </a:r>
            <a:endParaRPr kumimoji="0" lang="en-US" altLang="zh-CN" sz="12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(1)《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全安全等级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Frodo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硬件实现评估报告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高性能设计（第一部分）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》</a:t>
            </a:r>
          </a:p>
          <a:p>
            <a:pPr lvl="1">
              <a:defRPr/>
            </a:pP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(2)《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全安全等级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Frodo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硬件实现评估报告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低资源开销设计（第一部分）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》</a:t>
            </a:r>
          </a:p>
          <a:p>
            <a:pPr lvl="1">
              <a:defRPr/>
            </a:pP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Frodo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专利原稿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</a:t>
            </a:r>
            <a:endParaRPr lang="en-US" altLang="zh-CN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交付</a:t>
            </a:r>
            <a:r>
              <a:rPr lang="en-US" altLang="zh-CN" sz="12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Kyber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实现代码及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工程</a:t>
            </a:r>
            <a:endParaRPr lang="en-US" altLang="zh-CN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n"/>
              <a:defRPr/>
            </a:pPr>
            <a:r>
              <a:rPr lang="en-US" altLang="zh-CN" sz="12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T+12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(1)《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全安全等级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Frodo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硬件实现评估报告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高性能设计（第二部分）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》</a:t>
            </a:r>
          </a:p>
          <a:p>
            <a:pPr lvl="1">
              <a:defRPr/>
            </a:pP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(2)《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全安全等级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Frodo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硬件实现评估报告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低资源开销设计（第二部分）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》</a:t>
            </a:r>
          </a:p>
          <a:p>
            <a:pPr lvl="1">
              <a:defRPr/>
            </a:pP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全安全等级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Frodo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硬件实现代码及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工程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高性能设计</a:t>
            </a:r>
            <a:endParaRPr lang="en-US" altLang="zh-CN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全安全等级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Frodo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硬件实现代码及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工程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低资源开销设计</a:t>
            </a:r>
            <a:endParaRPr lang="en-US" altLang="zh-CN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 Frodo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专利原稿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+Frodo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论文原稿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篇</a:t>
            </a:r>
            <a:endParaRPr lang="en-US" altLang="zh-CN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(6)《</a:t>
            </a:r>
            <a:r>
              <a:rPr lang="en-US" altLang="zh-CN" sz="12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Scloud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算法硬件实现分析报告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》</a:t>
            </a:r>
          </a:p>
          <a:p>
            <a:pPr lvl="1">
              <a:defRPr/>
            </a:pP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 《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结构化格密码算法的可重构硬件实现评估报告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》</a:t>
            </a:r>
          </a:p>
          <a:p>
            <a:pPr lvl="1">
              <a:defRPr/>
            </a:pP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(8)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结构化格密码算法的可重构硬件实现代码及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工程</a:t>
            </a:r>
            <a:endParaRPr lang="en-US" altLang="zh-CN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1848418-3A18-4D25-ADB2-BC48BB8A5BE9}"/>
              </a:ext>
            </a:extLst>
          </p:cNvPr>
          <p:cNvSpPr txBox="1"/>
          <p:nvPr/>
        </p:nvSpPr>
        <p:spPr>
          <a:xfrm>
            <a:off x="6544732" y="4127160"/>
            <a:ext cx="5283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n"/>
              <a:defRPr/>
            </a:pPr>
            <a:r>
              <a:rPr lang="en-US" altLang="zh-CN" sz="12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T+18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 </a:t>
            </a:r>
            <a:endParaRPr lang="en-US" altLang="zh-CN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en-US" altLang="zh-CN" sz="12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Scloud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专利原稿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</a:t>
            </a:r>
          </a:p>
          <a:p>
            <a:pPr lvl="1">
              <a:defRPr/>
            </a:pP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altLang="zh-CN" sz="12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Scloud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算法硬件实现代码及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工程</a:t>
            </a:r>
            <a:endParaRPr lang="en-US" altLang="zh-CN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(3)《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非结构化格密码算法的可重构硬件实现评估报告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》</a:t>
            </a:r>
          </a:p>
          <a:p>
            <a:pPr marL="342900" lvl="0" indent="-342900">
              <a:buFont typeface="Wingdings" panose="05000000000000000000" pitchFamily="2" charset="2"/>
              <a:buChar char="n"/>
              <a:defRPr/>
            </a:pPr>
            <a:r>
              <a:rPr lang="en-US" altLang="zh-CN" sz="12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T+24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兼容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Frodo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sz="12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Scloud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算法的可重构实现论文原稿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篇</a:t>
            </a:r>
          </a:p>
          <a:p>
            <a:pPr lvl="1">
              <a:defRPr/>
            </a:pP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兼容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Frodo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sz="12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Scloud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算法的可重构实现专利原稿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项</a:t>
            </a:r>
          </a:p>
          <a:p>
            <a:pPr lvl="1">
              <a:defRPr/>
            </a:pP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非结构化格密码算法的可重构硬件实现代码及</a:t>
            </a:r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  <a:r>
              <a:rPr lang="zh-CN" alt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工程</a:t>
            </a:r>
          </a:p>
        </p:txBody>
      </p:sp>
    </p:spTree>
    <p:extLst>
      <p:ext uri="{BB962C8B-B14F-4D97-AF65-F5344CB8AC3E}">
        <p14:creationId xmlns:p14="http://schemas.microsoft.com/office/powerpoint/2010/main" val="340963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9D8E616-2FAF-461A-B68C-2D8FDDC4E19F}"/>
              </a:ext>
            </a:extLst>
          </p:cNvPr>
          <p:cNvCxnSpPr>
            <a:cxnSpLocks/>
          </p:cNvCxnSpPr>
          <p:nvPr/>
        </p:nvCxnSpPr>
        <p:spPr>
          <a:xfrm>
            <a:off x="363984" y="460343"/>
            <a:ext cx="1146430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5161C8A-2085-4F5A-9E97-455151182934}"/>
              </a:ext>
            </a:extLst>
          </p:cNvPr>
          <p:cNvSpPr txBox="1"/>
          <p:nvPr/>
        </p:nvSpPr>
        <p:spPr>
          <a:xfrm>
            <a:off x="299309" y="-37115"/>
            <a:ext cx="8711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400" b="1" dirty="0"/>
              <a:t>“格后量子密码芯片架构及硬件实现”研究项目时间进度规划</a:t>
            </a:r>
            <a:endParaRPr kumimoji="0" lang="zh-CN" altLang="en-US" sz="16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C8A6CAB-AD25-4A39-A843-078FBAE95C30}"/>
              </a:ext>
            </a:extLst>
          </p:cNvPr>
          <p:cNvSpPr txBox="1"/>
          <p:nvPr/>
        </p:nvSpPr>
        <p:spPr>
          <a:xfrm>
            <a:off x="394056" y="4192451"/>
            <a:ext cx="5701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1400" b="1" dirty="0"/>
              <a:t>华为项目人员安排：</a:t>
            </a:r>
            <a:endParaRPr lang="en-US" altLang="zh-CN" sz="1400" b="1" dirty="0"/>
          </a:p>
          <a:p>
            <a:pPr marL="285750" lvl="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/>
              <a:t>顾圣斐</a:t>
            </a:r>
            <a:r>
              <a:rPr lang="en-US" altLang="zh-CN" sz="1400" b="1" dirty="0"/>
              <a:t>+</a:t>
            </a:r>
            <a:r>
              <a:rPr lang="zh-CN" altLang="en-US" sz="1400" b="1" dirty="0"/>
              <a:t>孙怡宁 ：高性能</a:t>
            </a:r>
            <a:r>
              <a:rPr lang="en-US" altLang="zh-CN" sz="1400" b="1" dirty="0"/>
              <a:t>Frodo</a:t>
            </a:r>
            <a:r>
              <a:rPr lang="zh-CN" altLang="en-US" sz="1400" b="1" dirty="0"/>
              <a:t>硬件实现</a:t>
            </a:r>
            <a:endParaRPr lang="en-US" altLang="zh-CN" sz="1400" b="1" dirty="0"/>
          </a:p>
          <a:p>
            <a:pPr marL="285750" lvl="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/>
              <a:t>李凯</a:t>
            </a:r>
            <a:r>
              <a:rPr lang="en-US" altLang="zh-CN" sz="1400" b="1" dirty="0"/>
              <a:t>+</a:t>
            </a:r>
            <a:r>
              <a:rPr lang="zh-CN" altLang="en-US" sz="1400" b="1" dirty="0"/>
              <a:t>王家琛     ：低资源开销</a:t>
            </a:r>
            <a:r>
              <a:rPr lang="en-US" altLang="zh-CN" sz="1400" b="1" dirty="0"/>
              <a:t>Frodo</a:t>
            </a:r>
            <a:r>
              <a:rPr lang="zh-CN" altLang="en-US" sz="1400" b="1" dirty="0"/>
              <a:t>硬件实现</a:t>
            </a:r>
            <a:endParaRPr lang="en-US" altLang="zh-CN" sz="1400" b="1" dirty="0"/>
          </a:p>
          <a:p>
            <a:pPr marL="285750" lvl="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/>
              <a:t>宋炫辰</a:t>
            </a:r>
            <a:r>
              <a:rPr lang="en-US" altLang="zh-CN" sz="1400" b="1" dirty="0"/>
              <a:t>               </a:t>
            </a:r>
            <a:r>
              <a:rPr lang="zh-CN" altLang="en-US" sz="1400" b="1" dirty="0"/>
              <a:t>：</a:t>
            </a:r>
            <a:r>
              <a:rPr lang="en-US" altLang="zh-CN" sz="1400" b="1" dirty="0" err="1"/>
              <a:t>Scloud</a:t>
            </a:r>
            <a:r>
              <a:rPr lang="zh-CN" altLang="en-US" sz="1400" b="1" dirty="0"/>
              <a:t>硬件实现</a:t>
            </a:r>
            <a:endParaRPr lang="en-US" altLang="zh-CN" sz="1400" b="1" dirty="0"/>
          </a:p>
          <a:p>
            <a:pPr marL="285750" lvl="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/>
              <a:t>王家琛</a:t>
            </a:r>
            <a:r>
              <a:rPr lang="en-US" altLang="zh-CN" sz="1400" b="1" dirty="0"/>
              <a:t>+</a:t>
            </a:r>
            <a:r>
              <a:rPr lang="zh-CN" altLang="en-US" sz="1400" b="1" dirty="0"/>
              <a:t>孙怡宁  ：</a:t>
            </a:r>
            <a:r>
              <a:rPr lang="en-US" altLang="zh-CN" sz="1400" b="1" dirty="0"/>
              <a:t>Frodo/</a:t>
            </a:r>
            <a:r>
              <a:rPr lang="en-US" altLang="zh-CN" sz="1400" b="1" dirty="0" err="1"/>
              <a:t>Scloud</a:t>
            </a:r>
            <a:r>
              <a:rPr lang="zh-CN" altLang="en-US" sz="1400" b="1" dirty="0"/>
              <a:t>可重构硬件实现</a:t>
            </a:r>
            <a:endParaRPr lang="en-US" altLang="zh-CN" sz="1400" b="1" dirty="0"/>
          </a:p>
          <a:p>
            <a:pPr marL="285750" lvl="0" indent="-285750">
              <a:buFont typeface="Wingdings" panose="05000000000000000000" pitchFamily="2" charset="2"/>
              <a:buChar char="l"/>
              <a:defRPr/>
            </a:pPr>
            <a:r>
              <a:rPr lang="zh-CN" altLang="en-US" sz="1400" b="1" dirty="0"/>
              <a:t>嘉明</a:t>
            </a:r>
            <a:r>
              <a:rPr lang="en-US" altLang="zh-CN" sz="1400" b="1" dirty="0"/>
              <a:t>+</a:t>
            </a:r>
            <a:r>
              <a:rPr lang="zh-CN" altLang="en-US" sz="1400" b="1" dirty="0"/>
              <a:t>陈思源      ：</a:t>
            </a:r>
            <a:r>
              <a:rPr lang="en-US" altLang="zh-CN" sz="1400" b="1" dirty="0" err="1"/>
              <a:t>Kyber</a:t>
            </a:r>
            <a:r>
              <a:rPr lang="en-US" altLang="zh-CN" sz="1400" b="1" dirty="0"/>
              <a:t>/</a:t>
            </a:r>
            <a:r>
              <a:rPr lang="en-US" altLang="zh-CN" sz="1400" b="1" dirty="0" err="1"/>
              <a:t>Dilithium</a:t>
            </a:r>
            <a:r>
              <a:rPr lang="zh-CN" altLang="en-US" sz="1400" b="1" dirty="0"/>
              <a:t>可重构实现</a:t>
            </a:r>
            <a:endParaRPr lang="en-US" altLang="zh-CN" sz="14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FA151BB-96E3-48DB-B0EB-E9DC9B36D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68773"/>
              </p:ext>
            </p:extLst>
          </p:nvPr>
        </p:nvGraphicFramePr>
        <p:xfrm>
          <a:off x="363984" y="686484"/>
          <a:ext cx="11278366" cy="3426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007">
                  <a:extLst>
                    <a:ext uri="{9D8B030D-6E8A-4147-A177-3AD203B41FA5}">
                      <a16:colId xmlns:a16="http://schemas.microsoft.com/office/drawing/2014/main" val="301287517"/>
                    </a:ext>
                  </a:extLst>
                </a:gridCol>
                <a:gridCol w="1033471">
                  <a:extLst>
                    <a:ext uri="{9D8B030D-6E8A-4147-A177-3AD203B41FA5}">
                      <a16:colId xmlns:a16="http://schemas.microsoft.com/office/drawing/2014/main" val="3818075296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111314216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491808712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3737531437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894049231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719238945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408920201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494852265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632148219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078894206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784900333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3443340335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3038430429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831190481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008537297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052194484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847837569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491748859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3938809038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246545282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608350446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1869253156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3775303456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262004877"/>
                    </a:ext>
                  </a:extLst>
                </a:gridCol>
                <a:gridCol w="385412">
                  <a:extLst>
                    <a:ext uri="{9D8B030D-6E8A-4147-A177-3AD203B41FA5}">
                      <a16:colId xmlns:a16="http://schemas.microsoft.com/office/drawing/2014/main" val="3541668581"/>
                    </a:ext>
                  </a:extLst>
                </a:gridCol>
              </a:tblGrid>
              <a:tr h="1658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研究目标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任务描述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24.8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24.9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24.10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24.11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24.12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25.1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3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25.2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25.3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25.4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25.5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25.6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25.7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25.8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25.9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25.10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25.11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25.12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26.1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26.2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26.3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26.4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26.5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26.6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26.7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543134"/>
                  </a:ext>
                </a:extLst>
              </a:tr>
              <a:tr h="170342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000" b="1" dirty="0">
                          <a:solidFill>
                            <a:schemeClr val="tx1"/>
                          </a:solidFill>
                        </a:rPr>
                        <a:t>研究目标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</a:rPr>
                        <a:t>：高性能及低资源开销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</a:rPr>
                        <a:t>Frodo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</a:rPr>
                        <a:t>硬件实现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架构设计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350126"/>
                  </a:ext>
                </a:extLst>
              </a:tr>
              <a:tr h="255513"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代码及仿真、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FPGA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验证与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ASIC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评估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745947"/>
                  </a:ext>
                </a:extLst>
              </a:tr>
              <a:tr h="1703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808114"/>
                  </a:ext>
                </a:extLst>
              </a:tr>
              <a:tr h="178564">
                <a:tc vMerge="1"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成果整理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406691"/>
                  </a:ext>
                </a:extLst>
              </a:tr>
              <a:tr h="170342"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研究目标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Scloud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算法硬件实现评估与算法参数优化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架构设计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517384"/>
                  </a:ext>
                </a:extLst>
              </a:tr>
              <a:tr h="255513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代码及仿真、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FPGA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验证与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ASIC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评估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389455"/>
                  </a:ext>
                </a:extLst>
              </a:tr>
              <a:tr h="2230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91536"/>
                  </a:ext>
                </a:extLst>
              </a:tr>
              <a:tr h="170342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成果整理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386002"/>
                  </a:ext>
                </a:extLst>
              </a:tr>
              <a:tr h="239274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研究目标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：兼容</a:t>
                      </a:r>
                      <a:r>
                        <a:rPr lang="en-US" altLang="zh-CN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Frodo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Scloud</a:t>
                      </a:r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格密码方案的可重构硬件实现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架构设计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559316"/>
                  </a:ext>
                </a:extLst>
              </a:tr>
              <a:tr h="255513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代码及仿真、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FPGA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验证与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ASIC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评估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75716"/>
                  </a:ext>
                </a:extLst>
              </a:tr>
              <a:tr h="2367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代码优化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118884"/>
                  </a:ext>
                </a:extLst>
              </a:tr>
              <a:tr h="170342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成果整理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43901"/>
                  </a:ext>
                </a:extLst>
              </a:tr>
              <a:tr h="17034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研究目标</a:t>
                      </a:r>
                      <a:r>
                        <a:rPr lang="en-US" altLang="zh-CN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：支持</a:t>
                      </a:r>
                      <a:r>
                        <a:rPr lang="en-US" altLang="zh-CN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Kyber</a:t>
                      </a:r>
                      <a:r>
                        <a:rPr lang="zh-CN" alt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altLang="zh-CN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Dilithium</a:t>
                      </a:r>
                      <a:r>
                        <a:rPr lang="zh-CN" alt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格密码方案的可重构硬件实现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架构设计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70267"/>
                  </a:ext>
                </a:extLst>
              </a:tr>
              <a:tr h="255513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代码及仿真、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FPGA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验证与</a:t>
                      </a:r>
                      <a:r>
                        <a:rPr lang="en-US" altLang="zh-CN" sz="900" b="1" dirty="0">
                          <a:solidFill>
                            <a:schemeClr val="tx1"/>
                          </a:solidFill>
                        </a:rPr>
                        <a:t>ASIC</a:t>
                      </a:r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评估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713595"/>
                  </a:ext>
                </a:extLst>
              </a:tr>
              <a:tr h="170342">
                <a:tc vMerge="1"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1" dirty="0">
                          <a:solidFill>
                            <a:schemeClr val="tx1"/>
                          </a:solidFill>
                        </a:rPr>
                        <a:t>成果整理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08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76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9D8E616-2FAF-461A-B68C-2D8FDDC4E19F}"/>
              </a:ext>
            </a:extLst>
          </p:cNvPr>
          <p:cNvCxnSpPr>
            <a:cxnSpLocks/>
          </p:cNvCxnSpPr>
          <p:nvPr/>
        </p:nvCxnSpPr>
        <p:spPr>
          <a:xfrm>
            <a:off x="363984" y="460343"/>
            <a:ext cx="1146430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5161C8A-2085-4F5A-9E97-455151182934}"/>
              </a:ext>
            </a:extLst>
          </p:cNvPr>
          <p:cNvSpPr txBox="1"/>
          <p:nvPr/>
        </p:nvSpPr>
        <p:spPr>
          <a:xfrm>
            <a:off x="299309" y="-37115"/>
            <a:ext cx="1152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芯片架构设计方法：以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算法为例</a:t>
            </a:r>
            <a:endParaRPr kumimoji="0" lang="zh-CN" altLang="en-US" sz="16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51ECE5-7FE9-4E99-926F-A1749280E2A7}"/>
              </a:ext>
            </a:extLst>
          </p:cNvPr>
          <p:cNvSpPr/>
          <p:nvPr/>
        </p:nvSpPr>
        <p:spPr>
          <a:xfrm>
            <a:off x="363984" y="615292"/>
            <a:ext cx="2781552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设计目标定义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算法原理分析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功能模块划分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数据格式与带宽设计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指令格式设计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访存方法设计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控制流水线设计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核心算子电路设计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03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9D8E616-2FAF-461A-B68C-2D8FDDC4E19F}"/>
              </a:ext>
            </a:extLst>
          </p:cNvPr>
          <p:cNvCxnSpPr>
            <a:cxnSpLocks/>
          </p:cNvCxnSpPr>
          <p:nvPr/>
        </p:nvCxnSpPr>
        <p:spPr>
          <a:xfrm>
            <a:off x="363984" y="460343"/>
            <a:ext cx="1146430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5161C8A-2085-4F5A-9E97-455151182934}"/>
              </a:ext>
            </a:extLst>
          </p:cNvPr>
          <p:cNvSpPr txBox="1"/>
          <p:nvPr/>
        </p:nvSpPr>
        <p:spPr>
          <a:xfrm>
            <a:off x="299309" y="-37115"/>
            <a:ext cx="1152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芯片架构设计方法：以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算法为例</a:t>
            </a:r>
            <a:endParaRPr kumimoji="0" lang="zh-CN" altLang="en-US" sz="16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51ECE5-7FE9-4E99-926F-A1749280E2A7}"/>
              </a:ext>
            </a:extLst>
          </p:cNvPr>
          <p:cNvSpPr/>
          <p:nvPr/>
        </p:nvSpPr>
        <p:spPr>
          <a:xfrm>
            <a:off x="363984" y="615292"/>
            <a:ext cx="2781552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设计目标定义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算法原理分析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功能模块划分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数据格式与带宽设计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访存方法设计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控制流水线设计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核心算子电路设计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99207F-E52A-4A90-83A8-38424CD7C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96" y="615291"/>
            <a:ext cx="7144089" cy="400547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C3F2514-1DE4-4249-9F07-A1520386C48C}"/>
              </a:ext>
            </a:extLst>
          </p:cNvPr>
          <p:cNvSpPr/>
          <p:nvPr/>
        </p:nvSpPr>
        <p:spPr>
          <a:xfrm>
            <a:off x="363715" y="5086129"/>
            <a:ext cx="5853936" cy="120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功能目标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支持自定义指令控制切换三种安全等级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支持密钥生成、密钥封装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解封装、加密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解密完整功能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75DB97-5A95-4508-A813-52AA67C761C5}"/>
              </a:ext>
            </a:extLst>
          </p:cNvPr>
          <p:cNvSpPr/>
          <p:nvPr/>
        </p:nvSpPr>
        <p:spPr>
          <a:xfrm>
            <a:off x="5974349" y="5086129"/>
            <a:ext cx="5853936" cy="120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性能目标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高性能实现：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300MHz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700μs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750μs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800μs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低资源开销实现：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100w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 estimation</a:t>
            </a:r>
          </a:p>
        </p:txBody>
      </p:sp>
    </p:spTree>
    <p:extLst>
      <p:ext uri="{BB962C8B-B14F-4D97-AF65-F5344CB8AC3E}">
        <p14:creationId xmlns:p14="http://schemas.microsoft.com/office/powerpoint/2010/main" val="106320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9D8E616-2FAF-461A-B68C-2D8FDDC4E19F}"/>
              </a:ext>
            </a:extLst>
          </p:cNvPr>
          <p:cNvCxnSpPr>
            <a:cxnSpLocks/>
          </p:cNvCxnSpPr>
          <p:nvPr/>
        </p:nvCxnSpPr>
        <p:spPr>
          <a:xfrm>
            <a:off x="363984" y="460343"/>
            <a:ext cx="1146430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5161C8A-2085-4F5A-9E97-455151182934}"/>
              </a:ext>
            </a:extLst>
          </p:cNvPr>
          <p:cNvSpPr txBox="1"/>
          <p:nvPr/>
        </p:nvSpPr>
        <p:spPr>
          <a:xfrm>
            <a:off x="299309" y="-37115"/>
            <a:ext cx="11528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芯片架构设计方法：以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Frodo</a:t>
            </a:r>
            <a:r>
              <a:rPr kumimoji="0" lang="zh-CN" alt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算法为例</a:t>
            </a:r>
            <a:endParaRPr kumimoji="0" lang="zh-CN" altLang="en-US" sz="16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51ECE5-7FE9-4E99-926F-A1749280E2A7}"/>
              </a:ext>
            </a:extLst>
          </p:cNvPr>
          <p:cNvSpPr/>
          <p:nvPr/>
        </p:nvSpPr>
        <p:spPr>
          <a:xfrm>
            <a:off x="363984" y="615292"/>
            <a:ext cx="2781552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设计目标定义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算法原理分析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功能模块划分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数据格式与带宽设计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指令格式设计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访存方法设计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控制流水线设计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>
                    <a:alpha val="27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核心算子电路设计</a:t>
            </a:r>
            <a:endParaRPr lang="en-US" altLang="zh-CN" b="1" dirty="0">
              <a:solidFill>
                <a:schemeClr val="tx1">
                  <a:alpha val="27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683008-9F4F-4801-B776-EC4815B5DE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07612" y="3583950"/>
            <a:ext cx="8147939" cy="30864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BD15A9-9CC3-4D84-B994-C23678262BA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07612" y="615293"/>
            <a:ext cx="8147939" cy="28137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6B24F2-68ED-44DE-8A67-4D946633511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08837" y="3982689"/>
            <a:ext cx="3091846" cy="27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4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8160</TotalTime>
  <Words>2774</Words>
  <Application>Microsoft Office PowerPoint</Application>
  <PresentationFormat>宽屏</PresentationFormat>
  <Paragraphs>599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DELL</cp:lastModifiedBy>
  <cp:revision>1113</cp:revision>
  <dcterms:created xsi:type="dcterms:W3CDTF">2021-03-26T08:21:42Z</dcterms:created>
  <dcterms:modified xsi:type="dcterms:W3CDTF">2024-08-01T08:27:21Z</dcterms:modified>
</cp:coreProperties>
</file>