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95" r:id="rId5"/>
    <p:sldId id="696" r:id="rId6"/>
    <p:sldId id="694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464" autoAdjust="0"/>
  </p:normalViewPr>
  <p:slideViewPr>
    <p:cSldViewPr snapToGrid="0">
      <p:cViewPr>
        <p:scale>
          <a:sx n="100" d="100"/>
          <a:sy n="100" d="100"/>
        </p:scale>
        <p:origin x="13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E15B1-192B-41C6-87C8-5C65378C7F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emf"/><Relationship Id="rId3" Type="http://schemas.openxmlformats.org/officeDocument/2006/relationships/image" Target="../media/image10.png"/><Relationship Id="rId2" Type="http://schemas.openxmlformats.org/officeDocument/2006/relationships/tags" Target="../tags/tag1.xml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76521" y="1076767"/>
            <a:ext cx="3968219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核心算子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：矩阵系数生成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Systolic Array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：矩阵乘运算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Sampler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：高斯采样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Controller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：用户指令译码，实现数据输入输出协议，完成对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Systolic Array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缓存的控制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206" y="4609444"/>
            <a:ext cx="1182414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矩阵乘策略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Row-by-chunk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：将矩阵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按行分块，以实现矩阵乘操作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Generate On-the-fly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：为了减少储存开销，采取边生成边计算的策略，在矩阵系数生成的同时，就进行矩阵乘运算；对于部分矩阵乘结果，可以边计算边打包送入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算子，进一步减少存储的开销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908" y="1250090"/>
            <a:ext cx="7864442" cy="37586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进度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470650" y="908685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低资源开销</a:t>
            </a:r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算法硬件实现总体架构</a:t>
            </a:r>
            <a:endParaRPr lang="zh-CN" altLang="en-US" sz="1600" dirty="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1309" y="769651"/>
            <a:ext cx="7444509" cy="25058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9240" y="775331"/>
                <a:ext cx="4655125" cy="2771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矩阵乘法设计原理</a:t>
                </a:r>
                <a:endPara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借鉴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Google TPU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中的设计，使用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</m:oMath>
                </a14:m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脉动阵列进行矩阵乘法运算</a:t>
                </a:r>
                <a:endParaRPr lang="en-US" altLang="zh-CN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Frodo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)×(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高阶矩阵相乘的计算过程拆分为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)×(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矩阵相乘过程</a:t>
                </a:r>
                <a:endParaRPr lang="en-US" altLang="zh-CN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" y="775331"/>
                <a:ext cx="4655125" cy="2771593"/>
              </a:xfrm>
              <a:prstGeom prst="rect">
                <a:avLst/>
              </a:prstGeom>
              <a:blipFill rotWithShape="1">
                <a:blip r:embed="rId2"/>
                <a:stretch>
                  <a:fillRect l="-8" t="-23" r="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58" y="3593910"/>
            <a:ext cx="3772302" cy="320698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011" y="3707528"/>
            <a:ext cx="3285701" cy="3074412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020069" y="49912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734787" y="49836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9" name="箭头: 下 48"/>
          <p:cNvSpPr/>
          <p:nvPr/>
        </p:nvSpPr>
        <p:spPr>
          <a:xfrm>
            <a:off x="7950922" y="2484582"/>
            <a:ext cx="210575" cy="149953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598996" y="3234348"/>
            <a:ext cx="2351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单次生成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矩阵元素后共需进行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320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次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(4x4)x(4x4)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矩阵乘法运算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121" y="3647945"/>
            <a:ext cx="3285701" cy="30827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5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3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31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4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矩形: 圆角 4"/>
          <p:cNvSpPr/>
          <p:nvPr/>
        </p:nvSpPr>
        <p:spPr>
          <a:xfrm>
            <a:off x="4692073" y="806595"/>
            <a:ext cx="7444509" cy="2455785"/>
          </a:xfrm>
          <a:prstGeom prst="roundRect">
            <a:avLst>
              <a:gd name="adj" fmla="val 663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217317" y="3640325"/>
            <a:ext cx="11757365" cy="3168880"/>
          </a:xfrm>
          <a:prstGeom prst="roundRect">
            <a:avLst>
              <a:gd name="adj" fmla="val 30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36949" y="775331"/>
            <a:ext cx="6803798" cy="34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SHAKE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内部结构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接受任意位数的输入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，输出任意位数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的输出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按照 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multi-rate padding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，生成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组长度为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的字符串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endParaRPr lang="en-US" altLang="zh-CN" sz="1400" b="1" i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ECCAK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核吸收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异或上一轮的输出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i-1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，输出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b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重复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轮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被全部吸收后，进入挤压输出阶段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截取、拼接得到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位的输出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92458" y="5305788"/>
            <a:ext cx="4155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SHAKE128(</a:t>
            </a:r>
            <a:r>
              <a:rPr lang="en-US" altLang="zh-CN" sz="1400" i="1" kern="100" dirty="0" err="1">
                <a:latin typeface="Times New Roman" panose="02020603050405020304" pitchFamily="18" charset="0"/>
                <a:cs typeface="Arial" panose="020B0604020202020204" pitchFamily="34" charset="0"/>
              </a:rPr>
              <a:t>M,d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 = K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[256](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||1111,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 = 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SPONGE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[K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[1600,24],pad10*1,1344](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||1111,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zh-CN" altLang="zh-CN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SHAKE256(</a:t>
            </a:r>
            <a:r>
              <a:rPr lang="en-US" altLang="zh-CN" sz="1400" i="1" kern="100" dirty="0" err="1">
                <a:latin typeface="Times New Roman" panose="02020603050405020304" pitchFamily="18" charset="0"/>
                <a:cs typeface="Arial" panose="020B0604020202020204" pitchFamily="34" charset="0"/>
              </a:rPr>
              <a:t>M,d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 = K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[512](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||1111,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 = 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SPONGE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[K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[1600,24],pad10*1,1088](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||1111,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altLang="zh-CN" sz="1400" kern="1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zh-CN" altLang="zh-CN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3005" y="906693"/>
            <a:ext cx="12005990" cy="5737923"/>
            <a:chOff x="93005" y="906693"/>
            <a:chExt cx="12005990" cy="573792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3005" y="4031924"/>
              <a:ext cx="7796004" cy="261269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16060" y="4520242"/>
              <a:ext cx="2061714" cy="6383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472966" y="906693"/>
              <a:ext cx="6626029" cy="4251903"/>
              <a:chOff x="6054061" y="2274363"/>
              <a:chExt cx="6061738" cy="3889799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960745" y="2274363"/>
                <a:ext cx="4155054" cy="3575393"/>
                <a:chOff x="7943940" y="1417521"/>
                <a:chExt cx="4155054" cy="3575393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704" r="12609"/>
                <a:stretch>
                  <a:fillRect/>
                </a:stretch>
              </p:blipFill>
              <p:spPr>
                <a:xfrm>
                  <a:off x="7943940" y="1417522"/>
                  <a:ext cx="4155054" cy="3575392"/>
                </a:xfrm>
                <a:prstGeom prst="rect">
                  <a:avLst/>
                </a:prstGeom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7943940" y="1417521"/>
                  <a:ext cx="4155054" cy="35753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" name="直接连接符 11"/>
              <p:cNvCxnSpPr/>
              <p:nvPr/>
            </p:nvCxnSpPr>
            <p:spPr>
              <a:xfrm flipV="1">
                <a:off x="6054061" y="2274364"/>
                <a:ext cx="1906683" cy="330580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6054061" y="5849758"/>
                <a:ext cx="1906684" cy="3144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8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30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32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34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33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1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9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27" name="矩形 26"/>
          <p:cNvSpPr/>
          <p:nvPr/>
        </p:nvSpPr>
        <p:spPr>
          <a:xfrm>
            <a:off x="7190" y="895097"/>
            <a:ext cx="7063597" cy="38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高斯采样算子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结构：由多个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CDF(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累积分布函数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组成一个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sampler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模块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输入：输入由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函数生成的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64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位伪随机比特序列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输出：输出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个高斯误差采样结果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实现思路：将输入拆成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16bit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数据分别送入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CDF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。将每个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CDF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输入的后</a:t>
            </a:r>
            <a:r>
              <a:rPr 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15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t=(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,…,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15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与对应安全等级的误差分布表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</a:t>
            </a:r>
            <a:r>
              <a:rPr lang="el-GR" altLang="zh-CN" b="1" baseline="-250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χ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进行逐个比较，比较结果经加法树求和，再根据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对求和结果取符号；通过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Sampler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CDF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模块，可以得到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个高斯误差采样结果。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8734" y="3925204"/>
            <a:ext cx="4217920" cy="2805444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70481" y="4867434"/>
            <a:ext cx="5015587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高斯采样误差分布表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46" y="5130943"/>
            <a:ext cx="6325858" cy="14750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567" y="845999"/>
            <a:ext cx="4217919" cy="3079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OGU0OGM4Yzg3ZGY2N2M4MGVhNmYxMzhiMGZjNmE4ZWEifQ=="/>
  <p:tag name="commondata" val="eyJoZGlkIjoiMmNiZWEwODdlZDIzYjc5YmFjMDQ0MDFmZmI3ODky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WPS 演示</Application>
  <PresentationFormat>宽屏</PresentationFormat>
  <Paragraphs>76</Paragraphs>
  <Slides>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Segoe UI Semilight</vt:lpstr>
      <vt:lpstr>微软雅黑</vt:lpstr>
      <vt:lpstr>等线</vt:lpstr>
      <vt:lpstr>华文细黑</vt:lpstr>
      <vt:lpstr>Times New Roman</vt:lpstr>
      <vt:lpstr>Cambria Math</vt:lpstr>
      <vt:lpstr>Calibri</vt:lpstr>
      <vt:lpstr>Wingdings</vt:lpstr>
      <vt:lpstr>Verdana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业火的向日葵</cp:lastModifiedBy>
  <cp:revision>777</cp:revision>
  <dcterms:created xsi:type="dcterms:W3CDTF">2023-07-28T09:55:00Z</dcterms:created>
  <dcterms:modified xsi:type="dcterms:W3CDTF">2024-11-03T08:15:00Z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1A561011122E4E39A92B75FC44E2E314_12</vt:lpwstr>
  </property>
  <property fmtid="{D5CDD505-2E9C-101B-9397-08002B2CF9AE}" pid="3" name="KSOProductBuildVer">
    <vt:lpwstr>2052-12.1.0.17145</vt:lpwstr>
  </property>
</Properties>
</file>