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620" r:id="rId2"/>
    <p:sldId id="258" r:id="rId3"/>
    <p:sldId id="700" r:id="rId4"/>
    <p:sldId id="701" r:id="rId5"/>
    <p:sldId id="702" r:id="rId6"/>
    <p:sldId id="703" r:id="rId7"/>
    <p:sldId id="704" r:id="rId8"/>
    <p:sldId id="697" r:id="rId9"/>
    <p:sldId id="256" r:id="rId10"/>
    <p:sldId id="695" r:id="rId11"/>
    <p:sldId id="696" r:id="rId12"/>
    <p:sldId id="694" r:id="rId13"/>
    <p:sldId id="677" r:id="rId14"/>
    <p:sldId id="691" r:id="rId15"/>
    <p:sldId id="692" r:id="rId16"/>
    <p:sldId id="693" r:id="rId17"/>
    <p:sldId id="698" r:id="rId18"/>
    <p:sldId id="699" r:id="rId19"/>
    <p:sldId id="66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464" autoAdjust="0"/>
  </p:normalViewPr>
  <p:slideViewPr>
    <p:cSldViewPr snapToGrid="0">
      <p:cViewPr>
        <p:scale>
          <a:sx n="100" d="100"/>
          <a:sy n="100" d="100"/>
        </p:scale>
        <p:origin x="13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1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69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E15B1-192B-41C6-87C8-5C65378C7F5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7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813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E15B1-192B-41C6-87C8-5C65378C7F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2647369" y="3576775"/>
            <a:ext cx="7040137" cy="2485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项目负责人：刘冬生</a:t>
            </a:r>
            <a:endParaRPr lang="en-US" altLang="zh-CN" sz="2400" b="1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charset="-122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执行负责人：陆家昊</a:t>
            </a:r>
            <a:endParaRPr lang="en-US" altLang="zh-CN" sz="2400" b="1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charset="-122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项 目 成 员 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顾圣斐、孙怡宁、</a:t>
            </a: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李凯、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王家琛、宋炫辰、</a:t>
            </a: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嘉明、陈思源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时           间：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2024.8.23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" name="文本框 47">
            <a:extLst>
              <a:ext uri="{FF2B5EF4-FFF2-40B4-BE49-F238E27FC236}">
                <a16:creationId xmlns:a16="http://schemas.microsoft.com/office/drawing/2014/main" id="{405B763F-A86C-65E7-80FB-CD07CF17D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867" y="1506438"/>
            <a:ext cx="6417137" cy="92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华科硬件项目启动会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A5B53D1E-D45A-4FB6-5C52-E193673E3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975" y="2520357"/>
            <a:ext cx="993092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下一代密码算法设计与标准化专项工作例会</a:t>
            </a:r>
            <a:endParaRPr lang="en-US" altLang="zh-CN" sz="40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7C254D-DE6C-6564-DE74-BC35492D6BBF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8" name="组 13">
              <a:extLst>
                <a:ext uri="{FF2B5EF4-FFF2-40B4-BE49-F238E27FC236}">
                  <a16:creationId xmlns:a16="http://schemas.microsoft.com/office/drawing/2014/main" id="{8A69A38C-49DD-9E88-142B-D130D6303F98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0" name="组 2">
                <a:extLst>
                  <a:ext uri="{FF2B5EF4-FFF2-40B4-BE49-F238E27FC236}">
                    <a16:creationId xmlns:a16="http://schemas.microsoft.com/office/drawing/2014/main" id="{897A2BB9-7BFD-E9F8-D2FD-F67111BBFBDA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2" name="组 1">
                  <a:extLst>
                    <a:ext uri="{FF2B5EF4-FFF2-40B4-BE49-F238E27FC236}">
                      <a16:creationId xmlns:a16="http://schemas.microsoft.com/office/drawing/2014/main" id="{2BAAB239-5EA7-B69A-0446-EEE3435E3AFB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4" name="圆角矩形 79">
                    <a:extLst>
                      <a:ext uri="{FF2B5EF4-FFF2-40B4-BE49-F238E27FC236}">
                        <a16:creationId xmlns:a16="http://schemas.microsoft.com/office/drawing/2014/main" id="{B6A61EC4-FF1E-119C-56D2-7251E907977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圆角矩形 80">
                    <a:extLst>
                      <a:ext uri="{FF2B5EF4-FFF2-40B4-BE49-F238E27FC236}">
                        <a16:creationId xmlns:a16="http://schemas.microsoft.com/office/drawing/2014/main" id="{A9BFF580-FE34-DF00-270B-D55CF1B5830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1">
                    <a:extLst>
                      <a:ext uri="{FF2B5EF4-FFF2-40B4-BE49-F238E27FC236}">
                        <a16:creationId xmlns:a16="http://schemas.microsoft.com/office/drawing/2014/main" id="{7D018C4C-9AD5-8756-8C71-216AA8CA0C4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圆角矩形 82">
                    <a:extLst>
                      <a:ext uri="{FF2B5EF4-FFF2-40B4-BE49-F238E27FC236}">
                        <a16:creationId xmlns:a16="http://schemas.microsoft.com/office/drawing/2014/main" id="{25070035-3B6D-6BE8-399E-5E8F37A7D32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3">
                    <a:extLst>
                      <a:ext uri="{FF2B5EF4-FFF2-40B4-BE49-F238E27FC236}">
                        <a16:creationId xmlns:a16="http://schemas.microsoft.com/office/drawing/2014/main" id="{3F160B3A-43D2-DBA2-467E-966BB5AAA98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3" name="圆角矩形 78">
                  <a:extLst>
                    <a:ext uri="{FF2B5EF4-FFF2-40B4-BE49-F238E27FC236}">
                      <a16:creationId xmlns:a16="http://schemas.microsoft.com/office/drawing/2014/main" id="{0AE7973B-BFB2-EB2F-AA5F-653F4F94FCF5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1" name="文本框 76">
                <a:extLst>
                  <a:ext uri="{FF2B5EF4-FFF2-40B4-BE49-F238E27FC236}">
                    <a16:creationId xmlns:a16="http://schemas.microsoft.com/office/drawing/2014/main" id="{1B8E18F3-F240-E9DC-E1BE-3CB73D8C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9" name="KSO_Shape">
              <a:extLst>
                <a:ext uri="{FF2B5EF4-FFF2-40B4-BE49-F238E27FC236}">
                  <a16:creationId xmlns:a16="http://schemas.microsoft.com/office/drawing/2014/main" id="{6BE38101-6015-C7DE-18D5-43699FB811D4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09" y="769651"/>
            <a:ext cx="7444509" cy="25058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9240" y="775331"/>
                <a:ext cx="4655125" cy="2771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矩阵乘法设计原理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借鉴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Google TPU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中的设计，使用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</m:oMath>
                </a14:m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脉动阵列进行矩阵乘法运算</a:t>
                </a:r>
                <a:endParaRPr lang="en-US" altLang="zh-CN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Frodo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)×(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高阶矩阵相乘的计算过程拆分为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)×(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矩阵相乘过程</a:t>
                </a:r>
                <a:endParaRPr lang="en-US" altLang="zh-CN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" y="775331"/>
                <a:ext cx="4655125" cy="2771593"/>
              </a:xfrm>
              <a:prstGeom prst="rect">
                <a:avLst/>
              </a:prstGeom>
              <a:blipFill>
                <a:blip r:embed="rId4"/>
                <a:stretch>
                  <a:fillRect l="-1180" r="-1180" b="-2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58" y="3593910"/>
            <a:ext cx="3772302" cy="320698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6011" y="3707528"/>
            <a:ext cx="3285701" cy="3074412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020069" y="49912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734787" y="49836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9" name="箭头: 下 48"/>
          <p:cNvSpPr/>
          <p:nvPr/>
        </p:nvSpPr>
        <p:spPr>
          <a:xfrm>
            <a:off x="7950922" y="2484582"/>
            <a:ext cx="210575" cy="149953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598996" y="3234348"/>
            <a:ext cx="2351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单次生成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矩阵元素后共需进行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320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次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(4x4)x(4x4)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矩阵乘法运算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121" y="3647945"/>
            <a:ext cx="3285701" cy="30827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1FCF92-40A4-157D-FCFC-9FA3D1C658BA}"/>
              </a:ext>
            </a:extLst>
          </p:cNvPr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FA814F5-A412-FAD7-5133-E2811B96E888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>
              <a:extLst>
                <a:ext uri="{FF2B5EF4-FFF2-40B4-BE49-F238E27FC236}">
                  <a16:creationId xmlns:a16="http://schemas.microsoft.com/office/drawing/2014/main" id="{DFCB56AC-F97F-6F6D-0338-32060DCC0BDB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>
                <a:extLst>
                  <a:ext uri="{FF2B5EF4-FFF2-40B4-BE49-F238E27FC236}">
                    <a16:creationId xmlns:a16="http://schemas.microsoft.com/office/drawing/2014/main" id="{99574E5A-14A8-FDBB-776B-93A49793A45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5" name="组 1">
                  <a:extLst>
                    <a:ext uri="{FF2B5EF4-FFF2-40B4-BE49-F238E27FC236}">
                      <a16:creationId xmlns:a16="http://schemas.microsoft.com/office/drawing/2014/main" id="{97647476-6548-FA0C-3246-2471E1E6F1BB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35" name="圆角矩形 79">
                    <a:extLst>
                      <a:ext uri="{FF2B5EF4-FFF2-40B4-BE49-F238E27FC236}">
                        <a16:creationId xmlns:a16="http://schemas.microsoft.com/office/drawing/2014/main" id="{42C8D90F-9A8B-8963-8FD5-D25ECCC9FBA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圆角矩形 80">
                    <a:extLst>
                      <a:ext uri="{FF2B5EF4-FFF2-40B4-BE49-F238E27FC236}">
                        <a16:creationId xmlns:a16="http://schemas.microsoft.com/office/drawing/2014/main" id="{3726E796-A0EE-6748-7590-0E68230FCA3D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圆角矩形 81">
                    <a:extLst>
                      <a:ext uri="{FF2B5EF4-FFF2-40B4-BE49-F238E27FC236}">
                        <a16:creationId xmlns:a16="http://schemas.microsoft.com/office/drawing/2014/main" id="{AD7D2387-3DF0-03AB-B06A-8C870AA03E4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圆角矩形 82">
                    <a:extLst>
                      <a:ext uri="{FF2B5EF4-FFF2-40B4-BE49-F238E27FC236}">
                        <a16:creationId xmlns:a16="http://schemas.microsoft.com/office/drawing/2014/main" id="{1E8B817F-43ED-6199-5E75-121E497BC21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" name="圆角矩形 83">
                    <a:extLst>
                      <a:ext uri="{FF2B5EF4-FFF2-40B4-BE49-F238E27FC236}">
                        <a16:creationId xmlns:a16="http://schemas.microsoft.com/office/drawing/2014/main" id="{C4CD5C07-7B61-A5A8-45E1-2A228FBD5CD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1" name="圆角矩形 78">
                  <a:extLst>
                    <a:ext uri="{FF2B5EF4-FFF2-40B4-BE49-F238E27FC236}">
                      <a16:creationId xmlns:a16="http://schemas.microsoft.com/office/drawing/2014/main" id="{DD495889-B0F5-737C-B424-97C70E89E69B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4" name="文本框 76">
                <a:extLst>
                  <a:ext uri="{FF2B5EF4-FFF2-40B4-BE49-F238E27FC236}">
                    <a16:creationId xmlns:a16="http://schemas.microsoft.com/office/drawing/2014/main" id="{13768FF8-A525-0040-3C87-08F1BBE4A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>
              <a:extLst>
                <a:ext uri="{FF2B5EF4-FFF2-40B4-BE49-F238E27FC236}">
                  <a16:creationId xmlns:a16="http://schemas.microsoft.com/office/drawing/2014/main" id="{438183B9-5EAF-C7AE-17D5-C0734952A3FD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D8A511-72B1-2C29-FF93-6D578EA7DFA3}"/>
              </a:ext>
            </a:extLst>
          </p:cNvPr>
          <p:cNvSpPr/>
          <p:nvPr/>
        </p:nvSpPr>
        <p:spPr>
          <a:xfrm>
            <a:off x="4692073" y="806595"/>
            <a:ext cx="7444509" cy="2455785"/>
          </a:xfrm>
          <a:prstGeom prst="roundRect">
            <a:avLst>
              <a:gd name="adj" fmla="val 663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1B638F-502D-8B5E-C92A-72A21B066164}"/>
              </a:ext>
            </a:extLst>
          </p:cNvPr>
          <p:cNvSpPr/>
          <p:nvPr/>
        </p:nvSpPr>
        <p:spPr>
          <a:xfrm>
            <a:off x="217317" y="3640325"/>
            <a:ext cx="11757365" cy="3168880"/>
          </a:xfrm>
          <a:prstGeom prst="roundRect">
            <a:avLst>
              <a:gd name="adj" fmla="val 30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36949" y="775331"/>
            <a:ext cx="6803798" cy="34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SHAKE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内部结构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接受任意位数的输入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，输出任意位数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的输出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按照 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multi-rate padding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，生成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组长度为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的字符串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ECCAK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核吸收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异或上一轮的输出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i-1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，输出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b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重复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轮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被全部吸收后，进入挤压输出阶段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截取、拼接得到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位的输出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92458" y="5305788"/>
            <a:ext cx="4155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SHAKE128(</a:t>
            </a:r>
            <a:r>
              <a:rPr lang="en-US" altLang="zh-CN" sz="1400" i="1" kern="100" dirty="0" err="1">
                <a:latin typeface="Times New Roman" panose="02020603050405020304" pitchFamily="18" charset="0"/>
                <a:cs typeface="Arial" panose="020B0604020202020204" pitchFamily="34" charset="0"/>
              </a:rPr>
              <a:t>M,d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 = K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[256](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 = 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SPONGE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[K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[1600,24],pad10*1,1344](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zh-CN" altLang="zh-CN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SHAKE256(</a:t>
            </a:r>
            <a:r>
              <a:rPr lang="en-US" altLang="zh-CN" sz="1400" i="1" kern="100" dirty="0" err="1">
                <a:latin typeface="Times New Roman" panose="02020603050405020304" pitchFamily="18" charset="0"/>
                <a:cs typeface="Arial" panose="020B0604020202020204" pitchFamily="34" charset="0"/>
              </a:rPr>
              <a:t>M,d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 = K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[512](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 = 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SPONGE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[K</a:t>
            </a:r>
            <a:r>
              <a:rPr lang="en-US" altLang="zh-CN" sz="1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[1600,24],pad10*1,1088](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3005" y="906693"/>
            <a:ext cx="12005990" cy="5737923"/>
            <a:chOff x="93005" y="906693"/>
            <a:chExt cx="12005990" cy="573792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05" y="4031924"/>
              <a:ext cx="7796004" cy="261269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16060" y="4520242"/>
              <a:ext cx="2061714" cy="6383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472966" y="906693"/>
              <a:ext cx="6626029" cy="4251903"/>
              <a:chOff x="6054061" y="2274363"/>
              <a:chExt cx="6061738" cy="3889799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960745" y="2274363"/>
                <a:ext cx="4155054" cy="3575393"/>
                <a:chOff x="7943940" y="1417521"/>
                <a:chExt cx="4155054" cy="3575393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704" r="12609"/>
                <a:stretch>
                  <a:fillRect/>
                </a:stretch>
              </p:blipFill>
              <p:spPr>
                <a:xfrm>
                  <a:off x="7943940" y="1417522"/>
                  <a:ext cx="4155054" cy="3575392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7943940" y="1417521"/>
                  <a:ext cx="4155054" cy="35753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连接符 11"/>
              <p:cNvCxnSpPr/>
              <p:nvPr/>
            </p:nvCxnSpPr>
            <p:spPr>
              <a:xfrm flipV="1">
                <a:off x="6054061" y="2274364"/>
                <a:ext cx="1906683" cy="33058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6054061" y="5849758"/>
                <a:ext cx="1906684" cy="3144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E7E4246-A1D7-9678-FE63-68B31169154C}"/>
              </a:ext>
            </a:extLst>
          </p:cNvPr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8E85561-8003-5276-1AB2-0DDD9728B5EC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8" name="组 13">
              <a:extLst>
                <a:ext uri="{FF2B5EF4-FFF2-40B4-BE49-F238E27FC236}">
                  <a16:creationId xmlns:a16="http://schemas.microsoft.com/office/drawing/2014/main" id="{B6C897CA-F12D-6FB4-5BE8-B20E085A6470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30" name="组 2">
                <a:extLst>
                  <a:ext uri="{FF2B5EF4-FFF2-40B4-BE49-F238E27FC236}">
                    <a16:creationId xmlns:a16="http://schemas.microsoft.com/office/drawing/2014/main" id="{09F44319-8DCD-62D5-EFE7-6DBA0B4A215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32" name="组 1">
                  <a:extLst>
                    <a:ext uri="{FF2B5EF4-FFF2-40B4-BE49-F238E27FC236}">
                      <a16:creationId xmlns:a16="http://schemas.microsoft.com/office/drawing/2014/main" id="{EAF2B788-6992-E24B-FED4-108D4DF9D082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34" name="圆角矩形 79">
                    <a:extLst>
                      <a:ext uri="{FF2B5EF4-FFF2-40B4-BE49-F238E27FC236}">
                        <a16:creationId xmlns:a16="http://schemas.microsoft.com/office/drawing/2014/main" id="{8D82C475-F04A-BAFF-1185-63F24CF98FC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圆角矩形 80">
                    <a:extLst>
                      <a:ext uri="{FF2B5EF4-FFF2-40B4-BE49-F238E27FC236}">
                        <a16:creationId xmlns:a16="http://schemas.microsoft.com/office/drawing/2014/main" id="{532A64E1-CFA6-7CB9-0EF0-6FCC2CAF107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" name="圆角矩形 81">
                    <a:extLst>
                      <a:ext uri="{FF2B5EF4-FFF2-40B4-BE49-F238E27FC236}">
                        <a16:creationId xmlns:a16="http://schemas.microsoft.com/office/drawing/2014/main" id="{DCD4F720-2D56-CA99-91C4-FC22DFE7F05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圆角矩形 82">
                    <a:extLst>
                      <a:ext uri="{FF2B5EF4-FFF2-40B4-BE49-F238E27FC236}">
                        <a16:creationId xmlns:a16="http://schemas.microsoft.com/office/drawing/2014/main" id="{71319819-DBA9-F53F-BF72-0271F3010A2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圆角矩形 83">
                    <a:extLst>
                      <a:ext uri="{FF2B5EF4-FFF2-40B4-BE49-F238E27FC236}">
                        <a16:creationId xmlns:a16="http://schemas.microsoft.com/office/drawing/2014/main" id="{04F0471D-88D9-32C8-382F-CC6E707744F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3" name="圆角矩形 78">
                  <a:extLst>
                    <a:ext uri="{FF2B5EF4-FFF2-40B4-BE49-F238E27FC236}">
                      <a16:creationId xmlns:a16="http://schemas.microsoft.com/office/drawing/2014/main" id="{18B6AED1-07FC-EF3E-929A-D4BB5D831D80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1" name="文本框 76">
                <a:extLst>
                  <a:ext uri="{FF2B5EF4-FFF2-40B4-BE49-F238E27FC236}">
                    <a16:creationId xmlns:a16="http://schemas.microsoft.com/office/drawing/2014/main" id="{E188B465-AB45-E4A8-21A8-AA3C6FB0E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E1525E26-FBD3-2896-9A42-5FCEF3AA1A5A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</a:p>
        </p:txBody>
      </p:sp>
      <p:sp>
        <p:nvSpPr>
          <p:cNvPr id="27" name="矩形 26"/>
          <p:cNvSpPr/>
          <p:nvPr/>
        </p:nvSpPr>
        <p:spPr>
          <a:xfrm>
            <a:off x="7190" y="895097"/>
            <a:ext cx="7063597" cy="38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高斯采样算子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结构：由多个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CDF(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累积分布函数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组成一个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sampler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输入：输入由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函数生成的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位伪随机比特序列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输出：输出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个高斯误差采样结果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实现思路：将输入拆成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数据分别送入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CDF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。将每个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CDF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输入的后</a:t>
            </a: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t=(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,…,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15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与对应安全等级的误差分布表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</a:t>
            </a:r>
            <a:r>
              <a:rPr lang="el-GR" altLang="zh-CN" b="1" baseline="-250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χ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进行逐个比较，比较结果经加法树求和，再根据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对求和结果取符号；通过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Sampler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CDF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模块，可以得到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个高斯误差采样结果。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734" y="3925204"/>
            <a:ext cx="4217920" cy="2805444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70481" y="4867434"/>
            <a:ext cx="5015587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高斯采样误差分布表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46" y="5130943"/>
            <a:ext cx="6325858" cy="14750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3567" y="845999"/>
            <a:ext cx="4217919" cy="3079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BF6CC2-0BB9-4455-ABE9-C7D1CB167B4D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>
              <a:extLst>
                <a:ext uri="{FF2B5EF4-FFF2-40B4-BE49-F238E27FC236}">
                  <a16:creationId xmlns:a16="http://schemas.microsoft.com/office/drawing/2014/main" id="{E2675C79-E3E1-EFD9-4CC3-49732B140ABE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>
                <a:extLst>
                  <a:ext uri="{FF2B5EF4-FFF2-40B4-BE49-F238E27FC236}">
                    <a16:creationId xmlns:a16="http://schemas.microsoft.com/office/drawing/2014/main" id="{EBE210B8-7617-2990-22A3-14CD48D7384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>
                  <a:extLst>
                    <a:ext uri="{FF2B5EF4-FFF2-40B4-BE49-F238E27FC236}">
                      <a16:creationId xmlns:a16="http://schemas.microsoft.com/office/drawing/2014/main" id="{90D1D265-EE56-A06F-903D-4CEB6084084E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>
                    <a:extLst>
                      <a:ext uri="{FF2B5EF4-FFF2-40B4-BE49-F238E27FC236}">
                        <a16:creationId xmlns:a16="http://schemas.microsoft.com/office/drawing/2014/main" id="{351B3660-E51C-2154-9F2C-DD962C77308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>
                    <a:extLst>
                      <a:ext uri="{FF2B5EF4-FFF2-40B4-BE49-F238E27FC236}">
                        <a16:creationId xmlns:a16="http://schemas.microsoft.com/office/drawing/2014/main" id="{C16C436F-139F-D238-01FC-895A01298AD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>
                    <a:extLst>
                      <a:ext uri="{FF2B5EF4-FFF2-40B4-BE49-F238E27FC236}">
                        <a16:creationId xmlns:a16="http://schemas.microsoft.com/office/drawing/2014/main" id="{253E970E-7686-D986-4DF5-6C90144D45C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>
                    <a:extLst>
                      <a:ext uri="{FF2B5EF4-FFF2-40B4-BE49-F238E27FC236}">
                        <a16:creationId xmlns:a16="http://schemas.microsoft.com/office/drawing/2014/main" id="{1A43040D-00C4-7460-2906-920C8008C91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>
                    <a:extLst>
                      <a:ext uri="{FF2B5EF4-FFF2-40B4-BE49-F238E27FC236}">
                        <a16:creationId xmlns:a16="http://schemas.microsoft.com/office/drawing/2014/main" id="{A06828B1-3B9B-EF0D-FB5B-3592E5E73B1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>
                  <a:extLst>
                    <a:ext uri="{FF2B5EF4-FFF2-40B4-BE49-F238E27FC236}">
                      <a16:creationId xmlns:a16="http://schemas.microsoft.com/office/drawing/2014/main" id="{20BFAB2E-91C4-5524-04C0-4296967B42CE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>
                <a:extLst>
                  <a:ext uri="{FF2B5EF4-FFF2-40B4-BE49-F238E27FC236}">
                    <a16:creationId xmlns:a16="http://schemas.microsoft.com/office/drawing/2014/main" id="{4119EA77-55CD-3D8B-7C3F-32962B1DE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>
              <a:extLst>
                <a:ext uri="{FF2B5EF4-FFF2-40B4-BE49-F238E27FC236}">
                  <a16:creationId xmlns:a16="http://schemas.microsoft.com/office/drawing/2014/main" id="{369E8C8E-6545-112F-E014-DEC0A15F625A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" name="TextBox 8"/>
          <p:cNvSpPr txBox="1"/>
          <p:nvPr/>
        </p:nvSpPr>
        <p:spPr>
          <a:xfrm>
            <a:off x="380292" y="1242635"/>
            <a:ext cx="11467538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超标量处理器架构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拥有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两条完全独立的解码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访存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写回流水线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，支持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不同核心算子的并行调度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高效格密码存算架构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使用单个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Keccak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内核，并实现多种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并行采样器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Polynomial Unit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多维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PLU_OE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阵列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组成；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Mem Unit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包括三个用于存储中间系数的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RAM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和两个用于存储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KD NTT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旋转因子的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ROM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8120" y="2724785"/>
          <a:ext cx="811911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809230" imgH="4133215" progId="Visio.Drawing.15">
                  <p:embed/>
                </p:oleObj>
              </mc:Choice>
              <mc:Fallback>
                <p:oleObj name="Visio" r:id="rId4" imgW="7809230" imgH="4133215" progId="Visio.Drawing.15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" y="2724785"/>
                        <a:ext cx="8119110" cy="4044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6" name="矩形 15"/>
          <p:cNvSpPr/>
          <p:nvPr/>
        </p:nvSpPr>
        <p:spPr>
          <a:xfrm>
            <a:off x="8482506" y="2526303"/>
            <a:ext cx="3365294" cy="299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" lvl="1" indent="-285750" algn="ctr" defTabSz="0"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charset="0"/>
              <a:buChar char="l"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Super-KD</a:t>
            </a:r>
            <a:r>
              <a:rPr lang="zh-CN" altLang="en-US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支持算法参数</a:t>
            </a: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zh-CN" altLang="en-US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功能</a:t>
            </a:r>
            <a:endParaRPr lang="en-US" altLang="zh-CN" sz="1350" b="1" dirty="0">
              <a:solidFill>
                <a:prstClr val="black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50250" y="2825115"/>
          <a:ext cx="3631565" cy="396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算法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Kyber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Dilithium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模数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q=3329</a:t>
                      </a:r>
                      <a:endParaRPr lang="zh-CN" altLang="en-US" sz="1400" b="1" baseline="30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q=8380417</a:t>
                      </a:r>
                      <a:endParaRPr lang="zh-CN" altLang="en-US" sz="1400" b="1" baseline="30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采样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CBD</a:t>
                      </a:r>
                    </a:p>
                    <a:p>
                      <a:pPr algn="ctr"/>
                      <a:r>
                        <a:rPr lang="en-US" altLang="zh-CN" sz="1400" b="1" dirty="0"/>
                        <a:t>Reject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Reject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Expand Mask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Sample In Ball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多项式运算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NTT/INTT</a:t>
                      </a:r>
                    </a:p>
                    <a:p>
                      <a:pPr algn="ctr"/>
                      <a:r>
                        <a:rPr lang="en-US" altLang="zh-CN" sz="1400" b="1" dirty="0"/>
                        <a:t>ADD/SUB</a:t>
                      </a:r>
                    </a:p>
                    <a:p>
                      <a:pPr algn="ctr"/>
                      <a:r>
                        <a:rPr lang="en-US" altLang="zh-CN" sz="1400" b="1" dirty="0"/>
                        <a:t>PWM</a:t>
                      </a:r>
                    </a:p>
                    <a:p>
                      <a:pPr algn="ctr"/>
                      <a:r>
                        <a:rPr lang="en-US" altLang="zh-CN" sz="1400" b="1" dirty="0"/>
                        <a:t>Com/Decom</a:t>
                      </a:r>
                    </a:p>
                    <a:p>
                      <a:pPr algn="ctr"/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NTT/INTT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ADD/SUB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Decompose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Verify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安全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zh-CN" altLang="en-US" sz="1400" b="1" dirty="0"/>
                        <a:t>等级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Kyber-512</a:t>
                      </a:r>
                    </a:p>
                    <a:p>
                      <a:pPr algn="ctr"/>
                      <a:r>
                        <a:rPr lang="en-US" altLang="zh-CN" sz="1400" b="1" dirty="0"/>
                        <a:t>Kyber-768</a:t>
                      </a:r>
                    </a:p>
                    <a:p>
                      <a:pPr algn="ctr"/>
                      <a:r>
                        <a:rPr lang="en-US" altLang="zh-CN" sz="1400" b="1" dirty="0"/>
                        <a:t>Kyber-1024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Dilithium-2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DIlithium-3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Dilithium-5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操作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密钥生成</a:t>
                      </a:r>
                      <a:r>
                        <a:rPr lang="en-US" altLang="zh-CN" sz="1400" b="1" dirty="0"/>
                        <a:t>/</a:t>
                      </a:r>
                    </a:p>
                    <a:p>
                      <a:pPr algn="ctr"/>
                      <a:r>
                        <a:rPr lang="zh-CN" altLang="en-US" sz="1400" b="1" dirty="0"/>
                        <a:t>加密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zh-CN" altLang="en-US" sz="1400" b="1" dirty="0"/>
                        <a:t>封装</a:t>
                      </a:r>
                      <a:r>
                        <a:rPr lang="en-US" altLang="zh-CN" sz="1400" b="1" dirty="0"/>
                        <a:t>)/</a:t>
                      </a:r>
                    </a:p>
                    <a:p>
                      <a:pPr algn="ctr"/>
                      <a:r>
                        <a:rPr lang="zh-CN" altLang="en-US" sz="1400" b="1" dirty="0"/>
                        <a:t>解密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zh-CN" altLang="en-US" sz="1400" b="1" dirty="0"/>
                        <a:t>解封装</a:t>
                      </a:r>
                      <a:r>
                        <a:rPr lang="en-US" altLang="zh-CN" sz="1400" b="1" dirty="0"/>
                        <a:t>)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/>
                        <a:t>密钥生成</a:t>
                      </a:r>
                      <a:r>
                        <a:rPr lang="en-US" altLang="zh-CN" sz="1400" b="1" dirty="0"/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/>
                        <a:t>签名</a:t>
                      </a:r>
                      <a:r>
                        <a:rPr lang="en-US" altLang="zh-CN" sz="1400" b="1" dirty="0"/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/>
                        <a:t>验签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97236" y="798309"/>
            <a:ext cx="66298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硬件架构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Kyber与Dilithium硬件实现方案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74CE8-0FF4-6E0C-CEA6-E9BF84729C43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4" name="组 13">
              <a:extLst>
                <a:ext uri="{FF2B5EF4-FFF2-40B4-BE49-F238E27FC236}">
                  <a16:creationId xmlns:a16="http://schemas.microsoft.com/office/drawing/2014/main" id="{A81E9D4E-1191-6397-994A-0F572E4E3B45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>
                <a:extLst>
                  <a:ext uri="{FF2B5EF4-FFF2-40B4-BE49-F238E27FC236}">
                    <a16:creationId xmlns:a16="http://schemas.microsoft.com/office/drawing/2014/main" id="{180DF1EC-221A-3FE1-A326-79AB86707667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0" name="组 1">
                  <a:extLst>
                    <a:ext uri="{FF2B5EF4-FFF2-40B4-BE49-F238E27FC236}">
                      <a16:creationId xmlns:a16="http://schemas.microsoft.com/office/drawing/2014/main" id="{9860E86F-471A-1F87-7918-03DB69036771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2" name="圆角矩形 79">
                    <a:extLst>
                      <a:ext uri="{FF2B5EF4-FFF2-40B4-BE49-F238E27FC236}">
                        <a16:creationId xmlns:a16="http://schemas.microsoft.com/office/drawing/2014/main" id="{7544139B-2305-D603-338B-7EBEE9337F3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0">
                    <a:extLst>
                      <a:ext uri="{FF2B5EF4-FFF2-40B4-BE49-F238E27FC236}">
                        <a16:creationId xmlns:a16="http://schemas.microsoft.com/office/drawing/2014/main" id="{791680B9-EA10-6107-0640-60909D95D3F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1">
                    <a:extLst>
                      <a:ext uri="{FF2B5EF4-FFF2-40B4-BE49-F238E27FC236}">
                        <a16:creationId xmlns:a16="http://schemas.microsoft.com/office/drawing/2014/main" id="{361F97A9-6EFD-1104-B7CF-945824D0328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圆角矩形 82">
                    <a:extLst>
                      <a:ext uri="{FF2B5EF4-FFF2-40B4-BE49-F238E27FC236}">
                        <a16:creationId xmlns:a16="http://schemas.microsoft.com/office/drawing/2014/main" id="{45E0675B-3A01-1F84-B3FA-DDD13D6ECFB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圆角矩形 83">
                    <a:extLst>
                      <a:ext uri="{FF2B5EF4-FFF2-40B4-BE49-F238E27FC236}">
                        <a16:creationId xmlns:a16="http://schemas.microsoft.com/office/drawing/2014/main" id="{FF5CAA28-3C01-459F-77B9-09101622DD1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" name="圆角矩形 78">
                  <a:extLst>
                    <a:ext uri="{FF2B5EF4-FFF2-40B4-BE49-F238E27FC236}">
                      <a16:creationId xmlns:a16="http://schemas.microsoft.com/office/drawing/2014/main" id="{6C8EA33B-7941-BAAF-6D20-7E7C2C56C05D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" name="文本框 76">
                <a:extLst>
                  <a:ext uri="{FF2B5EF4-FFF2-40B4-BE49-F238E27FC236}">
                    <a16:creationId xmlns:a16="http://schemas.microsoft.com/office/drawing/2014/main" id="{693FD6D1-796D-5F62-47F8-F5EC1D825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5DF5B65F-E76C-709A-3E1C-8E0B9E9D5EB7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197871" y="736714"/>
            <a:ext cx="66298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动态硬件调度策略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409575" y="1173480"/>
            <a:ext cx="5278755" cy="2019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格密码中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采样和多项式运算可以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并行进行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最长的时间路径取决于多项式运算的时间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提出一种动态硬件调度策略，在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避免访存冲突的基础上最大程度利用计算带宽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462" y="5742298"/>
            <a:ext cx="323443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2000" b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减少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33%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密钥生成周期</a:t>
            </a:r>
            <a:endParaRPr lang="en-US" altLang="zh-CN" sz="1600" dirty="0">
              <a:solidFill>
                <a:srgbClr val="00B05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减少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25%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加密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签名周期</a:t>
            </a:r>
            <a:endParaRPr lang="en-US" altLang="zh-CN" sz="1600" dirty="0">
              <a:solidFill>
                <a:srgbClr val="00B05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减少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26%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解密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验签周期</a:t>
            </a:r>
            <a:endParaRPr lang="en-US" altLang="zh-CN" sz="1600" dirty="0">
              <a:solidFill>
                <a:srgbClr val="00B05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8790" y="2850515"/>
          <a:ext cx="5267325" cy="310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756775" imgH="5879465" progId="Visio.Drawing.15">
                  <p:embed/>
                </p:oleObj>
              </mc:Choice>
              <mc:Fallback>
                <p:oleObj name="Visio" r:id="rId3" imgW="9756775" imgH="5879465" progId="Visio.Drawing.15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" y="2850515"/>
                        <a:ext cx="5267325" cy="3108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11145" y="5918835"/>
            <a:ext cx="5532120" cy="8464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557530" lvl="1" indent="-21463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Input bit-reversed order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0/128,1/129,2/130…,127/255</a:t>
            </a:r>
          </a:p>
          <a:p>
            <a:pPr marL="557530" lvl="1" indent="-21463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Output normal order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0/1,2/3,4/5…,244/255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155" y="837563"/>
            <a:ext cx="4451350" cy="1587500"/>
          </a:xfrm>
          <a:prstGeom prst="rect">
            <a:avLst/>
          </a:prstGeom>
        </p:spPr>
      </p:pic>
      <p:sp useBgFill="1">
        <p:nvSpPr>
          <p:cNvPr id="8" name="矩形 7"/>
          <p:cNvSpPr/>
          <p:nvPr/>
        </p:nvSpPr>
        <p:spPr>
          <a:xfrm>
            <a:off x="5746354" y="2487607"/>
            <a:ext cx="6334328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indent="-257175" algn="ctr" defTabSz="0"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256-point </a:t>
            </a:r>
            <a:r>
              <a:rPr lang="en-US" altLang="zh-CN" sz="1350" b="1" dirty="0" err="1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Dilithium</a:t>
            </a: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 NTT flow (2 input/2 output)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455" y="2767040"/>
            <a:ext cx="6080125" cy="1571625"/>
          </a:xfrm>
          <a:prstGeom prst="rect">
            <a:avLst/>
          </a:prstGeom>
        </p:spPr>
      </p:pic>
      <p:sp useBgFill="1">
        <p:nvSpPr>
          <p:cNvPr id="36" name="矩形 35"/>
          <p:cNvSpPr/>
          <p:nvPr/>
        </p:nvSpPr>
        <p:spPr>
          <a:xfrm>
            <a:off x="5514579" y="4380275"/>
            <a:ext cx="6334328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indent="-257175" algn="ctr" defTabSz="0"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256-point </a:t>
            </a:r>
            <a:r>
              <a:rPr lang="en-US" altLang="zh-CN" sz="1350" b="1" dirty="0" err="1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Kyber</a:t>
            </a: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 NTT flow (2 input/2 output)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509681" y="4680322"/>
                <a:ext cx="4770119" cy="570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𝑫𝒊𝒍𝒊𝒕𝒉𝒊𝒖𝒎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𝑵𝑻𝑻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𝑰𝑵𝑻𝑻𝒄𝒚𝒄𝒍𝒆𝒔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𝐵𝐹𝑈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solidFill>
                    <a:schemeClr val="accent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1" y="4680322"/>
                <a:ext cx="4770119" cy="570230"/>
              </a:xfrm>
              <a:prstGeom prst="rect">
                <a:avLst/>
              </a:prstGeom>
              <a:blipFill rotWithShape="1">
                <a:blip r:embed="rId7"/>
                <a:stretch>
                  <a:fillRect l="-6" t="-65" r="6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577625" y="5255188"/>
                <a:ext cx="4419600" cy="570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𝑲𝒚𝒃𝒆𝒓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𝑵𝑻𝑻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𝑰𝑵𝑻𝑻𝒄𝒚𝒄𝒍𝒆𝒔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𝐵𝐹𝑈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solidFill>
                    <a:schemeClr val="accent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25" y="5255188"/>
                <a:ext cx="4419600" cy="570230"/>
              </a:xfrm>
              <a:prstGeom prst="rect">
                <a:avLst/>
              </a:prstGeom>
              <a:blipFill rotWithShape="1">
                <a:blip r:embed="rId8"/>
                <a:stretch>
                  <a:fillRect l="-7" t="-99" r="7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直角上箭头 8"/>
          <p:cNvSpPr/>
          <p:nvPr/>
        </p:nvSpPr>
        <p:spPr>
          <a:xfrm rot="5400000">
            <a:off x="3874135" y="5749290"/>
            <a:ext cx="297815" cy="451485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29430" y="5918835"/>
            <a:ext cx="3735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Dual-Port NTT Ping-Pong Architecture</a:t>
            </a:r>
          </a:p>
        </p:txBody>
      </p:sp>
      <p:sp>
        <p:nvSpPr>
          <p:cNvPr id="16" name="圆角右箭头 15"/>
          <p:cNvSpPr/>
          <p:nvPr/>
        </p:nvSpPr>
        <p:spPr>
          <a:xfrm>
            <a:off x="4431665" y="2604770"/>
            <a:ext cx="182245" cy="28511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61535" y="2405380"/>
            <a:ext cx="1915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为避免RAW(Read After Write)冲突使用气泡阻塞流水线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939B703-1CCD-9D72-D027-E10E62C441A2}"/>
              </a:ext>
            </a:extLst>
          </p:cNvPr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Kyber与Dilithium硬件实现方案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F1CF90B-535F-53F6-78B2-B58EE7E8C307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30" name="组 13">
              <a:extLst>
                <a:ext uri="{FF2B5EF4-FFF2-40B4-BE49-F238E27FC236}">
                  <a16:creationId xmlns:a16="http://schemas.microsoft.com/office/drawing/2014/main" id="{5E87F531-907A-2788-40EB-F363B7F51314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32" name="组 2">
                <a:extLst>
                  <a:ext uri="{FF2B5EF4-FFF2-40B4-BE49-F238E27FC236}">
                    <a16:creationId xmlns:a16="http://schemas.microsoft.com/office/drawing/2014/main" id="{A6F3C4E2-C438-2D59-9E90-418A07E3C4BD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34" name="组 1">
                  <a:extLst>
                    <a:ext uri="{FF2B5EF4-FFF2-40B4-BE49-F238E27FC236}">
                      <a16:creationId xmlns:a16="http://schemas.microsoft.com/office/drawing/2014/main" id="{3C8C3507-7249-D420-EED9-D30FDD5D685B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38" name="圆角矩形 79">
                    <a:extLst>
                      <a:ext uri="{FF2B5EF4-FFF2-40B4-BE49-F238E27FC236}">
                        <a16:creationId xmlns:a16="http://schemas.microsoft.com/office/drawing/2014/main" id="{51412DB1-8681-6B42-AF2B-9998967575E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圆角矩形 80">
                    <a:extLst>
                      <a:ext uri="{FF2B5EF4-FFF2-40B4-BE49-F238E27FC236}">
                        <a16:creationId xmlns:a16="http://schemas.microsoft.com/office/drawing/2014/main" id="{52E70F3B-F1C1-C851-D3E4-57B74DEAA41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" name="圆角矩形 81">
                    <a:extLst>
                      <a:ext uri="{FF2B5EF4-FFF2-40B4-BE49-F238E27FC236}">
                        <a16:creationId xmlns:a16="http://schemas.microsoft.com/office/drawing/2014/main" id="{BAF2537C-1C75-E3E4-80D3-20145994692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" name="圆角矩形 82">
                    <a:extLst>
                      <a:ext uri="{FF2B5EF4-FFF2-40B4-BE49-F238E27FC236}">
                        <a16:creationId xmlns:a16="http://schemas.microsoft.com/office/drawing/2014/main" id="{D3B23A28-00CA-D629-5D7E-C8C7F3F8E0D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" name="圆角矩形 83">
                    <a:extLst>
                      <a:ext uri="{FF2B5EF4-FFF2-40B4-BE49-F238E27FC236}">
                        <a16:creationId xmlns:a16="http://schemas.microsoft.com/office/drawing/2014/main" id="{C936956E-2DE4-7F0F-E7B7-1C33BDA3E8B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7" name="圆角矩形 78">
                  <a:extLst>
                    <a:ext uri="{FF2B5EF4-FFF2-40B4-BE49-F238E27FC236}">
                      <a16:creationId xmlns:a16="http://schemas.microsoft.com/office/drawing/2014/main" id="{021AF6E1-006E-F8D9-BF23-771FC73CB54F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3" name="文本框 76">
                <a:extLst>
                  <a:ext uri="{FF2B5EF4-FFF2-40B4-BE49-F238E27FC236}">
                    <a16:creationId xmlns:a16="http://schemas.microsoft.com/office/drawing/2014/main" id="{91387922-B248-1168-C385-495664221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1" name="KSO_Shape">
              <a:extLst>
                <a:ext uri="{FF2B5EF4-FFF2-40B4-BE49-F238E27FC236}">
                  <a16:creationId xmlns:a16="http://schemas.microsoft.com/office/drawing/2014/main" id="{461FC0A3-22C8-6A36-46D2-964C89F3C8FB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197871" y="817994"/>
            <a:ext cx="66298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可复用KD快速模乘器设计(M×)</a:t>
            </a: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" y="1423035"/>
            <a:ext cx="5390515" cy="532447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60" y="1414145"/>
            <a:ext cx="3490595" cy="22225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683" y="1746991"/>
            <a:ext cx="273073" cy="214246"/>
          </a:xfrm>
          <a:prstGeom prst="rect">
            <a:avLst/>
          </a:prstGeom>
        </p:spPr>
      </p:pic>
      <p:sp>
        <p:nvSpPr>
          <p:cNvPr id="71" name="矩形: 圆角 70"/>
          <p:cNvSpPr/>
          <p:nvPr/>
        </p:nvSpPr>
        <p:spPr>
          <a:xfrm>
            <a:off x="4759960" y="3773805"/>
            <a:ext cx="932180" cy="49657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643" y="4512244"/>
            <a:ext cx="3698557" cy="2001261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683" y="5255139"/>
            <a:ext cx="273073" cy="214246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747734" y="377404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每周期可以完成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Kyber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系数或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Dilithium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系数的模乘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458200" y="1320969"/>
            <a:ext cx="373380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" lvl="1" indent="-285750" defTabSz="0"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charset="0"/>
              <a:buChar char="l"/>
              <a:defRPr/>
            </a:pPr>
            <a:r>
              <a:rPr lang="en-US" altLang="zh-CN" b="1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Kyber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分而治之模约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电路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354695" y="1644524"/>
            <a:ext cx="3629913" cy="204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2000" b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减少乘法次数：</a:t>
            </a:r>
            <a:r>
              <a:rPr lang="zh-CN" altLang="en-US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消除域变换步骤，相比于传统</a:t>
            </a:r>
            <a:r>
              <a:rPr lang="en-US" altLang="zh-CN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Barret</a:t>
            </a:r>
            <a:r>
              <a:rPr lang="zh-CN" altLang="en-US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Montgomery</a:t>
            </a:r>
            <a:r>
              <a:rPr lang="zh-CN" altLang="en-US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模乘算法减少</a:t>
            </a:r>
            <a:r>
              <a:rPr lang="en-US" altLang="zh-CN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66%</a:t>
            </a:r>
            <a:r>
              <a:rPr lang="zh-CN" altLang="en-US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次乘法运算</a:t>
            </a:r>
            <a:endParaRPr lang="en-US" altLang="zh-CN" sz="1350" dirty="0">
              <a:solidFill>
                <a:prstClr val="black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优化压缩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解压缩操作：</a:t>
            </a:r>
            <a:r>
              <a:rPr lang="zh-CN" altLang="en-US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通过复用乘法器，将其中一输入固定为</a:t>
            </a:r>
            <a:r>
              <a:rPr lang="en-US" altLang="zh-CN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2^33/q</a:t>
            </a:r>
            <a:r>
              <a:rPr lang="zh-CN" altLang="en-US" sz="135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，消除复杂的无符号除法运算</a:t>
            </a:r>
            <a:endParaRPr lang="en-US" altLang="zh-CN" sz="1350" b="0" dirty="0">
              <a:solidFill>
                <a:prstClr val="black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562087" y="4400062"/>
            <a:ext cx="3629913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" lvl="1" indent="-285750" defTabSz="0"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charset="0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KD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移位相加模约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电路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562087" y="4769394"/>
            <a:ext cx="3629913" cy="176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2000" b="1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降低资源开销：</a:t>
            </a:r>
            <a:r>
              <a:rPr lang="zh-CN" altLang="en-US" sz="140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提取</a:t>
            </a:r>
            <a:r>
              <a:rPr lang="en-US" altLang="zh-CN" sz="140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KD</a:t>
            </a:r>
            <a:r>
              <a:rPr lang="zh-CN" altLang="en-US" sz="140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模约运算中相同的部分进行电路复用</a:t>
            </a:r>
            <a:endParaRPr lang="en-US" altLang="zh-CN" sz="1400" b="0" dirty="0">
              <a:solidFill>
                <a:prstClr val="black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提高运算带宽：</a:t>
            </a:r>
            <a:r>
              <a:rPr lang="zh-CN" altLang="en-US" sz="140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MUX</a:t>
            </a:r>
            <a:r>
              <a:rPr lang="zh-CN" altLang="en-US" sz="140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的控制，可以同时得到</a:t>
            </a:r>
            <a:r>
              <a:rPr lang="en-US" altLang="zh-CN" sz="1400" b="0" dirty="0" err="1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Kyber</a:t>
            </a:r>
            <a:r>
              <a:rPr lang="zh-CN" altLang="en-US" sz="140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系数和</a:t>
            </a:r>
            <a:r>
              <a:rPr lang="en-US" altLang="zh-CN" sz="1400" b="0" dirty="0" err="1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Dilithium</a:t>
            </a:r>
            <a:r>
              <a:rPr lang="zh-CN" altLang="en-US" sz="1400" b="0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的模约运算结果</a:t>
            </a:r>
            <a:endParaRPr lang="en-US" altLang="zh-CN" sz="1400" b="0" dirty="0">
              <a:solidFill>
                <a:prstClr val="black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F4E26-BD87-58E0-450C-F1AEC2D058C2}"/>
              </a:ext>
            </a:extLst>
          </p:cNvPr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Kyber与Dilithium硬件实现方案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B1DB9-7249-41EE-5C75-1676D59C5251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7" name="组 13">
              <a:extLst>
                <a:ext uri="{FF2B5EF4-FFF2-40B4-BE49-F238E27FC236}">
                  <a16:creationId xmlns:a16="http://schemas.microsoft.com/office/drawing/2014/main" id="{70E9C245-BF64-81B4-7BBC-8EBBF05100E9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9" name="组 2">
                <a:extLst>
                  <a:ext uri="{FF2B5EF4-FFF2-40B4-BE49-F238E27FC236}">
                    <a16:creationId xmlns:a16="http://schemas.microsoft.com/office/drawing/2014/main" id="{FB2312BB-7239-D349-0C26-2E60BEF0D6A7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1" name="组 1">
                  <a:extLst>
                    <a:ext uri="{FF2B5EF4-FFF2-40B4-BE49-F238E27FC236}">
                      <a16:creationId xmlns:a16="http://schemas.microsoft.com/office/drawing/2014/main" id="{B6758507-91DF-711E-EC2B-C8B5B03B3E7B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3" name="圆角矩形 79">
                    <a:extLst>
                      <a:ext uri="{FF2B5EF4-FFF2-40B4-BE49-F238E27FC236}">
                        <a16:creationId xmlns:a16="http://schemas.microsoft.com/office/drawing/2014/main" id="{2555B747-078F-E9C2-AC08-79FFDB1BA81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" name="圆角矩形 80">
                    <a:extLst>
                      <a:ext uri="{FF2B5EF4-FFF2-40B4-BE49-F238E27FC236}">
                        <a16:creationId xmlns:a16="http://schemas.microsoft.com/office/drawing/2014/main" id="{04FE6507-D649-AA06-D65A-EE64132D4F4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圆角矩形 81">
                    <a:extLst>
                      <a:ext uri="{FF2B5EF4-FFF2-40B4-BE49-F238E27FC236}">
                        <a16:creationId xmlns:a16="http://schemas.microsoft.com/office/drawing/2014/main" id="{6A92F27E-64B4-98AF-7E22-5B4699F56B3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2">
                    <a:extLst>
                      <a:ext uri="{FF2B5EF4-FFF2-40B4-BE49-F238E27FC236}">
                        <a16:creationId xmlns:a16="http://schemas.microsoft.com/office/drawing/2014/main" id="{CD642A8B-EE2E-5636-5B9D-C9F050D6384D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圆角矩形 83">
                    <a:extLst>
                      <a:ext uri="{FF2B5EF4-FFF2-40B4-BE49-F238E27FC236}">
                        <a16:creationId xmlns:a16="http://schemas.microsoft.com/office/drawing/2014/main" id="{8B70C98A-93BB-D8F1-B30C-40965777EF51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2" name="圆角矩形 78">
                  <a:extLst>
                    <a:ext uri="{FF2B5EF4-FFF2-40B4-BE49-F238E27FC236}">
                      <a16:creationId xmlns:a16="http://schemas.microsoft.com/office/drawing/2014/main" id="{397DFF5F-9BA4-BD31-EB46-A787CA1F06D8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0" name="文本框 76">
                <a:extLst>
                  <a:ext uri="{FF2B5EF4-FFF2-40B4-BE49-F238E27FC236}">
                    <a16:creationId xmlns:a16="http://schemas.microsoft.com/office/drawing/2014/main" id="{DD5FFBC4-7581-4BCD-EEE0-4189225AD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8" name="KSO_Shape">
              <a:extLst>
                <a:ext uri="{FF2B5EF4-FFF2-40B4-BE49-F238E27FC236}">
                  <a16:creationId xmlns:a16="http://schemas.microsoft.com/office/drawing/2014/main" id="{4FEF9E3D-9B82-A650-8FF7-7FE809C6F7F7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197871" y="844664"/>
            <a:ext cx="66298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可重构多项式逻辑单元(PLU)奇偶运算阵列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9643" y="1258068"/>
            <a:ext cx="6467153" cy="181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选择器的选通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重构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PLU_OE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阵列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实现不同的硬件结构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14630" indent="-21463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Cooley-Tukey (CT)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Gentleman-Sande (GS)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硬件结构用于加速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NTT/INTT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运算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14630" indent="-21463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采用基于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Karatsuba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的硬件结构加速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Kyber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PWM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运算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2292" y="3127676"/>
            <a:ext cx="6149340" cy="3354624"/>
            <a:chOff x="0" y="2620753"/>
            <a:chExt cx="5062516" cy="2387099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1486190" y="2645573"/>
            <a:ext cx="3576326" cy="924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" imgW="914400" imgH="914400" progId="Equation.AxMath">
                    <p:embed/>
                  </p:oleObj>
                </mc:Choice>
                <mc:Fallback>
                  <p:oleObj name="AxMath" r:id="rId3" imgW="914400" imgH="914400" progId="Equation.AxMath">
                    <p:embed/>
                    <p:pic>
                      <p:nvPicPr>
                        <p:cNvPr id="0" name="对象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6190" y="2645573"/>
                          <a:ext cx="3576326" cy="924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1503560" y="3947611"/>
            <a:ext cx="2998737" cy="631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914400" imgH="914400" progId="Equation.AxMath">
                    <p:embed/>
                  </p:oleObj>
                </mc:Choice>
                <mc:Fallback>
                  <p:oleObj name="AxMath" r:id="rId5" imgW="914400" imgH="914400" progId="Equation.AxMath">
                    <p:embed/>
                    <p:pic>
                      <p:nvPicPr>
                        <p:cNvPr id="0" name="对象 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03560" y="3947611"/>
                          <a:ext cx="2998737" cy="631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圆角矩形 1"/>
            <p:cNvSpPr/>
            <p:nvPr/>
          </p:nvSpPr>
          <p:spPr>
            <a:xfrm>
              <a:off x="1488659" y="3545606"/>
              <a:ext cx="2479176" cy="334687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charset="-122"/>
                </a:rPr>
                <a:t>5 multiplications </a:t>
              </a:r>
            </a:p>
          </p:txBody>
        </p:sp>
        <p:sp>
          <p:nvSpPr>
            <p:cNvPr id="19" name="圆角矩形 1"/>
            <p:cNvSpPr/>
            <p:nvPr/>
          </p:nvSpPr>
          <p:spPr>
            <a:xfrm>
              <a:off x="1488658" y="4627936"/>
              <a:ext cx="2479177" cy="355532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Verdana" panose="020B0604030504040204"/>
                  <a:ea typeface="微软雅黑" panose="020B0503020204020204" charset="-122"/>
                </a:rPr>
                <a:t>4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charset="-122"/>
                </a:rPr>
                <a:t> multiplications</a:t>
              </a:r>
            </a:p>
          </p:txBody>
        </p:sp>
        <p:sp>
          <p:nvSpPr>
            <p:cNvPr id="20" name="箭头: 右弧形 43"/>
            <p:cNvSpPr/>
            <p:nvPr/>
          </p:nvSpPr>
          <p:spPr>
            <a:xfrm flipH="1">
              <a:off x="679950" y="3609553"/>
              <a:ext cx="771526" cy="1398299"/>
            </a:xfrm>
            <a:prstGeom prst="curvedLeft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7927" y="4092790"/>
              <a:ext cx="1011563" cy="240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1600" dirty="0">
                  <a:latin typeface="+mn-ea"/>
                  <a:ea typeface="+mn-ea"/>
                </a:rPr>
                <a:t>Karatsuba: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0" y="2620753"/>
              <a:ext cx="1451476" cy="240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+mn-ea"/>
                  <a:cs typeface="Arial" panose="020B0604020202020204" pitchFamily="34" charset="0"/>
                </a:rPr>
                <a:t>多项式点乘</a:t>
              </a:r>
              <a:r>
                <a:rPr lang="en-US" altLang="zh-CN" sz="1600" dirty="0">
                  <a:latin typeface="+mn-ea"/>
                  <a:cs typeface="Arial" panose="020B0604020202020204" pitchFamily="34" charset="0"/>
                </a:rPr>
                <a:t>PWM:</a:t>
              </a:r>
              <a:endParaRPr lang="zh-CN" altLang="en-US" sz="16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45293" y="4270910"/>
              <a:ext cx="429477" cy="308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48008" y="3910022"/>
              <a:ext cx="386658" cy="30831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956889" y="3922974"/>
              <a:ext cx="429477" cy="308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035575" y="4263418"/>
              <a:ext cx="386658" cy="30831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726796" y="925701"/>
          <a:ext cx="5134034" cy="5579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9135110" imgH="9930130" progId="Visio.Drawing.15">
                  <p:embed/>
                </p:oleObj>
              </mc:Choice>
              <mc:Fallback>
                <p:oleObj name="Visio" r:id="rId7" imgW="9135110" imgH="993013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796" y="925701"/>
                        <a:ext cx="5134034" cy="5579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8574080" y="824170"/>
            <a:ext cx="360395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PLU_OE</a:t>
            </a:r>
            <a:r>
              <a:rPr lang="zh-CN" altLang="en-US" sz="135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由一对分别处理奇偶序列的</a:t>
            </a:r>
            <a:r>
              <a:rPr lang="en-US" altLang="zh-CN" sz="135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PLU</a:t>
            </a:r>
            <a:r>
              <a:rPr lang="zh-CN" altLang="en-US" sz="135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组成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F0AEB8A-3F12-A9DF-DB3A-7A0D41DC676C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6" name="组 13">
              <a:extLst>
                <a:ext uri="{FF2B5EF4-FFF2-40B4-BE49-F238E27FC236}">
                  <a16:creationId xmlns:a16="http://schemas.microsoft.com/office/drawing/2014/main" id="{021E939D-F3C5-5DEF-23E4-AFBBEDF8D59A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0" name="组 2">
                <a:extLst>
                  <a:ext uri="{FF2B5EF4-FFF2-40B4-BE49-F238E27FC236}">
                    <a16:creationId xmlns:a16="http://schemas.microsoft.com/office/drawing/2014/main" id="{5275D7C1-9B43-964A-7C56-D239ECE2E187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2" name="组 1">
                  <a:extLst>
                    <a:ext uri="{FF2B5EF4-FFF2-40B4-BE49-F238E27FC236}">
                      <a16:creationId xmlns:a16="http://schemas.microsoft.com/office/drawing/2014/main" id="{CCD16B77-EF0F-0125-E6CD-E24C789B1A49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4" name="圆角矩形 79">
                    <a:extLst>
                      <a:ext uri="{FF2B5EF4-FFF2-40B4-BE49-F238E27FC236}">
                        <a16:creationId xmlns:a16="http://schemas.microsoft.com/office/drawing/2014/main" id="{5B799AA0-298F-7084-76FE-001A85B3433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圆角矩形 80">
                    <a:extLst>
                      <a:ext uri="{FF2B5EF4-FFF2-40B4-BE49-F238E27FC236}">
                        <a16:creationId xmlns:a16="http://schemas.microsoft.com/office/drawing/2014/main" id="{6CF59D1C-B9DB-FE4B-2D20-0A7EE97BFAC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" name="圆角矩形 81">
                    <a:extLst>
                      <a:ext uri="{FF2B5EF4-FFF2-40B4-BE49-F238E27FC236}">
                        <a16:creationId xmlns:a16="http://schemas.microsoft.com/office/drawing/2014/main" id="{6B6A52C1-90AA-0EE4-0D61-2C209E83FDA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圆角矩形 82">
                    <a:extLst>
                      <a:ext uri="{FF2B5EF4-FFF2-40B4-BE49-F238E27FC236}">
                        <a16:creationId xmlns:a16="http://schemas.microsoft.com/office/drawing/2014/main" id="{AD8EEB56-4D8D-F688-FDB0-9F7D446DD7E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3">
                    <a:extLst>
                      <a:ext uri="{FF2B5EF4-FFF2-40B4-BE49-F238E27FC236}">
                        <a16:creationId xmlns:a16="http://schemas.microsoft.com/office/drawing/2014/main" id="{7C816DBC-2F38-3B49-B45A-E95D5189560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3" name="圆角矩形 78">
                  <a:extLst>
                    <a:ext uri="{FF2B5EF4-FFF2-40B4-BE49-F238E27FC236}">
                      <a16:creationId xmlns:a16="http://schemas.microsoft.com/office/drawing/2014/main" id="{1C6B84F6-1F13-CDA5-841C-430E9FAD811E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" name="文本框 76">
                <a:extLst>
                  <a:ext uri="{FF2B5EF4-FFF2-40B4-BE49-F238E27FC236}">
                    <a16:creationId xmlns:a16="http://schemas.microsoft.com/office/drawing/2014/main" id="{D36B15B2-BDF3-BDC8-0A47-65008E339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2297D740-862C-09D0-6FED-6F303A526778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7EB7241-8C15-4A32-4C05-0B590F7B0E39}"/>
              </a:ext>
            </a:extLst>
          </p:cNvPr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Kyber与Dilithium硬件实现方案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5"/>
            <a:ext cx="12212638" cy="1296988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64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EB7241-8C15-4A32-4C05-0B590F7B0E39}"/>
              </a:ext>
            </a:extLst>
          </p:cNvPr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0D22FE3-1EE4-17BD-6F12-0687ACE68214}"/>
              </a:ext>
            </a:extLst>
          </p:cNvPr>
          <p:cNvSpPr/>
          <p:nvPr/>
        </p:nvSpPr>
        <p:spPr>
          <a:xfrm>
            <a:off x="840516" y="1274619"/>
            <a:ext cx="5060979" cy="4664364"/>
          </a:xfrm>
          <a:prstGeom prst="roundRect">
            <a:avLst>
              <a:gd name="adj" fmla="val 73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203C00-5D06-71E5-A5D7-88136D993521}"/>
              </a:ext>
            </a:extLst>
          </p:cNvPr>
          <p:cNvSpPr txBox="1"/>
          <p:nvPr/>
        </p:nvSpPr>
        <p:spPr>
          <a:xfrm>
            <a:off x="1043441" y="1513091"/>
            <a:ext cx="46551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现阶段工作进展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Frodo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硬件结构设计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各模块电路设计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Kyber&amp;Dilithium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硬件结构设计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各模块电路设计与硬件实现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算法功能验证</a:t>
            </a:r>
          </a:p>
          <a:p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BDA3729-2403-BC8F-E111-9C73385DE1BC}"/>
              </a:ext>
            </a:extLst>
          </p:cNvPr>
          <p:cNvSpPr/>
          <p:nvPr/>
        </p:nvSpPr>
        <p:spPr>
          <a:xfrm>
            <a:off x="6245054" y="1274619"/>
            <a:ext cx="5060979" cy="4664364"/>
          </a:xfrm>
          <a:prstGeom prst="roundRect">
            <a:avLst>
              <a:gd name="adj" fmla="val 73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D17BD81-108E-F73E-218A-A37B70E861D3}"/>
              </a:ext>
            </a:extLst>
          </p:cNvPr>
          <p:cNvSpPr txBox="1"/>
          <p:nvPr/>
        </p:nvSpPr>
        <p:spPr>
          <a:xfrm>
            <a:off x="6447979" y="1513091"/>
            <a:ext cx="4655128" cy="3926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Frodo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完成各模块硬件实现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设计几个模块间调度执行方案，以及指令集设计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对算法原理进行分析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对算法的硬件实现进行分析，提炼核心算子并进行算法架构设计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94ABCAE-D2C8-3A95-FF75-336FC1C8B8CC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36" name="组 13">
              <a:extLst>
                <a:ext uri="{FF2B5EF4-FFF2-40B4-BE49-F238E27FC236}">
                  <a16:creationId xmlns:a16="http://schemas.microsoft.com/office/drawing/2014/main" id="{483D1FD5-4EDA-778A-1D1C-77A3339BA4D5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38" name="组 2">
                <a:extLst>
                  <a:ext uri="{FF2B5EF4-FFF2-40B4-BE49-F238E27FC236}">
                    <a16:creationId xmlns:a16="http://schemas.microsoft.com/office/drawing/2014/main" id="{5B7C1D45-22FD-3639-015D-4671588BAD03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40" name="组 1">
                  <a:extLst>
                    <a:ext uri="{FF2B5EF4-FFF2-40B4-BE49-F238E27FC236}">
                      <a16:creationId xmlns:a16="http://schemas.microsoft.com/office/drawing/2014/main" id="{EECC2A9B-763C-EC69-9BE4-4C8D0C3E1882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42" name="圆角矩形 79">
                    <a:extLst>
                      <a:ext uri="{FF2B5EF4-FFF2-40B4-BE49-F238E27FC236}">
                        <a16:creationId xmlns:a16="http://schemas.microsoft.com/office/drawing/2014/main" id="{9DA03499-8EA1-521E-B37E-EF906120F351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" name="圆角矩形 80">
                    <a:extLst>
                      <a:ext uri="{FF2B5EF4-FFF2-40B4-BE49-F238E27FC236}">
                        <a16:creationId xmlns:a16="http://schemas.microsoft.com/office/drawing/2014/main" id="{4999D558-7C59-9E90-5033-3571D5D7DC2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" name="圆角矩形 81">
                    <a:extLst>
                      <a:ext uri="{FF2B5EF4-FFF2-40B4-BE49-F238E27FC236}">
                        <a16:creationId xmlns:a16="http://schemas.microsoft.com/office/drawing/2014/main" id="{B4BA0E4A-12B2-D68B-DAD5-548D137D3AD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" name="圆角矩形 82">
                    <a:extLst>
                      <a:ext uri="{FF2B5EF4-FFF2-40B4-BE49-F238E27FC236}">
                        <a16:creationId xmlns:a16="http://schemas.microsoft.com/office/drawing/2014/main" id="{C02FC5C9-2F57-4BDC-F8E0-0E819173D0C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6" name="圆角矩形 83">
                    <a:extLst>
                      <a:ext uri="{FF2B5EF4-FFF2-40B4-BE49-F238E27FC236}">
                        <a16:creationId xmlns:a16="http://schemas.microsoft.com/office/drawing/2014/main" id="{4D0E568B-6094-0B5A-00AA-4455D2E71EC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41" name="圆角矩形 78">
                  <a:extLst>
                    <a:ext uri="{FF2B5EF4-FFF2-40B4-BE49-F238E27FC236}">
                      <a16:creationId xmlns:a16="http://schemas.microsoft.com/office/drawing/2014/main" id="{CA356663-13E9-9B04-68DF-280FB018EABA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9" name="文本框 76">
                <a:extLst>
                  <a:ext uri="{FF2B5EF4-FFF2-40B4-BE49-F238E27FC236}">
                    <a16:creationId xmlns:a16="http://schemas.microsoft.com/office/drawing/2014/main" id="{CBFE69B1-24E2-12AF-70F4-DDA1EBDC1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7" name="KSO_Shape">
              <a:extLst>
                <a:ext uri="{FF2B5EF4-FFF2-40B4-BE49-F238E27FC236}">
                  <a16:creationId xmlns:a16="http://schemas.microsoft.com/office/drawing/2014/main" id="{71437163-33E7-05CF-2494-09FD56C0C09D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94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47"/>
          <p:cNvSpPr txBox="1">
            <a:spLocks noChangeArrowheads="1"/>
          </p:cNvSpPr>
          <p:nvPr/>
        </p:nvSpPr>
        <p:spPr bwMode="auto">
          <a:xfrm>
            <a:off x="4500853" y="2967336"/>
            <a:ext cx="3190293" cy="92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en-US" altLang="zh-CN" sz="54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zh-CN" altLang="en-US" sz="54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56B74E-6FF5-BDBA-DAE1-9E7A227DE537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5" name="组 13">
              <a:extLst>
                <a:ext uri="{FF2B5EF4-FFF2-40B4-BE49-F238E27FC236}">
                  <a16:creationId xmlns:a16="http://schemas.microsoft.com/office/drawing/2014/main" id="{4D83FC26-38E2-DDB3-8BA9-3A97229D6EDE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7" name="组 2">
                <a:extLst>
                  <a:ext uri="{FF2B5EF4-FFF2-40B4-BE49-F238E27FC236}">
                    <a16:creationId xmlns:a16="http://schemas.microsoft.com/office/drawing/2014/main" id="{C668A89E-4B67-CA03-8FF4-765F0DDD686E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9" name="组 1">
                  <a:extLst>
                    <a:ext uri="{FF2B5EF4-FFF2-40B4-BE49-F238E27FC236}">
                      <a16:creationId xmlns:a16="http://schemas.microsoft.com/office/drawing/2014/main" id="{9A75F943-2B68-A4A6-C2E7-41B8558647C1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4" name="圆角矩形 79">
                    <a:extLst>
                      <a:ext uri="{FF2B5EF4-FFF2-40B4-BE49-F238E27FC236}">
                        <a16:creationId xmlns:a16="http://schemas.microsoft.com/office/drawing/2014/main" id="{CC1D6A57-9BFE-8ECE-65BF-301D0A9B8FA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圆角矩形 80">
                    <a:extLst>
                      <a:ext uri="{FF2B5EF4-FFF2-40B4-BE49-F238E27FC236}">
                        <a16:creationId xmlns:a16="http://schemas.microsoft.com/office/drawing/2014/main" id="{086C4190-1B29-134E-1F62-F97E0277A36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1">
                    <a:extLst>
                      <a:ext uri="{FF2B5EF4-FFF2-40B4-BE49-F238E27FC236}">
                        <a16:creationId xmlns:a16="http://schemas.microsoft.com/office/drawing/2014/main" id="{D3EA53AA-B25E-4C9F-A2AF-CCB5104D196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2">
                    <a:extLst>
                      <a:ext uri="{FF2B5EF4-FFF2-40B4-BE49-F238E27FC236}">
                        <a16:creationId xmlns:a16="http://schemas.microsoft.com/office/drawing/2014/main" id="{EBB0C879-D330-CFB4-90CA-1483483BBB3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圆角矩形 83">
                    <a:extLst>
                      <a:ext uri="{FF2B5EF4-FFF2-40B4-BE49-F238E27FC236}">
                        <a16:creationId xmlns:a16="http://schemas.microsoft.com/office/drawing/2014/main" id="{D998448E-66FE-42C1-CBE8-93D580C3058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0" name="圆角矩形 78">
                  <a:extLst>
                    <a:ext uri="{FF2B5EF4-FFF2-40B4-BE49-F238E27FC236}">
                      <a16:creationId xmlns:a16="http://schemas.microsoft.com/office/drawing/2014/main" id="{65ECA713-8278-F441-CEB6-524FFB13B5BF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8" name="文本框 76">
                <a:extLst>
                  <a:ext uri="{FF2B5EF4-FFF2-40B4-BE49-F238E27FC236}">
                    <a16:creationId xmlns:a16="http://schemas.microsoft.com/office/drawing/2014/main" id="{CBA33CAC-DC98-89DE-B9C4-091A3A305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" name="KSO_Shape">
              <a:extLst>
                <a:ext uri="{FF2B5EF4-FFF2-40B4-BE49-F238E27FC236}">
                  <a16:creationId xmlns:a16="http://schemas.microsoft.com/office/drawing/2014/main" id="{7838B17E-D8A3-C3F6-37C2-6657AB1DEBAE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613" y="2736850"/>
            <a:ext cx="6818313" cy="1344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 14"/>
          <p:cNvGrpSpPr/>
          <p:nvPr/>
        </p:nvGrpSpPr>
        <p:grpSpPr bwMode="auto">
          <a:xfrm>
            <a:off x="-22225" y="6654800"/>
            <a:ext cx="1271588" cy="203200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39612" y="6654791"/>
              <a:ext cx="225404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5404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501" y="6654791"/>
              <a:ext cx="225404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589" y="6654791"/>
              <a:ext cx="223816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3765" y="6654791"/>
              <a:ext cx="225404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76" name="文本框 19"/>
          <p:cNvSpPr txBox="1">
            <a:spLocks noChangeArrowheads="1"/>
          </p:cNvSpPr>
          <p:nvPr/>
        </p:nvSpPr>
        <p:spPr bwMode="auto">
          <a:xfrm>
            <a:off x="156407" y="295275"/>
            <a:ext cx="1031043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5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3824005" y="1723821"/>
            <a:ext cx="485775" cy="490538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3824005" y="2631100"/>
            <a:ext cx="485775" cy="49212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3821215" y="3532048"/>
            <a:ext cx="485775" cy="490537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3099" name="文本框 86"/>
          <p:cNvSpPr txBox="1">
            <a:spLocks noChangeArrowheads="1"/>
          </p:cNvSpPr>
          <p:nvPr/>
        </p:nvSpPr>
        <p:spPr bwMode="auto">
          <a:xfrm>
            <a:off x="4457000" y="3455699"/>
            <a:ext cx="5514313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当前工作进展</a:t>
            </a:r>
          </a:p>
        </p:txBody>
      </p:sp>
      <p:sp>
        <p:nvSpPr>
          <p:cNvPr id="3097" name="文本框 87"/>
          <p:cNvSpPr txBox="1">
            <a:spLocks noChangeArrowheads="1"/>
          </p:cNvSpPr>
          <p:nvPr/>
        </p:nvSpPr>
        <p:spPr bwMode="auto">
          <a:xfrm>
            <a:off x="4454210" y="4354580"/>
            <a:ext cx="5529505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34" name="圆角矩形 74"/>
          <p:cNvSpPr/>
          <p:nvPr/>
        </p:nvSpPr>
        <p:spPr>
          <a:xfrm rot="10800000" flipV="1">
            <a:off x="3821214" y="4446472"/>
            <a:ext cx="485775" cy="490537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35" name="文本框 41"/>
          <p:cNvSpPr txBox="1">
            <a:spLocks noChangeArrowheads="1"/>
          </p:cNvSpPr>
          <p:nvPr/>
        </p:nvSpPr>
        <p:spPr bwMode="auto">
          <a:xfrm>
            <a:off x="4454214" y="1618747"/>
            <a:ext cx="5529505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研究目标</a:t>
            </a:r>
          </a:p>
        </p:txBody>
      </p:sp>
      <p:sp>
        <p:nvSpPr>
          <p:cNvPr id="33" name="文本框 86"/>
          <p:cNvSpPr txBox="1">
            <a:spLocks noChangeArrowheads="1"/>
          </p:cNvSpPr>
          <p:nvPr/>
        </p:nvSpPr>
        <p:spPr bwMode="auto">
          <a:xfrm>
            <a:off x="4469402" y="2534105"/>
            <a:ext cx="5514313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时间规划与人员安排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3B4FF8-7227-6A95-8AC0-7DC8C71554CB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3" name="组 13">
              <a:extLst>
                <a:ext uri="{FF2B5EF4-FFF2-40B4-BE49-F238E27FC236}">
                  <a16:creationId xmlns:a16="http://schemas.microsoft.com/office/drawing/2014/main" id="{5E39443E-F0AC-A4BC-7B81-0DD743D686D8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6" name="组 2">
                <a:extLst>
                  <a:ext uri="{FF2B5EF4-FFF2-40B4-BE49-F238E27FC236}">
                    <a16:creationId xmlns:a16="http://schemas.microsoft.com/office/drawing/2014/main" id="{67C747BE-B50A-07E2-82FB-6CB2CBA9E3F1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3" name="组 1">
                  <a:extLst>
                    <a:ext uri="{FF2B5EF4-FFF2-40B4-BE49-F238E27FC236}">
                      <a16:creationId xmlns:a16="http://schemas.microsoft.com/office/drawing/2014/main" id="{CAD5BA39-6C65-285A-FE21-C8FF07E7B8D5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5" name="圆角矩形 79">
                    <a:extLst>
                      <a:ext uri="{FF2B5EF4-FFF2-40B4-BE49-F238E27FC236}">
                        <a16:creationId xmlns:a16="http://schemas.microsoft.com/office/drawing/2014/main" id="{53E4B015-F91B-C78C-1259-EE660920846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" name="圆角矩形 80">
                    <a:extLst>
                      <a:ext uri="{FF2B5EF4-FFF2-40B4-BE49-F238E27FC236}">
                        <a16:creationId xmlns:a16="http://schemas.microsoft.com/office/drawing/2014/main" id="{2272A7DE-0397-09A1-9DF0-D30BD6E5EED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圆角矩形 81">
                    <a:extLst>
                      <a:ext uri="{FF2B5EF4-FFF2-40B4-BE49-F238E27FC236}">
                        <a16:creationId xmlns:a16="http://schemas.microsoft.com/office/drawing/2014/main" id="{5073EEB5-6AD3-4AAC-FC1D-9357E403EED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圆角矩形 82">
                    <a:extLst>
                      <a:ext uri="{FF2B5EF4-FFF2-40B4-BE49-F238E27FC236}">
                        <a16:creationId xmlns:a16="http://schemas.microsoft.com/office/drawing/2014/main" id="{FA28E043-6B22-A70C-DCB9-D7FDB33E0F9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圆角矩形 83">
                    <a:extLst>
                      <a:ext uri="{FF2B5EF4-FFF2-40B4-BE49-F238E27FC236}">
                        <a16:creationId xmlns:a16="http://schemas.microsoft.com/office/drawing/2014/main" id="{432B3FBE-310D-3C12-9A55-067F1EA0C31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4" name="圆角矩形 78">
                  <a:extLst>
                    <a:ext uri="{FF2B5EF4-FFF2-40B4-BE49-F238E27FC236}">
                      <a16:creationId xmlns:a16="http://schemas.microsoft.com/office/drawing/2014/main" id="{110C587C-7AEA-345A-B4C3-995613D23BB7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" name="文本框 76">
                <a:extLst>
                  <a:ext uri="{FF2B5EF4-FFF2-40B4-BE49-F238E27FC236}">
                    <a16:creationId xmlns:a16="http://schemas.microsoft.com/office/drawing/2014/main" id="{A4BCB227-7EAA-CC19-6067-3BC72DEFC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5" name="KSO_Shape">
              <a:extLst>
                <a:ext uri="{FF2B5EF4-FFF2-40B4-BE49-F238E27FC236}">
                  <a16:creationId xmlns:a16="http://schemas.microsoft.com/office/drawing/2014/main" id="{5DD11D51-5452-1B79-5C90-1853E8B4E4AE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5"/>
            <a:ext cx="12212638" cy="1296988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研究目标</a:t>
              </a: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8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73088" y="213384"/>
            <a:ext cx="2486636" cy="523216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spc="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研究目标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72566" y="1116623"/>
            <a:ext cx="5727929" cy="5433646"/>
          </a:xfrm>
          <a:prstGeom prst="roundRect">
            <a:avLst>
              <a:gd name="adj" fmla="val 348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224956" y="1116623"/>
            <a:ext cx="5701810" cy="5433646"/>
          </a:xfrm>
          <a:prstGeom prst="roundRect">
            <a:avLst>
              <a:gd name="adj" fmla="val 397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4815" y="1823694"/>
            <a:ext cx="5248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完成系统架构构建，并基于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UltraScale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FPGA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开发板完成原型验证，同时基于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28nm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工艺，完成硬件实现评估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74902" y="1197837"/>
            <a:ext cx="5178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面向高性能与低资源开销两种应用领域的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94286" y="1311361"/>
            <a:ext cx="5243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算法的硬件实现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365631" y="1759086"/>
            <a:ext cx="54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算法的硬件实现架构构建，完成硬件资源开销与性能评估，协助优化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算法参数设计。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884" y="2273738"/>
            <a:ext cx="563561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Frodo-640/ Frodo-976/ Frodo-1344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(1.1)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硬件实现最高运行频率达到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300MHz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(1.2)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硬件实现峰值密钥生成时间小于等于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700μs@300MHz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，峰值密钥封装时间小于等于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750μs@300MHz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，峰值密钥解封装时间小于等于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800μs@300MHz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，其中峰值密钥解封装时间相较于国际同领域前沿研究水平降低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低资源开销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(2.1)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硬件实现等效逻辑门数小于等于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(2.2)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PTPX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16MHz/24MHz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频率下的芯片运行功耗</a:t>
            </a:r>
          </a:p>
        </p:txBody>
      </p:sp>
      <p:sp>
        <p:nvSpPr>
          <p:cNvPr id="8" name="矩形 7"/>
          <p:cNvSpPr/>
          <p:nvPr/>
        </p:nvSpPr>
        <p:spPr>
          <a:xfrm>
            <a:off x="6303960" y="2323156"/>
            <a:ext cx="554380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的算法设计，进行硬件实现评估，反馈给算法设计者；支持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算法定义的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种不同安全等级的高性能与低资源开销评估；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原型验证平台，评估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算法的高性能硬件实现结果，包括：芯片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300MHz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运行频率下的峰值密钥生成时间、峰值密钥封装时间与峰值密钥解封装时间；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综合软件与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PX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算法的低资源开销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AISC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硬件实现结果，包括：芯片等效逻辑门数、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16MHz/24MHz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频率下的芯片运行功耗。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C46D08-D387-939A-1327-3B90A14ADAFB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4" name="组 13">
              <a:extLst>
                <a:ext uri="{FF2B5EF4-FFF2-40B4-BE49-F238E27FC236}">
                  <a16:creationId xmlns:a16="http://schemas.microsoft.com/office/drawing/2014/main" id="{18AE0C72-C49F-F5B2-0BCC-D05C90291E4B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0" name="组 2">
                <a:extLst>
                  <a:ext uri="{FF2B5EF4-FFF2-40B4-BE49-F238E27FC236}">
                    <a16:creationId xmlns:a16="http://schemas.microsoft.com/office/drawing/2014/main" id="{5DE9B5B6-2E1E-8B78-DF5D-5BBE9A0E4156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2" name="组 1">
                  <a:extLst>
                    <a:ext uri="{FF2B5EF4-FFF2-40B4-BE49-F238E27FC236}">
                      <a16:creationId xmlns:a16="http://schemas.microsoft.com/office/drawing/2014/main" id="{868515E2-2A29-B41B-D04B-B069E41D668F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4" name="圆角矩形 79">
                    <a:extLst>
                      <a:ext uri="{FF2B5EF4-FFF2-40B4-BE49-F238E27FC236}">
                        <a16:creationId xmlns:a16="http://schemas.microsoft.com/office/drawing/2014/main" id="{9716AEA2-5261-ADD8-7839-440630936C2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圆角矩形 80">
                    <a:extLst>
                      <a:ext uri="{FF2B5EF4-FFF2-40B4-BE49-F238E27FC236}">
                        <a16:creationId xmlns:a16="http://schemas.microsoft.com/office/drawing/2014/main" id="{DF5591B8-E018-92D5-B7E1-1CD368DFA45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" name="圆角矩形 81">
                    <a:extLst>
                      <a:ext uri="{FF2B5EF4-FFF2-40B4-BE49-F238E27FC236}">
                        <a16:creationId xmlns:a16="http://schemas.microsoft.com/office/drawing/2014/main" id="{109C35A9-7460-BC3A-20EE-B92C31DCF0C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圆角矩形 82">
                    <a:extLst>
                      <a:ext uri="{FF2B5EF4-FFF2-40B4-BE49-F238E27FC236}">
                        <a16:creationId xmlns:a16="http://schemas.microsoft.com/office/drawing/2014/main" id="{8E418751-2CD2-1454-23E7-90B544FEEAA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圆角矩形 83">
                    <a:extLst>
                      <a:ext uri="{FF2B5EF4-FFF2-40B4-BE49-F238E27FC236}">
                        <a16:creationId xmlns:a16="http://schemas.microsoft.com/office/drawing/2014/main" id="{3E96818C-4A2F-79C3-3177-549BC4BDE12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3" name="圆角矩形 78">
                  <a:extLst>
                    <a:ext uri="{FF2B5EF4-FFF2-40B4-BE49-F238E27FC236}">
                      <a16:creationId xmlns:a16="http://schemas.microsoft.com/office/drawing/2014/main" id="{B3248FBF-D9B3-7107-FA53-59C1DE10C72D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" name="文本框 76">
                <a:extLst>
                  <a:ext uri="{FF2B5EF4-FFF2-40B4-BE49-F238E27FC236}">
                    <a16:creationId xmlns:a16="http://schemas.microsoft.com/office/drawing/2014/main" id="{01E2549D-6C26-86C1-4F2A-9C84628AC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A6F60C56-F8D6-CBAB-A85C-DDC17C838A3B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78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73088" y="213384"/>
            <a:ext cx="2486636" cy="523216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spc="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研究目标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81355" y="958360"/>
            <a:ext cx="5435118" cy="5701330"/>
          </a:xfrm>
          <a:prstGeom prst="roundRect">
            <a:avLst>
              <a:gd name="adj" fmla="val 348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928907" y="958360"/>
            <a:ext cx="5980276" cy="5701330"/>
          </a:xfrm>
          <a:prstGeom prst="roundRect">
            <a:avLst>
              <a:gd name="adj" fmla="val 397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6131" y="1647299"/>
            <a:ext cx="51683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完成硬件实现架构构建， 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UltraScale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FPGA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开发板完成原型验证，同时基于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28nm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工艺，完成可重构系统架构的硬件实现评估</a:t>
            </a:r>
          </a:p>
        </p:txBody>
      </p:sp>
      <p:sp>
        <p:nvSpPr>
          <p:cNvPr id="6" name="矩形 5"/>
          <p:cNvSpPr/>
          <p:nvPr/>
        </p:nvSpPr>
        <p:spPr>
          <a:xfrm>
            <a:off x="405949" y="1000386"/>
            <a:ext cx="5178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格密码方案的可重构后量子密码硬件实现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40847" y="1009760"/>
            <a:ext cx="554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两种后量子密码算法的可重构硬件实现</a:t>
            </a:r>
          </a:p>
        </p:txBody>
      </p:sp>
      <p:sp>
        <p:nvSpPr>
          <p:cNvPr id="25" name="矩形 24"/>
          <p:cNvSpPr/>
          <p:nvPr/>
        </p:nvSpPr>
        <p:spPr>
          <a:xfrm>
            <a:off x="6034637" y="1612131"/>
            <a:ext cx="5781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完成硬件架构实现，并基于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UltraScale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FPGA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开发板完成原型验证， 完成硬件资源开销与性能评估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755" y="2295329"/>
            <a:ext cx="5210945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种格密码算法；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Frodo-640/ Frodo-976/ Frodo-1344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三种不同的安全等级与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算法定义的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种不同安全等级；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原型验证平台，评估可重构硬件实现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300MHz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运行频率下的峰值密钥生成时间、峰值密钥封装时间与峰值密钥解封装时间；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原型验证平台，可重构硬件实现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算法的峰值密钥生成时间小于等于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，峰值密钥封装时间小于等于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750μs@300MHz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，峰值密钥解封装时间小于等于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综合软件与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PrimeTime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PX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功耗分析工具，评估可重构硬件架构的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AISC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实现结果，包括：芯片等效逻辑门数、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300MHz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频率下的运行功耗。</a:t>
            </a:r>
          </a:p>
        </p:txBody>
      </p:sp>
      <p:sp>
        <p:nvSpPr>
          <p:cNvPr id="8" name="矩形 7"/>
          <p:cNvSpPr/>
          <p:nvPr/>
        </p:nvSpPr>
        <p:spPr>
          <a:xfrm>
            <a:off x="6034637" y="2033070"/>
            <a:ext cx="57818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种格密码算法；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Kyber-512/ Kyber-768/ Kyber-1024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三种不同的安全等级与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Dilithium-2/ Dilithium-3/ Dilithium-5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种不同安全等级；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支持完整的密钥生成、封装与解封装功能，以及签名和验签功能；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原型验证平台，可重构硬件实现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算法的峰值密钥生成时间小于等于 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，峰值密钥封装时间小于等于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，峰值密钥解封装时间小于等于 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原型验证平台，可重构硬件实现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算法的峰值密钥生成时间小于等于 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，峰值签名时间小于等于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，峰值验签时间小于等于 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算法峰值密钥解封装时间和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算法峰值签名时间相较国际同领域前沿研究水平降低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综合软件与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PrimeTime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PX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功耗分析工具，评估可重构硬件架构的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AISC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实现结果，包括：芯片等效逻辑门数、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300MHz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频率下的运行功耗。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A436A9-78D7-FF40-44F9-495952639966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4" name="组 13">
              <a:extLst>
                <a:ext uri="{FF2B5EF4-FFF2-40B4-BE49-F238E27FC236}">
                  <a16:creationId xmlns:a16="http://schemas.microsoft.com/office/drawing/2014/main" id="{B10DF51A-9CE1-43B3-1D13-F247EC085B27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0" name="组 2">
                <a:extLst>
                  <a:ext uri="{FF2B5EF4-FFF2-40B4-BE49-F238E27FC236}">
                    <a16:creationId xmlns:a16="http://schemas.microsoft.com/office/drawing/2014/main" id="{9179D6AF-4BFA-2229-4D4E-659ED1591FD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2" name="组 1">
                  <a:extLst>
                    <a:ext uri="{FF2B5EF4-FFF2-40B4-BE49-F238E27FC236}">
                      <a16:creationId xmlns:a16="http://schemas.microsoft.com/office/drawing/2014/main" id="{18210E06-6D1F-2DB3-8C0B-48F5AE5DB2F6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4" name="圆角矩形 79">
                    <a:extLst>
                      <a:ext uri="{FF2B5EF4-FFF2-40B4-BE49-F238E27FC236}">
                        <a16:creationId xmlns:a16="http://schemas.microsoft.com/office/drawing/2014/main" id="{0B062005-7B73-D19B-5FF5-57C8667EDC7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圆角矩形 80">
                    <a:extLst>
                      <a:ext uri="{FF2B5EF4-FFF2-40B4-BE49-F238E27FC236}">
                        <a16:creationId xmlns:a16="http://schemas.microsoft.com/office/drawing/2014/main" id="{E5AACADC-B7B4-4706-3814-D2AE025CFDB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" name="圆角矩形 81">
                    <a:extLst>
                      <a:ext uri="{FF2B5EF4-FFF2-40B4-BE49-F238E27FC236}">
                        <a16:creationId xmlns:a16="http://schemas.microsoft.com/office/drawing/2014/main" id="{CF6FD648-6664-51EF-9559-4A950C8D0D7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圆角矩形 82">
                    <a:extLst>
                      <a:ext uri="{FF2B5EF4-FFF2-40B4-BE49-F238E27FC236}">
                        <a16:creationId xmlns:a16="http://schemas.microsoft.com/office/drawing/2014/main" id="{57E7C4FF-74A3-3976-3E9D-6129BCFA2FA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圆角矩形 83">
                    <a:extLst>
                      <a:ext uri="{FF2B5EF4-FFF2-40B4-BE49-F238E27FC236}">
                        <a16:creationId xmlns:a16="http://schemas.microsoft.com/office/drawing/2014/main" id="{54246D0D-0DDA-ED82-8A63-A8CF361EC03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3" name="圆角矩形 78">
                  <a:extLst>
                    <a:ext uri="{FF2B5EF4-FFF2-40B4-BE49-F238E27FC236}">
                      <a16:creationId xmlns:a16="http://schemas.microsoft.com/office/drawing/2014/main" id="{8FF5F9F8-745F-1552-CE9A-7FECA8603224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" name="文本框 76">
                <a:extLst>
                  <a:ext uri="{FF2B5EF4-FFF2-40B4-BE49-F238E27FC236}">
                    <a16:creationId xmlns:a16="http://schemas.microsoft.com/office/drawing/2014/main" id="{196683E0-CD8C-EC31-AB2D-3D47FD6CF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C8AB71F3-A295-273C-0EF3-4B2ED86EEBB2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18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296989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时间规划与人员安排</a:t>
              </a: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85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73087" y="213384"/>
            <a:ext cx="5070929" cy="954103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时间规划与人员安排</a:t>
            </a:r>
          </a:p>
          <a:p>
            <a:pPr>
              <a:defRPr/>
            </a:pPr>
            <a:endParaRPr lang="zh-CN" altLang="en-US" sz="2800" b="1" spc="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CC0802A0-733C-4FC2-9436-FD93E0F4D7E3}"/>
              </a:ext>
            </a:extLst>
          </p:cNvPr>
          <p:cNvGraphicFramePr>
            <a:graphicFrameLocks noGrp="1"/>
          </p:cNvGraphicFramePr>
          <p:nvPr/>
        </p:nvGraphicFramePr>
        <p:xfrm>
          <a:off x="478280" y="822521"/>
          <a:ext cx="11278366" cy="342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07">
                  <a:extLst>
                    <a:ext uri="{9D8B030D-6E8A-4147-A177-3AD203B41FA5}">
                      <a16:colId xmlns:a16="http://schemas.microsoft.com/office/drawing/2014/main" val="301287517"/>
                    </a:ext>
                  </a:extLst>
                </a:gridCol>
                <a:gridCol w="1033471">
                  <a:extLst>
                    <a:ext uri="{9D8B030D-6E8A-4147-A177-3AD203B41FA5}">
                      <a16:colId xmlns:a16="http://schemas.microsoft.com/office/drawing/2014/main" val="3818075296"/>
                    </a:ext>
                  </a:extLst>
                </a:gridCol>
                <a:gridCol w="381560">
                  <a:extLst>
                    <a:ext uri="{9D8B030D-6E8A-4147-A177-3AD203B41FA5}">
                      <a16:colId xmlns:a16="http://schemas.microsoft.com/office/drawing/2014/main" val="1111314216"/>
                    </a:ext>
                  </a:extLst>
                </a:gridCol>
                <a:gridCol w="389264">
                  <a:extLst>
                    <a:ext uri="{9D8B030D-6E8A-4147-A177-3AD203B41FA5}">
                      <a16:colId xmlns:a16="http://schemas.microsoft.com/office/drawing/2014/main" val="2491808712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73753143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89404923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71923894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40892020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49485226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63214821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7889420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784900333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44334033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03843042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3119048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0853729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52194484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4783756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49174885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938809038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246545282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60835044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6925315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77530345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6200487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541668581"/>
                    </a:ext>
                  </a:extLst>
                </a:gridCol>
              </a:tblGrid>
              <a:tr h="165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24.9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24.10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25.3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25.4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25.5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25.6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25.7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25.8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25.9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25.10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26.3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26.4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26.5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26.6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26.7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43134"/>
                  </a:ext>
                </a:extLst>
              </a:tr>
              <a:tr h="17034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研究目标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：高性能及低资源开销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Frodo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硬件实现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350126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45947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08114"/>
                  </a:ext>
                </a:extLst>
              </a:tr>
              <a:tr h="178564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06691"/>
                  </a:ext>
                </a:extLst>
              </a:tr>
              <a:tr h="170342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Scloud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算法硬件实现评估与算法参数优化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517384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89455"/>
                  </a:ext>
                </a:extLst>
              </a:tr>
              <a:tr h="223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91536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86002"/>
                  </a:ext>
                </a:extLst>
              </a:tr>
              <a:tr h="23927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：兼容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Frodo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Scloud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格密码方案的可重构硬件实现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59316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75716"/>
                  </a:ext>
                </a:extLst>
              </a:tr>
              <a:tr h="2367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18884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3901"/>
                  </a:ext>
                </a:extLst>
              </a:tr>
              <a:tr h="17034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：支持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Kyber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Dilithium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格密码方案的可重构硬件实现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70267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13595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82110"/>
                  </a:ext>
                </a:extLst>
              </a:tr>
            </a:tbl>
          </a:graphicData>
        </a:graphic>
      </p:graphicFrame>
      <p:sp>
        <p:nvSpPr>
          <p:cNvPr id="44" name="圆角矩形 43"/>
          <p:cNvSpPr/>
          <p:nvPr/>
        </p:nvSpPr>
        <p:spPr>
          <a:xfrm>
            <a:off x="9515113" y="1041898"/>
            <a:ext cx="2190035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661154" y="2067775"/>
            <a:ext cx="1819842" cy="364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9661154" y="2889451"/>
            <a:ext cx="1820008" cy="3362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9661154" y="3751761"/>
            <a:ext cx="1820008" cy="361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493397" y="1059482"/>
            <a:ext cx="221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顾圣斐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孙怡宁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924232" y="2115609"/>
            <a:ext cx="128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宋炫辰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852852" y="2921182"/>
            <a:ext cx="1436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王家琛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孙怡宁 </a:t>
            </a:r>
          </a:p>
        </p:txBody>
      </p:sp>
      <p:sp>
        <p:nvSpPr>
          <p:cNvPr id="58" name="矩形 57"/>
          <p:cNvSpPr/>
          <p:nvPr/>
        </p:nvSpPr>
        <p:spPr>
          <a:xfrm>
            <a:off x="9946795" y="3801283"/>
            <a:ext cx="132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张嘉明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陈思源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9509108" y="1415968"/>
            <a:ext cx="2197374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480532" y="1433552"/>
            <a:ext cx="2254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低资源开销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王家琛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C8A6CAB-AD25-4A39-A843-078FBAE95C30}"/>
              </a:ext>
            </a:extLst>
          </p:cNvPr>
          <p:cNvSpPr txBox="1"/>
          <p:nvPr/>
        </p:nvSpPr>
        <p:spPr>
          <a:xfrm>
            <a:off x="643734" y="4464401"/>
            <a:ext cx="5383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kumimoji="0" lang="en-US" altLang="zh-CN" sz="105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T+6</a:t>
            </a:r>
            <a:r>
              <a:rPr kumimoji="0" lang="zh-CN" altLang="en-US" sz="105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05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高性能设计（第一部分）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低资源开销设计（第一部分）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(3) 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专利原稿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</a:t>
            </a:r>
            <a:r>
              <a:rPr lang="en-US" altLang="zh-CN" sz="105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Kyber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实现代码及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1848418-3A18-4D25-ADB2-BC48BB8A5BE9}"/>
              </a:ext>
            </a:extLst>
          </p:cNvPr>
          <p:cNvSpPr txBox="1"/>
          <p:nvPr/>
        </p:nvSpPr>
        <p:spPr>
          <a:xfrm>
            <a:off x="6179308" y="4455634"/>
            <a:ext cx="4684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T+18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 </a:t>
            </a:r>
            <a:endParaRPr lang="en-US" altLang="zh-CN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</a:t>
            </a: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专利原稿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</a:t>
            </a: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算法硬件实现代码及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endParaRPr lang="en-US" altLang="zh-CN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(3)《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非结构化格密码算法的可重构硬件实现评估报告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</p:txBody>
      </p:sp>
      <p:sp>
        <p:nvSpPr>
          <p:cNvPr id="68" name="矩形 67"/>
          <p:cNvSpPr/>
          <p:nvPr/>
        </p:nvSpPr>
        <p:spPr>
          <a:xfrm>
            <a:off x="6179308" y="5364647"/>
            <a:ext cx="4684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T+24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兼容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算法的可重构实现论文原稿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篇</a:t>
            </a: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兼容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算法的可重构实现专利原稿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(3)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非结构化格密码算法的可重构硬件实现代码及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</a:p>
        </p:txBody>
      </p:sp>
      <p:sp>
        <p:nvSpPr>
          <p:cNvPr id="71" name="矩形 70"/>
          <p:cNvSpPr/>
          <p:nvPr/>
        </p:nvSpPr>
        <p:spPr>
          <a:xfrm>
            <a:off x="643734" y="5302187"/>
            <a:ext cx="538389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T+12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高性能设计（第二部分）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低资源开销设计（第二部分）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(3) 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硬件实现代码及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高性能设计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 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硬件实现代码及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低资源开销设计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(5) 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专利原稿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论文原稿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篇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(6)《</a:t>
            </a:r>
            <a:r>
              <a:rPr lang="en-US" altLang="zh-CN" sz="105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算法硬件实现分析报告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(7) 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结构化格密码算法的可重构硬件实现评估报告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(8)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结构化格密码算法的可重构硬件实现代码及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511" y="421140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交付节点：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31948F-C501-397F-6175-373E3C6E8502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3" name="组 13">
              <a:extLst>
                <a:ext uri="{FF2B5EF4-FFF2-40B4-BE49-F238E27FC236}">
                  <a16:creationId xmlns:a16="http://schemas.microsoft.com/office/drawing/2014/main" id="{C35DBD3B-595C-0BE9-BDEA-CD65BFB34BE1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5" name="组 2">
                <a:extLst>
                  <a:ext uri="{FF2B5EF4-FFF2-40B4-BE49-F238E27FC236}">
                    <a16:creationId xmlns:a16="http://schemas.microsoft.com/office/drawing/2014/main" id="{7D4B3D54-C0D9-B0E0-9AD2-CE33AB940C4A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7" name="组 1">
                  <a:extLst>
                    <a:ext uri="{FF2B5EF4-FFF2-40B4-BE49-F238E27FC236}">
                      <a16:creationId xmlns:a16="http://schemas.microsoft.com/office/drawing/2014/main" id="{D895E454-EA53-9A57-259F-094D171DC580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9" name="圆角矩形 79">
                    <a:extLst>
                      <a:ext uri="{FF2B5EF4-FFF2-40B4-BE49-F238E27FC236}">
                        <a16:creationId xmlns:a16="http://schemas.microsoft.com/office/drawing/2014/main" id="{DFA09D5F-A456-AE5A-0B6D-C5E32E63CBD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" name="圆角矩形 80">
                    <a:extLst>
                      <a:ext uri="{FF2B5EF4-FFF2-40B4-BE49-F238E27FC236}">
                        <a16:creationId xmlns:a16="http://schemas.microsoft.com/office/drawing/2014/main" id="{901A76C3-0077-308D-A30C-59604BD49D6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1">
                    <a:extLst>
                      <a:ext uri="{FF2B5EF4-FFF2-40B4-BE49-F238E27FC236}">
                        <a16:creationId xmlns:a16="http://schemas.microsoft.com/office/drawing/2014/main" id="{E3B8AC31-764D-F155-B51B-2FF19541D8B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2">
                    <a:extLst>
                      <a:ext uri="{FF2B5EF4-FFF2-40B4-BE49-F238E27FC236}">
                        <a16:creationId xmlns:a16="http://schemas.microsoft.com/office/drawing/2014/main" id="{1DD3B037-0DD2-D49B-228B-FD95C2615A3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3">
                    <a:extLst>
                      <a:ext uri="{FF2B5EF4-FFF2-40B4-BE49-F238E27FC236}">
                        <a16:creationId xmlns:a16="http://schemas.microsoft.com/office/drawing/2014/main" id="{E9999FAF-2DF1-0274-7A8D-9E6070F5BB0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8" name="圆角矩形 78">
                  <a:extLst>
                    <a:ext uri="{FF2B5EF4-FFF2-40B4-BE49-F238E27FC236}">
                      <a16:creationId xmlns:a16="http://schemas.microsoft.com/office/drawing/2014/main" id="{640CA5A5-A2FB-E789-0109-FDE3791D7F25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" name="文本框 76">
                <a:extLst>
                  <a:ext uri="{FF2B5EF4-FFF2-40B4-BE49-F238E27FC236}">
                    <a16:creationId xmlns:a16="http://schemas.microsoft.com/office/drawing/2014/main" id="{727CA632-3BBC-BF90-55C3-0AE1F3685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4" name="KSO_Shape">
              <a:extLst>
                <a:ext uri="{FF2B5EF4-FFF2-40B4-BE49-F238E27FC236}">
                  <a16:creationId xmlns:a16="http://schemas.microsoft.com/office/drawing/2014/main" id="{8FB3A38D-C98B-EFEA-F98D-C70FEAF21337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18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5"/>
            <a:ext cx="12212638" cy="1296988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当前工作进展</a:t>
              </a: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76521" y="1076767"/>
            <a:ext cx="396821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核心算子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：矩阵系数生成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Systolic Array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：矩阵乘运算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Sampler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：高斯采样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Controller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：用户指令译码，实现数据输入输出协议，完成对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Systolic Array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缓存的控制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206" y="4609444"/>
            <a:ext cx="1182414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矩阵乘策略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Row-by-chunk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：将矩阵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按行分块，以实现矩阵乘操作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Generate On-the-fly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：为了减少储存开销，采取边生成边计算的策略，在矩阵系数生成的同时，就进行矩阵乘运算；对于部分矩阵乘结果，可以边计算边打包送入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算子，进一步减少存储的开销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08" y="1250090"/>
            <a:ext cx="7864442" cy="37586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909BAB-2129-D0AB-F942-143B1355AC82}"/>
              </a:ext>
            </a:extLst>
          </p:cNvPr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1D4C17-F698-B07E-B456-EA8E12245DFB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>
              <a:extLst>
                <a:ext uri="{FF2B5EF4-FFF2-40B4-BE49-F238E27FC236}">
                  <a16:creationId xmlns:a16="http://schemas.microsoft.com/office/drawing/2014/main" id="{35DCC617-68AF-D169-24D1-119FFDF46EFF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>
                <a:extLst>
                  <a:ext uri="{FF2B5EF4-FFF2-40B4-BE49-F238E27FC236}">
                    <a16:creationId xmlns:a16="http://schemas.microsoft.com/office/drawing/2014/main" id="{71013B0D-C980-9924-2DD0-0E844BE6B17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>
                  <a:extLst>
                    <a:ext uri="{FF2B5EF4-FFF2-40B4-BE49-F238E27FC236}">
                      <a16:creationId xmlns:a16="http://schemas.microsoft.com/office/drawing/2014/main" id="{097FAE56-191C-B169-C7DC-166857B3AEA8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>
                    <a:extLst>
                      <a:ext uri="{FF2B5EF4-FFF2-40B4-BE49-F238E27FC236}">
                        <a16:creationId xmlns:a16="http://schemas.microsoft.com/office/drawing/2014/main" id="{CB00F44B-EC90-6499-369D-D4A3D5A5AEF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>
                    <a:extLst>
                      <a:ext uri="{FF2B5EF4-FFF2-40B4-BE49-F238E27FC236}">
                        <a16:creationId xmlns:a16="http://schemas.microsoft.com/office/drawing/2014/main" id="{DC64C30F-C3E4-E07B-4CED-1E14C6B5DB2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>
                    <a:extLst>
                      <a:ext uri="{FF2B5EF4-FFF2-40B4-BE49-F238E27FC236}">
                        <a16:creationId xmlns:a16="http://schemas.microsoft.com/office/drawing/2014/main" id="{9B093AE6-CF4E-0570-A68C-8432D1C6953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>
                    <a:extLst>
                      <a:ext uri="{FF2B5EF4-FFF2-40B4-BE49-F238E27FC236}">
                        <a16:creationId xmlns:a16="http://schemas.microsoft.com/office/drawing/2014/main" id="{A6607C20-0645-21C9-8768-80A05FF81F4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>
                    <a:extLst>
                      <a:ext uri="{FF2B5EF4-FFF2-40B4-BE49-F238E27FC236}">
                        <a16:creationId xmlns:a16="http://schemas.microsoft.com/office/drawing/2014/main" id="{4F56A73D-62C3-66C5-3C1B-C1111D8F0DE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>
                  <a:extLst>
                    <a:ext uri="{FF2B5EF4-FFF2-40B4-BE49-F238E27FC236}">
                      <a16:creationId xmlns:a16="http://schemas.microsoft.com/office/drawing/2014/main" id="{1BAD9C67-EC94-0782-0063-3F99FC81A06B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>
                <a:extLst>
                  <a:ext uri="{FF2B5EF4-FFF2-40B4-BE49-F238E27FC236}">
                    <a16:creationId xmlns:a16="http://schemas.microsoft.com/office/drawing/2014/main" id="{AFCCA488-9B41-DABF-CBE5-C1529D2F4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>
              <a:extLst>
                <a:ext uri="{FF2B5EF4-FFF2-40B4-BE49-F238E27FC236}">
                  <a16:creationId xmlns:a16="http://schemas.microsoft.com/office/drawing/2014/main" id="{BB579976-6DC0-34E1-0AFC-AAB3C9F43115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6952035-3892-6EAF-FA27-AEE921FACD57}"/>
              </a:ext>
            </a:extLst>
          </p:cNvPr>
          <p:cNvSpPr txBox="1"/>
          <p:nvPr/>
        </p:nvSpPr>
        <p:spPr>
          <a:xfrm>
            <a:off x="6470800" y="908509"/>
            <a:ext cx="3082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算法硬件实现总体架构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U0OGM4Yzg3ZGY2N2M4MGVhNmYxMzhiMGZjNmE4ZW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5*269"/>
  <p:tag name="TABLE_ENDDRAG_RECT" val="657*264*285*26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2899</Words>
  <Application>Microsoft Office PowerPoint</Application>
  <PresentationFormat>宽屏</PresentationFormat>
  <Paragraphs>332</Paragraphs>
  <Slides>19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等线</vt:lpstr>
      <vt:lpstr>等线 Light</vt:lpstr>
      <vt:lpstr>华文细黑</vt:lpstr>
      <vt:lpstr>微软雅黑</vt:lpstr>
      <vt:lpstr>Arial</vt:lpstr>
      <vt:lpstr>Calibri</vt:lpstr>
      <vt:lpstr>Cambria Math</vt:lpstr>
      <vt:lpstr>Segoe UI Semilight</vt:lpstr>
      <vt:lpstr>Times New Roman</vt:lpstr>
      <vt:lpstr>Verdana</vt:lpstr>
      <vt:lpstr>Wingdings</vt:lpstr>
      <vt:lpstr>Office 主题​​</vt:lpstr>
      <vt:lpstr>Visio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t7889</cp:lastModifiedBy>
  <cp:revision>776</cp:revision>
  <dcterms:created xsi:type="dcterms:W3CDTF">2023-07-28T09:55:00Z</dcterms:created>
  <dcterms:modified xsi:type="dcterms:W3CDTF">2024-08-21T11:04:42Z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1A561011122E4E39A92B75FC44E2E314_12</vt:lpwstr>
  </property>
  <property fmtid="{D5CDD505-2E9C-101B-9397-08002B2CF9AE}" pid="3" name="KSOProductBuildVer">
    <vt:lpwstr>2052-12.1.0.17150</vt:lpwstr>
  </property>
</Properties>
</file>