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620" r:id="rId2"/>
    <p:sldId id="258" r:id="rId3"/>
    <p:sldId id="700" r:id="rId4"/>
    <p:sldId id="701" r:id="rId5"/>
    <p:sldId id="702" r:id="rId6"/>
    <p:sldId id="703" r:id="rId7"/>
    <p:sldId id="704" r:id="rId8"/>
    <p:sldId id="697" r:id="rId9"/>
    <p:sldId id="705" r:id="rId10"/>
    <p:sldId id="707" r:id="rId11"/>
    <p:sldId id="696" r:id="rId12"/>
    <p:sldId id="694" r:id="rId13"/>
    <p:sldId id="677" r:id="rId14"/>
    <p:sldId id="691" r:id="rId15"/>
    <p:sldId id="693" r:id="rId16"/>
    <p:sldId id="692" r:id="rId17"/>
    <p:sldId id="706" r:id="rId18"/>
    <p:sldId id="698" r:id="rId19"/>
    <p:sldId id="699" r:id="rId20"/>
    <p:sldId id="669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B7DDE8"/>
    <a:srgbClr val="DDD6E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6" autoAdjust="0"/>
    <p:restoredTop sz="96349" autoAdjust="0"/>
  </p:normalViewPr>
  <p:slideViewPr>
    <p:cSldViewPr snapToGrid="0">
      <p:cViewPr varScale="1">
        <p:scale>
          <a:sx n="90" d="100"/>
          <a:sy n="90" d="100"/>
        </p:scale>
        <p:origin x="8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FF448-F295-4DE3-B682-FE57C8A33F8A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1727C-9CCD-4C1B-8DC7-4CB838473E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01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芯片</a:t>
            </a:r>
            <a:r>
              <a:rPr lang="en-US" altLang="zh-CN" dirty="0"/>
              <a:t>pin</a:t>
            </a:r>
            <a:r>
              <a:rPr lang="zh-CN" altLang="en-US" dirty="0"/>
              <a:t>脚</a:t>
            </a:r>
            <a:r>
              <a:rPr lang="en-US" altLang="zh-CN" dirty="0"/>
              <a:t>246</a:t>
            </a:r>
            <a:r>
              <a:rPr lang="zh-CN" altLang="en-US" dirty="0"/>
              <a:t>个，</a:t>
            </a:r>
            <a:r>
              <a:rPr lang="en-US" altLang="zh-CN" dirty="0"/>
              <a:t>121</a:t>
            </a:r>
            <a:r>
              <a:rPr lang="zh-CN" altLang="en-US" dirty="0"/>
              <a:t>个信号</a:t>
            </a:r>
            <a:r>
              <a:rPr lang="en-US" altLang="zh-CN" dirty="0"/>
              <a:t>pin</a:t>
            </a:r>
            <a:r>
              <a:rPr lang="zh-CN" altLang="en-US" dirty="0"/>
              <a:t>，</a:t>
            </a:r>
            <a:r>
              <a:rPr lang="en-US" altLang="zh-CN" dirty="0" err="1"/>
              <a:t>51.2mm2</a:t>
            </a:r>
            <a:r>
              <a:rPr lang="zh-CN" altLang="en-US" dirty="0"/>
              <a:t>，</a:t>
            </a:r>
            <a:r>
              <a:rPr lang="en-US" altLang="zh-CN" sz="12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30.98TOPS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2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64Mb</a:t>
            </a:r>
            <a:endParaRPr lang="en-US" altLang="en-US" sz="1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dirty="0"/>
              <a:t>ECO</a:t>
            </a:r>
            <a:r>
              <a:rPr lang="zh-CN" altLang="en-US" dirty="0"/>
              <a:t>之后，加了</a:t>
            </a:r>
            <a:r>
              <a:rPr lang="en-US" altLang="zh-CN" dirty="0" err="1"/>
              <a:t>sealring</a:t>
            </a:r>
            <a:r>
              <a:rPr lang="en-US" altLang="zh-CN" dirty="0"/>
              <a:t> </a:t>
            </a:r>
            <a:r>
              <a:rPr lang="zh-CN" altLang="en-US" dirty="0"/>
              <a:t>坐标大小是</a:t>
            </a:r>
            <a:r>
              <a:rPr lang="en-US" altLang="zh-CN" dirty="0"/>
              <a:t>7960*</a:t>
            </a:r>
            <a:r>
              <a:rPr lang="en-US" altLang="zh-CN" dirty="0" err="1"/>
              <a:t>6680μm</a:t>
            </a:r>
            <a:r>
              <a:rPr lang="zh-CN" altLang="en-US" dirty="0"/>
              <a:t>，不加</a:t>
            </a:r>
            <a:r>
              <a:rPr lang="en-US" altLang="zh-CN" dirty="0" err="1"/>
              <a:t>sealring</a:t>
            </a:r>
            <a:r>
              <a:rPr lang="zh-CN" altLang="en-US" dirty="0"/>
              <a:t>是</a:t>
            </a:r>
            <a:r>
              <a:rPr lang="en-US" altLang="zh-CN" dirty="0"/>
              <a:t>7923*</a:t>
            </a:r>
            <a:r>
              <a:rPr lang="en-US" altLang="zh-CN" dirty="0" err="1"/>
              <a:t>6642μm</a:t>
            </a:r>
            <a:r>
              <a:rPr lang="zh-CN" altLang="en-US" dirty="0"/>
              <a:t>，</a:t>
            </a:r>
            <a:r>
              <a:rPr lang="en-US" altLang="zh-CN" dirty="0"/>
              <a:t>pad</a:t>
            </a:r>
            <a:r>
              <a:rPr lang="zh-CN" altLang="en-US" dirty="0"/>
              <a:t>坐标在</a:t>
            </a:r>
            <a:r>
              <a:rPr lang="en-US" altLang="zh-CN" dirty="0" err="1"/>
              <a:t>sealring</a:t>
            </a:r>
            <a:r>
              <a:rPr lang="zh-CN" altLang="en-US" dirty="0"/>
              <a:t>后偏移是所有的</a:t>
            </a:r>
            <a:r>
              <a:rPr lang="en-US" altLang="zh-CN" dirty="0"/>
              <a:t>X</a:t>
            </a:r>
            <a:r>
              <a:rPr lang="zh-CN" altLang="en-US" dirty="0"/>
              <a:t>坐标</a:t>
            </a:r>
            <a:r>
              <a:rPr lang="en-US" altLang="zh-CN" dirty="0"/>
              <a:t>+64.97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坐标</a:t>
            </a:r>
            <a:r>
              <a:rPr lang="en-US" altLang="zh-CN"/>
              <a:t>+65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芯片</a:t>
            </a:r>
            <a:r>
              <a:rPr lang="en-US" altLang="zh-CN" dirty="0"/>
              <a:t>pin</a:t>
            </a:r>
            <a:r>
              <a:rPr lang="zh-CN" altLang="en-US" dirty="0"/>
              <a:t>脚</a:t>
            </a:r>
            <a:r>
              <a:rPr lang="en-US" altLang="zh-CN" dirty="0"/>
              <a:t>246</a:t>
            </a:r>
            <a:r>
              <a:rPr lang="zh-CN" altLang="en-US" dirty="0"/>
              <a:t>个，</a:t>
            </a:r>
            <a:r>
              <a:rPr lang="en-US" altLang="zh-CN" dirty="0"/>
              <a:t>121</a:t>
            </a:r>
            <a:r>
              <a:rPr lang="zh-CN" altLang="en-US" dirty="0"/>
              <a:t>个信号</a:t>
            </a:r>
            <a:r>
              <a:rPr lang="en-US" altLang="zh-CN" dirty="0"/>
              <a:t>pin</a:t>
            </a:r>
            <a:r>
              <a:rPr lang="zh-CN" altLang="en-US" dirty="0"/>
              <a:t>，</a:t>
            </a:r>
            <a:r>
              <a:rPr lang="en-US" altLang="zh-CN" dirty="0" err="1"/>
              <a:t>51.2mm2</a:t>
            </a:r>
            <a:r>
              <a:rPr lang="zh-CN" altLang="en-US" dirty="0"/>
              <a:t>，</a:t>
            </a:r>
            <a:r>
              <a:rPr lang="en-US" altLang="zh-CN" sz="12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30.98TOPS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2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64Mb</a:t>
            </a:r>
            <a:endParaRPr lang="en-US" altLang="en-US" sz="1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dirty="0"/>
              <a:t>ECO</a:t>
            </a:r>
            <a:r>
              <a:rPr lang="zh-CN" altLang="en-US" dirty="0"/>
              <a:t>之后，加了</a:t>
            </a:r>
            <a:r>
              <a:rPr lang="en-US" altLang="zh-CN" dirty="0" err="1"/>
              <a:t>sealring</a:t>
            </a:r>
            <a:r>
              <a:rPr lang="en-US" altLang="zh-CN" dirty="0"/>
              <a:t> </a:t>
            </a:r>
            <a:r>
              <a:rPr lang="zh-CN" altLang="en-US" dirty="0"/>
              <a:t>坐标大小是</a:t>
            </a:r>
            <a:r>
              <a:rPr lang="en-US" altLang="zh-CN" dirty="0"/>
              <a:t>7960*</a:t>
            </a:r>
            <a:r>
              <a:rPr lang="en-US" altLang="zh-CN" dirty="0" err="1"/>
              <a:t>6680μm</a:t>
            </a:r>
            <a:r>
              <a:rPr lang="zh-CN" altLang="en-US" dirty="0"/>
              <a:t>，不加</a:t>
            </a:r>
            <a:r>
              <a:rPr lang="en-US" altLang="zh-CN" dirty="0" err="1"/>
              <a:t>sealring</a:t>
            </a:r>
            <a:r>
              <a:rPr lang="zh-CN" altLang="en-US" dirty="0"/>
              <a:t>是</a:t>
            </a:r>
            <a:r>
              <a:rPr lang="en-US" altLang="zh-CN" dirty="0"/>
              <a:t>7923*</a:t>
            </a:r>
            <a:r>
              <a:rPr lang="en-US" altLang="zh-CN" dirty="0" err="1"/>
              <a:t>6642μm</a:t>
            </a:r>
            <a:r>
              <a:rPr lang="zh-CN" altLang="en-US" dirty="0"/>
              <a:t>，</a:t>
            </a:r>
            <a:r>
              <a:rPr lang="en-US" altLang="zh-CN" dirty="0"/>
              <a:t>pad</a:t>
            </a:r>
            <a:r>
              <a:rPr lang="zh-CN" altLang="en-US" dirty="0"/>
              <a:t>坐标在</a:t>
            </a:r>
            <a:r>
              <a:rPr lang="en-US" altLang="zh-CN" dirty="0" err="1"/>
              <a:t>sealring</a:t>
            </a:r>
            <a:r>
              <a:rPr lang="zh-CN" altLang="en-US" dirty="0"/>
              <a:t>后偏移是所有的</a:t>
            </a:r>
            <a:r>
              <a:rPr lang="en-US" altLang="zh-CN" dirty="0"/>
              <a:t>X</a:t>
            </a:r>
            <a:r>
              <a:rPr lang="zh-CN" altLang="en-US" dirty="0"/>
              <a:t>坐标</a:t>
            </a:r>
            <a:r>
              <a:rPr lang="en-US" altLang="zh-CN" dirty="0"/>
              <a:t>+64.97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坐标</a:t>
            </a:r>
            <a:r>
              <a:rPr lang="en-US" altLang="zh-CN"/>
              <a:t>+65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芯片</a:t>
            </a:r>
            <a:r>
              <a:rPr lang="en-US" altLang="zh-CN" dirty="0"/>
              <a:t>pin</a:t>
            </a:r>
            <a:r>
              <a:rPr lang="zh-CN" altLang="en-US" dirty="0"/>
              <a:t>脚</a:t>
            </a:r>
            <a:r>
              <a:rPr lang="en-US" altLang="zh-CN" dirty="0"/>
              <a:t>246</a:t>
            </a:r>
            <a:r>
              <a:rPr lang="zh-CN" altLang="en-US" dirty="0"/>
              <a:t>个，</a:t>
            </a:r>
            <a:r>
              <a:rPr lang="en-US" altLang="zh-CN" dirty="0"/>
              <a:t>121</a:t>
            </a:r>
            <a:r>
              <a:rPr lang="zh-CN" altLang="en-US" dirty="0"/>
              <a:t>个信号</a:t>
            </a:r>
            <a:r>
              <a:rPr lang="en-US" altLang="zh-CN" dirty="0"/>
              <a:t>pin</a:t>
            </a:r>
            <a:r>
              <a:rPr lang="zh-CN" altLang="en-US" dirty="0"/>
              <a:t>，</a:t>
            </a:r>
            <a:r>
              <a:rPr lang="en-US" altLang="zh-CN" dirty="0" err="1"/>
              <a:t>51.2mm2</a:t>
            </a:r>
            <a:r>
              <a:rPr lang="zh-CN" altLang="en-US" dirty="0"/>
              <a:t>，</a:t>
            </a:r>
            <a:r>
              <a:rPr lang="en-US" altLang="zh-CN" sz="12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30.98TOPS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2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64Mb</a:t>
            </a:r>
            <a:endParaRPr lang="en-US" altLang="en-US" sz="1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dirty="0"/>
              <a:t>ECO</a:t>
            </a:r>
            <a:r>
              <a:rPr lang="zh-CN" altLang="en-US" dirty="0"/>
              <a:t>之后，加了</a:t>
            </a:r>
            <a:r>
              <a:rPr lang="en-US" altLang="zh-CN" dirty="0" err="1"/>
              <a:t>sealring</a:t>
            </a:r>
            <a:r>
              <a:rPr lang="en-US" altLang="zh-CN" dirty="0"/>
              <a:t> </a:t>
            </a:r>
            <a:r>
              <a:rPr lang="zh-CN" altLang="en-US" dirty="0"/>
              <a:t>坐标大小是</a:t>
            </a:r>
            <a:r>
              <a:rPr lang="en-US" altLang="zh-CN" dirty="0"/>
              <a:t>7960*</a:t>
            </a:r>
            <a:r>
              <a:rPr lang="en-US" altLang="zh-CN" dirty="0" err="1"/>
              <a:t>6680μm</a:t>
            </a:r>
            <a:r>
              <a:rPr lang="zh-CN" altLang="en-US" dirty="0"/>
              <a:t>，不加</a:t>
            </a:r>
            <a:r>
              <a:rPr lang="en-US" altLang="zh-CN" dirty="0" err="1"/>
              <a:t>sealring</a:t>
            </a:r>
            <a:r>
              <a:rPr lang="zh-CN" altLang="en-US" dirty="0"/>
              <a:t>是</a:t>
            </a:r>
            <a:r>
              <a:rPr lang="en-US" altLang="zh-CN" dirty="0"/>
              <a:t>7923*</a:t>
            </a:r>
            <a:r>
              <a:rPr lang="en-US" altLang="zh-CN" dirty="0" err="1"/>
              <a:t>6642μm</a:t>
            </a:r>
            <a:r>
              <a:rPr lang="zh-CN" altLang="en-US" dirty="0"/>
              <a:t>，</a:t>
            </a:r>
            <a:r>
              <a:rPr lang="en-US" altLang="zh-CN" dirty="0"/>
              <a:t>pad</a:t>
            </a:r>
            <a:r>
              <a:rPr lang="zh-CN" altLang="en-US" dirty="0"/>
              <a:t>坐标在</a:t>
            </a:r>
            <a:r>
              <a:rPr lang="en-US" altLang="zh-CN" dirty="0" err="1"/>
              <a:t>sealring</a:t>
            </a:r>
            <a:r>
              <a:rPr lang="zh-CN" altLang="en-US" dirty="0"/>
              <a:t>后偏移是所有的</a:t>
            </a:r>
            <a:r>
              <a:rPr lang="en-US" altLang="zh-CN" dirty="0"/>
              <a:t>X</a:t>
            </a:r>
            <a:r>
              <a:rPr lang="zh-CN" altLang="en-US" dirty="0"/>
              <a:t>坐标</a:t>
            </a:r>
            <a:r>
              <a:rPr lang="en-US" altLang="zh-CN" dirty="0"/>
              <a:t>+64.97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坐标</a:t>
            </a:r>
            <a:r>
              <a:rPr lang="en-US" altLang="zh-CN"/>
              <a:t>+65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芯片</a:t>
            </a:r>
            <a:r>
              <a:rPr lang="en-US" altLang="zh-CN" dirty="0"/>
              <a:t>pin</a:t>
            </a:r>
            <a:r>
              <a:rPr lang="zh-CN" altLang="en-US" dirty="0"/>
              <a:t>脚</a:t>
            </a:r>
            <a:r>
              <a:rPr lang="en-US" altLang="zh-CN" dirty="0"/>
              <a:t>246</a:t>
            </a:r>
            <a:r>
              <a:rPr lang="zh-CN" altLang="en-US" dirty="0"/>
              <a:t>个，</a:t>
            </a:r>
            <a:r>
              <a:rPr lang="en-US" altLang="zh-CN" dirty="0"/>
              <a:t>121</a:t>
            </a:r>
            <a:r>
              <a:rPr lang="zh-CN" altLang="en-US" dirty="0"/>
              <a:t>个信号</a:t>
            </a:r>
            <a:r>
              <a:rPr lang="en-US" altLang="zh-CN" dirty="0"/>
              <a:t>pin</a:t>
            </a:r>
            <a:r>
              <a:rPr lang="zh-CN" altLang="en-US" dirty="0"/>
              <a:t>，</a:t>
            </a:r>
            <a:r>
              <a:rPr lang="en-US" altLang="zh-CN" dirty="0" err="1"/>
              <a:t>51.2mm2</a:t>
            </a:r>
            <a:r>
              <a:rPr lang="zh-CN" altLang="en-US" dirty="0"/>
              <a:t>，</a:t>
            </a:r>
            <a:r>
              <a:rPr lang="en-US" altLang="zh-CN" sz="12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30.98TOPS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2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64Mb</a:t>
            </a:r>
            <a:endParaRPr lang="en-US" altLang="en-US" sz="1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dirty="0"/>
              <a:t>ECO</a:t>
            </a:r>
            <a:r>
              <a:rPr lang="zh-CN" altLang="en-US" dirty="0"/>
              <a:t>之后，加了</a:t>
            </a:r>
            <a:r>
              <a:rPr lang="en-US" altLang="zh-CN" dirty="0" err="1"/>
              <a:t>sealring</a:t>
            </a:r>
            <a:r>
              <a:rPr lang="en-US" altLang="zh-CN" dirty="0"/>
              <a:t> </a:t>
            </a:r>
            <a:r>
              <a:rPr lang="zh-CN" altLang="en-US" dirty="0"/>
              <a:t>坐标大小是</a:t>
            </a:r>
            <a:r>
              <a:rPr lang="en-US" altLang="zh-CN" dirty="0"/>
              <a:t>7960*</a:t>
            </a:r>
            <a:r>
              <a:rPr lang="en-US" altLang="zh-CN" dirty="0" err="1"/>
              <a:t>6680μm</a:t>
            </a:r>
            <a:r>
              <a:rPr lang="zh-CN" altLang="en-US" dirty="0"/>
              <a:t>，不加</a:t>
            </a:r>
            <a:r>
              <a:rPr lang="en-US" altLang="zh-CN" dirty="0" err="1"/>
              <a:t>sealring</a:t>
            </a:r>
            <a:r>
              <a:rPr lang="zh-CN" altLang="en-US" dirty="0"/>
              <a:t>是</a:t>
            </a:r>
            <a:r>
              <a:rPr lang="en-US" altLang="zh-CN" dirty="0"/>
              <a:t>7923*</a:t>
            </a:r>
            <a:r>
              <a:rPr lang="en-US" altLang="zh-CN" dirty="0" err="1"/>
              <a:t>6642μm</a:t>
            </a:r>
            <a:r>
              <a:rPr lang="zh-CN" altLang="en-US" dirty="0"/>
              <a:t>，</a:t>
            </a:r>
            <a:r>
              <a:rPr lang="en-US" altLang="zh-CN" dirty="0"/>
              <a:t>pad</a:t>
            </a:r>
            <a:r>
              <a:rPr lang="zh-CN" altLang="en-US" dirty="0"/>
              <a:t>坐标在</a:t>
            </a:r>
            <a:r>
              <a:rPr lang="en-US" altLang="zh-CN" dirty="0" err="1"/>
              <a:t>sealring</a:t>
            </a:r>
            <a:r>
              <a:rPr lang="zh-CN" altLang="en-US" dirty="0"/>
              <a:t>后偏移是所有的</a:t>
            </a:r>
            <a:r>
              <a:rPr lang="en-US" altLang="zh-CN" dirty="0"/>
              <a:t>X</a:t>
            </a:r>
            <a:r>
              <a:rPr lang="zh-CN" altLang="en-US" dirty="0"/>
              <a:t>坐标</a:t>
            </a:r>
            <a:r>
              <a:rPr lang="en-US" altLang="zh-CN" dirty="0"/>
              <a:t>+64.97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坐标</a:t>
            </a:r>
            <a:r>
              <a:rPr lang="en-US" altLang="zh-CN"/>
              <a:t>+65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9693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E15B1-192B-41C6-87C8-5C65378C7F5A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274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8139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786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E15B1-192B-41C6-87C8-5C65378C7F5A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芯片</a:t>
            </a:r>
            <a:r>
              <a:rPr lang="en-US" altLang="zh-CN" dirty="0"/>
              <a:t>pin</a:t>
            </a:r>
            <a:r>
              <a:rPr lang="zh-CN" altLang="en-US" dirty="0"/>
              <a:t>脚</a:t>
            </a:r>
            <a:r>
              <a:rPr lang="en-US" altLang="zh-CN" dirty="0"/>
              <a:t>246</a:t>
            </a:r>
            <a:r>
              <a:rPr lang="zh-CN" altLang="en-US" dirty="0"/>
              <a:t>个，</a:t>
            </a:r>
            <a:r>
              <a:rPr lang="en-US" altLang="zh-CN" dirty="0"/>
              <a:t>121</a:t>
            </a:r>
            <a:r>
              <a:rPr lang="zh-CN" altLang="en-US" dirty="0"/>
              <a:t>个信号</a:t>
            </a:r>
            <a:r>
              <a:rPr lang="en-US" altLang="zh-CN" dirty="0"/>
              <a:t>pin</a:t>
            </a:r>
            <a:r>
              <a:rPr lang="zh-CN" altLang="en-US" dirty="0"/>
              <a:t>，</a:t>
            </a:r>
            <a:r>
              <a:rPr lang="en-US" altLang="zh-CN" dirty="0" err="1"/>
              <a:t>51.2mm2</a:t>
            </a:r>
            <a:r>
              <a:rPr lang="zh-CN" altLang="en-US" dirty="0"/>
              <a:t>，</a:t>
            </a:r>
            <a:r>
              <a:rPr lang="en-US" altLang="zh-CN" sz="12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30.98TOPS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2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64Mb</a:t>
            </a:r>
            <a:endParaRPr lang="en-US" altLang="en-US" sz="1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dirty="0"/>
              <a:t>ECO</a:t>
            </a:r>
            <a:r>
              <a:rPr lang="zh-CN" altLang="en-US" dirty="0"/>
              <a:t>之后，加了</a:t>
            </a:r>
            <a:r>
              <a:rPr lang="en-US" altLang="zh-CN" dirty="0" err="1"/>
              <a:t>sealring</a:t>
            </a:r>
            <a:r>
              <a:rPr lang="en-US" altLang="zh-CN" dirty="0"/>
              <a:t> </a:t>
            </a:r>
            <a:r>
              <a:rPr lang="zh-CN" altLang="en-US" dirty="0"/>
              <a:t>坐标大小是</a:t>
            </a:r>
            <a:r>
              <a:rPr lang="en-US" altLang="zh-CN" dirty="0"/>
              <a:t>7960*</a:t>
            </a:r>
            <a:r>
              <a:rPr lang="en-US" altLang="zh-CN" dirty="0" err="1"/>
              <a:t>6680μm</a:t>
            </a:r>
            <a:r>
              <a:rPr lang="zh-CN" altLang="en-US" dirty="0"/>
              <a:t>，不加</a:t>
            </a:r>
            <a:r>
              <a:rPr lang="en-US" altLang="zh-CN" dirty="0" err="1"/>
              <a:t>sealring</a:t>
            </a:r>
            <a:r>
              <a:rPr lang="zh-CN" altLang="en-US" dirty="0"/>
              <a:t>是</a:t>
            </a:r>
            <a:r>
              <a:rPr lang="en-US" altLang="zh-CN" dirty="0"/>
              <a:t>7923*</a:t>
            </a:r>
            <a:r>
              <a:rPr lang="en-US" altLang="zh-CN" dirty="0" err="1"/>
              <a:t>6642μm</a:t>
            </a:r>
            <a:r>
              <a:rPr lang="zh-CN" altLang="en-US" dirty="0"/>
              <a:t>，</a:t>
            </a:r>
            <a:r>
              <a:rPr lang="en-US" altLang="zh-CN" dirty="0"/>
              <a:t>pad</a:t>
            </a:r>
            <a:r>
              <a:rPr lang="zh-CN" altLang="en-US" dirty="0"/>
              <a:t>坐标在</a:t>
            </a:r>
            <a:r>
              <a:rPr lang="en-US" altLang="zh-CN" dirty="0" err="1"/>
              <a:t>sealring</a:t>
            </a:r>
            <a:r>
              <a:rPr lang="zh-CN" altLang="en-US" dirty="0"/>
              <a:t>后偏移是所有的</a:t>
            </a:r>
            <a:r>
              <a:rPr lang="en-US" altLang="zh-CN" dirty="0"/>
              <a:t>X</a:t>
            </a:r>
            <a:r>
              <a:rPr lang="zh-CN" altLang="en-US" dirty="0"/>
              <a:t>坐标</a:t>
            </a:r>
            <a:r>
              <a:rPr lang="en-US" altLang="zh-CN" dirty="0"/>
              <a:t>+64.97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坐标</a:t>
            </a:r>
            <a:r>
              <a:rPr lang="en-US" altLang="zh-CN"/>
              <a:t>+65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芯片</a:t>
            </a:r>
            <a:r>
              <a:rPr lang="en-US" altLang="zh-CN" dirty="0"/>
              <a:t>pin</a:t>
            </a:r>
            <a:r>
              <a:rPr lang="zh-CN" altLang="en-US" dirty="0"/>
              <a:t>脚</a:t>
            </a:r>
            <a:r>
              <a:rPr lang="en-US" altLang="zh-CN" dirty="0"/>
              <a:t>246</a:t>
            </a:r>
            <a:r>
              <a:rPr lang="zh-CN" altLang="en-US" dirty="0"/>
              <a:t>个，</a:t>
            </a:r>
            <a:r>
              <a:rPr lang="en-US" altLang="zh-CN" dirty="0"/>
              <a:t>121</a:t>
            </a:r>
            <a:r>
              <a:rPr lang="zh-CN" altLang="en-US" dirty="0"/>
              <a:t>个信号</a:t>
            </a:r>
            <a:r>
              <a:rPr lang="en-US" altLang="zh-CN" dirty="0"/>
              <a:t>pin</a:t>
            </a:r>
            <a:r>
              <a:rPr lang="zh-CN" altLang="en-US" dirty="0"/>
              <a:t>，</a:t>
            </a:r>
            <a:r>
              <a:rPr lang="en-US" altLang="zh-CN" dirty="0" err="1"/>
              <a:t>51.2mm2</a:t>
            </a:r>
            <a:r>
              <a:rPr lang="zh-CN" altLang="en-US" dirty="0"/>
              <a:t>，</a:t>
            </a:r>
            <a:r>
              <a:rPr lang="en-US" altLang="zh-CN" sz="12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30.98TOPS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2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64Mb</a:t>
            </a:r>
            <a:endParaRPr lang="en-US" altLang="en-US" sz="1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dirty="0"/>
              <a:t>ECO</a:t>
            </a:r>
            <a:r>
              <a:rPr lang="zh-CN" altLang="en-US" dirty="0"/>
              <a:t>之后，加了</a:t>
            </a:r>
            <a:r>
              <a:rPr lang="en-US" altLang="zh-CN" dirty="0" err="1"/>
              <a:t>sealring</a:t>
            </a:r>
            <a:r>
              <a:rPr lang="en-US" altLang="zh-CN" dirty="0"/>
              <a:t> </a:t>
            </a:r>
            <a:r>
              <a:rPr lang="zh-CN" altLang="en-US" dirty="0"/>
              <a:t>坐标大小是</a:t>
            </a:r>
            <a:r>
              <a:rPr lang="en-US" altLang="zh-CN" dirty="0"/>
              <a:t>7960*</a:t>
            </a:r>
            <a:r>
              <a:rPr lang="en-US" altLang="zh-CN" dirty="0" err="1"/>
              <a:t>6680μm</a:t>
            </a:r>
            <a:r>
              <a:rPr lang="zh-CN" altLang="en-US" dirty="0"/>
              <a:t>，不加</a:t>
            </a:r>
            <a:r>
              <a:rPr lang="en-US" altLang="zh-CN" dirty="0" err="1"/>
              <a:t>sealring</a:t>
            </a:r>
            <a:r>
              <a:rPr lang="zh-CN" altLang="en-US" dirty="0"/>
              <a:t>是</a:t>
            </a:r>
            <a:r>
              <a:rPr lang="en-US" altLang="zh-CN" dirty="0"/>
              <a:t>7923*</a:t>
            </a:r>
            <a:r>
              <a:rPr lang="en-US" altLang="zh-CN" dirty="0" err="1"/>
              <a:t>6642μm</a:t>
            </a:r>
            <a:r>
              <a:rPr lang="zh-CN" altLang="en-US" dirty="0"/>
              <a:t>，</a:t>
            </a:r>
            <a:r>
              <a:rPr lang="en-US" altLang="zh-CN" dirty="0"/>
              <a:t>pad</a:t>
            </a:r>
            <a:r>
              <a:rPr lang="zh-CN" altLang="en-US" dirty="0"/>
              <a:t>坐标在</a:t>
            </a:r>
            <a:r>
              <a:rPr lang="en-US" altLang="zh-CN" dirty="0" err="1"/>
              <a:t>sealring</a:t>
            </a:r>
            <a:r>
              <a:rPr lang="zh-CN" altLang="en-US" dirty="0"/>
              <a:t>后偏移是所有的</a:t>
            </a:r>
            <a:r>
              <a:rPr lang="en-US" altLang="zh-CN" dirty="0"/>
              <a:t>X</a:t>
            </a:r>
            <a:r>
              <a:rPr lang="zh-CN" altLang="en-US" dirty="0"/>
              <a:t>坐标</a:t>
            </a:r>
            <a:r>
              <a:rPr lang="en-US" altLang="zh-CN" dirty="0"/>
              <a:t>+64.97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坐标</a:t>
            </a:r>
            <a:r>
              <a:rPr lang="en-US" altLang="zh-CN"/>
              <a:t>+65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EB670-E294-4967-8CDF-2DA207E54C9C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png"/><Relationship Id="rId5" Type="http://schemas.openxmlformats.org/officeDocument/2006/relationships/image" Target="../media/image13.emf"/><Relationship Id="rId4" Type="http://schemas.openxmlformats.org/officeDocument/2006/relationships/image" Target="../media/image12.emf"/><Relationship Id="rId9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2876621" y="3629760"/>
            <a:ext cx="6438758" cy="248510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Segoe UI Semilight" panose="020B0402040204020203" pitchFamily="34" charset="0"/>
                <a:ea typeface="微软雅黑" panose="020B0503020204020204" charset="-122"/>
                <a:cs typeface="Segoe UI Semilight" panose="020B0402040204020203" pitchFamily="34" charset="0"/>
              </a:rPr>
              <a:t>项目负责人：刘冬生、陆家昊</a:t>
            </a:r>
            <a:endParaRPr lang="en-US" altLang="zh-CN" sz="2400" b="1" dirty="0">
              <a:solidFill>
                <a:schemeClr val="bg1"/>
              </a:solidFill>
              <a:latin typeface="Segoe UI Semilight" panose="020B0402040204020203" pitchFamily="34" charset="0"/>
              <a:ea typeface="微软雅黑" panose="020B0503020204020204" charset="-122"/>
              <a:cs typeface="Segoe UI Semilight" panose="020B04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Segoe UI Semilight" panose="020B0402040204020203" pitchFamily="34" charset="0"/>
                <a:ea typeface="微软雅黑" panose="020B0503020204020204" charset="-122"/>
                <a:cs typeface="Segoe UI Semilight" panose="020B0402040204020203" pitchFamily="34" charset="0"/>
              </a:rPr>
              <a:t>项 目 成 员 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顾圣斐、孙怡宁、</a:t>
            </a:r>
            <a:r>
              <a:rPr lang="zh-CN" altLang="en-US" sz="2400" b="1" dirty="0">
                <a:solidFill>
                  <a:schemeClr val="bg1"/>
                </a:solidFill>
                <a:latin typeface="Segoe UI Semilight" panose="020B0402040204020203" pitchFamily="34" charset="0"/>
                <a:ea typeface="微软雅黑" panose="020B0503020204020204" charset="-122"/>
                <a:cs typeface="Segoe UI Semilight" panose="020B0402040204020203" pitchFamily="34" charset="0"/>
              </a:rPr>
              <a:t>李凯、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王家琛、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宋炫辰、</a:t>
            </a:r>
            <a:r>
              <a:rPr lang="zh-CN" altLang="en-US" sz="2400" b="1" dirty="0">
                <a:solidFill>
                  <a:schemeClr val="bg1"/>
                </a:solidFill>
                <a:latin typeface="Segoe UI Semilight" panose="020B0402040204020203" pitchFamily="34" charset="0"/>
                <a:ea typeface="微软雅黑" panose="020B0503020204020204" charset="-122"/>
                <a:cs typeface="Segoe UI Semilight" panose="020B0402040204020203" pitchFamily="34" charset="0"/>
              </a:rPr>
              <a:t>张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嘉明、陈思源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Segoe UI Semilight" panose="020B0402040204020203" pitchFamily="34" charset="0"/>
                <a:ea typeface="微软雅黑" panose="020B0503020204020204" charset="-122"/>
                <a:cs typeface="Segoe UI Semilight" panose="020B0402040204020203" pitchFamily="34" charset="0"/>
              </a:rPr>
              <a:t>时           间：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2024.8.23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2" name="文本框 47">
            <a:extLst>
              <a:ext uri="{FF2B5EF4-FFF2-40B4-BE49-F238E27FC236}">
                <a16:creationId xmlns:a16="http://schemas.microsoft.com/office/drawing/2014/main" id="{405B763F-A86C-65E7-80FB-CD07CF17D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867" y="1506438"/>
            <a:ext cx="6417137" cy="92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/>
            <a:r>
              <a:rPr lang="zh-CN" altLang="en-US" sz="5400" b="1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华科硬件项目启动会</a:t>
            </a:r>
          </a:p>
        </p:txBody>
      </p:sp>
      <p:sp>
        <p:nvSpPr>
          <p:cNvPr id="4" name="文本框 47">
            <a:extLst>
              <a:ext uri="{FF2B5EF4-FFF2-40B4-BE49-F238E27FC236}">
                <a16:creationId xmlns:a16="http://schemas.microsoft.com/office/drawing/2014/main" id="{A5B53D1E-D45A-4FB6-5C52-E193673E3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1975" y="2520357"/>
            <a:ext cx="9930920" cy="70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/>
            <a:r>
              <a:rPr lang="zh-CN" altLang="en-US" sz="4000" b="1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下一代密码算法设计与标准化专项工作例会</a:t>
            </a:r>
            <a:endParaRPr lang="en-US" altLang="zh-CN" sz="4000" b="1" dirty="0">
              <a:solidFill>
                <a:srgbClr val="44546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F7C254D-DE6C-6564-DE74-BC35492D6BBF}"/>
              </a:ext>
            </a:extLst>
          </p:cNvPr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18" name="组 13">
              <a:extLst>
                <a:ext uri="{FF2B5EF4-FFF2-40B4-BE49-F238E27FC236}">
                  <a16:creationId xmlns:a16="http://schemas.microsoft.com/office/drawing/2014/main" id="{8A69A38C-49DD-9E88-142B-D130D6303F98}"/>
                </a:ext>
              </a:extLst>
            </p:cNvPr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20" name="组 2">
                <a:extLst>
                  <a:ext uri="{FF2B5EF4-FFF2-40B4-BE49-F238E27FC236}">
                    <a16:creationId xmlns:a16="http://schemas.microsoft.com/office/drawing/2014/main" id="{897A2BB9-7BFD-E9F8-D2FD-F67111BBFBDA}"/>
                  </a:ext>
                </a:extLst>
              </p:cNvPr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2" name="组 1">
                  <a:extLst>
                    <a:ext uri="{FF2B5EF4-FFF2-40B4-BE49-F238E27FC236}">
                      <a16:creationId xmlns:a16="http://schemas.microsoft.com/office/drawing/2014/main" id="{2BAAB239-5EA7-B69A-0446-EEE3435E3AFB}"/>
                    </a:ext>
                  </a:extLst>
                </p:cNvPr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24" name="圆角矩形 79">
                    <a:extLst>
                      <a:ext uri="{FF2B5EF4-FFF2-40B4-BE49-F238E27FC236}">
                        <a16:creationId xmlns:a16="http://schemas.microsoft.com/office/drawing/2014/main" id="{B6A61EC4-FF1E-119C-56D2-7251E907977E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5" name="圆角矩形 80">
                    <a:extLst>
                      <a:ext uri="{FF2B5EF4-FFF2-40B4-BE49-F238E27FC236}">
                        <a16:creationId xmlns:a16="http://schemas.microsoft.com/office/drawing/2014/main" id="{A9BFF580-FE34-DF00-270B-D55CF1B58306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6" name="圆角矩形 81">
                    <a:extLst>
                      <a:ext uri="{FF2B5EF4-FFF2-40B4-BE49-F238E27FC236}">
                        <a16:creationId xmlns:a16="http://schemas.microsoft.com/office/drawing/2014/main" id="{7D018C4C-9AD5-8756-8C71-216AA8CA0C40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7" name="圆角矩形 82">
                    <a:extLst>
                      <a:ext uri="{FF2B5EF4-FFF2-40B4-BE49-F238E27FC236}">
                        <a16:creationId xmlns:a16="http://schemas.microsoft.com/office/drawing/2014/main" id="{25070035-3B6D-6BE8-399E-5E8F37A7D326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圆角矩形 83">
                    <a:extLst>
                      <a:ext uri="{FF2B5EF4-FFF2-40B4-BE49-F238E27FC236}">
                        <a16:creationId xmlns:a16="http://schemas.microsoft.com/office/drawing/2014/main" id="{3F160B3A-43D2-DBA2-467E-966BB5AAA982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3" name="圆角矩形 78">
                  <a:extLst>
                    <a:ext uri="{FF2B5EF4-FFF2-40B4-BE49-F238E27FC236}">
                      <a16:creationId xmlns:a16="http://schemas.microsoft.com/office/drawing/2014/main" id="{0AE7973B-BFB2-EB2F-AA5F-653F4F94FCF5}"/>
                    </a:ext>
                  </a:extLst>
                </p:cNvPr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1" name="文本框 76">
                <a:extLst>
                  <a:ext uri="{FF2B5EF4-FFF2-40B4-BE49-F238E27FC236}">
                    <a16:creationId xmlns:a16="http://schemas.microsoft.com/office/drawing/2014/main" id="{1B8E18F3-F240-E9DC-E1BE-3CB73D8C6B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9" name="KSO_Shape">
              <a:extLst>
                <a:ext uri="{FF2B5EF4-FFF2-40B4-BE49-F238E27FC236}">
                  <a16:creationId xmlns:a16="http://schemas.microsoft.com/office/drawing/2014/main" id="{6BE38101-6015-C7DE-18D5-43699FB811D4}"/>
                </a:ext>
              </a:extLst>
            </p:cNvPr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3</a:t>
            </a:r>
            <a:endParaRPr lang="zh-CN" altLang="en-US" sz="36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769652"/>
            <a:ext cx="7307118" cy="2442356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29581" y="939219"/>
            <a:ext cx="4727387" cy="216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PE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Array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模块设计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参考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Google TPU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中的设计，使用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4×4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脉动阵列进行矩阵乘法运算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将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Frodo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中高阶矩阵相乘的</a:t>
            </a: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运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算过程分块，以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4×4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矩阵相乘</a:t>
            </a: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运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算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807" y="3579935"/>
            <a:ext cx="3772302" cy="3206981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8215872" y="499875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11326684" y="498225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9" name="箭头: 下 48"/>
          <p:cNvSpPr/>
          <p:nvPr/>
        </p:nvSpPr>
        <p:spPr>
          <a:xfrm>
            <a:off x="7986713" y="2288959"/>
            <a:ext cx="282014" cy="1257965"/>
          </a:xfrm>
          <a:prstGeom prst="downArrow">
            <a:avLst>
              <a:gd name="adj1" fmla="val 30348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5557145" y="3155838"/>
            <a:ext cx="23519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单次生成</a:t>
            </a:r>
            <a:r>
              <a:rPr lang="en-US" altLang="zh-CN" sz="1100" b="1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行</a:t>
            </a:r>
            <a:r>
              <a:rPr lang="en-US" altLang="zh-CN" sz="1100" b="1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矩阵元素后共需进行</a:t>
            </a: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100" b="1" dirty="0">
                <a:latin typeface="微软雅黑" panose="020B0503020204020204" charset="-122"/>
                <a:ea typeface="微软雅黑" panose="020B0503020204020204" charset="-122"/>
              </a:rPr>
              <a:t>320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次</a:t>
            </a:r>
            <a:r>
              <a:rPr lang="en-US" altLang="zh-CN" sz="1100" b="1" dirty="0">
                <a:latin typeface="微软雅黑" panose="020B0503020204020204" charset="-122"/>
                <a:ea typeface="微软雅黑" panose="020B0503020204020204" charset="-122"/>
              </a:rPr>
              <a:t>(4x4)x(4x4)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矩阵乘法运算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4345" y="3615108"/>
            <a:ext cx="3285701" cy="308274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31FCF92-40A4-157D-FCFC-9FA3D1C658BA}"/>
              </a:ext>
            </a:extLst>
          </p:cNvPr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当前工作进展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Frodo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算法硬件实现方案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FA814F5-A412-FAD7-5133-E2811B96E888}"/>
              </a:ext>
            </a:extLst>
          </p:cNvPr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19" name="组 13">
              <a:extLst>
                <a:ext uri="{FF2B5EF4-FFF2-40B4-BE49-F238E27FC236}">
                  <a16:creationId xmlns:a16="http://schemas.microsoft.com/office/drawing/2014/main" id="{DFCB56AC-F97F-6F6D-0338-32060DCC0BDB}"/>
                </a:ext>
              </a:extLst>
            </p:cNvPr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21" name="组 2">
                <a:extLst>
                  <a:ext uri="{FF2B5EF4-FFF2-40B4-BE49-F238E27FC236}">
                    <a16:creationId xmlns:a16="http://schemas.microsoft.com/office/drawing/2014/main" id="{99574E5A-14A8-FDBB-776B-93A49793A450}"/>
                  </a:ext>
                </a:extLst>
              </p:cNvPr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5" name="组 1">
                  <a:extLst>
                    <a:ext uri="{FF2B5EF4-FFF2-40B4-BE49-F238E27FC236}">
                      <a16:creationId xmlns:a16="http://schemas.microsoft.com/office/drawing/2014/main" id="{97647476-6548-FA0C-3246-2471E1E6F1BB}"/>
                    </a:ext>
                  </a:extLst>
                </p:cNvPr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35" name="圆角矩形 79">
                    <a:extLst>
                      <a:ext uri="{FF2B5EF4-FFF2-40B4-BE49-F238E27FC236}">
                        <a16:creationId xmlns:a16="http://schemas.microsoft.com/office/drawing/2014/main" id="{42C8D90F-9A8B-8963-8FD5-D25ECCC9FBAE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7" name="圆角矩形 80">
                    <a:extLst>
                      <a:ext uri="{FF2B5EF4-FFF2-40B4-BE49-F238E27FC236}">
                        <a16:creationId xmlns:a16="http://schemas.microsoft.com/office/drawing/2014/main" id="{3726E796-A0EE-6748-7590-0E68230FCA3D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8" name="圆角矩形 81">
                    <a:extLst>
                      <a:ext uri="{FF2B5EF4-FFF2-40B4-BE49-F238E27FC236}">
                        <a16:creationId xmlns:a16="http://schemas.microsoft.com/office/drawing/2014/main" id="{AD7D2387-3DF0-03AB-B06A-8C870AA03E4F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9" name="圆角矩形 82">
                    <a:extLst>
                      <a:ext uri="{FF2B5EF4-FFF2-40B4-BE49-F238E27FC236}">
                        <a16:creationId xmlns:a16="http://schemas.microsoft.com/office/drawing/2014/main" id="{1E8B817F-43ED-6199-5E75-121E497BC21A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0" name="圆角矩形 83">
                    <a:extLst>
                      <a:ext uri="{FF2B5EF4-FFF2-40B4-BE49-F238E27FC236}">
                        <a16:creationId xmlns:a16="http://schemas.microsoft.com/office/drawing/2014/main" id="{C4CD5C07-7B61-A5A8-45E1-2A228FBD5CD8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31" name="圆角矩形 78">
                  <a:extLst>
                    <a:ext uri="{FF2B5EF4-FFF2-40B4-BE49-F238E27FC236}">
                      <a16:creationId xmlns:a16="http://schemas.microsoft.com/office/drawing/2014/main" id="{DD495889-B0F5-737C-B424-97C70E89E69B}"/>
                    </a:ext>
                  </a:extLst>
                </p:cNvPr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4" name="文本框 76">
                <a:extLst>
                  <a:ext uri="{FF2B5EF4-FFF2-40B4-BE49-F238E27FC236}">
                    <a16:creationId xmlns:a16="http://schemas.microsoft.com/office/drawing/2014/main" id="{13768FF8-A525-0040-3C87-08F1BBE4A6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0" name="KSO_Shape">
              <a:extLst>
                <a:ext uri="{FF2B5EF4-FFF2-40B4-BE49-F238E27FC236}">
                  <a16:creationId xmlns:a16="http://schemas.microsoft.com/office/drawing/2014/main" id="{438183B9-5EAF-C7AE-17D5-C0734952A3FD}"/>
                </a:ext>
              </a:extLst>
            </p:cNvPr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6D8A511-72B1-2C29-FF93-6D578EA7DFA3}"/>
              </a:ext>
            </a:extLst>
          </p:cNvPr>
          <p:cNvSpPr/>
          <p:nvPr/>
        </p:nvSpPr>
        <p:spPr>
          <a:xfrm>
            <a:off x="4697807" y="806596"/>
            <a:ext cx="7438775" cy="2349242"/>
          </a:xfrm>
          <a:prstGeom prst="roundRect">
            <a:avLst>
              <a:gd name="adj" fmla="val 663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81B638F-502D-8B5E-C92A-72A21B066164}"/>
              </a:ext>
            </a:extLst>
          </p:cNvPr>
          <p:cNvSpPr/>
          <p:nvPr/>
        </p:nvSpPr>
        <p:spPr>
          <a:xfrm>
            <a:off x="4697807" y="3582480"/>
            <a:ext cx="7479243" cy="3168880"/>
          </a:xfrm>
          <a:prstGeom prst="roundRect">
            <a:avLst>
              <a:gd name="adj" fmla="val 305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8E1D54-D927-4571-2469-5023E4022232}"/>
              </a:ext>
            </a:extLst>
          </p:cNvPr>
          <p:cNvSpPr txBox="1"/>
          <p:nvPr/>
        </p:nvSpPr>
        <p:spPr>
          <a:xfrm>
            <a:off x="477838" y="3615108"/>
            <a:ext cx="3772300" cy="1295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分块矩阵运算：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(4×640)×(640×4)</a:t>
            </a:r>
          </a:p>
          <a:p>
            <a:pPr>
              <a:lnSpc>
                <a:spcPct val="125000"/>
              </a:lnSpc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周期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=10+4×(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所需计算次数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-1)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   =10+4×(160-1)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   =646 CCs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AA165F-D94D-878C-1B62-D670E9A0A94B}"/>
              </a:ext>
            </a:extLst>
          </p:cNvPr>
          <p:cNvSpPr txBox="1"/>
          <p:nvPr/>
        </p:nvSpPr>
        <p:spPr>
          <a:xfrm>
            <a:off x="8364499" y="3246745"/>
            <a:ext cx="20778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100" b="1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en-US" altLang="zh-CN" sz="1100" b="1" dirty="0">
                <a:latin typeface="微软雅黑" panose="020B0503020204020204" charset="-122"/>
                <a:ea typeface="微软雅黑" panose="020B0503020204020204" charset="-122"/>
              </a:rPr>
              <a:t>4x4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矩阵乘法单元阵列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75E6C148-762F-4646-B7D4-BEADD2FBDDB5}"/>
              </a:ext>
            </a:extLst>
          </p:cNvPr>
          <p:cNvSpPr/>
          <p:nvPr/>
        </p:nvSpPr>
        <p:spPr>
          <a:xfrm>
            <a:off x="385294" y="3572042"/>
            <a:ext cx="3772300" cy="1426717"/>
          </a:xfrm>
          <a:prstGeom prst="roundRect">
            <a:avLst>
              <a:gd name="adj" fmla="val 7508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754F316-AD4F-4B48-9489-33A1F305DD07}"/>
              </a:ext>
            </a:extLst>
          </p:cNvPr>
          <p:cNvSpPr/>
          <p:nvPr/>
        </p:nvSpPr>
        <p:spPr>
          <a:xfrm>
            <a:off x="461421" y="5557981"/>
            <a:ext cx="3620045" cy="1022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整体矩阵运算：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(640×640)×(640×4)</a:t>
            </a:r>
          </a:p>
          <a:p>
            <a:pPr>
              <a:lnSpc>
                <a:spcPct val="125000"/>
              </a:lnSpc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周期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=(640/4)×646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   =103360 CCs 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7BDED76-F50E-4108-AABC-2BB622D7C393}"/>
              </a:ext>
            </a:extLst>
          </p:cNvPr>
          <p:cNvSpPr/>
          <p:nvPr/>
        </p:nvSpPr>
        <p:spPr>
          <a:xfrm>
            <a:off x="385294" y="5314204"/>
            <a:ext cx="3772300" cy="1426717"/>
          </a:xfrm>
          <a:prstGeom prst="roundRect">
            <a:avLst>
              <a:gd name="adj" fmla="val 8398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21CE53F0-B43E-4D66-8C3B-556782B9C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61" y="4077615"/>
            <a:ext cx="7081558" cy="2702334"/>
          </a:xfrm>
          <a:prstGeom prst="rect">
            <a:avLst/>
          </a:prstGeom>
        </p:spPr>
      </p:pic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22" name="矩形 21"/>
          <p:cNvSpPr/>
          <p:nvPr/>
        </p:nvSpPr>
        <p:spPr>
          <a:xfrm>
            <a:off x="213905" y="825905"/>
            <a:ext cx="7520194" cy="3275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HASH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硬件电路设计：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支持</a:t>
            </a:r>
            <a:r>
              <a:rPr lang="en-US" altLang="zh-CN" b="1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SHAKE128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SHAKE256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，指令控制实现功能配置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b="1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KECCAK:1600-bit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HASH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函数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组合逻辑实现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Keccak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核内部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θ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、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ρ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、</a:t>
            </a:r>
            <a:r>
              <a:rPr lang="el-GR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l-GR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χ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l-GR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ι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变换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单级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Keccak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核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24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周期实现一轮吸收过程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n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轮吸收全部输入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b="1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Pad10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*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：输入处理，补位分组吸收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Truncation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：输出处理，拼接截断输出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05663" y="1469459"/>
            <a:ext cx="454185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SHAKE128(</a:t>
            </a:r>
            <a:r>
              <a:rPr lang="en-US" altLang="zh-CN" sz="1400" i="1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M,d</a:t>
            </a:r>
            <a:r>
              <a:rPr lang="en-US" altLang="zh-CN" sz="1400" i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 = K</a:t>
            </a:r>
            <a:r>
              <a:rPr lang="en-US" altLang="zh-CN" sz="1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ECCAK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[256](</a:t>
            </a:r>
            <a:r>
              <a:rPr lang="en-US" altLang="zh-CN" sz="1400" i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||</a:t>
            </a:r>
            <a:r>
              <a:rPr lang="en-US" altLang="zh-CN" sz="1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1111,</a:t>
            </a:r>
            <a:r>
              <a:rPr lang="en-US" altLang="zh-CN" sz="1400" i="1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</a:t>
            </a:r>
            <a:r>
              <a:rPr lang="en-US" altLang="zh-CN" sz="1400" i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 = </a:t>
            </a:r>
            <a:r>
              <a:rPr lang="en-US" altLang="zh-CN" sz="1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SPONGE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[K</a:t>
            </a:r>
            <a:r>
              <a:rPr lang="en-US" altLang="zh-CN" sz="1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ECCAK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en-US" altLang="zh-CN" sz="1400" i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[1600,24], </a:t>
            </a:r>
            <a:r>
              <a:rPr lang="en-US" altLang="zh-CN" sz="1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pad10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*1,1344](</a:t>
            </a:r>
            <a:r>
              <a:rPr lang="en-US" altLang="zh-CN" sz="1400" i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||1111,</a:t>
            </a:r>
            <a:r>
              <a:rPr lang="en-US" altLang="zh-CN" sz="1400" i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zh-CN" altLang="zh-CN" sz="1100" kern="1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SHAKE256(</a:t>
            </a:r>
            <a:r>
              <a:rPr lang="en-US" altLang="zh-CN" sz="1400" i="1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M,d</a:t>
            </a:r>
            <a:r>
              <a:rPr lang="en-US" altLang="zh-CN" sz="1400" i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 = K</a:t>
            </a:r>
            <a:r>
              <a:rPr lang="en-US" altLang="zh-CN" sz="1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ECCAK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[512](</a:t>
            </a:r>
            <a:r>
              <a:rPr lang="en-US" altLang="zh-CN" sz="1400" i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||</a:t>
            </a:r>
            <a:r>
              <a:rPr lang="en-US" altLang="zh-CN" sz="1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1111,</a:t>
            </a:r>
            <a:r>
              <a:rPr lang="en-US" altLang="zh-CN" sz="1400" i="1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</a:t>
            </a:r>
            <a:r>
              <a:rPr lang="en-US" altLang="zh-CN" sz="1400" i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 = </a:t>
            </a:r>
            <a:r>
              <a:rPr lang="en-US" altLang="zh-CN" sz="1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SPONGE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[K</a:t>
            </a:r>
            <a:r>
              <a:rPr lang="en-US" altLang="zh-CN" sz="1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ECCAK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en-US" altLang="zh-CN" sz="1400" i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[1600,24], </a:t>
            </a:r>
            <a:r>
              <a:rPr lang="en-US" altLang="zh-CN" sz="1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pad10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*1,1088](</a:t>
            </a:r>
            <a:r>
              <a:rPr lang="en-US" altLang="zh-CN" sz="1400" i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||1111,</a:t>
            </a:r>
            <a:r>
              <a:rPr lang="en-US" altLang="zh-CN" sz="1400" i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pPr>
              <a:spcAft>
                <a:spcPts val="0"/>
              </a:spcAft>
            </a:pPr>
            <a:endParaRPr lang="zh-CN" altLang="zh-CN" sz="1100" kern="1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09491" y="4810375"/>
            <a:ext cx="2259300" cy="45782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 flipV="1">
            <a:off x="5268791" y="3106288"/>
            <a:ext cx="2720114" cy="1704087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cxnSpLocks/>
          </p:cNvCxnSpPr>
          <p:nvPr/>
        </p:nvCxnSpPr>
        <p:spPr>
          <a:xfrm>
            <a:off x="5268791" y="5295912"/>
            <a:ext cx="2720114" cy="141093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E7E4246-A1D7-9678-FE63-68B31169154C}"/>
              </a:ext>
            </a:extLst>
          </p:cNvPr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当前工作进展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Frodo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算法硬件实现方案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8E85561-8003-5276-1AB2-0DDD9728B5EC}"/>
              </a:ext>
            </a:extLst>
          </p:cNvPr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28" name="组 13">
              <a:extLst>
                <a:ext uri="{FF2B5EF4-FFF2-40B4-BE49-F238E27FC236}">
                  <a16:creationId xmlns:a16="http://schemas.microsoft.com/office/drawing/2014/main" id="{B6C897CA-F12D-6FB4-5BE8-B20E085A6470}"/>
                </a:ext>
              </a:extLst>
            </p:cNvPr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30" name="组 2">
                <a:extLst>
                  <a:ext uri="{FF2B5EF4-FFF2-40B4-BE49-F238E27FC236}">
                    <a16:creationId xmlns:a16="http://schemas.microsoft.com/office/drawing/2014/main" id="{09F44319-8DCD-62D5-EFE7-6DBA0B4A2150}"/>
                  </a:ext>
                </a:extLst>
              </p:cNvPr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32" name="组 1">
                  <a:extLst>
                    <a:ext uri="{FF2B5EF4-FFF2-40B4-BE49-F238E27FC236}">
                      <a16:creationId xmlns:a16="http://schemas.microsoft.com/office/drawing/2014/main" id="{EAF2B788-6992-E24B-FED4-108D4DF9D082}"/>
                    </a:ext>
                  </a:extLst>
                </p:cNvPr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34" name="圆角矩形 79">
                    <a:extLst>
                      <a:ext uri="{FF2B5EF4-FFF2-40B4-BE49-F238E27FC236}">
                        <a16:creationId xmlns:a16="http://schemas.microsoft.com/office/drawing/2014/main" id="{8D82C475-F04A-BAFF-1185-63F24CF98FC5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5" name="圆角矩形 80">
                    <a:extLst>
                      <a:ext uri="{FF2B5EF4-FFF2-40B4-BE49-F238E27FC236}">
                        <a16:creationId xmlns:a16="http://schemas.microsoft.com/office/drawing/2014/main" id="{532A64E1-CFA6-7CB9-0EF0-6FCC2CAF1073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6" name="圆角矩形 81">
                    <a:extLst>
                      <a:ext uri="{FF2B5EF4-FFF2-40B4-BE49-F238E27FC236}">
                        <a16:creationId xmlns:a16="http://schemas.microsoft.com/office/drawing/2014/main" id="{DCD4F720-2D56-CA99-91C4-FC22DFE7F05B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7" name="圆角矩形 82">
                    <a:extLst>
                      <a:ext uri="{FF2B5EF4-FFF2-40B4-BE49-F238E27FC236}">
                        <a16:creationId xmlns:a16="http://schemas.microsoft.com/office/drawing/2014/main" id="{71319819-DBA9-F53F-BF72-0271F3010A24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8" name="圆角矩形 83">
                    <a:extLst>
                      <a:ext uri="{FF2B5EF4-FFF2-40B4-BE49-F238E27FC236}">
                        <a16:creationId xmlns:a16="http://schemas.microsoft.com/office/drawing/2014/main" id="{04F0471D-88D9-32C8-382F-CC6E707744F2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33" name="圆角矩形 78">
                  <a:extLst>
                    <a:ext uri="{FF2B5EF4-FFF2-40B4-BE49-F238E27FC236}">
                      <a16:creationId xmlns:a16="http://schemas.microsoft.com/office/drawing/2014/main" id="{18B6AED1-07FC-EF3E-929A-D4BB5D831D80}"/>
                    </a:ext>
                  </a:extLst>
                </p:cNvPr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1" name="文本框 76">
                <a:extLst>
                  <a:ext uri="{FF2B5EF4-FFF2-40B4-BE49-F238E27FC236}">
                    <a16:creationId xmlns:a16="http://schemas.microsoft.com/office/drawing/2014/main" id="{E188B465-AB45-E4A8-21A8-AA3C6FB0EC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9" name="KSO_Shape">
              <a:extLst>
                <a:ext uri="{FF2B5EF4-FFF2-40B4-BE49-F238E27FC236}">
                  <a16:creationId xmlns:a16="http://schemas.microsoft.com/office/drawing/2014/main" id="{E1525E26-FBD3-2896-9A42-5FCEF3AA1A5A}"/>
                </a:ext>
              </a:extLst>
            </p:cNvPr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8437A419-A1BD-46A1-B4C4-CA9A69772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8905" y="3154362"/>
            <a:ext cx="3997808" cy="3552482"/>
          </a:xfrm>
          <a:prstGeom prst="rect">
            <a:avLst/>
          </a:prstGeom>
          <a:ln w="38100">
            <a:solidFill>
              <a:srgbClr val="FF0000"/>
            </a:solidFill>
            <a:prstDash val="sysDash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3</a:t>
            </a:r>
          </a:p>
        </p:txBody>
      </p:sp>
      <p:sp>
        <p:nvSpPr>
          <p:cNvPr id="27" name="矩形 26"/>
          <p:cNvSpPr/>
          <p:nvPr/>
        </p:nvSpPr>
        <p:spPr>
          <a:xfrm>
            <a:off x="7189" y="895097"/>
            <a:ext cx="7492737" cy="3829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高斯采样电路设计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结构：由多个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CDF(</a:t>
            </a:r>
            <a:r>
              <a:rPr lang="en-US" altLang="zh-CN" b="1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累积分布函数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组成一个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sampler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模块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输入：输入由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Hash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函数生成的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64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位伪随机比特序列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输出：输出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个高斯误差采样结果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实现思路：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输入拆分：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64bit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-&gt;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4×16bit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(4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并行度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)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查表比较：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16bit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中的高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15bit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与误差分布表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T</a:t>
            </a:r>
            <a:r>
              <a:rPr lang="el-GR" altLang="zh-CN" baseline="-250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χ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进行逐个比较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真值求和：比较结果经加法树完成求和操作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符号补位：根据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16bit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最低位实现对求和结果的符号补位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529" y="5225359"/>
            <a:ext cx="6325858" cy="14750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当前工作进展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Frodo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算法硬件实现方案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BBF6CC2-0BB9-4455-ABE9-C7D1CB167B4D}"/>
              </a:ext>
            </a:extLst>
          </p:cNvPr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20" name="组 13">
              <a:extLst>
                <a:ext uri="{FF2B5EF4-FFF2-40B4-BE49-F238E27FC236}">
                  <a16:creationId xmlns:a16="http://schemas.microsoft.com/office/drawing/2014/main" id="{E2675C79-E3E1-EFD9-4CC3-49732B140ABE}"/>
                </a:ext>
              </a:extLst>
            </p:cNvPr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22" name="组 2">
                <a:extLst>
                  <a:ext uri="{FF2B5EF4-FFF2-40B4-BE49-F238E27FC236}">
                    <a16:creationId xmlns:a16="http://schemas.microsoft.com/office/drawing/2014/main" id="{EBE210B8-7617-2990-22A3-14CD48D73840}"/>
                  </a:ext>
                </a:extLst>
              </p:cNvPr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4" name="组 1">
                  <a:extLst>
                    <a:ext uri="{FF2B5EF4-FFF2-40B4-BE49-F238E27FC236}">
                      <a16:creationId xmlns:a16="http://schemas.microsoft.com/office/drawing/2014/main" id="{90D1D265-EE56-A06F-903D-4CEB6084084E}"/>
                    </a:ext>
                  </a:extLst>
                </p:cNvPr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26" name="圆角矩形 79">
                    <a:extLst>
                      <a:ext uri="{FF2B5EF4-FFF2-40B4-BE49-F238E27FC236}">
                        <a16:creationId xmlns:a16="http://schemas.microsoft.com/office/drawing/2014/main" id="{351B3660-E51C-2154-9F2C-DD962C773084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圆角矩形 80">
                    <a:extLst>
                      <a:ext uri="{FF2B5EF4-FFF2-40B4-BE49-F238E27FC236}">
                        <a16:creationId xmlns:a16="http://schemas.microsoft.com/office/drawing/2014/main" id="{C16C436F-139F-D238-01FC-895A01298AD3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" name="圆角矩形 81">
                    <a:extLst>
                      <a:ext uri="{FF2B5EF4-FFF2-40B4-BE49-F238E27FC236}">
                        <a16:creationId xmlns:a16="http://schemas.microsoft.com/office/drawing/2014/main" id="{253E970E-7686-D986-4DF5-6C90144D45CC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" name="圆角矩形 82">
                    <a:extLst>
                      <a:ext uri="{FF2B5EF4-FFF2-40B4-BE49-F238E27FC236}">
                        <a16:creationId xmlns:a16="http://schemas.microsoft.com/office/drawing/2014/main" id="{1A43040D-00C4-7460-2906-920C8008C914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" name="圆角矩形 83">
                    <a:extLst>
                      <a:ext uri="{FF2B5EF4-FFF2-40B4-BE49-F238E27FC236}">
                        <a16:creationId xmlns:a16="http://schemas.microsoft.com/office/drawing/2014/main" id="{A06828B1-3B9B-EF0D-FB5B-3592E5E73B1A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5" name="圆角矩形 78">
                  <a:extLst>
                    <a:ext uri="{FF2B5EF4-FFF2-40B4-BE49-F238E27FC236}">
                      <a16:creationId xmlns:a16="http://schemas.microsoft.com/office/drawing/2014/main" id="{20BFAB2E-91C4-5524-04C0-4296967B42CE}"/>
                    </a:ext>
                  </a:extLst>
                </p:cNvPr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3" name="文本框 76">
                <a:extLst>
                  <a:ext uri="{FF2B5EF4-FFF2-40B4-BE49-F238E27FC236}">
                    <a16:creationId xmlns:a16="http://schemas.microsoft.com/office/drawing/2014/main" id="{4119EA77-55CD-3D8B-7C3F-32962B1DE9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1" name="KSO_Shape">
              <a:extLst>
                <a:ext uri="{FF2B5EF4-FFF2-40B4-BE49-F238E27FC236}">
                  <a16:creationId xmlns:a16="http://schemas.microsoft.com/office/drawing/2014/main" id="{369E8C8E-6545-112F-E014-DEC0A15F625A}"/>
                </a:ext>
              </a:extLst>
            </p:cNvPr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B96382C8-AD5A-4E1A-AD71-BA262B20161A}"/>
              </a:ext>
            </a:extLst>
          </p:cNvPr>
          <p:cNvSpPr/>
          <p:nvPr/>
        </p:nvSpPr>
        <p:spPr>
          <a:xfrm>
            <a:off x="3391847" y="4879481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累计分布函数表</a:t>
            </a:r>
            <a:endParaRPr lang="zh-CN" altLang="en-US" sz="1400" dirty="0"/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D93B8313-3F8A-43B9-BA0E-82230AE141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651509"/>
              </p:ext>
            </p:extLst>
          </p:nvPr>
        </p:nvGraphicFramePr>
        <p:xfrm>
          <a:off x="7782897" y="866898"/>
          <a:ext cx="3787775" cy="2872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" r:id="rId5" imgW="6806565" imgH="5125720" progId="Visio.Drawing.15">
                  <p:embed/>
                </p:oleObj>
              </mc:Choice>
              <mc:Fallback>
                <p:oleObj r:id="rId5" imgW="6806565" imgH="5125720" progId="Visio.Drawing.15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82897" y="866898"/>
                        <a:ext cx="3787775" cy="2872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D15C9223-6D45-4BD5-A909-836E33C91A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7054063"/>
              </p:ext>
            </p:extLst>
          </p:nvPr>
        </p:nvGraphicFramePr>
        <p:xfrm>
          <a:off x="7782897" y="3895213"/>
          <a:ext cx="3787775" cy="284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5" r:id="rId7" imgW="7031990" imgH="5029200" progId="Visio.Drawing.15">
                  <p:embed/>
                </p:oleObj>
              </mc:Choice>
              <mc:Fallback>
                <p:oleObj r:id="rId7" imgW="7031990" imgH="5029200" progId="Visio.Drawing.15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82897" y="3895213"/>
                        <a:ext cx="3787775" cy="2845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5" name="TextBox 8"/>
          <p:cNvSpPr txBox="1"/>
          <p:nvPr/>
        </p:nvSpPr>
        <p:spPr>
          <a:xfrm>
            <a:off x="235743" y="934720"/>
            <a:ext cx="11467538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超标量处理器架构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</a:rPr>
              <a:t>：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拥有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两条完全独立的解码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执行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访存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写回流水线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，支持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不同核心算子的并行调度</a:t>
            </a:r>
            <a:endParaRPr lang="en-US" altLang="zh-CN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高效格密码存算结构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Hash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Unit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使用单个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Keccak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内核，并实现多种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并行采样器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Polynomial Unit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由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多维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PLU_OE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阵列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组成；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Mem Unit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包括三个用于存储中间系数的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RAM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和两个用于存储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KD NTT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旋转因子的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ROM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905738"/>
              </p:ext>
            </p:extLst>
          </p:nvPr>
        </p:nvGraphicFramePr>
        <p:xfrm>
          <a:off x="197236" y="2825115"/>
          <a:ext cx="7392288" cy="3682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" name="Visio" r:id="rId5" imgW="7809230" imgH="4133215" progId="Visio.Drawing.15">
                  <p:embed/>
                </p:oleObj>
              </mc:Choice>
              <mc:Fallback>
                <p:oleObj name="Visio" r:id="rId5" imgW="7809230" imgH="4133215" progId="Visio.Drawing.15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236" y="2825115"/>
                        <a:ext cx="7392288" cy="36828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6" name="矩形 15"/>
          <p:cNvSpPr/>
          <p:nvPr/>
        </p:nvSpPr>
        <p:spPr>
          <a:xfrm>
            <a:off x="8271875" y="2526030"/>
            <a:ext cx="3365294" cy="299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algn="ctr" defTabSz="0">
              <a:spcBef>
                <a:spcPct val="20000"/>
              </a:spcBef>
              <a:buClr>
                <a:prstClr val="black"/>
              </a:buClr>
              <a:buSzPct val="100000"/>
            </a:pPr>
            <a:r>
              <a:rPr lang="en-US" altLang="zh-CN" sz="1350" b="1" dirty="0">
                <a:solidFill>
                  <a:prstClr val="black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Super-KD</a:t>
            </a:r>
            <a:r>
              <a:rPr lang="zh-CN" altLang="en-US" sz="1350" b="1" dirty="0">
                <a:solidFill>
                  <a:prstClr val="black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支持算法参数</a:t>
            </a:r>
            <a:r>
              <a:rPr lang="en-US" altLang="zh-CN" sz="1350" b="1" dirty="0">
                <a:solidFill>
                  <a:prstClr val="black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/</a:t>
            </a:r>
            <a:r>
              <a:rPr lang="zh-CN" altLang="en-US" sz="1350" b="1" dirty="0">
                <a:solidFill>
                  <a:prstClr val="black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功能</a:t>
            </a:r>
            <a:endParaRPr lang="en-US" altLang="zh-CN" sz="1350" b="1" dirty="0">
              <a:solidFill>
                <a:prstClr val="black"/>
              </a:solidFill>
              <a:latin typeface="微软雅黑" panose="020B050302020402020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86417985"/>
              </p:ext>
            </p:extLst>
          </p:nvPr>
        </p:nvGraphicFramePr>
        <p:xfrm>
          <a:off x="7874494" y="2825115"/>
          <a:ext cx="4107322" cy="3760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2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63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算法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/>
                        <a:t>Kyber</a:t>
                      </a:r>
                      <a:endParaRPr lang="zh-CN" alt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/>
                        <a:t>Dilithium</a:t>
                      </a:r>
                      <a:endParaRPr lang="zh-CN" alt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3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模数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q=3329</a:t>
                      </a:r>
                      <a:endParaRPr lang="zh-CN" altLang="en-US" sz="1400" b="1" baseline="30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q=8380417</a:t>
                      </a:r>
                      <a:endParaRPr lang="zh-CN" altLang="en-US" sz="1400" b="1" baseline="30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1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采样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CBD</a:t>
                      </a:r>
                    </a:p>
                    <a:p>
                      <a:pPr algn="ctr"/>
                      <a:r>
                        <a:rPr lang="en-US" altLang="zh-CN" sz="1400" b="1" dirty="0"/>
                        <a:t>Reject</a:t>
                      </a:r>
                      <a:endParaRPr lang="zh-CN" alt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Reject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Expand Mask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Sample In Ball</a:t>
                      </a:r>
                      <a:endParaRPr lang="zh-CN" alt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40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多项式运算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NTT/INTT</a:t>
                      </a:r>
                    </a:p>
                    <a:p>
                      <a:pPr algn="ctr"/>
                      <a:r>
                        <a:rPr lang="en-US" altLang="zh-CN" sz="1400" b="1" dirty="0"/>
                        <a:t>ADD/SUB</a:t>
                      </a:r>
                    </a:p>
                    <a:p>
                      <a:pPr algn="ctr"/>
                      <a:r>
                        <a:rPr lang="en-US" altLang="zh-CN" sz="1400" b="1" dirty="0"/>
                        <a:t>PWM</a:t>
                      </a:r>
                    </a:p>
                    <a:p>
                      <a:pPr algn="ctr"/>
                      <a:r>
                        <a:rPr lang="en-US" altLang="zh-CN" sz="1400" b="1" dirty="0"/>
                        <a:t>Com/Decom</a:t>
                      </a:r>
                    </a:p>
                    <a:p>
                      <a:pPr algn="ctr"/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NTT/INTT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ADD/SUB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Decompose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Verify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1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安全</a:t>
                      </a:r>
                      <a:endParaRPr lang="en-US" altLang="zh-CN" sz="1400" b="1" dirty="0"/>
                    </a:p>
                    <a:p>
                      <a:pPr algn="ctr"/>
                      <a:r>
                        <a:rPr lang="zh-CN" altLang="en-US" sz="1400" b="1" dirty="0"/>
                        <a:t>等级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Kyber-512</a:t>
                      </a:r>
                    </a:p>
                    <a:p>
                      <a:pPr algn="ctr"/>
                      <a:r>
                        <a:rPr lang="en-US" altLang="zh-CN" sz="1400" b="1" dirty="0"/>
                        <a:t>Kyber-768</a:t>
                      </a:r>
                    </a:p>
                    <a:p>
                      <a:pPr algn="ctr"/>
                      <a:r>
                        <a:rPr lang="en-US" altLang="zh-CN" sz="1400" b="1" dirty="0"/>
                        <a:t>Kyber-1024</a:t>
                      </a:r>
                      <a:endParaRPr lang="zh-CN" alt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Dilithium-2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DIlithium-3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Dilithium-5</a:t>
                      </a:r>
                      <a:endParaRPr lang="zh-CN" alt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0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操作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密钥生成</a:t>
                      </a:r>
                      <a:r>
                        <a:rPr lang="en-US" altLang="zh-CN" sz="1400" b="1" dirty="0"/>
                        <a:t>/</a:t>
                      </a:r>
                      <a:r>
                        <a:rPr lang="zh-CN" altLang="en-US" sz="1400" b="1" dirty="0"/>
                        <a:t>加密</a:t>
                      </a:r>
                      <a:r>
                        <a:rPr lang="en-US" altLang="zh-CN" sz="1400" b="1" dirty="0"/>
                        <a:t>(</a:t>
                      </a:r>
                      <a:r>
                        <a:rPr lang="zh-CN" altLang="en-US" sz="1400" b="1" dirty="0"/>
                        <a:t>封装</a:t>
                      </a:r>
                      <a:r>
                        <a:rPr lang="en-US" altLang="zh-CN" sz="1400" b="1" dirty="0"/>
                        <a:t>)/</a:t>
                      </a:r>
                      <a:r>
                        <a:rPr lang="zh-CN" altLang="en-US" sz="1400" b="1" dirty="0"/>
                        <a:t>解密</a:t>
                      </a:r>
                      <a:r>
                        <a:rPr lang="en-US" altLang="zh-CN" sz="1400" b="1" dirty="0"/>
                        <a:t>(</a:t>
                      </a:r>
                      <a:r>
                        <a:rPr lang="zh-CN" altLang="en-US" sz="1400" b="1" dirty="0"/>
                        <a:t>解封装</a:t>
                      </a:r>
                      <a:r>
                        <a:rPr lang="en-US" altLang="zh-CN" sz="1400" b="1" dirty="0"/>
                        <a:t>)</a:t>
                      </a:r>
                      <a:endParaRPr lang="zh-CN" alt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/>
                        <a:t>密钥生成</a:t>
                      </a:r>
                      <a:r>
                        <a:rPr lang="en-US" altLang="zh-CN" sz="1400" b="1" dirty="0"/>
                        <a:t>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/>
                        <a:t>签名</a:t>
                      </a:r>
                      <a:r>
                        <a:rPr lang="en-US" altLang="zh-CN" sz="1400" b="1" dirty="0"/>
                        <a:t>/</a:t>
                      </a:r>
                      <a:r>
                        <a:rPr lang="zh-CN" altLang="en-US" sz="1400" b="1" dirty="0"/>
                        <a:t>验签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54990" y="277495"/>
            <a:ext cx="8188960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当前工作进展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Kyber与Dilithium硬件实现方案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2174CE8-0FF4-6E0C-CEA6-E9BF84729C43}"/>
              </a:ext>
            </a:extLst>
          </p:cNvPr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4" name="组 13">
              <a:extLst>
                <a:ext uri="{FF2B5EF4-FFF2-40B4-BE49-F238E27FC236}">
                  <a16:creationId xmlns:a16="http://schemas.microsoft.com/office/drawing/2014/main" id="{A81E9D4E-1191-6397-994A-0F572E4E3B45}"/>
                </a:ext>
              </a:extLst>
            </p:cNvPr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8" name="组 2">
                <a:extLst>
                  <a:ext uri="{FF2B5EF4-FFF2-40B4-BE49-F238E27FC236}">
                    <a16:creationId xmlns:a16="http://schemas.microsoft.com/office/drawing/2014/main" id="{180DF1EC-221A-3FE1-A326-79AB86707667}"/>
                  </a:ext>
                </a:extLst>
              </p:cNvPr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10" name="组 1">
                  <a:extLst>
                    <a:ext uri="{FF2B5EF4-FFF2-40B4-BE49-F238E27FC236}">
                      <a16:creationId xmlns:a16="http://schemas.microsoft.com/office/drawing/2014/main" id="{9860E86F-471A-1F87-7918-03DB69036771}"/>
                    </a:ext>
                  </a:extLst>
                </p:cNvPr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12" name="圆角矩形 79">
                    <a:extLst>
                      <a:ext uri="{FF2B5EF4-FFF2-40B4-BE49-F238E27FC236}">
                        <a16:creationId xmlns:a16="http://schemas.microsoft.com/office/drawing/2014/main" id="{7544139B-2305-D603-338B-7EBEE9337F36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3" name="圆角矩形 80">
                    <a:extLst>
                      <a:ext uri="{FF2B5EF4-FFF2-40B4-BE49-F238E27FC236}">
                        <a16:creationId xmlns:a16="http://schemas.microsoft.com/office/drawing/2014/main" id="{791680B9-EA10-6107-0640-60909D95D3FA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" name="圆角矩形 81">
                    <a:extLst>
                      <a:ext uri="{FF2B5EF4-FFF2-40B4-BE49-F238E27FC236}">
                        <a16:creationId xmlns:a16="http://schemas.microsoft.com/office/drawing/2014/main" id="{361F97A9-6EFD-1104-B7CF-945824D0328F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" name="圆角矩形 82">
                    <a:extLst>
                      <a:ext uri="{FF2B5EF4-FFF2-40B4-BE49-F238E27FC236}">
                        <a16:creationId xmlns:a16="http://schemas.microsoft.com/office/drawing/2014/main" id="{45E0675B-3A01-1F84-B3FA-DDD13D6ECFBF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圆角矩形 83">
                    <a:extLst>
                      <a:ext uri="{FF2B5EF4-FFF2-40B4-BE49-F238E27FC236}">
                        <a16:creationId xmlns:a16="http://schemas.microsoft.com/office/drawing/2014/main" id="{FF5CAA28-3C01-459F-77B9-09101622DD13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1" name="圆角矩形 78">
                  <a:extLst>
                    <a:ext uri="{FF2B5EF4-FFF2-40B4-BE49-F238E27FC236}">
                      <a16:creationId xmlns:a16="http://schemas.microsoft.com/office/drawing/2014/main" id="{6C8EA33B-7941-BAAF-6D20-7E7C2C56C05D}"/>
                    </a:ext>
                  </a:extLst>
                </p:cNvPr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9" name="文本框 76">
                <a:extLst>
                  <a:ext uri="{FF2B5EF4-FFF2-40B4-BE49-F238E27FC236}">
                    <a16:creationId xmlns:a16="http://schemas.microsoft.com/office/drawing/2014/main" id="{693FD6D1-796D-5F62-47F8-F5EC1D8253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7" name="KSO_Shape">
              <a:extLst>
                <a:ext uri="{FF2B5EF4-FFF2-40B4-BE49-F238E27FC236}">
                  <a16:creationId xmlns:a16="http://schemas.microsoft.com/office/drawing/2014/main" id="{5DF5B65F-E76C-709A-3E1C-8E0B9E9D5EB7}"/>
                </a:ext>
              </a:extLst>
            </p:cNvPr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28" name="矩形 27"/>
          <p:cNvSpPr/>
          <p:nvPr/>
        </p:nvSpPr>
        <p:spPr>
          <a:xfrm>
            <a:off x="197871" y="736714"/>
            <a:ext cx="6629853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sz="20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动态硬件调度策略</a:t>
            </a:r>
          </a:p>
        </p:txBody>
      </p:sp>
      <p:sp>
        <p:nvSpPr>
          <p:cNvPr id="27" name="TextBox 6"/>
          <p:cNvSpPr txBox="1"/>
          <p:nvPr/>
        </p:nvSpPr>
        <p:spPr>
          <a:xfrm>
            <a:off x="554990" y="1184067"/>
            <a:ext cx="10939823" cy="8234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格密码中</a:t>
            </a:r>
            <a:r>
              <a:rPr lang="zh-CN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采样和多项式运算可以</a:t>
            </a:r>
            <a:r>
              <a:rPr lang="zh-CN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并行进行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协议</a:t>
            </a:r>
            <a:r>
              <a:rPr lang="zh-CN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最长的时间路径取决于多项式运算的时间</a:t>
            </a: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提出一种动态硬件调度策略，在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避免访存冲突的基础上最大程度利用计算带宽</a:t>
            </a:r>
            <a:endParaRPr lang="zh-CN" altLang="en-US" sz="1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194" y="2140387"/>
            <a:ext cx="3992328" cy="1423797"/>
          </a:xfrm>
          <a:prstGeom prst="rect">
            <a:avLst/>
          </a:prstGeom>
        </p:spPr>
      </p:pic>
      <p:sp useBgFill="1">
        <p:nvSpPr>
          <p:cNvPr id="8" name="矩形 7"/>
          <p:cNvSpPr/>
          <p:nvPr/>
        </p:nvSpPr>
        <p:spPr>
          <a:xfrm>
            <a:off x="5809683" y="3551924"/>
            <a:ext cx="6334328" cy="300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algn="ctr" defTabSz="0">
              <a:spcBef>
                <a:spcPct val="20000"/>
              </a:spcBef>
              <a:buClr>
                <a:prstClr val="black"/>
              </a:buClr>
              <a:buSzPct val="100000"/>
            </a:pPr>
            <a:r>
              <a:rPr lang="en-US" altLang="zh-CN" sz="1350" b="1" dirty="0">
                <a:solidFill>
                  <a:prstClr val="black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256-point </a:t>
            </a:r>
            <a:r>
              <a:rPr lang="en-US" altLang="zh-CN" sz="1350" b="1" dirty="0" err="1">
                <a:solidFill>
                  <a:prstClr val="black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Dilithium</a:t>
            </a:r>
            <a:r>
              <a:rPr lang="en-US" altLang="zh-CN" sz="1350" b="1" dirty="0">
                <a:solidFill>
                  <a:prstClr val="black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 NTT flow</a:t>
            </a: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070" y="3745460"/>
            <a:ext cx="5412614" cy="1399083"/>
          </a:xfrm>
          <a:prstGeom prst="rect">
            <a:avLst/>
          </a:prstGeom>
        </p:spPr>
      </p:pic>
      <p:sp useBgFill="1">
        <p:nvSpPr>
          <p:cNvPr id="36" name="矩形 35"/>
          <p:cNvSpPr/>
          <p:nvPr/>
        </p:nvSpPr>
        <p:spPr>
          <a:xfrm>
            <a:off x="6396138" y="5160556"/>
            <a:ext cx="4848910" cy="300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algn="ctr" defTabSz="0">
              <a:spcBef>
                <a:spcPct val="20000"/>
              </a:spcBef>
              <a:buClr>
                <a:prstClr val="black"/>
              </a:buClr>
              <a:buSzPct val="100000"/>
            </a:pPr>
            <a:r>
              <a:rPr lang="en-US" altLang="zh-CN" sz="1350" b="1" dirty="0">
                <a:solidFill>
                  <a:prstClr val="black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Double 128-point </a:t>
            </a:r>
            <a:r>
              <a:rPr lang="en-US" altLang="zh-CN" sz="1350" b="1" dirty="0" err="1">
                <a:solidFill>
                  <a:prstClr val="black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Kyber</a:t>
            </a:r>
            <a:r>
              <a:rPr lang="en-US" altLang="zh-CN" sz="1350" b="1" dirty="0">
                <a:solidFill>
                  <a:prstClr val="black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 NTT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104689" y="5530415"/>
                <a:ext cx="5431807" cy="5751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𝑫𝒊𝒍𝒊𝒕𝒉𝒊𝒖𝒎</m:t>
                      </m:r>
                      <m:r>
                        <a:rPr lang="en-US" altLang="zh-CN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𝑵𝑻𝑻</m:t>
                      </m:r>
                      <m:r>
                        <a:rPr lang="en-US" altLang="zh-CN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𝑰𝑵𝑻𝑻𝒄𝒚𝒄𝒍𝒆𝒔</m:t>
                      </m:r>
                      <m:r>
                        <a:rPr lang="en-US" altLang="zh-CN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128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256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nu</m:t>
                          </m:r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𝑃𝐿𝑈</m:t>
                          </m:r>
                        </m:den>
                      </m:f>
                    </m:oMath>
                  </m:oMathPara>
                </a14:m>
                <a:endParaRPr lang="en-US" altLang="zh-CN" b="0" i="1" dirty="0">
                  <a:solidFill>
                    <a:schemeClr val="accent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689" y="5530415"/>
                <a:ext cx="5431807" cy="575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6692513" y="6216174"/>
                <a:ext cx="4699727" cy="440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𝑲𝒚𝒃𝒆𝒓</m:t>
                    </m:r>
                    <m:r>
                      <a:rPr lang="en-US" altLang="zh-C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𝑵𝑻𝑻</m:t>
                    </m:r>
                    <m:r>
                      <a:rPr lang="en-US" altLang="zh-C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𝑰𝑵𝑻𝑻𝒄𝒚𝒄𝒍𝒆𝒔</m:t>
                    </m:r>
                    <m:r>
                      <a:rPr lang="en-US" altLang="zh-CN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2∗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# </m:t>
                            </m:r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𝑛𝑢𝑚</m:t>
                            </m:r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𝑃𝐿𝑈</m:t>
                            </m:r>
                          </m:e>
                        </m:d>
                      </m:den>
                    </m:f>
                  </m:oMath>
                </a14:m>
                <a:endParaRPr lang="en-US" altLang="zh-CN" b="0" i="1" dirty="0">
                  <a:solidFill>
                    <a:schemeClr val="accent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513" y="6216174"/>
                <a:ext cx="4699727" cy="440057"/>
              </a:xfrm>
              <a:prstGeom prst="rect">
                <a:avLst/>
              </a:prstGeom>
              <a:blipFill>
                <a:blip r:embed="rId7"/>
                <a:stretch>
                  <a:fillRect l="-2464" t="-1389" b="-18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6939B703-1CCD-9D72-D027-E10E62C441A2}"/>
              </a:ext>
            </a:extLst>
          </p:cNvPr>
          <p:cNvSpPr txBox="1"/>
          <p:nvPr/>
        </p:nvSpPr>
        <p:spPr>
          <a:xfrm>
            <a:off x="554990" y="277495"/>
            <a:ext cx="8188960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当前工作进展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Kyber与Dilithium硬件实现方案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F1CF90B-535F-53F6-78B2-B58EE7E8C307}"/>
              </a:ext>
            </a:extLst>
          </p:cNvPr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30" name="组 13">
              <a:extLst>
                <a:ext uri="{FF2B5EF4-FFF2-40B4-BE49-F238E27FC236}">
                  <a16:creationId xmlns:a16="http://schemas.microsoft.com/office/drawing/2014/main" id="{5E87F531-907A-2788-40EB-F363B7F51314}"/>
                </a:ext>
              </a:extLst>
            </p:cNvPr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32" name="组 2">
                <a:extLst>
                  <a:ext uri="{FF2B5EF4-FFF2-40B4-BE49-F238E27FC236}">
                    <a16:creationId xmlns:a16="http://schemas.microsoft.com/office/drawing/2014/main" id="{A6F3C4E2-C438-2D59-9E90-418A07E3C4BD}"/>
                  </a:ext>
                </a:extLst>
              </p:cNvPr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34" name="组 1">
                  <a:extLst>
                    <a:ext uri="{FF2B5EF4-FFF2-40B4-BE49-F238E27FC236}">
                      <a16:creationId xmlns:a16="http://schemas.microsoft.com/office/drawing/2014/main" id="{3C8C3507-7249-D420-EED9-D30FDD5D685B}"/>
                    </a:ext>
                  </a:extLst>
                </p:cNvPr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38" name="圆角矩形 79">
                    <a:extLst>
                      <a:ext uri="{FF2B5EF4-FFF2-40B4-BE49-F238E27FC236}">
                        <a16:creationId xmlns:a16="http://schemas.microsoft.com/office/drawing/2014/main" id="{51412DB1-8681-6B42-AF2B-9998967575EE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9" name="圆角矩形 80">
                    <a:extLst>
                      <a:ext uri="{FF2B5EF4-FFF2-40B4-BE49-F238E27FC236}">
                        <a16:creationId xmlns:a16="http://schemas.microsoft.com/office/drawing/2014/main" id="{52E70F3B-F1C1-C851-D3E4-57B74DEAA413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0" name="圆角矩形 81">
                    <a:extLst>
                      <a:ext uri="{FF2B5EF4-FFF2-40B4-BE49-F238E27FC236}">
                        <a16:creationId xmlns:a16="http://schemas.microsoft.com/office/drawing/2014/main" id="{BAF2537C-1C75-E3E4-80D3-201459946924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1" name="圆角矩形 82">
                    <a:extLst>
                      <a:ext uri="{FF2B5EF4-FFF2-40B4-BE49-F238E27FC236}">
                        <a16:creationId xmlns:a16="http://schemas.microsoft.com/office/drawing/2014/main" id="{D3B23A28-00CA-D629-5D7E-C8C7F3F8E0D8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2" name="圆角矩形 83">
                    <a:extLst>
                      <a:ext uri="{FF2B5EF4-FFF2-40B4-BE49-F238E27FC236}">
                        <a16:creationId xmlns:a16="http://schemas.microsoft.com/office/drawing/2014/main" id="{C936956E-2DE4-7F0F-E7B7-1C33BDA3E8B5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37" name="圆角矩形 78">
                  <a:extLst>
                    <a:ext uri="{FF2B5EF4-FFF2-40B4-BE49-F238E27FC236}">
                      <a16:creationId xmlns:a16="http://schemas.microsoft.com/office/drawing/2014/main" id="{021AF6E1-006E-F8D9-BF23-771FC73CB54F}"/>
                    </a:ext>
                  </a:extLst>
                </p:cNvPr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3" name="文本框 76">
                <a:extLst>
                  <a:ext uri="{FF2B5EF4-FFF2-40B4-BE49-F238E27FC236}">
                    <a16:creationId xmlns:a16="http://schemas.microsoft.com/office/drawing/2014/main" id="{91387922-B248-1168-C385-4956642217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31" name="KSO_Shape">
              <a:extLst>
                <a:ext uri="{FF2B5EF4-FFF2-40B4-BE49-F238E27FC236}">
                  <a16:creationId xmlns:a16="http://schemas.microsoft.com/office/drawing/2014/main" id="{461FC0A3-22C8-6A36-46D2-964C89F3C8FB}"/>
                </a:ext>
              </a:extLst>
            </p:cNvPr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560FBAB9-21D7-4D62-A4AC-ABD33407E2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450726"/>
              </p:ext>
            </p:extLst>
          </p:nvPr>
        </p:nvGraphicFramePr>
        <p:xfrm>
          <a:off x="247341" y="2476604"/>
          <a:ext cx="5267325" cy="3108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" name="Visio" r:id="rId8" imgW="9756775" imgH="5879465" progId="Visio.Drawing.15">
                  <p:embed/>
                </p:oleObj>
              </mc:Choice>
              <mc:Fallback>
                <p:oleObj name="Visio" r:id="rId8" imgW="9756775" imgH="5879465" progId="Visio.Drawing.15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41" y="2476604"/>
                        <a:ext cx="5267325" cy="31089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id="{14478542-56AC-49D0-9F60-14436428E08E}"/>
              </a:ext>
            </a:extLst>
          </p:cNvPr>
          <p:cNvSpPr txBox="1"/>
          <p:nvPr/>
        </p:nvSpPr>
        <p:spPr>
          <a:xfrm>
            <a:off x="277563" y="5832294"/>
            <a:ext cx="5532120" cy="84645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342900" lvl="1">
              <a:lnSpc>
                <a:spcPct val="150000"/>
              </a:lnSpc>
            </a:pPr>
            <a:r>
              <a:rPr lang="en-US" altLang="zh-CN" sz="1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Input bit-reversed order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: 0/128,1/129,2/130…,127/255</a:t>
            </a:r>
          </a:p>
          <a:p>
            <a:pPr marL="342900" lvl="1">
              <a:lnSpc>
                <a:spcPct val="150000"/>
              </a:lnSpc>
            </a:pPr>
            <a:r>
              <a:rPr lang="en-US" altLang="zh-CN" sz="1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Output normal order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: 0/1,2/3,4/5…,244/255</a:t>
            </a:r>
          </a:p>
        </p:txBody>
      </p:sp>
      <p:sp>
        <p:nvSpPr>
          <p:cNvPr id="45" name="直角上箭头 8">
            <a:extLst>
              <a:ext uri="{FF2B5EF4-FFF2-40B4-BE49-F238E27FC236}">
                <a16:creationId xmlns:a16="http://schemas.microsoft.com/office/drawing/2014/main" id="{AA21E61F-0BBB-41FF-BDE6-5660DE85758D}"/>
              </a:ext>
            </a:extLst>
          </p:cNvPr>
          <p:cNvSpPr/>
          <p:nvPr/>
        </p:nvSpPr>
        <p:spPr>
          <a:xfrm rot="5400000">
            <a:off x="1775093" y="5378162"/>
            <a:ext cx="229121" cy="451485"/>
          </a:xfrm>
          <a:prstGeom prst="bentUpArrow">
            <a:avLst>
              <a:gd name="adj1" fmla="val 23631"/>
              <a:gd name="adj2" fmla="val 29314"/>
              <a:gd name="adj3" fmla="val 42725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615819E-EE25-48F6-8F89-4AE81B1451FF}"/>
              </a:ext>
            </a:extLst>
          </p:cNvPr>
          <p:cNvSpPr txBox="1"/>
          <p:nvPr/>
        </p:nvSpPr>
        <p:spPr>
          <a:xfrm>
            <a:off x="2148870" y="5489344"/>
            <a:ext cx="37357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Dual-Port NTT Ping-Pong Architecture</a:t>
            </a:r>
          </a:p>
        </p:txBody>
      </p:sp>
      <p:sp>
        <p:nvSpPr>
          <p:cNvPr id="47" name="圆角右箭头 15">
            <a:extLst>
              <a:ext uri="{FF2B5EF4-FFF2-40B4-BE49-F238E27FC236}">
                <a16:creationId xmlns:a16="http://schemas.microsoft.com/office/drawing/2014/main" id="{6741DD95-D456-4255-A3B9-6139FA90D897}"/>
              </a:ext>
            </a:extLst>
          </p:cNvPr>
          <p:cNvSpPr/>
          <p:nvPr/>
        </p:nvSpPr>
        <p:spPr>
          <a:xfrm>
            <a:off x="4202484" y="2374652"/>
            <a:ext cx="195761" cy="14652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0231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2D80C79-BA84-4418-9CA1-B669F4B49F5F}"/>
              </a:ext>
            </a:extLst>
          </p:cNvPr>
          <p:cNvSpPr txBox="1"/>
          <p:nvPr/>
        </p:nvSpPr>
        <p:spPr>
          <a:xfrm>
            <a:off x="4398245" y="2188582"/>
            <a:ext cx="2232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为避免RAW(Read After Write)冲突使用气泡阻塞流水线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3</a:t>
            </a:r>
            <a:endParaRPr lang="zh-CN" altLang="en-US" sz="3600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F0AEB8A-3F12-A9DF-DB3A-7A0D41DC676C}"/>
              </a:ext>
            </a:extLst>
          </p:cNvPr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6" name="组 13">
              <a:extLst>
                <a:ext uri="{FF2B5EF4-FFF2-40B4-BE49-F238E27FC236}">
                  <a16:creationId xmlns:a16="http://schemas.microsoft.com/office/drawing/2014/main" id="{021E939D-F3C5-5DEF-23E4-AFBBEDF8D59A}"/>
                </a:ext>
              </a:extLst>
            </p:cNvPr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10" name="组 2">
                <a:extLst>
                  <a:ext uri="{FF2B5EF4-FFF2-40B4-BE49-F238E27FC236}">
                    <a16:creationId xmlns:a16="http://schemas.microsoft.com/office/drawing/2014/main" id="{5275D7C1-9B43-964A-7C56-D239ECE2E187}"/>
                  </a:ext>
                </a:extLst>
              </p:cNvPr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12" name="组 1">
                  <a:extLst>
                    <a:ext uri="{FF2B5EF4-FFF2-40B4-BE49-F238E27FC236}">
                      <a16:creationId xmlns:a16="http://schemas.microsoft.com/office/drawing/2014/main" id="{CCD16B77-EF0F-0125-E6CD-E24C789B1A49}"/>
                    </a:ext>
                  </a:extLst>
                </p:cNvPr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14" name="圆角矩形 79">
                    <a:extLst>
                      <a:ext uri="{FF2B5EF4-FFF2-40B4-BE49-F238E27FC236}">
                        <a16:creationId xmlns:a16="http://schemas.microsoft.com/office/drawing/2014/main" id="{5B799AA0-298F-7084-76FE-001A85B34332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" name="圆角矩形 80">
                    <a:extLst>
                      <a:ext uri="{FF2B5EF4-FFF2-40B4-BE49-F238E27FC236}">
                        <a16:creationId xmlns:a16="http://schemas.microsoft.com/office/drawing/2014/main" id="{6CF59D1C-B9DB-FE4B-2D20-0A7EE97BFAC8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6" name="圆角矩形 81">
                    <a:extLst>
                      <a:ext uri="{FF2B5EF4-FFF2-40B4-BE49-F238E27FC236}">
                        <a16:creationId xmlns:a16="http://schemas.microsoft.com/office/drawing/2014/main" id="{6B6A52C1-90AA-0EE4-0D61-2C209E83FDA3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7" name="圆角矩形 82">
                    <a:extLst>
                      <a:ext uri="{FF2B5EF4-FFF2-40B4-BE49-F238E27FC236}">
                        <a16:creationId xmlns:a16="http://schemas.microsoft.com/office/drawing/2014/main" id="{AD8EEB56-4D8D-F688-FDB0-9F7D446DD7E9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" name="圆角矩形 83">
                    <a:extLst>
                      <a:ext uri="{FF2B5EF4-FFF2-40B4-BE49-F238E27FC236}">
                        <a16:creationId xmlns:a16="http://schemas.microsoft.com/office/drawing/2014/main" id="{7C816DBC-2F38-3B49-B45A-E95D5189560B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3" name="圆角矩形 78">
                  <a:extLst>
                    <a:ext uri="{FF2B5EF4-FFF2-40B4-BE49-F238E27FC236}">
                      <a16:creationId xmlns:a16="http://schemas.microsoft.com/office/drawing/2014/main" id="{1C6B84F6-1F13-CDA5-841C-430E9FAD811E}"/>
                    </a:ext>
                  </a:extLst>
                </p:cNvPr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1" name="文本框 76">
                <a:extLst>
                  <a:ext uri="{FF2B5EF4-FFF2-40B4-BE49-F238E27FC236}">
                    <a16:creationId xmlns:a16="http://schemas.microsoft.com/office/drawing/2014/main" id="{D36B15B2-BDF3-BDC8-0A47-65008E339A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2297D740-862C-09D0-6FED-6F303A526778}"/>
                </a:ext>
              </a:extLst>
            </p:cNvPr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77EB7241-8C15-4A32-4C05-0B590F7B0E39}"/>
              </a:ext>
            </a:extLst>
          </p:cNvPr>
          <p:cNvSpPr txBox="1"/>
          <p:nvPr/>
        </p:nvSpPr>
        <p:spPr>
          <a:xfrm>
            <a:off x="554990" y="277495"/>
            <a:ext cx="8188960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当前工作进展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Kyber与Dilithium硬件实现方案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91EAB8F-0576-487C-8A74-EB806062AF89}"/>
              </a:ext>
            </a:extLst>
          </p:cNvPr>
          <p:cNvSpPr txBox="1"/>
          <p:nvPr/>
        </p:nvSpPr>
        <p:spPr>
          <a:xfrm>
            <a:off x="554990" y="1437515"/>
            <a:ext cx="6917874" cy="1765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选择器的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选通重构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实现差异化的数据通路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Cooley-Tukey (CT)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Gentleman-Sande (GS)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等硬件计算模式，加速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NTT/INTT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采用基于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Karatsuba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的硬件计算模式加速多项式点乘运算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57F92A25-84C0-4A77-AA8C-C4EA5F0A77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488792"/>
              </p:ext>
            </p:extLst>
          </p:nvPr>
        </p:nvGraphicFramePr>
        <p:xfrm>
          <a:off x="1995504" y="3429000"/>
          <a:ext cx="4768435" cy="1233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" name="AxMath" r:id="rId4" imgW="5616720" imgH="1452960" progId="Equation.AxMath">
                  <p:embed/>
                </p:oleObj>
              </mc:Choice>
              <mc:Fallback>
                <p:oleObj name="AxMath" r:id="rId4" imgW="5616720" imgH="145296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E5F9C076-A188-425B-AA5D-5C62BBA42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95504" y="3429000"/>
                        <a:ext cx="4768435" cy="1233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BE0219D6-1F51-44DD-8E75-3A71F896E3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959347"/>
              </p:ext>
            </p:extLst>
          </p:nvPr>
        </p:nvGraphicFramePr>
        <p:xfrm>
          <a:off x="2018664" y="5165050"/>
          <a:ext cx="3998316" cy="842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" name="AxMath" r:id="rId6" imgW="4960080" imgH="1044360" progId="Equation.AxMath">
                  <p:embed/>
                </p:oleObj>
              </mc:Choice>
              <mc:Fallback>
                <p:oleObj name="AxMath" r:id="rId6" imgW="4960080" imgH="104436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FB76054D-8D5D-44CD-AF47-BFEC52DD68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18664" y="5165050"/>
                        <a:ext cx="3998316" cy="842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圆角矩形 1">
            <a:extLst>
              <a:ext uri="{FF2B5EF4-FFF2-40B4-BE49-F238E27FC236}">
                <a16:creationId xmlns:a16="http://schemas.microsoft.com/office/drawing/2014/main" id="{5E313742-13B3-4CE3-A752-7A208D32DD3E}"/>
              </a:ext>
            </a:extLst>
          </p:cNvPr>
          <p:cNvSpPr/>
          <p:nvPr/>
        </p:nvSpPr>
        <p:spPr>
          <a:xfrm>
            <a:off x="1998796" y="4629045"/>
            <a:ext cx="3305568" cy="446249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altLang="zh-CN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multiplications </a:t>
            </a:r>
          </a:p>
        </p:txBody>
      </p:sp>
      <p:sp>
        <p:nvSpPr>
          <p:cNvPr id="37" name="圆角矩形 1">
            <a:extLst>
              <a:ext uri="{FF2B5EF4-FFF2-40B4-BE49-F238E27FC236}">
                <a16:creationId xmlns:a16="http://schemas.microsoft.com/office/drawing/2014/main" id="{0A814933-470E-40CC-AC34-1E1F37026373}"/>
              </a:ext>
            </a:extLst>
          </p:cNvPr>
          <p:cNvSpPr/>
          <p:nvPr/>
        </p:nvSpPr>
        <p:spPr>
          <a:xfrm>
            <a:off x="1998795" y="6072150"/>
            <a:ext cx="3305569" cy="474043"/>
          </a:xfrm>
          <a:prstGeom prst="round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multiplications</a:t>
            </a:r>
          </a:p>
        </p:txBody>
      </p:sp>
      <p:sp>
        <p:nvSpPr>
          <p:cNvPr id="38" name="箭头: 右弧形 43">
            <a:extLst>
              <a:ext uri="{FF2B5EF4-FFF2-40B4-BE49-F238E27FC236}">
                <a16:creationId xmlns:a16="http://schemas.microsoft.com/office/drawing/2014/main" id="{A2E9870A-E5F1-4286-87B7-C701DD5293B6}"/>
              </a:ext>
            </a:extLst>
          </p:cNvPr>
          <p:cNvSpPr/>
          <p:nvPr/>
        </p:nvSpPr>
        <p:spPr>
          <a:xfrm flipH="1">
            <a:off x="920517" y="4714307"/>
            <a:ext cx="1028701" cy="1864399"/>
          </a:xfrm>
          <a:prstGeom prst="curvedLeftArrow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E19D8A4-52B9-4F64-A233-A5087C3E480B}"/>
              </a:ext>
            </a:extLst>
          </p:cNvPr>
          <p:cNvSpPr txBox="1"/>
          <p:nvPr/>
        </p:nvSpPr>
        <p:spPr>
          <a:xfrm>
            <a:off x="344487" y="5358623"/>
            <a:ext cx="1348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Karatsuba: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60E6136-8553-476B-8CF6-F212185483B0}"/>
              </a:ext>
            </a:extLst>
          </p:cNvPr>
          <p:cNvSpPr txBox="1"/>
          <p:nvPr/>
        </p:nvSpPr>
        <p:spPr>
          <a:xfrm>
            <a:off x="518946" y="3402504"/>
            <a:ext cx="2028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多项式点乘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915172A-2B88-4210-9C8D-7D9EF73A317D}"/>
              </a:ext>
            </a:extLst>
          </p:cNvPr>
          <p:cNvSpPr/>
          <p:nvPr/>
        </p:nvSpPr>
        <p:spPr>
          <a:xfrm>
            <a:off x="4607642" y="5596117"/>
            <a:ext cx="572636" cy="41108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7089626-B324-4326-95D4-068B804A80D9}"/>
              </a:ext>
            </a:extLst>
          </p:cNvPr>
          <p:cNvSpPr/>
          <p:nvPr/>
        </p:nvSpPr>
        <p:spPr>
          <a:xfrm>
            <a:off x="3544594" y="5114933"/>
            <a:ext cx="515544" cy="41108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3420C7-5368-4581-A962-27062C3B8267}"/>
              </a:ext>
            </a:extLst>
          </p:cNvPr>
          <p:cNvSpPr/>
          <p:nvPr/>
        </p:nvSpPr>
        <p:spPr>
          <a:xfrm>
            <a:off x="2623103" y="5132202"/>
            <a:ext cx="572636" cy="41108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98A871D-D9EF-4D98-AB63-BC537E18B3BE}"/>
              </a:ext>
            </a:extLst>
          </p:cNvPr>
          <p:cNvSpPr/>
          <p:nvPr/>
        </p:nvSpPr>
        <p:spPr>
          <a:xfrm>
            <a:off x="5394684" y="5586127"/>
            <a:ext cx="515544" cy="41108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3216D515-D36C-4F1D-ACD1-50148FC57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217919"/>
              </p:ext>
            </p:extLst>
          </p:nvPr>
        </p:nvGraphicFramePr>
        <p:xfrm>
          <a:off x="7335995" y="3881126"/>
          <a:ext cx="4607358" cy="27943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68239">
                  <a:extLst>
                    <a:ext uri="{9D8B030D-6E8A-4147-A177-3AD203B41FA5}">
                      <a16:colId xmlns:a16="http://schemas.microsoft.com/office/drawing/2014/main" val="11804918"/>
                    </a:ext>
                  </a:extLst>
                </a:gridCol>
                <a:gridCol w="1332915">
                  <a:extLst>
                    <a:ext uri="{9D8B030D-6E8A-4147-A177-3AD203B41FA5}">
                      <a16:colId xmlns:a16="http://schemas.microsoft.com/office/drawing/2014/main" val="3834249807"/>
                    </a:ext>
                  </a:extLst>
                </a:gridCol>
                <a:gridCol w="1606204">
                  <a:extLst>
                    <a:ext uri="{9D8B030D-6E8A-4147-A177-3AD203B41FA5}">
                      <a16:colId xmlns:a16="http://schemas.microsoft.com/office/drawing/2014/main" val="2049560598"/>
                    </a:ext>
                  </a:extLst>
                </a:gridCol>
              </a:tblGrid>
              <a:tr h="332011">
                <a:tc>
                  <a:txBody>
                    <a:bodyPr/>
                    <a:lstStyle/>
                    <a:p>
                      <a:pPr indent="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Instruction</a:t>
                      </a:r>
                      <a:endParaRPr lang="zh-CN" sz="1400" b="1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Control signal: </a:t>
                      </a:r>
                      <a:r>
                        <a:rPr lang="en-US" sz="1300" b="1" dirty="0" err="1">
                          <a:effectLst/>
                        </a:rPr>
                        <a:t>sel</a:t>
                      </a:r>
                      <a:r>
                        <a:rPr lang="en-US" sz="1300" b="1" dirty="0">
                          <a:effectLst/>
                        </a:rPr>
                        <a:t>[9:0]</a:t>
                      </a:r>
                      <a:endParaRPr lang="zh-CN" sz="1400" b="1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Function</a:t>
                      </a:r>
                      <a:endParaRPr lang="zh-CN" sz="1400" b="1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95892"/>
                  </a:ext>
                </a:extLst>
              </a:tr>
              <a:tr h="180873">
                <a:tc>
                  <a:txBody>
                    <a:bodyPr/>
                    <a:lstStyle/>
                    <a:p>
                      <a:pPr indent="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NTT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0111001100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c+a·b</a:t>
                      </a:r>
                      <a:r>
                        <a:rPr lang="en-US" sz="1300" dirty="0">
                          <a:effectLst/>
                        </a:rPr>
                        <a:t>, </a:t>
                      </a:r>
                      <a:r>
                        <a:rPr lang="en-US" sz="1300" dirty="0" err="1">
                          <a:effectLst/>
                        </a:rPr>
                        <a:t>c-a·b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68526985"/>
                  </a:ext>
                </a:extLst>
              </a:tr>
              <a:tr h="180873">
                <a:tc>
                  <a:txBody>
                    <a:bodyPr/>
                    <a:lstStyle/>
                    <a:p>
                      <a:pPr indent="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INTT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1001110011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1/2(</a:t>
                      </a:r>
                      <a:r>
                        <a:rPr lang="en-US" sz="1300" dirty="0" err="1">
                          <a:effectLst/>
                        </a:rPr>
                        <a:t>a+b</a:t>
                      </a:r>
                      <a:r>
                        <a:rPr lang="en-US" sz="1300" dirty="0">
                          <a:effectLst/>
                        </a:rPr>
                        <a:t>), 1/2(a-b)·c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29284232"/>
                  </a:ext>
                </a:extLst>
              </a:tr>
              <a:tr h="180873">
                <a:tc>
                  <a:txBody>
                    <a:bodyPr/>
                    <a:lstStyle/>
                    <a:p>
                      <a:pPr indent="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PADD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1x0x1x01xx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a + b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390974363"/>
                  </a:ext>
                </a:extLst>
              </a:tr>
              <a:tr h="180873">
                <a:tc>
                  <a:txBody>
                    <a:bodyPr/>
                    <a:lstStyle/>
                    <a:p>
                      <a:pPr indent="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PSUB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x001x1xx01 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(a – b)·1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353273739"/>
                  </a:ext>
                </a:extLst>
              </a:tr>
              <a:tr h="180873">
                <a:tc>
                  <a:txBody>
                    <a:bodyPr/>
                    <a:lstStyle/>
                    <a:p>
                      <a:pPr indent="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PWM1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110x1x0101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a+b</a:t>
                      </a:r>
                      <a:r>
                        <a:rPr lang="en-US" sz="1300" dirty="0">
                          <a:effectLst/>
                        </a:rPr>
                        <a:t>, </a:t>
                      </a:r>
                      <a:r>
                        <a:rPr lang="en-US" sz="1300" dirty="0" err="1">
                          <a:effectLst/>
                        </a:rPr>
                        <a:t>a·b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172909533"/>
                  </a:ext>
                </a:extLst>
              </a:tr>
              <a:tr h="180873">
                <a:tc>
                  <a:txBody>
                    <a:bodyPr/>
                    <a:lstStyle/>
                    <a:p>
                      <a:pPr indent="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Compress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0" marB="0" anchor="ctr"/>
                </a:tc>
                <a:tc rowSpan="2">
                  <a:txBody>
                    <a:bodyPr/>
                    <a:lstStyle/>
                    <a:p>
                      <a:pPr indent="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x1xxxxxx01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0" marB="0" anchor="ctr"/>
                </a:tc>
                <a:tc rowSpan="2">
                  <a:txBody>
                    <a:bodyPr/>
                    <a:lstStyle/>
                    <a:p>
                      <a:pPr indent="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a·b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695743768"/>
                  </a:ext>
                </a:extLst>
              </a:tr>
              <a:tr h="180873">
                <a:tc>
                  <a:txBody>
                    <a:bodyPr/>
                    <a:lstStyle/>
                    <a:p>
                      <a:pPr indent="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Decompress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996350"/>
                  </a:ext>
                </a:extLst>
              </a:tr>
              <a:tr h="180873">
                <a:tc>
                  <a:txBody>
                    <a:bodyPr/>
                    <a:lstStyle/>
                    <a:p>
                      <a:pPr indent="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PWM2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110010xx00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c·d-a-b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6649908"/>
                  </a:ext>
                </a:extLst>
              </a:tr>
              <a:tr h="180873">
                <a:tc>
                  <a:txBody>
                    <a:bodyPr/>
                    <a:lstStyle/>
                    <a:p>
                      <a:pPr indent="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PWM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x1xxxxxx01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a·b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328245627"/>
                  </a:ext>
                </a:extLst>
              </a:tr>
              <a:tr h="180873">
                <a:tc>
                  <a:txBody>
                    <a:bodyPr/>
                    <a:lstStyle/>
                    <a:p>
                      <a:pPr indent="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Decompose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0" marB="0" anchor="ctr"/>
                </a:tc>
                <a:tc rowSpan="3">
                  <a:txBody>
                    <a:bodyPr/>
                    <a:lstStyle/>
                    <a:p>
                      <a:pPr indent="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x001x1xx01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0" marB="0" anchor="ctr"/>
                </a:tc>
                <a:tc rowSpan="3">
                  <a:txBody>
                    <a:bodyPr/>
                    <a:lstStyle/>
                    <a:p>
                      <a:pPr indent="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(a-b)·c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79468881"/>
                  </a:ext>
                </a:extLst>
              </a:tr>
              <a:tr h="180873">
                <a:tc>
                  <a:txBody>
                    <a:bodyPr/>
                    <a:lstStyle/>
                    <a:p>
                      <a:pPr indent="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MakeHint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300760"/>
                  </a:ext>
                </a:extLst>
              </a:tr>
              <a:tr h="180873">
                <a:tc>
                  <a:txBody>
                    <a:bodyPr/>
                    <a:lstStyle/>
                    <a:p>
                      <a:pPr indent="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UseHint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15961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D8AF7926-4E81-487F-80C3-5A254449D1B4}"/>
              </a:ext>
            </a:extLst>
          </p:cNvPr>
          <p:cNvSpPr/>
          <p:nvPr/>
        </p:nvSpPr>
        <p:spPr>
          <a:xfrm>
            <a:off x="0" y="935153"/>
            <a:ext cx="7766613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342550" algn="just" defTabSz="0">
              <a:lnSpc>
                <a:spcPct val="150000"/>
              </a:lnSpc>
              <a:spcBef>
                <a:spcPct val="20000"/>
              </a:spcBef>
              <a:buClr>
                <a:prstClr val="black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多模式计算兼容型多项式算术运算单元</a:t>
            </a:r>
            <a:endParaRPr lang="en-US" altLang="zh-CN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6D7E40-6D40-4C8F-A838-26C33F38CA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2864" y="1070905"/>
            <a:ext cx="4176619" cy="255973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29F4E26-BD87-58E0-450C-F1AEC2D058C2}"/>
              </a:ext>
            </a:extLst>
          </p:cNvPr>
          <p:cNvSpPr txBox="1"/>
          <p:nvPr/>
        </p:nvSpPr>
        <p:spPr>
          <a:xfrm>
            <a:off x="554990" y="277495"/>
            <a:ext cx="8188960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当前工作进展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Kyber与Dilithium硬件实现方案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D5B1DB9-7249-41EE-5C75-1676D59C5251}"/>
              </a:ext>
            </a:extLst>
          </p:cNvPr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17" name="组 13">
              <a:extLst>
                <a:ext uri="{FF2B5EF4-FFF2-40B4-BE49-F238E27FC236}">
                  <a16:creationId xmlns:a16="http://schemas.microsoft.com/office/drawing/2014/main" id="{70E9C245-BF64-81B4-7BBC-8EBBF05100E9}"/>
                </a:ext>
              </a:extLst>
            </p:cNvPr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19" name="组 2">
                <a:extLst>
                  <a:ext uri="{FF2B5EF4-FFF2-40B4-BE49-F238E27FC236}">
                    <a16:creationId xmlns:a16="http://schemas.microsoft.com/office/drawing/2014/main" id="{FB2312BB-7239-D349-0C26-2E60BEF0D6A7}"/>
                  </a:ext>
                </a:extLst>
              </p:cNvPr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1" name="组 1">
                  <a:extLst>
                    <a:ext uri="{FF2B5EF4-FFF2-40B4-BE49-F238E27FC236}">
                      <a16:creationId xmlns:a16="http://schemas.microsoft.com/office/drawing/2014/main" id="{B6758507-91DF-711E-EC2B-C8B5B03B3E7B}"/>
                    </a:ext>
                  </a:extLst>
                </p:cNvPr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23" name="圆角矩形 79">
                    <a:extLst>
                      <a:ext uri="{FF2B5EF4-FFF2-40B4-BE49-F238E27FC236}">
                        <a16:creationId xmlns:a16="http://schemas.microsoft.com/office/drawing/2014/main" id="{2555B747-078F-E9C2-AC08-79FFDB1BA810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4" name="圆角矩形 80">
                    <a:extLst>
                      <a:ext uri="{FF2B5EF4-FFF2-40B4-BE49-F238E27FC236}">
                        <a16:creationId xmlns:a16="http://schemas.microsoft.com/office/drawing/2014/main" id="{04FE6507-D649-AA06-D65A-EE64132D4F4A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5" name="圆角矩形 81">
                    <a:extLst>
                      <a:ext uri="{FF2B5EF4-FFF2-40B4-BE49-F238E27FC236}">
                        <a16:creationId xmlns:a16="http://schemas.microsoft.com/office/drawing/2014/main" id="{6A92F27E-64B4-98AF-7E22-5B4699F56B39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6" name="圆角矩形 82">
                    <a:extLst>
                      <a:ext uri="{FF2B5EF4-FFF2-40B4-BE49-F238E27FC236}">
                        <a16:creationId xmlns:a16="http://schemas.microsoft.com/office/drawing/2014/main" id="{CD642A8B-EE2E-5636-5B9D-C9F050D6384D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7" name="圆角矩形 83">
                    <a:extLst>
                      <a:ext uri="{FF2B5EF4-FFF2-40B4-BE49-F238E27FC236}">
                        <a16:creationId xmlns:a16="http://schemas.microsoft.com/office/drawing/2014/main" id="{8B70C98A-93BB-D8F1-B30C-40965777EF51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2" name="圆角矩形 78">
                  <a:extLst>
                    <a:ext uri="{FF2B5EF4-FFF2-40B4-BE49-F238E27FC236}">
                      <a16:creationId xmlns:a16="http://schemas.microsoft.com/office/drawing/2014/main" id="{397DFF5F-9BA4-BD31-EB46-A787CA1F06D8}"/>
                    </a:ext>
                  </a:extLst>
                </p:cNvPr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0" name="文本框 76">
                <a:extLst>
                  <a:ext uri="{FF2B5EF4-FFF2-40B4-BE49-F238E27FC236}">
                    <a16:creationId xmlns:a16="http://schemas.microsoft.com/office/drawing/2014/main" id="{DD5FFBC4-7581-4BCD-EEE0-4189225AD4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8" name="KSO_Shape">
              <a:extLst>
                <a:ext uri="{FF2B5EF4-FFF2-40B4-BE49-F238E27FC236}">
                  <a16:creationId xmlns:a16="http://schemas.microsoft.com/office/drawing/2014/main" id="{4FEF9E3D-9B82-A650-8FF7-7FE809C6F7F7}"/>
                </a:ext>
              </a:extLst>
            </p:cNvPr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21AFB392-24DB-4948-969A-467300C5C44C}"/>
              </a:ext>
            </a:extLst>
          </p:cNvPr>
          <p:cNvSpPr txBox="1"/>
          <p:nvPr/>
        </p:nvSpPr>
        <p:spPr>
          <a:xfrm>
            <a:off x="99531" y="908122"/>
            <a:ext cx="11567727" cy="1413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342550" algn="just" defTabSz="0">
              <a:lnSpc>
                <a:spcPct val="150000"/>
              </a:lnSpc>
              <a:spcBef>
                <a:spcPct val="20000"/>
              </a:spcBef>
              <a:buClr>
                <a:prstClr val="black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以兼容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Kyber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Dilithium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两种模域运算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为目标，研究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快速双域模乘器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电路结构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648025" lvl="2" indent="-380990" algn="just" defTabSz="0">
              <a:lnSpc>
                <a:spcPct val="150000"/>
              </a:lnSpc>
              <a:spcBef>
                <a:spcPct val="20000"/>
              </a:spcBef>
              <a:buClr>
                <a:prstClr val="black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lang="zh-CN" altLang="en-US" sz="1733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基于</a:t>
            </a:r>
            <a:r>
              <a:rPr lang="zh-CN" altLang="en-US" sz="1733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位宽扩展</a:t>
            </a:r>
            <a:r>
              <a:rPr lang="zh-CN" altLang="en-US" sz="1733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的双域模运算电路设计，利用</a:t>
            </a:r>
            <a:r>
              <a:rPr lang="en-US" altLang="zh-CN" sz="1733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24bit</a:t>
            </a:r>
            <a:r>
              <a:rPr lang="zh-CN" altLang="en-US" sz="1733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位宽</a:t>
            </a:r>
            <a:r>
              <a:rPr lang="zh-CN" altLang="en-US" sz="1733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寄存器装载</a:t>
            </a:r>
            <a:r>
              <a:rPr lang="en-US" altLang="zh-CN" sz="1733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lang="zh-CN" altLang="en-US" sz="1733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</a:t>
            </a:r>
            <a:r>
              <a:rPr lang="en-US" altLang="zh-CN" sz="1733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Dilithium</a:t>
            </a:r>
            <a:r>
              <a:rPr lang="zh-CN" altLang="en-US" sz="1733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模域数值或</a:t>
            </a:r>
            <a:r>
              <a:rPr lang="en-US" altLang="zh-CN" sz="1733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zh-CN" altLang="en-US" sz="1733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</a:t>
            </a:r>
            <a:r>
              <a:rPr lang="en-US" altLang="zh-CN" sz="1733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Kyber</a:t>
            </a:r>
            <a:r>
              <a:rPr lang="zh-CN" altLang="en-US" sz="1733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模域数值</a:t>
            </a:r>
            <a:endParaRPr lang="en-US" altLang="zh-CN" sz="1733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648025" lvl="2" indent="-380990" algn="just" defTabSz="0">
              <a:lnSpc>
                <a:spcPct val="150000"/>
              </a:lnSpc>
              <a:spcBef>
                <a:spcPct val="20000"/>
              </a:spcBef>
              <a:buClr>
                <a:prstClr val="black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lang="zh-CN" altLang="en-US" sz="1733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基于</a:t>
            </a:r>
            <a:r>
              <a:rPr lang="zh-CN" altLang="en-US" sz="1733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比特字段复用</a:t>
            </a:r>
            <a:r>
              <a:rPr lang="zh-CN" altLang="en-US" sz="1733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的双域模约简电路设计，进行循环迭代数据降次，采用比特字段加减实现双域模约简</a:t>
            </a:r>
            <a:endParaRPr lang="en-US" altLang="zh-CN" sz="1733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6C42F1B-311E-48AE-8B05-F4C1B1E9A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3" y="4389107"/>
            <a:ext cx="5770175" cy="2330083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5DFB0A86-2A6A-49B6-9420-467B236BA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38" y="3559892"/>
            <a:ext cx="6142159" cy="3034840"/>
          </a:xfrm>
          <a:prstGeom prst="rect">
            <a:avLst/>
          </a:prstGeo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FD03074A-705F-4ECF-A2FD-90316D58B45C}"/>
              </a:ext>
            </a:extLst>
          </p:cNvPr>
          <p:cNvSpPr/>
          <p:nvPr/>
        </p:nvSpPr>
        <p:spPr>
          <a:xfrm>
            <a:off x="143339" y="2432229"/>
            <a:ext cx="3360373" cy="729815"/>
          </a:xfrm>
          <a:prstGeom prst="rect">
            <a:avLst/>
          </a:prstGeom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marL="0" lvl="1" algn="just" defTabSz="0">
              <a:lnSpc>
                <a:spcPct val="150000"/>
              </a:lnSpc>
              <a:spcBef>
                <a:spcPct val="20000"/>
              </a:spcBef>
              <a:buClr>
                <a:prstClr val="black"/>
              </a:buClr>
              <a:buSzPct val="100000"/>
              <a:defRPr/>
            </a:pPr>
            <a:r>
              <a:rPr lang="en-US" altLang="zh-CN" sz="1467" dirty="0" err="1">
                <a:solidFill>
                  <a:prstClr val="black"/>
                </a:solidFill>
                <a:latin typeface="微软雅黑" pitchFamily="34" charset="-122"/>
                <a:cs typeface="Times New Roman" pitchFamily="18" charset="0"/>
              </a:rPr>
              <a:t>Kyber</a:t>
            </a:r>
            <a:r>
              <a:rPr lang="en-US" altLang="zh-CN" sz="1467" dirty="0">
                <a:solidFill>
                  <a:prstClr val="black"/>
                </a:solidFill>
                <a:latin typeface="微软雅黑" pitchFamily="34" charset="-122"/>
                <a:cs typeface="Times New Roman" pitchFamily="18" charset="0"/>
              </a:rPr>
              <a:t>      </a:t>
            </a:r>
            <a:r>
              <a:rPr lang="zh-CN" altLang="en-US" sz="1467" dirty="0">
                <a:solidFill>
                  <a:prstClr val="black"/>
                </a:solidFill>
                <a:latin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67" dirty="0">
                <a:solidFill>
                  <a:prstClr val="black"/>
                </a:solidFill>
                <a:latin typeface="微软雅黑" pitchFamily="34" charset="-122"/>
                <a:cs typeface="Times New Roman" pitchFamily="18" charset="0"/>
              </a:rPr>
              <a:t>q=3329=2</a:t>
            </a:r>
            <a:r>
              <a:rPr lang="en-US" altLang="zh-CN" sz="1467" baseline="30000" dirty="0">
                <a:solidFill>
                  <a:prstClr val="black"/>
                </a:solidFill>
                <a:latin typeface="微软雅黑" pitchFamily="34" charset="-122"/>
                <a:cs typeface="Times New Roman" pitchFamily="18" charset="0"/>
              </a:rPr>
              <a:t>12</a:t>
            </a:r>
            <a:r>
              <a:rPr lang="en-US" altLang="zh-CN" sz="1467" dirty="0">
                <a:solidFill>
                  <a:prstClr val="black"/>
                </a:solidFill>
                <a:latin typeface="微软雅黑" pitchFamily="34" charset="-122"/>
                <a:cs typeface="Times New Roman" pitchFamily="18" charset="0"/>
              </a:rPr>
              <a:t>−2</a:t>
            </a:r>
            <a:r>
              <a:rPr lang="en-US" altLang="zh-CN" sz="1467" baseline="30000" dirty="0">
                <a:solidFill>
                  <a:prstClr val="black"/>
                </a:solidFill>
                <a:latin typeface="微软雅黑" pitchFamily="34" charset="-122"/>
                <a:cs typeface="Times New Roman" pitchFamily="18" charset="0"/>
              </a:rPr>
              <a:t>9</a:t>
            </a:r>
            <a:r>
              <a:rPr lang="en-US" altLang="zh-CN" sz="1467" dirty="0">
                <a:solidFill>
                  <a:prstClr val="black"/>
                </a:solidFill>
                <a:latin typeface="微软雅黑" pitchFamily="34" charset="-122"/>
                <a:cs typeface="Times New Roman" pitchFamily="18" charset="0"/>
              </a:rPr>
              <a:t>−2</a:t>
            </a:r>
            <a:r>
              <a:rPr lang="en-US" altLang="zh-CN" sz="1467" baseline="30000" dirty="0">
                <a:solidFill>
                  <a:prstClr val="black"/>
                </a:solidFill>
                <a:latin typeface="微软雅黑" pitchFamily="34" charset="-122"/>
                <a:cs typeface="Times New Roman" pitchFamily="18" charset="0"/>
              </a:rPr>
              <a:t>8</a:t>
            </a:r>
            <a:r>
              <a:rPr lang="en-US" altLang="zh-CN" sz="1467" dirty="0">
                <a:solidFill>
                  <a:prstClr val="black"/>
                </a:solidFill>
                <a:latin typeface="微软雅黑" pitchFamily="34" charset="-122"/>
                <a:cs typeface="Times New Roman" pitchFamily="18" charset="0"/>
              </a:rPr>
              <a:t>+1</a:t>
            </a:r>
          </a:p>
          <a:p>
            <a:pPr marL="0" lvl="1" defTabSz="0">
              <a:lnSpc>
                <a:spcPct val="150000"/>
              </a:lnSpc>
              <a:buClr>
                <a:prstClr val="black"/>
              </a:buClr>
              <a:buSzPct val="100000"/>
              <a:defRPr/>
            </a:pPr>
            <a:r>
              <a:rPr lang="en-US" altLang="zh-CN" sz="1467" dirty="0" err="1">
                <a:solidFill>
                  <a:prstClr val="black"/>
                </a:solidFill>
                <a:latin typeface="微软雅黑" pitchFamily="34" charset="-122"/>
                <a:ea typeface="微软雅黑" panose="020B0503020204020204" pitchFamily="34" charset="-122"/>
                <a:cs typeface="Times New Roman" pitchFamily="18" charset="0"/>
              </a:rPr>
              <a:t>Dilithium</a:t>
            </a:r>
            <a:r>
              <a:rPr lang="en-US" altLang="zh-CN" sz="1467" dirty="0">
                <a:solidFill>
                  <a:prstClr val="black"/>
                </a:solidFill>
                <a:latin typeface="微软雅黑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en-US" sz="1467" dirty="0">
                <a:solidFill>
                  <a:prstClr val="black"/>
                </a:solidFill>
                <a:latin typeface="微软雅黑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lang="en-US" altLang="zh-CN" sz="1467" dirty="0">
                <a:solidFill>
                  <a:prstClr val="black"/>
                </a:solidFill>
                <a:latin typeface="微软雅黑" pitchFamily="34" charset="-122"/>
                <a:ea typeface="微软雅黑" panose="020B0503020204020204" pitchFamily="34" charset="-122"/>
                <a:cs typeface="Times New Roman" pitchFamily="18" charset="0"/>
              </a:rPr>
              <a:t>q=8380417=2</a:t>
            </a:r>
            <a:r>
              <a:rPr lang="en-US" altLang="zh-CN" sz="1467" baseline="30000" dirty="0">
                <a:solidFill>
                  <a:prstClr val="black"/>
                </a:solidFill>
                <a:latin typeface="微软雅黑" pitchFamily="34" charset="-122"/>
                <a:ea typeface="微软雅黑" panose="020B0503020204020204" pitchFamily="34" charset="-122"/>
                <a:cs typeface="Times New Roman" pitchFamily="18" charset="0"/>
              </a:rPr>
              <a:t>23</a:t>
            </a:r>
            <a:r>
              <a:rPr lang="en-US" altLang="zh-CN" sz="1467" dirty="0">
                <a:solidFill>
                  <a:prstClr val="black"/>
                </a:solidFill>
                <a:latin typeface="微软雅黑" pitchFamily="34" charset="-122"/>
                <a:ea typeface="微软雅黑" panose="020B0503020204020204" pitchFamily="34" charset="-122"/>
                <a:cs typeface="Times New Roman" pitchFamily="18" charset="0"/>
              </a:rPr>
              <a:t>−2</a:t>
            </a:r>
            <a:r>
              <a:rPr lang="en-US" altLang="zh-CN" sz="1467" baseline="30000" dirty="0">
                <a:solidFill>
                  <a:prstClr val="black"/>
                </a:solidFill>
                <a:latin typeface="微软雅黑" pitchFamily="34" charset="-122"/>
                <a:ea typeface="微软雅黑" panose="020B0503020204020204" pitchFamily="34" charset="-122"/>
                <a:cs typeface="Times New Roman" pitchFamily="18" charset="0"/>
              </a:rPr>
              <a:t>13</a:t>
            </a:r>
            <a:r>
              <a:rPr lang="en-US" altLang="zh-CN" sz="1467" dirty="0">
                <a:solidFill>
                  <a:prstClr val="black"/>
                </a:solidFill>
                <a:latin typeface="微软雅黑" pitchFamily="34" charset="-122"/>
                <a:ea typeface="微软雅黑" panose="020B0503020204020204" pitchFamily="34" charset="-122"/>
                <a:cs typeface="Times New Roman" pitchFamily="18" charset="0"/>
              </a:rPr>
              <a:t>+1</a:t>
            </a:r>
            <a:endParaRPr lang="zh-CN" altLang="en-US" sz="1467" dirty="0">
              <a:solidFill>
                <a:prstClr val="black"/>
              </a:solidFill>
              <a:latin typeface="微软雅黑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5" name="箭头: 右 2">
            <a:extLst>
              <a:ext uri="{FF2B5EF4-FFF2-40B4-BE49-F238E27FC236}">
                <a16:creationId xmlns:a16="http://schemas.microsoft.com/office/drawing/2014/main" id="{842CF6C2-B006-41BA-B0C3-F992814F7EA1}"/>
              </a:ext>
            </a:extLst>
          </p:cNvPr>
          <p:cNvSpPr/>
          <p:nvPr/>
        </p:nvSpPr>
        <p:spPr>
          <a:xfrm>
            <a:off x="3564979" y="2664934"/>
            <a:ext cx="288032" cy="294967"/>
          </a:xfrm>
          <a:prstGeom prst="rightArrow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19E72F4-BD02-4629-9A49-C1697F25B778}"/>
              </a:ext>
            </a:extLst>
          </p:cNvPr>
          <p:cNvSpPr/>
          <p:nvPr/>
        </p:nvSpPr>
        <p:spPr>
          <a:xfrm>
            <a:off x="3911453" y="2432225"/>
            <a:ext cx="2530980" cy="729815"/>
          </a:xfrm>
          <a:prstGeom prst="rect">
            <a:avLst/>
          </a:prstGeom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marL="0" lvl="1" algn="just" defTabSz="0">
              <a:lnSpc>
                <a:spcPct val="150000"/>
              </a:lnSpc>
              <a:spcBef>
                <a:spcPct val="20000"/>
              </a:spcBef>
              <a:buClr>
                <a:prstClr val="black"/>
              </a:buClr>
              <a:buSzPct val="100000"/>
              <a:defRPr/>
            </a:pPr>
            <a:r>
              <a:rPr lang="en-US" altLang="zh-CN" sz="1467" dirty="0">
                <a:solidFill>
                  <a:prstClr val="black"/>
                </a:solidFill>
                <a:latin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67" baseline="30000" dirty="0">
                <a:solidFill>
                  <a:prstClr val="black"/>
                </a:solidFill>
                <a:latin typeface="微软雅黑" pitchFamily="34" charset="-122"/>
                <a:cs typeface="Times New Roman" pitchFamily="18" charset="0"/>
              </a:rPr>
              <a:t>12</a:t>
            </a:r>
            <a:r>
              <a:rPr lang="en-US" altLang="zh-CN" sz="1467" dirty="0">
                <a:solidFill>
                  <a:prstClr val="black"/>
                </a:solidFill>
                <a:latin typeface="微软雅黑" pitchFamily="34" charset="-122"/>
                <a:cs typeface="Times New Roman" pitchFamily="18" charset="0"/>
              </a:rPr>
              <a:t>=2</a:t>
            </a:r>
            <a:r>
              <a:rPr lang="en-US" altLang="zh-CN" sz="1467" baseline="30000" dirty="0">
                <a:solidFill>
                  <a:prstClr val="black"/>
                </a:solidFill>
                <a:latin typeface="微软雅黑" pitchFamily="34" charset="-122"/>
                <a:cs typeface="Times New Roman" pitchFamily="18" charset="0"/>
              </a:rPr>
              <a:t>9</a:t>
            </a:r>
            <a:r>
              <a:rPr lang="en-US" altLang="zh-CN" sz="1467" dirty="0">
                <a:solidFill>
                  <a:prstClr val="black"/>
                </a:solidFill>
                <a:latin typeface="微软雅黑" pitchFamily="34" charset="-122"/>
                <a:cs typeface="Times New Roman" pitchFamily="18" charset="0"/>
              </a:rPr>
              <a:t>+2</a:t>
            </a:r>
            <a:r>
              <a:rPr lang="en-US" altLang="zh-CN" sz="1467" baseline="30000" dirty="0">
                <a:solidFill>
                  <a:prstClr val="black"/>
                </a:solidFill>
                <a:latin typeface="微软雅黑" pitchFamily="34" charset="-122"/>
                <a:cs typeface="Times New Roman" pitchFamily="18" charset="0"/>
              </a:rPr>
              <a:t>8</a:t>
            </a:r>
            <a:r>
              <a:rPr lang="en-US" altLang="zh-CN" sz="1467" dirty="0">
                <a:solidFill>
                  <a:prstClr val="black"/>
                </a:solidFill>
                <a:latin typeface="微软雅黑" pitchFamily="34" charset="-122"/>
                <a:cs typeface="Times New Roman" pitchFamily="18" charset="0"/>
              </a:rPr>
              <a:t>-1 (mod 3329)</a:t>
            </a:r>
          </a:p>
          <a:p>
            <a:pPr marL="0" lvl="1" defTabSz="0">
              <a:lnSpc>
                <a:spcPct val="150000"/>
              </a:lnSpc>
              <a:buClr>
                <a:prstClr val="black"/>
              </a:buClr>
              <a:buSzPct val="100000"/>
              <a:defRPr/>
            </a:pPr>
            <a:r>
              <a:rPr lang="en-US" altLang="zh-CN" sz="1467" dirty="0">
                <a:solidFill>
                  <a:prstClr val="black"/>
                </a:solidFill>
                <a:latin typeface="微软雅黑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en-US" altLang="zh-CN" sz="1467" baseline="30000" dirty="0">
                <a:solidFill>
                  <a:prstClr val="black"/>
                </a:solidFill>
                <a:latin typeface="微软雅黑" pitchFamily="34" charset="-122"/>
                <a:ea typeface="微软雅黑" panose="020B0503020204020204" pitchFamily="34" charset="-122"/>
                <a:cs typeface="Times New Roman" pitchFamily="18" charset="0"/>
              </a:rPr>
              <a:t>23</a:t>
            </a:r>
            <a:r>
              <a:rPr lang="en-US" altLang="zh-CN" sz="1467" dirty="0">
                <a:solidFill>
                  <a:prstClr val="black"/>
                </a:solidFill>
                <a:latin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467" dirty="0">
                <a:solidFill>
                  <a:prstClr val="black"/>
                </a:solidFill>
                <a:latin typeface="微软雅黑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en-US" altLang="zh-CN" sz="1467" baseline="30000" dirty="0">
                <a:solidFill>
                  <a:prstClr val="black"/>
                </a:solidFill>
                <a:latin typeface="微软雅黑" pitchFamily="34" charset="-122"/>
                <a:ea typeface="微软雅黑" panose="020B0503020204020204" pitchFamily="34" charset="-122"/>
                <a:cs typeface="Times New Roman" pitchFamily="18" charset="0"/>
              </a:rPr>
              <a:t>13</a:t>
            </a:r>
            <a:r>
              <a:rPr lang="en-US" altLang="zh-CN" sz="1467" dirty="0">
                <a:solidFill>
                  <a:prstClr val="black"/>
                </a:solidFill>
                <a:latin typeface="微软雅黑" pitchFamily="34" charset="-122"/>
                <a:ea typeface="微软雅黑" panose="020B0503020204020204" pitchFamily="34" charset="-122"/>
                <a:cs typeface="Times New Roman" pitchFamily="18" charset="0"/>
              </a:rPr>
              <a:t>-1 (</a:t>
            </a:r>
            <a:r>
              <a:rPr lang="en-US" altLang="zh-CN" sz="1467" dirty="0">
                <a:solidFill>
                  <a:prstClr val="black"/>
                </a:solidFill>
                <a:latin typeface="微软雅黑" pitchFamily="34" charset="-122"/>
                <a:cs typeface="Times New Roman" pitchFamily="18" charset="0"/>
              </a:rPr>
              <a:t>mod 8380417)</a:t>
            </a:r>
            <a:endParaRPr lang="zh-CN" altLang="en-US" sz="1467" dirty="0">
              <a:solidFill>
                <a:prstClr val="black"/>
              </a:solidFill>
              <a:latin typeface="微软雅黑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7" name="箭头: 右 2">
            <a:extLst>
              <a:ext uri="{FF2B5EF4-FFF2-40B4-BE49-F238E27FC236}">
                <a16:creationId xmlns:a16="http://schemas.microsoft.com/office/drawing/2014/main" id="{33E4B420-B3A0-4B01-B608-E15026ECEBE5}"/>
              </a:ext>
            </a:extLst>
          </p:cNvPr>
          <p:cNvSpPr/>
          <p:nvPr/>
        </p:nvSpPr>
        <p:spPr>
          <a:xfrm>
            <a:off x="6500873" y="2664931"/>
            <a:ext cx="288032" cy="294967"/>
          </a:xfrm>
          <a:prstGeom prst="rightArrow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8957EBA-CD5E-4A92-812C-1187E0C7EC1E}"/>
              </a:ext>
            </a:extLst>
          </p:cNvPr>
          <p:cNvSpPr/>
          <p:nvPr/>
        </p:nvSpPr>
        <p:spPr>
          <a:xfrm>
            <a:off x="6847347" y="2432224"/>
            <a:ext cx="4241208" cy="734112"/>
          </a:xfrm>
          <a:prstGeom prst="rect">
            <a:avLst/>
          </a:prstGeom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marL="0" lvl="1" algn="just" defTabSz="0">
              <a:lnSpc>
                <a:spcPct val="150000"/>
              </a:lnSpc>
              <a:spcBef>
                <a:spcPct val="20000"/>
              </a:spcBef>
              <a:buClr>
                <a:prstClr val="black"/>
              </a:buClr>
              <a:buSzPct val="100000"/>
              <a:defRPr/>
            </a:pPr>
            <a:r>
              <a:rPr lang="en-US" altLang="zh-CN" sz="1467" dirty="0">
                <a:solidFill>
                  <a:prstClr val="black"/>
                </a:solidFill>
                <a:latin typeface="微软雅黑" pitchFamily="34" charset="-122"/>
                <a:cs typeface="Times New Roman" pitchFamily="18" charset="0"/>
              </a:rPr>
              <a:t>x[23:0]=x[23:12]</a:t>
            </a:r>
            <a:r>
              <a:rPr lang="en-US" altLang="zh-CN" sz="1467" b="1" dirty="0">
                <a:solidFill>
                  <a:srgbClr val="FF0000"/>
                </a:solidFill>
                <a:latin typeface="微软雅黑" pitchFamily="34" charset="-122"/>
                <a:cs typeface="Times New Roman" pitchFamily="18" charset="0"/>
              </a:rPr>
              <a:t>×2</a:t>
            </a:r>
            <a:r>
              <a:rPr lang="en-US" altLang="zh-CN" sz="1467" b="1" baseline="30000" dirty="0">
                <a:solidFill>
                  <a:srgbClr val="FF0000"/>
                </a:solidFill>
                <a:latin typeface="微软雅黑" pitchFamily="34" charset="-122"/>
                <a:cs typeface="Times New Roman" pitchFamily="18" charset="0"/>
              </a:rPr>
              <a:t>12</a:t>
            </a:r>
            <a:r>
              <a:rPr lang="en-US" altLang="zh-CN" sz="1467" dirty="0">
                <a:solidFill>
                  <a:prstClr val="black"/>
                </a:solidFill>
                <a:latin typeface="微软雅黑" pitchFamily="34" charset="-122"/>
                <a:cs typeface="Times New Roman" pitchFamily="18" charset="0"/>
              </a:rPr>
              <a:t>+x[11:0] (mod 3329)</a:t>
            </a:r>
          </a:p>
          <a:p>
            <a:pPr marL="0" lvl="1" defTabSz="0">
              <a:lnSpc>
                <a:spcPct val="150000"/>
              </a:lnSpc>
              <a:buClr>
                <a:prstClr val="black"/>
              </a:buClr>
              <a:buSzPct val="100000"/>
              <a:defRPr/>
            </a:pPr>
            <a:r>
              <a:rPr lang="en-US" altLang="zh-CN" sz="1467" dirty="0">
                <a:solidFill>
                  <a:prstClr val="black"/>
                </a:solidFill>
                <a:latin typeface="微软雅黑" pitchFamily="34" charset="-122"/>
                <a:ea typeface="微软雅黑" panose="020B0503020204020204" pitchFamily="34" charset="-122"/>
                <a:cs typeface="Times New Roman" pitchFamily="18" charset="0"/>
              </a:rPr>
              <a:t>x[45:0]=x[45:23]</a:t>
            </a:r>
            <a:r>
              <a:rPr lang="en-US" altLang="zh-CN" sz="1467" b="1" dirty="0">
                <a:solidFill>
                  <a:srgbClr val="FF0000"/>
                </a:solidFill>
                <a:latin typeface="微软雅黑" pitchFamily="34" charset="-122"/>
                <a:cs typeface="Times New Roman" pitchFamily="18" charset="0"/>
              </a:rPr>
              <a:t>×2</a:t>
            </a:r>
            <a:r>
              <a:rPr lang="en-US" altLang="zh-CN" sz="1467" b="1" baseline="30000" dirty="0">
                <a:solidFill>
                  <a:srgbClr val="FF0000"/>
                </a:solidFill>
                <a:latin typeface="微软雅黑" pitchFamily="34" charset="-122"/>
                <a:cs typeface="Times New Roman" pitchFamily="18" charset="0"/>
              </a:rPr>
              <a:t>23</a:t>
            </a:r>
            <a:r>
              <a:rPr lang="en-US" altLang="zh-CN" sz="1467" dirty="0">
                <a:solidFill>
                  <a:prstClr val="black"/>
                </a:solidFill>
                <a:latin typeface="微软雅黑" pitchFamily="34" charset="-122"/>
                <a:cs typeface="Times New Roman" pitchFamily="18" charset="0"/>
              </a:rPr>
              <a:t>+x[22:0] </a:t>
            </a:r>
            <a:r>
              <a:rPr lang="en-US" altLang="zh-CN" sz="1467" dirty="0">
                <a:solidFill>
                  <a:prstClr val="black"/>
                </a:solidFill>
                <a:latin typeface="微软雅黑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en-US" altLang="zh-CN" sz="1467" dirty="0">
                <a:solidFill>
                  <a:prstClr val="black"/>
                </a:solidFill>
                <a:latin typeface="微软雅黑" pitchFamily="34" charset="-122"/>
                <a:cs typeface="Times New Roman" pitchFamily="18" charset="0"/>
              </a:rPr>
              <a:t>mod 8380417)</a:t>
            </a:r>
            <a:endParaRPr lang="zh-CN" altLang="en-US" sz="1467" dirty="0">
              <a:solidFill>
                <a:prstClr val="black"/>
              </a:solidFill>
              <a:latin typeface="微软雅黑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9" name="箭头: 右 2">
            <a:extLst>
              <a:ext uri="{FF2B5EF4-FFF2-40B4-BE49-F238E27FC236}">
                <a16:creationId xmlns:a16="http://schemas.microsoft.com/office/drawing/2014/main" id="{789C8F27-23CA-4A9D-BDC3-228F5EDAD479}"/>
              </a:ext>
            </a:extLst>
          </p:cNvPr>
          <p:cNvSpPr/>
          <p:nvPr/>
        </p:nvSpPr>
        <p:spPr>
          <a:xfrm rot="5400000">
            <a:off x="8105904" y="3237110"/>
            <a:ext cx="288032" cy="294967"/>
          </a:xfrm>
          <a:prstGeom prst="rightArrow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EEA0FC0-AF2B-476D-942E-CD74295C8785}"/>
              </a:ext>
            </a:extLst>
          </p:cNvPr>
          <p:cNvSpPr/>
          <p:nvPr/>
        </p:nvSpPr>
        <p:spPr>
          <a:xfrm>
            <a:off x="6847347" y="3550835"/>
            <a:ext cx="2805149" cy="734112"/>
          </a:xfrm>
          <a:prstGeom prst="rect">
            <a:avLst/>
          </a:prstGeom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marL="0" lvl="1" algn="just" defTabSz="0">
              <a:lnSpc>
                <a:spcPct val="150000"/>
              </a:lnSpc>
              <a:spcBef>
                <a:spcPct val="20000"/>
              </a:spcBef>
              <a:buClr>
                <a:prstClr val="black"/>
              </a:buClr>
              <a:buSzPct val="100000"/>
              <a:defRPr/>
            </a:pPr>
            <a:r>
              <a:rPr lang="en-US" altLang="zh-CN" sz="1467" dirty="0">
                <a:solidFill>
                  <a:prstClr val="black"/>
                </a:solidFill>
                <a:latin typeface="微软雅黑" pitchFamily="34" charset="-122"/>
                <a:cs typeface="Times New Roman" pitchFamily="18" charset="0"/>
              </a:rPr>
              <a:t>x[23:12]</a:t>
            </a:r>
            <a:r>
              <a:rPr lang="en-US" altLang="zh-CN" sz="1467" b="1" dirty="0">
                <a:solidFill>
                  <a:srgbClr val="FF0000"/>
                </a:solidFill>
                <a:latin typeface="微软雅黑" pitchFamily="34" charset="-122"/>
                <a:cs typeface="Times New Roman" pitchFamily="18" charset="0"/>
              </a:rPr>
              <a:t>×(</a:t>
            </a:r>
            <a:r>
              <a:rPr lang="en-US" altLang="zh-CN" sz="1467" dirty="0">
                <a:solidFill>
                  <a:srgbClr val="FF0000"/>
                </a:solidFill>
                <a:latin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67" baseline="30000" dirty="0">
                <a:solidFill>
                  <a:srgbClr val="FF0000"/>
                </a:solidFill>
                <a:latin typeface="微软雅黑" pitchFamily="34" charset="-122"/>
                <a:cs typeface="Times New Roman" pitchFamily="18" charset="0"/>
              </a:rPr>
              <a:t>9</a:t>
            </a:r>
            <a:r>
              <a:rPr lang="en-US" altLang="zh-CN" sz="1467" dirty="0">
                <a:solidFill>
                  <a:srgbClr val="FF0000"/>
                </a:solidFill>
                <a:latin typeface="微软雅黑" pitchFamily="34" charset="-122"/>
                <a:cs typeface="Times New Roman" pitchFamily="18" charset="0"/>
              </a:rPr>
              <a:t>+2</a:t>
            </a:r>
            <a:r>
              <a:rPr lang="en-US" altLang="zh-CN" sz="1467" baseline="30000" dirty="0">
                <a:solidFill>
                  <a:srgbClr val="FF0000"/>
                </a:solidFill>
                <a:latin typeface="微软雅黑" pitchFamily="34" charset="-122"/>
                <a:cs typeface="Times New Roman" pitchFamily="18" charset="0"/>
              </a:rPr>
              <a:t>8</a:t>
            </a:r>
            <a:r>
              <a:rPr lang="en-US" altLang="zh-CN" sz="1467" dirty="0">
                <a:solidFill>
                  <a:srgbClr val="FF0000"/>
                </a:solidFill>
                <a:latin typeface="微软雅黑" pitchFamily="34" charset="-122"/>
                <a:cs typeface="Times New Roman" pitchFamily="18" charset="0"/>
              </a:rPr>
              <a:t>-1</a:t>
            </a:r>
            <a:r>
              <a:rPr lang="en-US" altLang="zh-CN" sz="1467" b="1" dirty="0">
                <a:solidFill>
                  <a:srgbClr val="FF0000"/>
                </a:solidFill>
                <a:latin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67" dirty="0">
                <a:solidFill>
                  <a:prstClr val="black"/>
                </a:solidFill>
                <a:latin typeface="微软雅黑" pitchFamily="34" charset="-122"/>
                <a:cs typeface="Times New Roman" pitchFamily="18" charset="0"/>
              </a:rPr>
              <a:t>+x[11:0]</a:t>
            </a:r>
          </a:p>
          <a:p>
            <a:pPr marL="0" lvl="1" defTabSz="0">
              <a:lnSpc>
                <a:spcPct val="150000"/>
              </a:lnSpc>
              <a:buClr>
                <a:prstClr val="black"/>
              </a:buClr>
              <a:buSzPct val="100000"/>
              <a:defRPr/>
            </a:pPr>
            <a:r>
              <a:rPr lang="en-US" altLang="zh-CN" sz="1467" dirty="0">
                <a:solidFill>
                  <a:prstClr val="black"/>
                </a:solidFill>
                <a:latin typeface="微软雅黑" pitchFamily="34" charset="-122"/>
                <a:ea typeface="微软雅黑" panose="020B0503020204020204" pitchFamily="34" charset="-122"/>
                <a:cs typeface="Times New Roman" pitchFamily="18" charset="0"/>
              </a:rPr>
              <a:t>x[45:23]</a:t>
            </a:r>
            <a:r>
              <a:rPr lang="en-US" altLang="zh-CN" sz="1467" b="1" dirty="0">
                <a:solidFill>
                  <a:srgbClr val="FF0000"/>
                </a:solidFill>
                <a:latin typeface="微软雅黑" pitchFamily="34" charset="-122"/>
                <a:cs typeface="Times New Roman" pitchFamily="18" charset="0"/>
              </a:rPr>
              <a:t>×(</a:t>
            </a:r>
            <a:r>
              <a:rPr lang="en-US" altLang="zh-CN" sz="1467" dirty="0">
                <a:solidFill>
                  <a:srgbClr val="FF0000"/>
                </a:solidFill>
                <a:latin typeface="微软雅黑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en-US" altLang="zh-CN" sz="1467" baseline="30000" dirty="0">
                <a:solidFill>
                  <a:srgbClr val="FF0000"/>
                </a:solidFill>
                <a:latin typeface="微软雅黑" pitchFamily="34" charset="-122"/>
                <a:ea typeface="微软雅黑" panose="020B0503020204020204" pitchFamily="34" charset="-122"/>
                <a:cs typeface="Times New Roman" pitchFamily="18" charset="0"/>
              </a:rPr>
              <a:t>13</a:t>
            </a:r>
            <a:r>
              <a:rPr lang="en-US" altLang="zh-CN" sz="1467" dirty="0">
                <a:solidFill>
                  <a:srgbClr val="FF0000"/>
                </a:solidFill>
                <a:latin typeface="微软雅黑" pitchFamily="34" charset="-122"/>
                <a:ea typeface="微软雅黑" panose="020B0503020204020204" pitchFamily="34" charset="-122"/>
                <a:cs typeface="Times New Roman" pitchFamily="18" charset="0"/>
              </a:rPr>
              <a:t>-1</a:t>
            </a:r>
            <a:r>
              <a:rPr lang="en-US" altLang="zh-CN" sz="1467" b="1" dirty="0">
                <a:solidFill>
                  <a:srgbClr val="FF0000"/>
                </a:solidFill>
                <a:latin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67" dirty="0">
                <a:solidFill>
                  <a:prstClr val="black"/>
                </a:solidFill>
                <a:latin typeface="微软雅黑" pitchFamily="34" charset="-122"/>
                <a:cs typeface="Times New Roman" pitchFamily="18" charset="0"/>
              </a:rPr>
              <a:t>+x[22:0]</a:t>
            </a:r>
            <a:endParaRPr lang="zh-CN" altLang="en-US" sz="1467" dirty="0">
              <a:solidFill>
                <a:prstClr val="black"/>
              </a:solidFill>
              <a:latin typeface="微软雅黑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52" name="箭头: 右弧形 51">
            <a:extLst>
              <a:ext uri="{FF2B5EF4-FFF2-40B4-BE49-F238E27FC236}">
                <a16:creationId xmlns:a16="http://schemas.microsoft.com/office/drawing/2014/main" id="{CE7E9DBC-97AB-4682-9ADB-7495B08F0EFB}"/>
              </a:ext>
            </a:extLst>
          </p:cNvPr>
          <p:cNvSpPr/>
          <p:nvPr/>
        </p:nvSpPr>
        <p:spPr>
          <a:xfrm>
            <a:off x="9947793" y="3559892"/>
            <a:ext cx="571963" cy="74226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E5549C7-F9D0-48A7-AF34-44A93BE1AAEC}"/>
              </a:ext>
            </a:extLst>
          </p:cNvPr>
          <p:cNvSpPr/>
          <p:nvPr/>
        </p:nvSpPr>
        <p:spPr>
          <a:xfrm>
            <a:off x="10600300" y="3623247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循环迭代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数据降次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3</a:t>
            </a:r>
          </a:p>
        </p:txBody>
      </p:sp>
      <p:grpSp>
        <p:nvGrpSpPr>
          <p:cNvPr id="5126" name="组合 72"/>
          <p:cNvGrpSpPr/>
          <p:nvPr/>
        </p:nvGrpSpPr>
        <p:grpSpPr bwMode="auto">
          <a:xfrm>
            <a:off x="11426825" y="171450"/>
            <a:ext cx="765175" cy="646113"/>
            <a:chOff x="11426849" y="171657"/>
            <a:chExt cx="765149" cy="646688"/>
          </a:xfrm>
        </p:grpSpPr>
        <p:grpSp>
          <p:nvGrpSpPr>
            <p:cNvPr id="5200" name="组 2"/>
            <p:cNvGrpSpPr/>
            <p:nvPr/>
          </p:nvGrpSpPr>
          <p:grpSpPr bwMode="auto">
            <a:xfrm>
              <a:off x="11454106" y="252857"/>
              <a:ext cx="737892" cy="484288"/>
              <a:chOff x="11454105" y="252856"/>
              <a:chExt cx="737892" cy="484288"/>
            </a:xfrm>
          </p:grpSpPr>
          <p:grpSp>
            <p:nvGrpSpPr>
              <p:cNvPr id="5202" name="组 1"/>
              <p:cNvGrpSpPr/>
              <p:nvPr/>
            </p:nvGrpSpPr>
            <p:grpSpPr bwMode="auto"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80" name="圆角矩形 79"/>
                <p:cNvSpPr/>
                <p:nvPr/>
              </p:nvSpPr>
              <p:spPr>
                <a:xfrm rot="16200000" flipV="1">
                  <a:off x="12072898" y="518110"/>
                  <a:ext cx="85801" cy="152395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81" name="圆角矩形 80"/>
                <p:cNvSpPr/>
                <p:nvPr/>
              </p:nvSpPr>
              <p:spPr>
                <a:xfrm rot="16200000" flipV="1">
                  <a:off x="12072898" y="618211"/>
                  <a:ext cx="85801" cy="152395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82" name="圆角矩形 81"/>
                <p:cNvSpPr/>
                <p:nvPr/>
              </p:nvSpPr>
              <p:spPr>
                <a:xfrm rot="16200000" flipV="1">
                  <a:off x="12072898" y="321085"/>
                  <a:ext cx="85801" cy="152395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83" name="圆角矩形 82"/>
                <p:cNvSpPr/>
                <p:nvPr/>
              </p:nvSpPr>
              <p:spPr>
                <a:xfrm rot="16200000" flipV="1">
                  <a:off x="12072898" y="421186"/>
                  <a:ext cx="85801" cy="152395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84" name="圆角矩形 83"/>
                <p:cNvSpPr/>
                <p:nvPr/>
              </p:nvSpPr>
              <p:spPr>
                <a:xfrm rot="16200000" flipV="1">
                  <a:off x="12072898" y="219394"/>
                  <a:ext cx="85801" cy="152395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79" name="圆角矩形 78"/>
              <p:cNvSpPr/>
              <p:nvPr/>
            </p:nvSpPr>
            <p:spPr>
              <a:xfrm rot="16200000" flipV="1">
                <a:off x="11456787" y="249739"/>
                <a:ext cx="484617" cy="490520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75" name="KSO_Shape"/>
            <p:cNvSpPr/>
            <p:nvPr/>
          </p:nvSpPr>
          <p:spPr>
            <a:xfrm>
              <a:off x="11426849" y="171657"/>
              <a:ext cx="420674" cy="646688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197871" y="844664"/>
            <a:ext cx="6629853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sz="20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项目进度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54990" y="1397635"/>
            <a:ext cx="3114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dirty="0" err="1">
                <a:latin typeface="微软雅黑" panose="020B0503020204020204" charset="-122"/>
                <a:ea typeface="微软雅黑" panose="020B0503020204020204" charset="-122"/>
              </a:rPr>
              <a:t>Kyber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FPGA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实现结果</a:t>
            </a:r>
          </a:p>
        </p:txBody>
      </p:sp>
      <p:graphicFrame>
        <p:nvGraphicFramePr>
          <p:cNvPr id="14" name="表格 13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9946336"/>
              </p:ext>
            </p:extLst>
          </p:nvPr>
        </p:nvGraphicFramePr>
        <p:xfrm>
          <a:off x="758825" y="1913890"/>
          <a:ext cx="10438766" cy="1779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9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44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84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055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Platform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CLBs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DSPs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Frequency(MHz)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Keygen(</a:t>
                      </a:r>
                      <a:r>
                        <a:rPr lang="en-US" altLang="zh-CN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mbria Math" panose="02040503050406030204" pitchFamily="18" charset="0"/>
                        </a:rPr>
                        <a:t>μs</a:t>
                      </a:r>
                      <a:r>
                        <a:rPr lang="zh-CN" altLang="en-US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mbria Math" panose="02040503050406030204" pitchFamily="18" charset="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Encaps(</a:t>
                      </a:r>
                      <a:r>
                        <a:rPr lang="en-US" altLang="zh-CN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mbria Math" panose="02040503050406030204" pitchFamily="18" charset="0"/>
                          <a:sym typeface="+mn-ea"/>
                        </a:rPr>
                        <a:t>μs)</a:t>
                      </a:r>
                      <a:endParaRPr lang="en-US" altLang="zh-CN" sz="1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Decaps(</a:t>
                      </a:r>
                      <a:r>
                        <a:rPr lang="en-US" altLang="zh-CN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mbria Math" panose="02040503050406030204" pitchFamily="18" charset="0"/>
                          <a:sym typeface="+mn-ea"/>
                        </a:rPr>
                        <a:t>μs)</a:t>
                      </a:r>
                      <a:endParaRPr lang="en-US" altLang="zh-CN" sz="1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Kyber512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UltraScale+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6691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11.5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Kyber768</a:t>
                      </a:r>
                      <a:endPara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3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Kyber1024</a:t>
                      </a:r>
                      <a:endPara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Target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554990" y="3745865"/>
            <a:ext cx="3218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Dilithium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FPGA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实现结果</a:t>
            </a:r>
          </a:p>
        </p:txBody>
      </p:sp>
      <p:graphicFrame>
        <p:nvGraphicFramePr>
          <p:cNvPr id="27" name="表格 26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88062443"/>
              </p:ext>
            </p:extLst>
          </p:nvPr>
        </p:nvGraphicFramePr>
        <p:xfrm>
          <a:off x="758825" y="4210050"/>
          <a:ext cx="10438765" cy="174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2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3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3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0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474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055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Platform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CLBs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DSPs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Frequency(MHz)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Keygen(</a:t>
                      </a:r>
                      <a:r>
                        <a:rPr lang="en-US" altLang="zh-CN" sz="14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mbria Math" panose="02040503050406030204" pitchFamily="18" charset="0"/>
                        </a:rPr>
                        <a:t>μs</a:t>
                      </a: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mbria Math" panose="02040503050406030204" pitchFamily="18" charset="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Sign(</a:t>
                      </a:r>
                      <a:r>
                        <a:rPr lang="en-US" altLang="zh-CN" sz="14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mbria Math" panose="02040503050406030204" pitchFamily="18" charset="0"/>
                          <a:sym typeface="+mn-ea"/>
                        </a:rPr>
                        <a:t>μs</a:t>
                      </a: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mbria Math" panose="02040503050406030204" pitchFamily="18" charset="0"/>
                          <a:sym typeface="+mn-ea"/>
                        </a:rPr>
                        <a:t>)</a:t>
                      </a:r>
                      <a:endPara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Verify(</a:t>
                      </a:r>
                      <a:r>
                        <a:rPr lang="en-US" altLang="zh-CN" sz="14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mbria Math" panose="02040503050406030204" pitchFamily="18" charset="0"/>
                          <a:sym typeface="+mn-ea"/>
                        </a:rPr>
                        <a:t>μs</a:t>
                      </a: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mbria Math" panose="02040503050406030204" pitchFamily="18" charset="0"/>
                          <a:sym typeface="+mn-ea"/>
                        </a:rPr>
                        <a:t>)</a:t>
                      </a:r>
                      <a:endPara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Dilithium2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UltraScale+</a:t>
                      </a:r>
                      <a:endParaRPr lang="en-US" altLang="zh-CN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6691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11.5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37.48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Dilithium3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3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Dilithium5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81.15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145.1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96.38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51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Target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554990" y="277495"/>
            <a:ext cx="8188960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当前工作进展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Kyber与Dilithium硬件实现方案</a:t>
            </a:r>
          </a:p>
        </p:txBody>
      </p:sp>
      <p:sp>
        <p:nvSpPr>
          <p:cNvPr id="29" name="文本框 76"/>
          <p:cNvSpPr txBox="1">
            <a:spLocks noChangeArrowheads="1"/>
          </p:cNvSpPr>
          <p:nvPr/>
        </p:nvSpPr>
        <p:spPr bwMode="auto">
          <a:xfrm>
            <a:off x="6200869" y="78051"/>
            <a:ext cx="5239450" cy="70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华中科技大学</a:t>
            </a:r>
            <a:endParaRPr lang="en-US" altLang="zh-CN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r" eaLnBrk="1" hangingPunct="1"/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Huazhong 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  <a:cs typeface="Segoe UI Semilight" panose="020B0402040204020203" pitchFamily="34" charset="0"/>
              </a:rPr>
              <a:t>University of</a:t>
            </a:r>
          </a:p>
          <a:p>
            <a:pPr algn="r" eaLnBrk="1" hangingPunct="1"/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  <a:cs typeface="Segoe UI Semilight" panose="020B0402040204020203" pitchFamily="34" charset="0"/>
              </a:rPr>
              <a:t> Science and  Technology</a:t>
            </a:r>
            <a:endParaRPr lang="en-US" altLang="zh-CN" sz="1200" dirty="0">
              <a:latin typeface="华文细黑" panose="02010600040101010101" pitchFamily="2" charset="-122"/>
              <a:ea typeface="华文细黑" panose="02010600040101010101" pitchFamily="2" charset="-122"/>
              <a:cs typeface="Segoe UI Semilight" panose="020B0402040204020203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 3"/>
          <p:cNvGrpSpPr/>
          <p:nvPr/>
        </p:nvGrpSpPr>
        <p:grpSpPr bwMode="auto">
          <a:xfrm>
            <a:off x="0" y="2873375"/>
            <a:ext cx="12212638" cy="1296988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-463" y="2872820"/>
              <a:ext cx="12192463" cy="125191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691" y="2847433"/>
              <a:ext cx="1273223" cy="1291584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000" dirty="0"/>
                <a:t>4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373642" y="3077507"/>
              <a:ext cx="10818358" cy="830583"/>
            </a:xfrm>
            <a:prstGeom prst="rect">
              <a:avLst/>
            </a:prstGeom>
            <a:noFill/>
          </p:spPr>
          <p:txBody>
            <a:bodyPr wrap="square" lIns="91438" tIns="45719" rIns="91438" bIns="45719">
              <a:spAutoFit/>
            </a:bodyPr>
            <a:lstStyle/>
            <a:p>
              <a:pPr algn="r">
                <a:defRPr/>
              </a:pPr>
              <a:r>
                <a:rPr lang="zh-CN" altLang="en-US" sz="4800" b="1" spc="600" dirty="0">
                  <a:latin typeface="微软雅黑" panose="020B0503020204020204" charset="-122"/>
                  <a:ea typeface="微软雅黑" panose="020B0503020204020204" charset="-122"/>
                </a:rPr>
                <a:t>总结</a:t>
              </a:r>
            </a:p>
          </p:txBody>
        </p:sp>
        <p:grpSp>
          <p:nvGrpSpPr>
            <p:cNvPr id="4102" name="组 2"/>
            <p:cNvGrpSpPr/>
            <p:nvPr/>
          </p:nvGrpSpPr>
          <p:grpSpPr bwMode="auto"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103" y="3643898"/>
                <a:ext cx="226899" cy="24289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104" y="3908880"/>
                <a:ext cx="226900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104" y="3121870"/>
                <a:ext cx="226900" cy="24289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897" y="3387645"/>
                <a:ext cx="228487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103" y="2850542"/>
                <a:ext cx="226899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648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7EB7241-8C15-4A32-4C05-0B590F7B0E39}"/>
              </a:ext>
            </a:extLst>
          </p:cNvPr>
          <p:cNvSpPr txBox="1"/>
          <p:nvPr/>
        </p:nvSpPr>
        <p:spPr>
          <a:xfrm>
            <a:off x="554990" y="277495"/>
            <a:ext cx="8188960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总结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0D22FE3-1EE4-17BD-6F12-0687ACE68214}"/>
              </a:ext>
            </a:extLst>
          </p:cNvPr>
          <p:cNvSpPr/>
          <p:nvPr/>
        </p:nvSpPr>
        <p:spPr>
          <a:xfrm>
            <a:off x="840516" y="1274619"/>
            <a:ext cx="5060979" cy="4664364"/>
          </a:xfrm>
          <a:prstGeom prst="roundRect">
            <a:avLst>
              <a:gd name="adj" fmla="val 735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F203C00-5D06-71E5-A5D7-88136D993521}"/>
              </a:ext>
            </a:extLst>
          </p:cNvPr>
          <p:cNvSpPr txBox="1"/>
          <p:nvPr/>
        </p:nvSpPr>
        <p:spPr>
          <a:xfrm>
            <a:off x="1043441" y="1293891"/>
            <a:ext cx="4655128" cy="3505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现阶段工作进展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Frodo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算法硬件实现：</a:t>
            </a:r>
            <a:endParaRPr lang="en-US" altLang="zh-CN" sz="1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硬件系统架构初步构建与模块划分</a:t>
            </a: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核心算子提炼与电路结构设计</a:t>
            </a: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Kyber&amp;Dilithium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算法：</a:t>
            </a:r>
            <a:endParaRPr lang="en-US" altLang="zh-CN" sz="1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硬件系统架构构建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各模块电路设计与硬件实现</a:t>
            </a: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功能仿真与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原型验证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CBDA3729-2403-BC8F-E111-9C73385DE1BC}"/>
              </a:ext>
            </a:extLst>
          </p:cNvPr>
          <p:cNvSpPr/>
          <p:nvPr/>
        </p:nvSpPr>
        <p:spPr>
          <a:xfrm>
            <a:off x="6245054" y="1274619"/>
            <a:ext cx="5456951" cy="4664364"/>
          </a:xfrm>
          <a:prstGeom prst="roundRect">
            <a:avLst>
              <a:gd name="adj" fmla="val 735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D17BD81-108E-F73E-218A-A37B70E861D3}"/>
              </a:ext>
            </a:extLst>
          </p:cNvPr>
          <p:cNvSpPr txBox="1"/>
          <p:nvPr/>
        </p:nvSpPr>
        <p:spPr>
          <a:xfrm>
            <a:off x="6353804" y="1293891"/>
            <a:ext cx="5239449" cy="4336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下一步工作计划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月：</a:t>
            </a:r>
            <a:endParaRPr lang="en-US" altLang="zh-CN" sz="1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Frodo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算法高性能与低资源开销硬件架构构建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根据任务目标设计合适的硬件执行并行度</a:t>
            </a: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设计模块间调度执行方案及硬件微指令集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10~11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月：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Frodo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算法硬件实现代码编写与优化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</a:t>
            </a:r>
            <a:r>
              <a:rPr lang="en-US" altLang="zh-CN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Kyber&amp;Dilithium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算法代码优化与实现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Scloud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算法硬件架构构建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对算法原理进行分析，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提炼核心算子</a:t>
            </a: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94ABCAE-D2C8-3A95-FF75-336FC1C8B8CC}"/>
              </a:ext>
            </a:extLst>
          </p:cNvPr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36" name="组 13">
              <a:extLst>
                <a:ext uri="{FF2B5EF4-FFF2-40B4-BE49-F238E27FC236}">
                  <a16:creationId xmlns:a16="http://schemas.microsoft.com/office/drawing/2014/main" id="{483D1FD5-4EDA-778A-1D1C-77A3339BA4D5}"/>
                </a:ext>
              </a:extLst>
            </p:cNvPr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38" name="组 2">
                <a:extLst>
                  <a:ext uri="{FF2B5EF4-FFF2-40B4-BE49-F238E27FC236}">
                    <a16:creationId xmlns:a16="http://schemas.microsoft.com/office/drawing/2014/main" id="{5B7C1D45-22FD-3639-015D-4671588BAD03}"/>
                  </a:ext>
                </a:extLst>
              </p:cNvPr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40" name="组 1">
                  <a:extLst>
                    <a:ext uri="{FF2B5EF4-FFF2-40B4-BE49-F238E27FC236}">
                      <a16:creationId xmlns:a16="http://schemas.microsoft.com/office/drawing/2014/main" id="{EECC2A9B-763C-EC69-9BE4-4C8D0C3E1882}"/>
                    </a:ext>
                  </a:extLst>
                </p:cNvPr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42" name="圆角矩形 79">
                    <a:extLst>
                      <a:ext uri="{FF2B5EF4-FFF2-40B4-BE49-F238E27FC236}">
                        <a16:creationId xmlns:a16="http://schemas.microsoft.com/office/drawing/2014/main" id="{9DA03499-8EA1-521E-B37E-EF906120F351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3" name="圆角矩形 80">
                    <a:extLst>
                      <a:ext uri="{FF2B5EF4-FFF2-40B4-BE49-F238E27FC236}">
                        <a16:creationId xmlns:a16="http://schemas.microsoft.com/office/drawing/2014/main" id="{4999D558-7C59-9E90-5033-3571D5D7DC28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4" name="圆角矩形 81">
                    <a:extLst>
                      <a:ext uri="{FF2B5EF4-FFF2-40B4-BE49-F238E27FC236}">
                        <a16:creationId xmlns:a16="http://schemas.microsoft.com/office/drawing/2014/main" id="{B4BA0E4A-12B2-D68B-DAD5-548D137D3AD5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5" name="圆角矩形 82">
                    <a:extLst>
                      <a:ext uri="{FF2B5EF4-FFF2-40B4-BE49-F238E27FC236}">
                        <a16:creationId xmlns:a16="http://schemas.microsoft.com/office/drawing/2014/main" id="{C02FC5C9-2F57-4BDC-F8E0-0E819173D0CE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6" name="圆角矩形 83">
                    <a:extLst>
                      <a:ext uri="{FF2B5EF4-FFF2-40B4-BE49-F238E27FC236}">
                        <a16:creationId xmlns:a16="http://schemas.microsoft.com/office/drawing/2014/main" id="{4D0E568B-6094-0B5A-00AA-4455D2E71EC2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41" name="圆角矩形 78">
                  <a:extLst>
                    <a:ext uri="{FF2B5EF4-FFF2-40B4-BE49-F238E27FC236}">
                      <a16:creationId xmlns:a16="http://schemas.microsoft.com/office/drawing/2014/main" id="{CA356663-13E9-9B04-68DF-280FB018EABA}"/>
                    </a:ext>
                  </a:extLst>
                </p:cNvPr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9" name="文本框 76">
                <a:extLst>
                  <a:ext uri="{FF2B5EF4-FFF2-40B4-BE49-F238E27FC236}">
                    <a16:creationId xmlns:a16="http://schemas.microsoft.com/office/drawing/2014/main" id="{CBFE69B1-24E2-12AF-70F4-DDA1EBDC1F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37" name="KSO_Shape">
              <a:extLst>
                <a:ext uri="{FF2B5EF4-FFF2-40B4-BE49-F238E27FC236}">
                  <a16:creationId xmlns:a16="http://schemas.microsoft.com/office/drawing/2014/main" id="{71437163-33E7-05CF-2494-09FD56C0C09D}"/>
                </a:ext>
              </a:extLst>
            </p:cNvPr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094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-2741613" y="2736850"/>
            <a:ext cx="6818313" cy="1344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075" name="组 14"/>
          <p:cNvGrpSpPr/>
          <p:nvPr/>
        </p:nvGrpSpPr>
        <p:grpSpPr bwMode="auto">
          <a:xfrm>
            <a:off x="-22225" y="6654800"/>
            <a:ext cx="1271588" cy="203200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39612" y="6654791"/>
              <a:ext cx="225404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5404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501" y="6654791"/>
              <a:ext cx="225404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589" y="6654791"/>
              <a:ext cx="223816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3765" y="6654791"/>
              <a:ext cx="225404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076" name="文本框 19"/>
          <p:cNvSpPr txBox="1">
            <a:spLocks noChangeArrowheads="1"/>
          </p:cNvSpPr>
          <p:nvPr/>
        </p:nvSpPr>
        <p:spPr bwMode="auto">
          <a:xfrm>
            <a:off x="156407" y="295275"/>
            <a:ext cx="1031043" cy="451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36" tIns="45718" rIns="91436" bIns="45718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5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zh-CN" altLang="en-US" sz="55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 rot="10800000" flipV="1">
            <a:off x="3824005" y="1723821"/>
            <a:ext cx="485775" cy="490538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74" name="圆角矩形 73"/>
          <p:cNvSpPr/>
          <p:nvPr/>
        </p:nvSpPr>
        <p:spPr>
          <a:xfrm rot="10800000" flipV="1">
            <a:off x="3824005" y="2631100"/>
            <a:ext cx="485775" cy="49212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75" name="圆角矩形 74"/>
          <p:cNvSpPr/>
          <p:nvPr/>
        </p:nvSpPr>
        <p:spPr>
          <a:xfrm rot="10800000" flipV="1">
            <a:off x="3821215" y="3532048"/>
            <a:ext cx="485775" cy="490537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3099" name="文本框 86"/>
          <p:cNvSpPr txBox="1">
            <a:spLocks noChangeArrowheads="1"/>
          </p:cNvSpPr>
          <p:nvPr/>
        </p:nvSpPr>
        <p:spPr bwMode="auto">
          <a:xfrm>
            <a:off x="4457000" y="3455699"/>
            <a:ext cx="5514313" cy="64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zh-CN" altLang="en-US" sz="36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当前工作进展</a:t>
            </a:r>
          </a:p>
        </p:txBody>
      </p:sp>
      <p:sp>
        <p:nvSpPr>
          <p:cNvPr id="3097" name="文本框 87"/>
          <p:cNvSpPr txBox="1">
            <a:spLocks noChangeArrowheads="1"/>
          </p:cNvSpPr>
          <p:nvPr/>
        </p:nvSpPr>
        <p:spPr bwMode="auto">
          <a:xfrm>
            <a:off x="4454210" y="4354580"/>
            <a:ext cx="5529505" cy="64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zh-CN" altLang="en-US" sz="36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总结</a:t>
            </a:r>
          </a:p>
        </p:txBody>
      </p:sp>
      <p:sp>
        <p:nvSpPr>
          <p:cNvPr id="34" name="圆角矩形 74"/>
          <p:cNvSpPr/>
          <p:nvPr/>
        </p:nvSpPr>
        <p:spPr>
          <a:xfrm rot="10800000" flipV="1">
            <a:off x="3821214" y="4446472"/>
            <a:ext cx="485775" cy="490537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35" name="文本框 41"/>
          <p:cNvSpPr txBox="1">
            <a:spLocks noChangeArrowheads="1"/>
          </p:cNvSpPr>
          <p:nvPr/>
        </p:nvSpPr>
        <p:spPr bwMode="auto">
          <a:xfrm>
            <a:off x="4454214" y="1618747"/>
            <a:ext cx="5529505" cy="64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zh-CN" altLang="en-US" sz="36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研究目标</a:t>
            </a:r>
          </a:p>
        </p:txBody>
      </p:sp>
      <p:sp>
        <p:nvSpPr>
          <p:cNvPr id="33" name="文本框 86"/>
          <p:cNvSpPr txBox="1">
            <a:spLocks noChangeArrowheads="1"/>
          </p:cNvSpPr>
          <p:nvPr/>
        </p:nvSpPr>
        <p:spPr bwMode="auto">
          <a:xfrm>
            <a:off x="4469402" y="2534105"/>
            <a:ext cx="5514313" cy="64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zh-CN" altLang="en-US" sz="36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时间规划与人员安排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F3B4FF8-7227-6A95-8AC0-7DC8C71554CB}"/>
              </a:ext>
            </a:extLst>
          </p:cNvPr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3" name="组 13">
              <a:extLst>
                <a:ext uri="{FF2B5EF4-FFF2-40B4-BE49-F238E27FC236}">
                  <a16:creationId xmlns:a16="http://schemas.microsoft.com/office/drawing/2014/main" id="{5E39443E-F0AC-A4BC-7B81-0DD743D686D8}"/>
                </a:ext>
              </a:extLst>
            </p:cNvPr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6" name="组 2">
                <a:extLst>
                  <a:ext uri="{FF2B5EF4-FFF2-40B4-BE49-F238E27FC236}">
                    <a16:creationId xmlns:a16="http://schemas.microsoft.com/office/drawing/2014/main" id="{67C747BE-B50A-07E2-82FB-6CB2CBA9E3F1}"/>
                  </a:ext>
                </a:extLst>
              </p:cNvPr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13" name="组 1">
                  <a:extLst>
                    <a:ext uri="{FF2B5EF4-FFF2-40B4-BE49-F238E27FC236}">
                      <a16:creationId xmlns:a16="http://schemas.microsoft.com/office/drawing/2014/main" id="{CAD5BA39-6C65-285A-FE21-C8FF07E7B8D5}"/>
                    </a:ext>
                  </a:extLst>
                </p:cNvPr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15" name="圆角矩形 79">
                    <a:extLst>
                      <a:ext uri="{FF2B5EF4-FFF2-40B4-BE49-F238E27FC236}">
                        <a16:creationId xmlns:a16="http://schemas.microsoft.com/office/drawing/2014/main" id="{53E4B015-F91B-C78C-1259-EE660920846A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6" name="圆角矩形 80">
                    <a:extLst>
                      <a:ext uri="{FF2B5EF4-FFF2-40B4-BE49-F238E27FC236}">
                        <a16:creationId xmlns:a16="http://schemas.microsoft.com/office/drawing/2014/main" id="{2272A7DE-0397-09A1-9DF0-D30BD6E5EEDA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" name="圆角矩形 81">
                    <a:extLst>
                      <a:ext uri="{FF2B5EF4-FFF2-40B4-BE49-F238E27FC236}">
                        <a16:creationId xmlns:a16="http://schemas.microsoft.com/office/drawing/2014/main" id="{5073EEB5-6AD3-4AAC-FC1D-9357E403EEDC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圆角矩形 82">
                    <a:extLst>
                      <a:ext uri="{FF2B5EF4-FFF2-40B4-BE49-F238E27FC236}">
                        <a16:creationId xmlns:a16="http://schemas.microsoft.com/office/drawing/2014/main" id="{FA28E043-6B22-A70C-DCB9-D7FDB33E0F90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圆角矩形 83">
                    <a:extLst>
                      <a:ext uri="{FF2B5EF4-FFF2-40B4-BE49-F238E27FC236}">
                        <a16:creationId xmlns:a16="http://schemas.microsoft.com/office/drawing/2014/main" id="{432B3FBE-310D-3C12-9A55-067F1EA0C319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4" name="圆角矩形 78">
                  <a:extLst>
                    <a:ext uri="{FF2B5EF4-FFF2-40B4-BE49-F238E27FC236}">
                      <a16:creationId xmlns:a16="http://schemas.microsoft.com/office/drawing/2014/main" id="{110C587C-7AEA-345A-B4C3-995613D23BB7}"/>
                    </a:ext>
                  </a:extLst>
                </p:cNvPr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7" name="文本框 76">
                <a:extLst>
                  <a:ext uri="{FF2B5EF4-FFF2-40B4-BE49-F238E27FC236}">
                    <a16:creationId xmlns:a16="http://schemas.microsoft.com/office/drawing/2014/main" id="{A4BCB227-7EAA-CC19-6067-3BC72DEFC9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5" name="KSO_Shape">
              <a:extLst>
                <a:ext uri="{FF2B5EF4-FFF2-40B4-BE49-F238E27FC236}">
                  <a16:creationId xmlns:a16="http://schemas.microsoft.com/office/drawing/2014/main" id="{5DD11D51-5452-1B79-5C90-1853E8B4E4AE}"/>
                </a:ext>
              </a:extLst>
            </p:cNvPr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47"/>
          <p:cNvSpPr txBox="1">
            <a:spLocks noChangeArrowheads="1"/>
          </p:cNvSpPr>
          <p:nvPr/>
        </p:nvSpPr>
        <p:spPr bwMode="auto">
          <a:xfrm>
            <a:off x="4500853" y="2967336"/>
            <a:ext cx="3190293" cy="92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/>
            <a:r>
              <a:rPr lang="en-US" altLang="zh-CN" sz="5400" b="1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zh-CN" altLang="en-US" sz="5400" b="1" dirty="0">
              <a:solidFill>
                <a:srgbClr val="44546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D56B74E-6FF5-BDBA-DAE1-9E7A227DE537}"/>
              </a:ext>
            </a:extLst>
          </p:cNvPr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15" name="组 13">
              <a:extLst>
                <a:ext uri="{FF2B5EF4-FFF2-40B4-BE49-F238E27FC236}">
                  <a16:creationId xmlns:a16="http://schemas.microsoft.com/office/drawing/2014/main" id="{4D83FC26-38E2-DDB3-8BA9-3A97229D6EDE}"/>
                </a:ext>
              </a:extLst>
            </p:cNvPr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17" name="组 2">
                <a:extLst>
                  <a:ext uri="{FF2B5EF4-FFF2-40B4-BE49-F238E27FC236}">
                    <a16:creationId xmlns:a16="http://schemas.microsoft.com/office/drawing/2014/main" id="{C668A89E-4B67-CA03-8FF4-765F0DDD686E}"/>
                  </a:ext>
                </a:extLst>
              </p:cNvPr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19" name="组 1">
                  <a:extLst>
                    <a:ext uri="{FF2B5EF4-FFF2-40B4-BE49-F238E27FC236}">
                      <a16:creationId xmlns:a16="http://schemas.microsoft.com/office/drawing/2014/main" id="{9A75F943-2B68-A4A6-C2E7-41B8558647C1}"/>
                    </a:ext>
                  </a:extLst>
                </p:cNvPr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24" name="圆角矩形 79">
                    <a:extLst>
                      <a:ext uri="{FF2B5EF4-FFF2-40B4-BE49-F238E27FC236}">
                        <a16:creationId xmlns:a16="http://schemas.microsoft.com/office/drawing/2014/main" id="{CC1D6A57-9BFE-8ECE-65BF-301D0A9B8FA9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5" name="圆角矩形 80">
                    <a:extLst>
                      <a:ext uri="{FF2B5EF4-FFF2-40B4-BE49-F238E27FC236}">
                        <a16:creationId xmlns:a16="http://schemas.microsoft.com/office/drawing/2014/main" id="{086C4190-1B29-134E-1F62-F97E0277A36C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6" name="圆角矩形 81">
                    <a:extLst>
                      <a:ext uri="{FF2B5EF4-FFF2-40B4-BE49-F238E27FC236}">
                        <a16:creationId xmlns:a16="http://schemas.microsoft.com/office/drawing/2014/main" id="{D3EA53AA-B25E-4C9F-A2AF-CCB5104D1960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" name="圆角矩形 82">
                    <a:extLst>
                      <a:ext uri="{FF2B5EF4-FFF2-40B4-BE49-F238E27FC236}">
                        <a16:creationId xmlns:a16="http://schemas.microsoft.com/office/drawing/2014/main" id="{EBB0C879-D330-CFB4-90CA-1483483BBB37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5" name="圆角矩形 83">
                    <a:extLst>
                      <a:ext uri="{FF2B5EF4-FFF2-40B4-BE49-F238E27FC236}">
                        <a16:creationId xmlns:a16="http://schemas.microsoft.com/office/drawing/2014/main" id="{D998448E-66FE-42C1-CBE8-93D580C3058B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0" name="圆角矩形 78">
                  <a:extLst>
                    <a:ext uri="{FF2B5EF4-FFF2-40B4-BE49-F238E27FC236}">
                      <a16:creationId xmlns:a16="http://schemas.microsoft.com/office/drawing/2014/main" id="{65ECA713-8278-F441-CEB6-524FFB13B5BF}"/>
                    </a:ext>
                  </a:extLst>
                </p:cNvPr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8" name="文本框 76">
                <a:extLst>
                  <a:ext uri="{FF2B5EF4-FFF2-40B4-BE49-F238E27FC236}">
                    <a16:creationId xmlns:a16="http://schemas.microsoft.com/office/drawing/2014/main" id="{CBA33CAC-DC98-89DE-B9C4-091A3A3054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6" name="KSO_Shape">
              <a:extLst>
                <a:ext uri="{FF2B5EF4-FFF2-40B4-BE49-F238E27FC236}">
                  <a16:creationId xmlns:a16="http://schemas.microsoft.com/office/drawing/2014/main" id="{7838B17E-D8A3-C3F6-37C2-6657AB1DEBAE}"/>
                </a:ext>
              </a:extLst>
            </p:cNvPr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 3"/>
          <p:cNvGrpSpPr/>
          <p:nvPr/>
        </p:nvGrpSpPr>
        <p:grpSpPr bwMode="auto">
          <a:xfrm>
            <a:off x="0" y="2873375"/>
            <a:ext cx="12212638" cy="1296988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-463" y="2872820"/>
              <a:ext cx="12192463" cy="125191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691" y="2847433"/>
              <a:ext cx="1273223" cy="1291584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000" dirty="0"/>
                <a:t>1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373642" y="3077507"/>
              <a:ext cx="10818358" cy="830583"/>
            </a:xfrm>
            <a:prstGeom prst="rect">
              <a:avLst/>
            </a:prstGeom>
            <a:noFill/>
          </p:spPr>
          <p:txBody>
            <a:bodyPr wrap="square" lIns="91438" tIns="45719" rIns="91438" bIns="45719">
              <a:spAutoFit/>
            </a:bodyPr>
            <a:lstStyle/>
            <a:p>
              <a:pPr algn="r">
                <a:defRPr/>
              </a:pPr>
              <a:r>
                <a:rPr lang="zh-CN" altLang="en-US" sz="4800" b="1" spc="600" dirty="0">
                  <a:latin typeface="微软雅黑" panose="020B0503020204020204" charset="-122"/>
                  <a:ea typeface="微软雅黑" panose="020B0503020204020204" charset="-122"/>
                </a:rPr>
                <a:t>研究目标</a:t>
              </a:r>
            </a:p>
          </p:txBody>
        </p:sp>
        <p:grpSp>
          <p:nvGrpSpPr>
            <p:cNvPr id="4102" name="组 2"/>
            <p:cNvGrpSpPr/>
            <p:nvPr/>
          </p:nvGrpSpPr>
          <p:grpSpPr bwMode="auto"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103" y="3643898"/>
                <a:ext cx="226899" cy="24289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104" y="3908880"/>
                <a:ext cx="226900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104" y="3121870"/>
                <a:ext cx="226900" cy="24289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897" y="3387645"/>
                <a:ext cx="228487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103" y="2850542"/>
                <a:ext cx="226899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983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55" name="文本框 54"/>
          <p:cNvSpPr txBox="1"/>
          <p:nvPr/>
        </p:nvSpPr>
        <p:spPr>
          <a:xfrm>
            <a:off x="573088" y="213384"/>
            <a:ext cx="2486636" cy="523216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spc="6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研究目标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272566" y="1116623"/>
            <a:ext cx="5727929" cy="5433646"/>
          </a:xfrm>
          <a:prstGeom prst="roundRect">
            <a:avLst>
              <a:gd name="adj" fmla="val 348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6224956" y="1116623"/>
            <a:ext cx="5701810" cy="5433646"/>
          </a:xfrm>
          <a:prstGeom prst="roundRect">
            <a:avLst>
              <a:gd name="adj" fmla="val 3972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4816" y="1750518"/>
            <a:ext cx="52486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研究内容：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完成系统架构构建，并基于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UltraScale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FPGA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开发板完成原型验证，同时基于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28nm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工艺，完成硬件实现评估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474902" y="1197837"/>
            <a:ext cx="5178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高性能与低资源开销的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Frodo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硬件实现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494286" y="1311361"/>
            <a:ext cx="52434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Scloud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算法的硬件实现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365631" y="1759086"/>
            <a:ext cx="5481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研究内容：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Scloud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算法的硬件实现架构构建，完成硬件资源开销与性能评估，协助优化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Scloud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算法参数设计。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4884" y="2273738"/>
            <a:ext cx="563561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性能指标：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Frodo-640/ Frodo-976/ Frodo-1344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三种不同的安全等级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支持完整的密钥生成、封装与解封装功能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Frodo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硬件实现：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(1.1)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硬件实现最高运行频率达到 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300MHz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(1.2)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硬件实现峰值密钥生成时间小于等于 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700μs@300MHz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，峰值密钥封装时间小于等于 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750μs@300MHz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，峰值密钥解封装时间小于等于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800μs@300MHz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，其中峰值密钥解封装时间相较于国际同领域前沿研究水平降低 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低资源开销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Frodo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硬件实现：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(2.1)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硬件实现等效逻辑门数小于等于 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 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(2.2)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PTPX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功耗分析工具，评估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16MHz/24MHz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频率下的芯片运行功耗</a:t>
            </a:r>
          </a:p>
        </p:txBody>
      </p:sp>
      <p:sp>
        <p:nvSpPr>
          <p:cNvPr id="8" name="矩形 7"/>
          <p:cNvSpPr/>
          <p:nvPr/>
        </p:nvSpPr>
        <p:spPr>
          <a:xfrm>
            <a:off x="6303960" y="2323156"/>
            <a:ext cx="554380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性能指标：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依据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Scloud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的算法设计，进行硬件实现评估，反馈给算法设计者；支持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SCloud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算法定义的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种不同安全等级的高性能与低资源开销评估；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FPGA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原型验证平台，评估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SCloud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算法的高性能硬件实现结果，包括：芯片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300MHz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运行频率下的峰值密钥生成时间、峰值密钥封装时间与峰值密钥解封装时间；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Design Compiler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综合软件与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PrimeTime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PX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功耗分析工具，评估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SCloud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算法的低资源开销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AISC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硬件实现结果，包括：芯片等效逻辑门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数、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16MHz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/24MHz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频率下的芯片运行功耗。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2C46D08-D387-939A-1327-3B90A14ADAFB}"/>
              </a:ext>
            </a:extLst>
          </p:cNvPr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4" name="组 13">
              <a:extLst>
                <a:ext uri="{FF2B5EF4-FFF2-40B4-BE49-F238E27FC236}">
                  <a16:creationId xmlns:a16="http://schemas.microsoft.com/office/drawing/2014/main" id="{18AE0C72-C49F-F5B2-0BCC-D05C90291E4B}"/>
                </a:ext>
              </a:extLst>
            </p:cNvPr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10" name="组 2">
                <a:extLst>
                  <a:ext uri="{FF2B5EF4-FFF2-40B4-BE49-F238E27FC236}">
                    <a16:creationId xmlns:a16="http://schemas.microsoft.com/office/drawing/2014/main" id="{5DE9B5B6-2E1E-8B78-DF5D-5BBE9A0E4156}"/>
                  </a:ext>
                </a:extLst>
              </p:cNvPr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12" name="组 1">
                  <a:extLst>
                    <a:ext uri="{FF2B5EF4-FFF2-40B4-BE49-F238E27FC236}">
                      <a16:creationId xmlns:a16="http://schemas.microsoft.com/office/drawing/2014/main" id="{868515E2-2A29-B41B-D04B-B069E41D668F}"/>
                    </a:ext>
                  </a:extLst>
                </p:cNvPr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14" name="圆角矩形 79">
                    <a:extLst>
                      <a:ext uri="{FF2B5EF4-FFF2-40B4-BE49-F238E27FC236}">
                        <a16:creationId xmlns:a16="http://schemas.microsoft.com/office/drawing/2014/main" id="{9716AEA2-5261-ADD8-7839-440630936C2C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" name="圆角矩形 80">
                    <a:extLst>
                      <a:ext uri="{FF2B5EF4-FFF2-40B4-BE49-F238E27FC236}">
                        <a16:creationId xmlns:a16="http://schemas.microsoft.com/office/drawing/2014/main" id="{DF5591B8-E018-92D5-B7E1-1CD368DFA45E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6" name="圆角矩形 81">
                    <a:extLst>
                      <a:ext uri="{FF2B5EF4-FFF2-40B4-BE49-F238E27FC236}">
                        <a16:creationId xmlns:a16="http://schemas.microsoft.com/office/drawing/2014/main" id="{109C35A9-7460-BC3A-20EE-B92C31DCF0C2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" name="圆角矩形 82">
                    <a:extLst>
                      <a:ext uri="{FF2B5EF4-FFF2-40B4-BE49-F238E27FC236}">
                        <a16:creationId xmlns:a16="http://schemas.microsoft.com/office/drawing/2014/main" id="{8E418751-2CD2-1454-23E7-90B544FEEAA3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圆角矩形 83">
                    <a:extLst>
                      <a:ext uri="{FF2B5EF4-FFF2-40B4-BE49-F238E27FC236}">
                        <a16:creationId xmlns:a16="http://schemas.microsoft.com/office/drawing/2014/main" id="{3E96818C-4A2F-79C3-3177-549BC4BDE120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3" name="圆角矩形 78">
                  <a:extLst>
                    <a:ext uri="{FF2B5EF4-FFF2-40B4-BE49-F238E27FC236}">
                      <a16:creationId xmlns:a16="http://schemas.microsoft.com/office/drawing/2014/main" id="{B3248FBF-D9B3-7107-FA53-59C1DE10C72D}"/>
                    </a:ext>
                  </a:extLst>
                </p:cNvPr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1" name="文本框 76">
                <a:extLst>
                  <a:ext uri="{FF2B5EF4-FFF2-40B4-BE49-F238E27FC236}">
                    <a16:creationId xmlns:a16="http://schemas.microsoft.com/office/drawing/2014/main" id="{01E2549D-6C26-86C1-4F2A-9C84628AC9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A6F60C56-F8D6-CBAB-A85C-DDC17C838A3B}"/>
                </a:ext>
              </a:extLst>
            </p:cNvPr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878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55" name="文本框 54"/>
          <p:cNvSpPr txBox="1"/>
          <p:nvPr/>
        </p:nvSpPr>
        <p:spPr>
          <a:xfrm>
            <a:off x="573088" y="213384"/>
            <a:ext cx="2486636" cy="523216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spc="6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研究目标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281355" y="958360"/>
            <a:ext cx="5435118" cy="5701330"/>
          </a:xfrm>
          <a:prstGeom prst="roundRect">
            <a:avLst>
              <a:gd name="adj" fmla="val 348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5928907" y="958360"/>
            <a:ext cx="5980276" cy="5701330"/>
          </a:xfrm>
          <a:prstGeom prst="roundRect">
            <a:avLst>
              <a:gd name="adj" fmla="val 3972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6131" y="1647299"/>
            <a:ext cx="51683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研究内容：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完成硬件实现架构构建， 并基于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UltraScale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FPGA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开发板完成原型验证，同时基于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28nm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工艺，完成可重构系统架构的硬件实现评估</a:t>
            </a:r>
          </a:p>
        </p:txBody>
      </p:sp>
      <p:sp>
        <p:nvSpPr>
          <p:cNvPr id="6" name="矩形 5"/>
          <p:cNvSpPr/>
          <p:nvPr/>
        </p:nvSpPr>
        <p:spPr>
          <a:xfrm>
            <a:off x="405949" y="1000386"/>
            <a:ext cx="5178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兼容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Frodo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Scloud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格密码方案的可重构后量子密码硬件实现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140847" y="1009760"/>
            <a:ext cx="5546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Kyber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Dilithium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两种后量子密码算法的可重构硬件实现</a:t>
            </a:r>
          </a:p>
        </p:txBody>
      </p:sp>
      <p:sp>
        <p:nvSpPr>
          <p:cNvPr id="25" name="矩形 24"/>
          <p:cNvSpPr/>
          <p:nvPr/>
        </p:nvSpPr>
        <p:spPr>
          <a:xfrm>
            <a:off x="6034637" y="1612131"/>
            <a:ext cx="57818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研究内容：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完成硬件架构实现，并基于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UltraScale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FPGA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开发板完成原型验证， 完成硬件资源开销与性能评估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755" y="2295329"/>
            <a:ext cx="5210945" cy="4316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性能指标：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兼容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Frodo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Scloud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种格密码算法；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Frodo-640/ Frodo-976/ Frodo-1344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三种不同的安全等级与</a:t>
            </a:r>
            <a:r>
              <a:rPr lang="en-US" altLang="zh-CN" sz="1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SCloud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算法定义的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种不同安全等级；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支持完整的密钥生成、封装与解封装功能；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FPGA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原型验证平台，评估可重构硬件实现 </a:t>
            </a:r>
            <a:r>
              <a:rPr lang="en-US" altLang="zh-CN" sz="1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Scloud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算法在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300MHz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运行频率下的峰值密钥生成时间、峰值密钥封装时间与峰值密钥解封装时间；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FPGA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原型验证平台，可重构硬件实现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Frodo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算法的峰值密钥生成时间小于等于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700μs@300MHz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，峰值密钥封装时间小于等于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750μs@300MHz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，峰值密钥解封装时间小于等于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800μs@300MHz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(6)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Design Compiler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综合软件与 </a:t>
            </a:r>
            <a:r>
              <a:rPr lang="en-US" altLang="zh-CN" sz="1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PrimeTime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PX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功耗分析工具，评估可重构硬件架构的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AISC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实现结果，包括：芯片等效逻辑门数、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300MHz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频率下的运行功耗。</a:t>
            </a:r>
          </a:p>
        </p:txBody>
      </p:sp>
      <p:sp>
        <p:nvSpPr>
          <p:cNvPr id="8" name="矩形 7"/>
          <p:cNvSpPr/>
          <p:nvPr/>
        </p:nvSpPr>
        <p:spPr>
          <a:xfrm>
            <a:off x="6034637" y="2033070"/>
            <a:ext cx="578186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性能指标：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兼容 </a:t>
            </a:r>
            <a:r>
              <a:rPr lang="en-US" altLang="zh-CN" sz="1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Kyber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Dilithium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种格密码算法；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Kyber-512/ Kyber-768/ Kyber-1024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三种不同的安全等级与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Dilithium-2/ Dilithium-3/ Dilithium-5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种不同安全等级；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支持完整的密钥生成、封装与解封装功能，以及签名和验签功能；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FPGA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原型验证平台，可重构硬件实现 </a:t>
            </a:r>
            <a:r>
              <a:rPr lang="en-US" altLang="zh-CN" sz="1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Kyber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算法的峰值密钥生成时间小于等于 </a:t>
            </a:r>
            <a:r>
              <a:rPr lang="en-US" altLang="zh-CN" sz="1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8μs@300MHz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，峰值密钥封装时间小于等于</a:t>
            </a:r>
            <a:r>
              <a:rPr lang="en-US" altLang="zh-CN" sz="1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12μs@300MHz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，峰值密钥解封装时间小于等于 </a:t>
            </a:r>
            <a:r>
              <a:rPr lang="en-US" altLang="zh-CN" sz="1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16μs@300MHz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FPGA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原型验证平台，可重构硬件实现 </a:t>
            </a:r>
            <a:r>
              <a:rPr lang="en-US" altLang="zh-CN" sz="1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Dilithium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算法的峰值密钥生成时间小于等于 </a:t>
            </a:r>
            <a:r>
              <a:rPr lang="en-US" altLang="zh-CN" sz="1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35μs@300MHz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，峰值签名时间小于等于</a:t>
            </a:r>
            <a:r>
              <a:rPr lang="en-US" altLang="zh-CN" sz="1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75μs@300MHz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，峰值验签时间小于等于 </a:t>
            </a:r>
            <a:r>
              <a:rPr lang="en-US" altLang="zh-CN" sz="1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35μs@300MHz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。其中 </a:t>
            </a:r>
            <a:r>
              <a:rPr lang="en-US" altLang="zh-CN" sz="1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Kyber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算法峰值密钥解封装时间和 </a:t>
            </a:r>
            <a:r>
              <a:rPr lang="en-US" altLang="zh-CN" sz="1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Dilithium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算法峰值签名时间相较国际同领域前沿研究水平降低</a:t>
            </a:r>
            <a:r>
              <a:rPr lang="en-US" altLang="zh-CN" sz="1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(6)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Design Compiler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综合软件与 </a:t>
            </a:r>
            <a:r>
              <a:rPr lang="en-US" altLang="zh-CN" sz="1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PrimeTime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PX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功耗分析工具，评估可重构硬件架构的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AISC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实现结果，包括：芯片等效逻辑门数、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300MHz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频率下的运行功耗。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7A436A9-78D7-FF40-44F9-495952639966}"/>
              </a:ext>
            </a:extLst>
          </p:cNvPr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4" name="组 13">
              <a:extLst>
                <a:ext uri="{FF2B5EF4-FFF2-40B4-BE49-F238E27FC236}">
                  <a16:creationId xmlns:a16="http://schemas.microsoft.com/office/drawing/2014/main" id="{B10DF51A-9CE1-43B3-1D13-F247EC085B27}"/>
                </a:ext>
              </a:extLst>
            </p:cNvPr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10" name="组 2">
                <a:extLst>
                  <a:ext uri="{FF2B5EF4-FFF2-40B4-BE49-F238E27FC236}">
                    <a16:creationId xmlns:a16="http://schemas.microsoft.com/office/drawing/2014/main" id="{9179D6AF-4BFA-2229-4D4E-659ED1591FD0}"/>
                  </a:ext>
                </a:extLst>
              </p:cNvPr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12" name="组 1">
                  <a:extLst>
                    <a:ext uri="{FF2B5EF4-FFF2-40B4-BE49-F238E27FC236}">
                      <a16:creationId xmlns:a16="http://schemas.microsoft.com/office/drawing/2014/main" id="{18210E06-6D1F-2DB3-8C0B-48F5AE5DB2F6}"/>
                    </a:ext>
                  </a:extLst>
                </p:cNvPr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14" name="圆角矩形 79">
                    <a:extLst>
                      <a:ext uri="{FF2B5EF4-FFF2-40B4-BE49-F238E27FC236}">
                        <a16:creationId xmlns:a16="http://schemas.microsoft.com/office/drawing/2014/main" id="{0B062005-7B73-D19B-5FF5-57C8667EDC7E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" name="圆角矩形 80">
                    <a:extLst>
                      <a:ext uri="{FF2B5EF4-FFF2-40B4-BE49-F238E27FC236}">
                        <a16:creationId xmlns:a16="http://schemas.microsoft.com/office/drawing/2014/main" id="{E5AACADC-B7B4-4706-3814-D2AE025CFDB6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6" name="圆角矩形 81">
                    <a:extLst>
                      <a:ext uri="{FF2B5EF4-FFF2-40B4-BE49-F238E27FC236}">
                        <a16:creationId xmlns:a16="http://schemas.microsoft.com/office/drawing/2014/main" id="{CF6FD648-6664-51EF-9559-4A950C8D0D7B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" name="圆角矩形 82">
                    <a:extLst>
                      <a:ext uri="{FF2B5EF4-FFF2-40B4-BE49-F238E27FC236}">
                        <a16:creationId xmlns:a16="http://schemas.microsoft.com/office/drawing/2014/main" id="{57E7C4FF-74A3-3976-3E9D-6129BCFA2FAF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圆角矩形 83">
                    <a:extLst>
                      <a:ext uri="{FF2B5EF4-FFF2-40B4-BE49-F238E27FC236}">
                        <a16:creationId xmlns:a16="http://schemas.microsoft.com/office/drawing/2014/main" id="{54246D0D-0DDA-ED82-8A63-A8CF361EC037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3" name="圆角矩形 78">
                  <a:extLst>
                    <a:ext uri="{FF2B5EF4-FFF2-40B4-BE49-F238E27FC236}">
                      <a16:creationId xmlns:a16="http://schemas.microsoft.com/office/drawing/2014/main" id="{8FF5F9F8-745F-1552-CE9A-7FECA8603224}"/>
                    </a:ext>
                  </a:extLst>
                </p:cNvPr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1" name="文本框 76">
                <a:extLst>
                  <a:ext uri="{FF2B5EF4-FFF2-40B4-BE49-F238E27FC236}">
                    <a16:creationId xmlns:a16="http://schemas.microsoft.com/office/drawing/2014/main" id="{196683E0-CD8C-EC31-AB2D-3D47FD6CF6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C8AB71F3-A295-273C-0EF3-4B2ED86EEBB2}"/>
                </a:ext>
              </a:extLst>
            </p:cNvPr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618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 3"/>
          <p:cNvGrpSpPr/>
          <p:nvPr/>
        </p:nvGrpSpPr>
        <p:grpSpPr bwMode="auto">
          <a:xfrm>
            <a:off x="0" y="2873377"/>
            <a:ext cx="12212638" cy="1296989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-463" y="2872820"/>
              <a:ext cx="12192463" cy="125191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691" y="2847433"/>
              <a:ext cx="1273223" cy="1291584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000" dirty="0"/>
                <a:t>2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373642" y="3077507"/>
              <a:ext cx="10818358" cy="830583"/>
            </a:xfrm>
            <a:prstGeom prst="rect">
              <a:avLst/>
            </a:prstGeom>
            <a:noFill/>
          </p:spPr>
          <p:txBody>
            <a:bodyPr wrap="square" lIns="91438" tIns="45719" rIns="91438" bIns="45719">
              <a:spAutoFit/>
            </a:bodyPr>
            <a:lstStyle/>
            <a:p>
              <a:pPr algn="r">
                <a:defRPr/>
              </a:pPr>
              <a:r>
                <a:rPr lang="zh-CN" altLang="en-US" sz="4800" b="1" spc="600" dirty="0">
                  <a:latin typeface="微软雅黑" panose="020B0503020204020204" charset="-122"/>
                  <a:ea typeface="微软雅黑" panose="020B0503020204020204" charset="-122"/>
                </a:rPr>
                <a:t>时间规划与人员安排</a:t>
              </a:r>
            </a:p>
          </p:txBody>
        </p:sp>
        <p:grpSp>
          <p:nvGrpSpPr>
            <p:cNvPr id="4102" name="组 2"/>
            <p:cNvGrpSpPr/>
            <p:nvPr/>
          </p:nvGrpSpPr>
          <p:grpSpPr bwMode="auto"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103" y="3643898"/>
                <a:ext cx="226899" cy="24289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104" y="3908880"/>
                <a:ext cx="226900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104" y="3121870"/>
                <a:ext cx="226900" cy="24289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897" y="3387645"/>
                <a:ext cx="228487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103" y="2850542"/>
                <a:ext cx="226899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7851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55" name="文本框 54"/>
          <p:cNvSpPr txBox="1"/>
          <p:nvPr/>
        </p:nvSpPr>
        <p:spPr>
          <a:xfrm>
            <a:off x="573087" y="213384"/>
            <a:ext cx="5070929" cy="954103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 lvl="0">
              <a:defRPr/>
            </a:pPr>
            <a:r>
              <a:rPr lang="zh-CN" altLang="en-US" sz="2800" b="1" spc="6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时间规划与人员安排</a:t>
            </a:r>
          </a:p>
          <a:p>
            <a:pPr>
              <a:defRPr/>
            </a:pPr>
            <a:endParaRPr lang="zh-CN" altLang="en-US" sz="2800" b="1" spc="6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CC0802A0-733C-4FC2-9436-FD93E0F4D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649606"/>
              </p:ext>
            </p:extLst>
          </p:nvPr>
        </p:nvGraphicFramePr>
        <p:xfrm>
          <a:off x="477838" y="1006258"/>
          <a:ext cx="11278366" cy="3399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007">
                  <a:extLst>
                    <a:ext uri="{9D8B030D-6E8A-4147-A177-3AD203B41FA5}">
                      <a16:colId xmlns:a16="http://schemas.microsoft.com/office/drawing/2014/main" val="301287517"/>
                    </a:ext>
                  </a:extLst>
                </a:gridCol>
                <a:gridCol w="1033471">
                  <a:extLst>
                    <a:ext uri="{9D8B030D-6E8A-4147-A177-3AD203B41FA5}">
                      <a16:colId xmlns:a16="http://schemas.microsoft.com/office/drawing/2014/main" val="3818075296"/>
                    </a:ext>
                  </a:extLst>
                </a:gridCol>
                <a:gridCol w="381560">
                  <a:extLst>
                    <a:ext uri="{9D8B030D-6E8A-4147-A177-3AD203B41FA5}">
                      <a16:colId xmlns:a16="http://schemas.microsoft.com/office/drawing/2014/main" val="1111314216"/>
                    </a:ext>
                  </a:extLst>
                </a:gridCol>
                <a:gridCol w="389264">
                  <a:extLst>
                    <a:ext uri="{9D8B030D-6E8A-4147-A177-3AD203B41FA5}">
                      <a16:colId xmlns:a16="http://schemas.microsoft.com/office/drawing/2014/main" val="2491808712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3737531437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894049231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2719238945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1408920201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2494852265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632148219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2078894206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1784900333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3443340335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3038430429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1831190481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2008537297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2052194484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1847837569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1491748859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3938809038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1246545282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2608350446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1869253156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3775303456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262004877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3541668581"/>
                    </a:ext>
                  </a:extLst>
                </a:gridCol>
              </a:tblGrid>
              <a:tr h="1609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研究目标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任务描述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24.8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3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24.9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3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24.10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3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24.11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3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24.12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3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25.1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3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25.2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25.3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25.4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25.5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25.6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25.7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25.8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25.9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25.10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25.11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25.12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26.1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26.2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26.3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26.4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26.5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26.6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26.7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543134"/>
                  </a:ext>
                </a:extLst>
              </a:tr>
              <a:tr h="175634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000" b="1" dirty="0">
                          <a:solidFill>
                            <a:schemeClr val="tx1"/>
                          </a:solidFill>
                        </a:rPr>
                        <a:t>研究目标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000" b="1" dirty="0">
                          <a:solidFill>
                            <a:schemeClr val="tx1"/>
                          </a:solidFill>
                        </a:rPr>
                        <a:t>：高性能及低资源开销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Frodo</a:t>
                      </a:r>
                      <a:r>
                        <a:rPr lang="zh-CN" altLang="en-US" sz="1000" b="1" dirty="0">
                          <a:solidFill>
                            <a:schemeClr val="tx1"/>
                          </a:solidFill>
                        </a:rPr>
                        <a:t>硬件实现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架构设计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350126"/>
                  </a:ext>
                </a:extLst>
              </a:tr>
              <a:tr h="263451">
                <a:tc v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代码及仿真、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FPGA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验证与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ASIC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评估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745947"/>
                  </a:ext>
                </a:extLst>
              </a:tr>
              <a:tr h="1756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代码优化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808114"/>
                  </a:ext>
                </a:extLst>
              </a:tr>
              <a:tr h="175634">
                <a:tc v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成果整理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406691"/>
                  </a:ext>
                </a:extLst>
              </a:tr>
              <a:tr h="175634">
                <a:tc row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研究目标</a:t>
                      </a:r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CN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Scloud</a:t>
                      </a:r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算法硬件实现评估与算法参数优化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架构设计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517384"/>
                  </a:ext>
                </a:extLst>
              </a:tr>
              <a:tr h="263451">
                <a:tc v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代码及仿真、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FPGA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验证与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ASIC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评估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389455"/>
                  </a:ext>
                </a:extLst>
              </a:tr>
              <a:tr h="214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代码优化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191536"/>
                  </a:ext>
                </a:extLst>
              </a:tr>
              <a:tr h="175634">
                <a:tc v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成果整理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386002"/>
                  </a:ext>
                </a:extLst>
              </a:tr>
              <a:tr h="229794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研究目标</a:t>
                      </a:r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：兼容</a:t>
                      </a:r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Frodo</a:t>
                      </a:r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-US" altLang="zh-CN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Scloud</a:t>
                      </a:r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格密码方案的可重构硬件实现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架构设计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559316"/>
                  </a:ext>
                </a:extLst>
              </a:tr>
              <a:tr h="263451">
                <a:tc v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代码及仿真、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FPGA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验证与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ASIC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评估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75716"/>
                  </a:ext>
                </a:extLst>
              </a:tr>
              <a:tr h="2273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代码优化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118884"/>
                  </a:ext>
                </a:extLst>
              </a:tr>
              <a:tr h="175634">
                <a:tc v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成果整理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43901"/>
                  </a:ext>
                </a:extLst>
              </a:tr>
              <a:tr h="17563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研究目标</a:t>
                      </a:r>
                      <a:r>
                        <a:rPr lang="en-US" altLang="zh-CN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：支持</a:t>
                      </a:r>
                      <a:r>
                        <a:rPr lang="en-US" altLang="zh-CN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Kyber</a:t>
                      </a:r>
                      <a:r>
                        <a:rPr lang="zh-CN" altLang="en-US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-US" altLang="zh-CN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Dilithium</a:t>
                      </a:r>
                      <a:r>
                        <a:rPr lang="zh-CN" altLang="en-US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格密码方案的可重构硬件实现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架构设计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70267"/>
                  </a:ext>
                </a:extLst>
              </a:tr>
              <a:tr h="263451">
                <a:tc v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代码及仿真、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FPGA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验证与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ASIC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评估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713595"/>
                  </a:ext>
                </a:extLst>
              </a:tr>
              <a:tr h="175634">
                <a:tc v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成果整理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082110"/>
                  </a:ext>
                </a:extLst>
              </a:tr>
            </a:tbl>
          </a:graphicData>
        </a:graphic>
      </p:graphicFrame>
      <p:sp>
        <p:nvSpPr>
          <p:cNvPr id="44" name="圆角矩形 43"/>
          <p:cNvSpPr/>
          <p:nvPr/>
        </p:nvSpPr>
        <p:spPr>
          <a:xfrm>
            <a:off x="9514671" y="1225634"/>
            <a:ext cx="2190035" cy="307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9660712" y="2251511"/>
            <a:ext cx="1819842" cy="3641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9660712" y="3073187"/>
            <a:ext cx="1820008" cy="3362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9660712" y="3935497"/>
            <a:ext cx="1820008" cy="3619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9492955" y="1243218"/>
            <a:ext cx="221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顾圣斐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孙怡宁 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923790" y="2299345"/>
            <a:ext cx="128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宋炫辰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852410" y="3104918"/>
            <a:ext cx="1436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王家琛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孙怡宁 </a:t>
            </a:r>
          </a:p>
        </p:txBody>
      </p:sp>
      <p:sp>
        <p:nvSpPr>
          <p:cNvPr id="58" name="矩形 57"/>
          <p:cNvSpPr/>
          <p:nvPr/>
        </p:nvSpPr>
        <p:spPr>
          <a:xfrm>
            <a:off x="9946353" y="3985019"/>
            <a:ext cx="132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张嘉明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陈思源</a:t>
            </a:r>
          </a:p>
        </p:txBody>
      </p:sp>
      <p:sp>
        <p:nvSpPr>
          <p:cNvPr id="59" name="圆角矩形 58"/>
          <p:cNvSpPr/>
          <p:nvPr/>
        </p:nvSpPr>
        <p:spPr>
          <a:xfrm>
            <a:off x="9508666" y="1599704"/>
            <a:ext cx="2197374" cy="307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9480090" y="1617288"/>
            <a:ext cx="22545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低资源开销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李凯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王家琛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C8A6CAB-AD25-4A39-A843-078FBAE95C30}"/>
              </a:ext>
            </a:extLst>
          </p:cNvPr>
          <p:cNvSpPr txBox="1"/>
          <p:nvPr/>
        </p:nvSpPr>
        <p:spPr>
          <a:xfrm>
            <a:off x="643734" y="4416949"/>
            <a:ext cx="538389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n"/>
              <a:defRPr/>
            </a:pPr>
            <a:r>
              <a:rPr kumimoji="0" lang="en-US" altLang="zh-CN" sz="105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T+6</a:t>
            </a:r>
            <a:r>
              <a:rPr kumimoji="0" lang="zh-CN" altLang="en-US" sz="105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endParaRPr kumimoji="0" lang="en-US" altLang="zh-CN" sz="105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(1)《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全安全等级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Frodo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硬件实现评估报告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高性能设计（第一部分）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》</a:t>
            </a:r>
          </a:p>
          <a:p>
            <a:pPr lvl="1">
              <a:defRPr/>
            </a:pP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(2)《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全安全等级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Frodo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硬件实现评估报告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低资源开销设计（第一部分）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》</a:t>
            </a:r>
          </a:p>
          <a:p>
            <a:pPr lvl="1">
              <a:defRPr/>
            </a:pP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(3) Frodo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专利原稿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</a:t>
            </a:r>
            <a:endParaRPr lang="en-US" altLang="zh-CN" sz="105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(4)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交付</a:t>
            </a:r>
            <a:r>
              <a:rPr lang="en-US" altLang="zh-CN" sz="105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Kyber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实现代码及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FPGA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工程</a:t>
            </a:r>
            <a:endParaRPr lang="en-US" altLang="zh-CN" sz="105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1848418-3A18-4D25-ADB2-BC48BB8A5BE9}"/>
              </a:ext>
            </a:extLst>
          </p:cNvPr>
          <p:cNvSpPr txBox="1"/>
          <p:nvPr/>
        </p:nvSpPr>
        <p:spPr>
          <a:xfrm>
            <a:off x="6376078" y="4451695"/>
            <a:ext cx="46849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n"/>
              <a:defRPr/>
            </a:pPr>
            <a:r>
              <a:rPr lang="en-US" altLang="zh-CN" sz="11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T+18</a:t>
            </a:r>
            <a:r>
              <a:rPr lang="zh-CN" altLang="en-US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 </a:t>
            </a:r>
            <a:endParaRPr lang="en-US" altLang="zh-CN" sz="11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(1)</a:t>
            </a:r>
            <a:r>
              <a:rPr lang="en-US" altLang="zh-CN" sz="11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Scloud</a:t>
            </a:r>
            <a:r>
              <a:rPr lang="zh-CN" altLang="en-US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专利原稿</a:t>
            </a:r>
            <a:r>
              <a: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</a:t>
            </a:r>
          </a:p>
          <a:p>
            <a:pPr lvl="1">
              <a:defRPr/>
            </a:pPr>
            <a:r>
              <a: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(2)</a:t>
            </a:r>
            <a:r>
              <a:rPr lang="en-US" altLang="zh-CN" sz="11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Scloud</a:t>
            </a:r>
            <a:r>
              <a:rPr lang="zh-CN" altLang="en-US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算法硬件实现代码及</a:t>
            </a:r>
            <a:r>
              <a: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FPGA</a:t>
            </a:r>
            <a:r>
              <a:rPr lang="zh-CN" altLang="en-US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工程</a:t>
            </a:r>
            <a:endParaRPr lang="en-US" altLang="zh-CN" sz="11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(3)《</a:t>
            </a:r>
            <a:r>
              <a:rPr lang="zh-CN" altLang="en-US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非结构化格密码算法的可重构硬件实现评估报告</a:t>
            </a:r>
            <a:r>
              <a: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》</a:t>
            </a:r>
          </a:p>
        </p:txBody>
      </p:sp>
      <p:sp>
        <p:nvSpPr>
          <p:cNvPr id="68" name="矩形 67"/>
          <p:cNvSpPr/>
          <p:nvPr/>
        </p:nvSpPr>
        <p:spPr>
          <a:xfrm>
            <a:off x="6376078" y="5319313"/>
            <a:ext cx="46849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n"/>
              <a:defRPr/>
            </a:pPr>
            <a:r>
              <a: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T+24</a:t>
            </a:r>
            <a:r>
              <a:rPr lang="zh-CN" altLang="en-US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endParaRPr lang="en-US" altLang="zh-CN" sz="11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(1)</a:t>
            </a:r>
            <a:r>
              <a:rPr lang="zh-CN" altLang="en-US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兼容</a:t>
            </a:r>
            <a:r>
              <a: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Frodo</a:t>
            </a:r>
            <a:r>
              <a:rPr lang="zh-CN" altLang="en-US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与</a:t>
            </a:r>
            <a:r>
              <a:rPr lang="en-US" altLang="zh-CN" sz="11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Scloud</a:t>
            </a:r>
            <a:r>
              <a:rPr lang="zh-CN" altLang="en-US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算法的可重构实现论文原稿</a:t>
            </a:r>
            <a:r>
              <a: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篇</a:t>
            </a:r>
          </a:p>
          <a:p>
            <a:pPr lvl="1">
              <a:defRPr/>
            </a:pPr>
            <a:r>
              <a: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(2)</a:t>
            </a:r>
            <a:r>
              <a:rPr lang="zh-CN" altLang="en-US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兼容</a:t>
            </a:r>
            <a:r>
              <a: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Frodo</a:t>
            </a:r>
            <a:r>
              <a:rPr lang="zh-CN" altLang="en-US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与</a:t>
            </a:r>
            <a:r>
              <a:rPr lang="en-US" altLang="zh-CN" sz="11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Scloud</a:t>
            </a:r>
            <a:r>
              <a:rPr lang="zh-CN" altLang="en-US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算法的可重构实现专利原稿</a:t>
            </a:r>
            <a:r>
              <a: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</a:t>
            </a:r>
          </a:p>
          <a:p>
            <a:pPr lvl="1">
              <a:defRPr/>
            </a:pPr>
            <a:r>
              <a: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(3)</a:t>
            </a:r>
            <a:r>
              <a:rPr lang="zh-CN" altLang="en-US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非结构化格密码算法的可重构硬件实现代码及</a:t>
            </a:r>
            <a:r>
              <a: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FPGA</a:t>
            </a:r>
            <a:r>
              <a:rPr lang="zh-CN" altLang="en-US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工程</a:t>
            </a:r>
          </a:p>
        </p:txBody>
      </p:sp>
      <p:sp>
        <p:nvSpPr>
          <p:cNvPr id="71" name="矩形 70"/>
          <p:cNvSpPr/>
          <p:nvPr/>
        </p:nvSpPr>
        <p:spPr>
          <a:xfrm>
            <a:off x="643734" y="5315231"/>
            <a:ext cx="5383890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n"/>
              <a:defRPr/>
            </a:pP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T+12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endParaRPr lang="en-US" altLang="zh-CN" sz="105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(1)《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全安全等级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Frodo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硬件实现评估报告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高性能设计（第二部分）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》</a:t>
            </a:r>
          </a:p>
          <a:p>
            <a:pPr lvl="1">
              <a:defRPr/>
            </a:pP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(2)《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全安全等级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Frodo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硬件实现评估报告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低资源开销设计（第二部分）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》</a:t>
            </a:r>
          </a:p>
          <a:p>
            <a:pPr lvl="1">
              <a:defRPr/>
            </a:pP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(3) 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全安全等级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Frodo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硬件实现代码及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FPGA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工程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高性能设计</a:t>
            </a:r>
            <a:endParaRPr lang="en-US" altLang="zh-CN" sz="105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(4) 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全安全等级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Frodo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硬件实现代码及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FPGA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工程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低资源开销设计</a:t>
            </a:r>
            <a:endParaRPr lang="en-US" altLang="zh-CN" sz="105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(5) Frodo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专利原稿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+Frodo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论文原稿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篇</a:t>
            </a:r>
            <a:endParaRPr lang="en-US" altLang="zh-CN" sz="105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(6)《</a:t>
            </a:r>
            <a:r>
              <a:rPr lang="en-US" altLang="zh-CN" sz="105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Scloud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算法硬件实现分析报告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》</a:t>
            </a:r>
          </a:p>
          <a:p>
            <a:pPr lvl="1">
              <a:defRPr/>
            </a:pP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(7) 《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结构化格密码算法的可重构硬件实现评估报告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》</a:t>
            </a:r>
          </a:p>
          <a:p>
            <a:pPr lvl="1">
              <a:defRPr/>
            </a:pP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(8)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结构化格密码算法的可重构硬件实现代码及</a:t>
            </a: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FPGA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工程</a:t>
            </a:r>
            <a:endParaRPr lang="en-US" altLang="zh-CN" sz="105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231948F-C501-397F-6175-373E3C6E8502}"/>
              </a:ext>
            </a:extLst>
          </p:cNvPr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3" name="组 13">
              <a:extLst>
                <a:ext uri="{FF2B5EF4-FFF2-40B4-BE49-F238E27FC236}">
                  <a16:creationId xmlns:a16="http://schemas.microsoft.com/office/drawing/2014/main" id="{C35DBD3B-595C-0BE9-BDEA-CD65BFB34BE1}"/>
                </a:ext>
              </a:extLst>
            </p:cNvPr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5" name="组 2">
                <a:extLst>
                  <a:ext uri="{FF2B5EF4-FFF2-40B4-BE49-F238E27FC236}">
                    <a16:creationId xmlns:a16="http://schemas.microsoft.com/office/drawing/2014/main" id="{7D4B3D54-C0D9-B0E0-9AD2-CE33AB940C4A}"/>
                  </a:ext>
                </a:extLst>
              </p:cNvPr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7" name="组 1">
                  <a:extLst>
                    <a:ext uri="{FF2B5EF4-FFF2-40B4-BE49-F238E27FC236}">
                      <a16:creationId xmlns:a16="http://schemas.microsoft.com/office/drawing/2014/main" id="{D895E454-EA53-9A57-259F-094D171DC580}"/>
                    </a:ext>
                  </a:extLst>
                </p:cNvPr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9" name="圆角矩形 79">
                    <a:extLst>
                      <a:ext uri="{FF2B5EF4-FFF2-40B4-BE49-F238E27FC236}">
                        <a16:creationId xmlns:a16="http://schemas.microsoft.com/office/drawing/2014/main" id="{DFA09D5F-A456-AE5A-0B6D-C5E32E63CBD6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0" name="圆角矩形 80">
                    <a:extLst>
                      <a:ext uri="{FF2B5EF4-FFF2-40B4-BE49-F238E27FC236}">
                        <a16:creationId xmlns:a16="http://schemas.microsoft.com/office/drawing/2014/main" id="{901A76C3-0077-308D-A30C-59604BD49D66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" name="圆角矩形 81">
                    <a:extLst>
                      <a:ext uri="{FF2B5EF4-FFF2-40B4-BE49-F238E27FC236}">
                        <a16:creationId xmlns:a16="http://schemas.microsoft.com/office/drawing/2014/main" id="{E3B8AC31-764D-F155-B51B-2FF19541D8B8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2" name="圆角矩形 82">
                    <a:extLst>
                      <a:ext uri="{FF2B5EF4-FFF2-40B4-BE49-F238E27FC236}">
                        <a16:creationId xmlns:a16="http://schemas.microsoft.com/office/drawing/2014/main" id="{1DD3B037-0DD2-D49B-228B-FD95C2615A36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3" name="圆角矩形 83">
                    <a:extLst>
                      <a:ext uri="{FF2B5EF4-FFF2-40B4-BE49-F238E27FC236}">
                        <a16:creationId xmlns:a16="http://schemas.microsoft.com/office/drawing/2014/main" id="{E9999FAF-2DF1-0274-7A8D-9E6070F5BB05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8" name="圆角矩形 78">
                  <a:extLst>
                    <a:ext uri="{FF2B5EF4-FFF2-40B4-BE49-F238E27FC236}">
                      <a16:creationId xmlns:a16="http://schemas.microsoft.com/office/drawing/2014/main" id="{640CA5A5-A2FB-E789-0109-FDE3791D7F25}"/>
                    </a:ext>
                  </a:extLst>
                </p:cNvPr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6" name="文本框 76">
                <a:extLst>
                  <a:ext uri="{FF2B5EF4-FFF2-40B4-BE49-F238E27FC236}">
                    <a16:creationId xmlns:a16="http://schemas.microsoft.com/office/drawing/2014/main" id="{727CA632-3BBC-BF90-55C3-0AE1F3685C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4" name="KSO_Shape">
              <a:extLst>
                <a:ext uri="{FF2B5EF4-FFF2-40B4-BE49-F238E27FC236}">
                  <a16:creationId xmlns:a16="http://schemas.microsoft.com/office/drawing/2014/main" id="{8FB3A38D-C98B-EFEA-F98D-C70FEAF21337}"/>
                </a:ext>
              </a:extLst>
            </p:cNvPr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B33839BF-679C-4D27-AA49-36E641A78C3F}"/>
              </a:ext>
            </a:extLst>
          </p:cNvPr>
          <p:cNvSpPr/>
          <p:nvPr/>
        </p:nvSpPr>
        <p:spPr>
          <a:xfrm rot="10800000">
            <a:off x="4718632" y="854869"/>
            <a:ext cx="193886" cy="17569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1E897B9-26CB-459F-9D0E-1C302451AB14}"/>
              </a:ext>
            </a:extLst>
          </p:cNvPr>
          <p:cNvSpPr/>
          <p:nvPr/>
        </p:nvSpPr>
        <p:spPr>
          <a:xfrm>
            <a:off x="4144214" y="670203"/>
            <a:ext cx="647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T+6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53C12FC4-B8E7-4EFE-851E-DD72804ED02A}"/>
              </a:ext>
            </a:extLst>
          </p:cNvPr>
          <p:cNvSpPr/>
          <p:nvPr/>
        </p:nvSpPr>
        <p:spPr>
          <a:xfrm rot="10800000">
            <a:off x="7023682" y="821592"/>
            <a:ext cx="193886" cy="17569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36D1D48-0074-4E79-B6E8-D4BBFD5D16DD}"/>
              </a:ext>
            </a:extLst>
          </p:cNvPr>
          <p:cNvSpPr/>
          <p:nvPr/>
        </p:nvSpPr>
        <p:spPr>
          <a:xfrm>
            <a:off x="6292184" y="636926"/>
            <a:ext cx="79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T+12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9617FF93-EFE2-4691-B017-7BB7CAE367A4}"/>
              </a:ext>
            </a:extLst>
          </p:cNvPr>
          <p:cNvSpPr/>
          <p:nvPr/>
        </p:nvSpPr>
        <p:spPr>
          <a:xfrm rot="10800000">
            <a:off x="9333610" y="821591"/>
            <a:ext cx="193886" cy="17569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4742195-6953-4DF3-9236-73772A9F6EB4}"/>
              </a:ext>
            </a:extLst>
          </p:cNvPr>
          <p:cNvSpPr/>
          <p:nvPr/>
        </p:nvSpPr>
        <p:spPr>
          <a:xfrm>
            <a:off x="8543009" y="650358"/>
            <a:ext cx="79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T+18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等腰三角形 41">
            <a:extLst>
              <a:ext uri="{FF2B5EF4-FFF2-40B4-BE49-F238E27FC236}">
                <a16:creationId xmlns:a16="http://schemas.microsoft.com/office/drawing/2014/main" id="{0F13CF6F-0DED-4619-A393-2C8D1525F3B9}"/>
              </a:ext>
            </a:extLst>
          </p:cNvPr>
          <p:cNvSpPr/>
          <p:nvPr/>
        </p:nvSpPr>
        <p:spPr>
          <a:xfrm rot="10800000">
            <a:off x="11653627" y="821591"/>
            <a:ext cx="193886" cy="17569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A6742C7-DF5A-4F0F-9586-1C2F113D9C7A}"/>
              </a:ext>
            </a:extLst>
          </p:cNvPr>
          <p:cNvSpPr/>
          <p:nvPr/>
        </p:nvSpPr>
        <p:spPr>
          <a:xfrm>
            <a:off x="10863026" y="650358"/>
            <a:ext cx="79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T+24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181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 3"/>
          <p:cNvGrpSpPr/>
          <p:nvPr/>
        </p:nvGrpSpPr>
        <p:grpSpPr bwMode="auto">
          <a:xfrm>
            <a:off x="0" y="2873375"/>
            <a:ext cx="12212638" cy="1296988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-463" y="2872820"/>
              <a:ext cx="12192463" cy="125191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691" y="2847433"/>
              <a:ext cx="1273223" cy="1291584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000" dirty="0"/>
                <a:t>3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373642" y="3077507"/>
              <a:ext cx="10818358" cy="830583"/>
            </a:xfrm>
            <a:prstGeom prst="rect">
              <a:avLst/>
            </a:prstGeom>
            <a:noFill/>
          </p:spPr>
          <p:txBody>
            <a:bodyPr wrap="square" lIns="91438" tIns="45719" rIns="91438" bIns="45719">
              <a:spAutoFit/>
            </a:bodyPr>
            <a:lstStyle/>
            <a:p>
              <a:pPr algn="r">
                <a:defRPr/>
              </a:pPr>
              <a:r>
                <a:rPr lang="zh-CN" altLang="en-US" sz="4800" b="1" spc="600" dirty="0">
                  <a:latin typeface="微软雅黑" panose="020B0503020204020204" charset="-122"/>
                  <a:ea typeface="微软雅黑" panose="020B0503020204020204" charset="-122"/>
                </a:rPr>
                <a:t>当前工作进展</a:t>
              </a:r>
            </a:p>
          </p:txBody>
        </p:sp>
        <p:grpSp>
          <p:nvGrpSpPr>
            <p:cNvPr id="4102" name="组 2"/>
            <p:cNvGrpSpPr/>
            <p:nvPr/>
          </p:nvGrpSpPr>
          <p:grpSpPr bwMode="auto"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103" y="3643898"/>
                <a:ext cx="226899" cy="24289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104" y="3908880"/>
                <a:ext cx="226900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104" y="3121870"/>
                <a:ext cx="226900" cy="24289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897" y="3387645"/>
                <a:ext cx="228487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103" y="2850542"/>
                <a:ext cx="226899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27" name="矩形 26"/>
          <p:cNvSpPr/>
          <p:nvPr/>
        </p:nvSpPr>
        <p:spPr>
          <a:xfrm>
            <a:off x="59238" y="939219"/>
            <a:ext cx="12132762" cy="1797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硬件架构模块划分：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HASH(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系数生成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PE Array(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矩阵运算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Sampler(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高斯采样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Controller(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主控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核心运算：大型矩阵乘法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(most time-consuming)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Row-by-chunk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：将系数矩阵按行分块，分块矩阵执行小型矩阵乘法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Generate On-the-fly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：系数矩阵生成与矩阵乘法运算流水并行，提高资源利用率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909BAB-2129-D0AB-F942-143B1355AC82}"/>
              </a:ext>
            </a:extLst>
          </p:cNvPr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当前工作进展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Frodo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算法硬件实现方案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1D4C17-F698-B07E-B456-EA8E12245DFB}"/>
              </a:ext>
            </a:extLst>
          </p:cNvPr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19" name="组 13">
              <a:extLst>
                <a:ext uri="{FF2B5EF4-FFF2-40B4-BE49-F238E27FC236}">
                  <a16:creationId xmlns:a16="http://schemas.microsoft.com/office/drawing/2014/main" id="{35DCC617-68AF-D169-24D1-119FFDF46EFF}"/>
                </a:ext>
              </a:extLst>
            </p:cNvPr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21" name="组 2">
                <a:extLst>
                  <a:ext uri="{FF2B5EF4-FFF2-40B4-BE49-F238E27FC236}">
                    <a16:creationId xmlns:a16="http://schemas.microsoft.com/office/drawing/2014/main" id="{71013B0D-C980-9924-2DD0-0E844BE6B170}"/>
                  </a:ext>
                </a:extLst>
              </p:cNvPr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3" name="组 1">
                  <a:extLst>
                    <a:ext uri="{FF2B5EF4-FFF2-40B4-BE49-F238E27FC236}">
                      <a16:creationId xmlns:a16="http://schemas.microsoft.com/office/drawing/2014/main" id="{097FAE56-191C-B169-C7DC-166857B3AEA8}"/>
                    </a:ext>
                  </a:extLst>
                </p:cNvPr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25" name="圆角矩形 79">
                    <a:extLst>
                      <a:ext uri="{FF2B5EF4-FFF2-40B4-BE49-F238E27FC236}">
                        <a16:creationId xmlns:a16="http://schemas.microsoft.com/office/drawing/2014/main" id="{CB00F44B-EC90-6499-369D-D4A3D5A5AEFA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6" name="圆角矩形 80">
                    <a:extLst>
                      <a:ext uri="{FF2B5EF4-FFF2-40B4-BE49-F238E27FC236}">
                        <a16:creationId xmlns:a16="http://schemas.microsoft.com/office/drawing/2014/main" id="{DC64C30F-C3E4-E07B-4CED-1E14C6B5DB20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圆角矩形 81">
                    <a:extLst>
                      <a:ext uri="{FF2B5EF4-FFF2-40B4-BE49-F238E27FC236}">
                        <a16:creationId xmlns:a16="http://schemas.microsoft.com/office/drawing/2014/main" id="{9B093AE6-CF4E-0570-A68C-8432D1C69537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" name="圆角矩形 82">
                    <a:extLst>
                      <a:ext uri="{FF2B5EF4-FFF2-40B4-BE49-F238E27FC236}">
                        <a16:creationId xmlns:a16="http://schemas.microsoft.com/office/drawing/2014/main" id="{A6607C20-0645-21C9-8768-80A05FF81F4C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" name="圆角矩形 83">
                    <a:extLst>
                      <a:ext uri="{FF2B5EF4-FFF2-40B4-BE49-F238E27FC236}">
                        <a16:creationId xmlns:a16="http://schemas.microsoft.com/office/drawing/2014/main" id="{4F56A73D-62C3-66C5-3C1B-C1111D8F0DE2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4" name="圆角矩形 78">
                  <a:extLst>
                    <a:ext uri="{FF2B5EF4-FFF2-40B4-BE49-F238E27FC236}">
                      <a16:creationId xmlns:a16="http://schemas.microsoft.com/office/drawing/2014/main" id="{1BAD9C67-EC94-0782-0063-3F99FC81A06B}"/>
                    </a:ext>
                  </a:extLst>
                </p:cNvPr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2" name="文本框 76">
                <a:extLst>
                  <a:ext uri="{FF2B5EF4-FFF2-40B4-BE49-F238E27FC236}">
                    <a16:creationId xmlns:a16="http://schemas.microsoft.com/office/drawing/2014/main" id="{AFCCA488-9B41-DABF-CBE5-C1529D2F4F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0" name="KSO_Shape">
              <a:extLst>
                <a:ext uri="{FF2B5EF4-FFF2-40B4-BE49-F238E27FC236}">
                  <a16:creationId xmlns:a16="http://schemas.microsoft.com/office/drawing/2014/main" id="{BB579976-6DC0-34E1-0AFC-AAB3C9F43115}"/>
                </a:ext>
              </a:extLst>
            </p:cNvPr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6952035-3892-6EAF-FA27-AEE921FACD57}"/>
              </a:ext>
            </a:extLst>
          </p:cNvPr>
          <p:cNvSpPr txBox="1"/>
          <p:nvPr/>
        </p:nvSpPr>
        <p:spPr>
          <a:xfrm>
            <a:off x="4282952" y="6504220"/>
            <a:ext cx="30826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Frodo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算法硬件实现系统架构</a:t>
            </a:r>
            <a:endParaRPr lang="zh-CN" alt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160B91-675B-4701-920F-AF58D99A6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850" y="2769171"/>
            <a:ext cx="8750300" cy="367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209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U0OGM4Yzg3ZGY2N2M4MGVhNmYxMzhiMGZjNmE4ZW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5*269"/>
  <p:tag name="TABLE_ENDDRAG_RECT" val="657*264*285*26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83*154"/>
  <p:tag name="TABLE_ENDDRAG_RECT" val="43*181*883*15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83*154"/>
  <p:tag name="TABLE_ENDDRAG_RECT" val="43*181*883*15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3151</Words>
  <Application>Microsoft Office PowerPoint</Application>
  <PresentationFormat>宽屏</PresentationFormat>
  <Paragraphs>448</Paragraphs>
  <Slides>20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等线</vt:lpstr>
      <vt:lpstr>等线 Light</vt:lpstr>
      <vt:lpstr>华文细黑</vt:lpstr>
      <vt:lpstr>微软雅黑</vt:lpstr>
      <vt:lpstr>Arial</vt:lpstr>
      <vt:lpstr>Cambria Math</vt:lpstr>
      <vt:lpstr>Segoe UI Semilight</vt:lpstr>
      <vt:lpstr>Times New Roman</vt:lpstr>
      <vt:lpstr>Wingdings</vt:lpstr>
      <vt:lpstr>Office 主题​​</vt:lpstr>
      <vt:lpstr>Microsoft Visio Drawing</vt:lpstr>
      <vt:lpstr>Visio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ASUS-PC</dc:creator>
  <cp:lastModifiedBy>DELL</cp:lastModifiedBy>
  <cp:revision>934</cp:revision>
  <dcterms:created xsi:type="dcterms:W3CDTF">2023-07-28T09:55:00Z</dcterms:created>
  <dcterms:modified xsi:type="dcterms:W3CDTF">2024-08-22T09:54:02Z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1A561011122E4E39A92B75FC44E2E314_12</vt:lpwstr>
  </property>
  <property fmtid="{D5CDD505-2E9C-101B-9397-08002B2CF9AE}" pid="3" name="KSOProductBuildVer">
    <vt:lpwstr>2052-12.1.0.17150</vt:lpwstr>
  </property>
</Properties>
</file>