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788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0EB"/>
    <a:srgbClr val="EEF7E9"/>
    <a:srgbClr val="4472C4"/>
    <a:srgbClr val="B7DDE8"/>
    <a:srgbClr val="DDD6E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4582" autoAdjust="0"/>
  </p:normalViewPr>
  <p:slideViewPr>
    <p:cSldViewPr snapToGrid="0">
      <p:cViewPr varScale="1">
        <p:scale>
          <a:sx n="109" d="100"/>
          <a:sy n="109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448-F295-4DE3-B682-FE57C8A33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727C-9CCD-4C1B-8DC7-4CB838473E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低资源开销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3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5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4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478155" y="1212850"/>
            <a:ext cx="5721985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深入研究了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算法原理，对执行顺序和流程进行了利于硬件实现的优化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设计</a:t>
            </a:r>
            <a:endParaRPr lang="en-US" altLang="zh-CN" sz="1400" b="1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完成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了算法硬件执行性能和资源开销的初步评估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完成了《全安全等级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硬件实现评估报告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——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低资源开销设计（第一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部分）》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4481" y="800917"/>
            <a:ext cx="23288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研究内容总结</a:t>
            </a:r>
            <a:endParaRPr 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35273" y="801370"/>
            <a:ext cx="232888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创新点总结</a:t>
            </a:r>
            <a:endParaRPr 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3846" y="2830910"/>
            <a:ext cx="232888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指标对比</a:t>
            </a:r>
            <a:endParaRPr 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8155" y="3669665"/>
          <a:ext cx="62280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095"/>
                <a:gridCol w="1389380"/>
                <a:gridCol w="1505585"/>
                <a:gridCol w="1557020"/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Keygen</a:t>
                      </a:r>
                      <a:endParaRPr lang="en-US" altLang="zh-CN" sz="1200" dirty="0" err="1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Encaps</a:t>
                      </a:r>
                      <a:endParaRPr lang="en-US" altLang="zh-CN" sz="1200" dirty="0" err="1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Decaps</a:t>
                      </a:r>
                      <a:endParaRPr lang="en-US" altLang="zh-CN" sz="1200" dirty="0" err="1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Howe et al. [1]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85,585,315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112,103,350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112,442,770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Bos</a:t>
                      </a:r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 et al. [2]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81,299,689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86,255,368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87,212,153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Banerjee et al. [3]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11,453,942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11,609,668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12,035,513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Dang et al. [4]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1,186,704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1,309,884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Karl et al. [5]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23,403,216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25,466,437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25,307,100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This work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2,407,362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2,433,494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2,448,696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536055" y="1304290"/>
            <a:ext cx="5721985" cy="1060450"/>
          </a:xfrm>
          <a:prstGeom prst="rect">
            <a:avLst/>
          </a:prstGeom>
        </p:spPr>
        <p:txBody>
          <a:bodyPr wrap="square">
            <a:spAutoFit/>
          </a:bodyPr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设计了基于指令控制的低资源开销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硬件系统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架构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设计了适用于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算法的高位截断低开销乘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法器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提出了适用于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算法的通用矩阵乘策略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79297" y="3669974"/>
          <a:ext cx="5178425" cy="14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/>
                <a:gridCol w="1038845"/>
                <a:gridCol w="747395"/>
                <a:gridCol w="761365"/>
                <a:gridCol w="765175"/>
                <a:gridCol w="600075"/>
              </a:tblGrid>
              <a:tr h="360000">
                <a:tc>
                  <a:txBody>
                    <a:bodyPr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Platform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LUT</a:t>
                      </a:r>
                      <a:endParaRPr lang="en-US" altLang="zh-CN" sz="1200" dirty="0" err="1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FFs</a:t>
                      </a:r>
                      <a:endParaRPr lang="en-US" altLang="zh-CN" sz="1200" dirty="0" err="1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BRAMs</a:t>
                      </a:r>
                      <a:endParaRPr lang="en-US" altLang="zh-CN" sz="1200" dirty="0" err="1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DSPs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Dang et al. [4]</a:t>
                      </a:r>
                      <a:r>
                        <a:rPr lang="en-US" altLang="zh-CN" sz="1200" baseline="30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200" baseline="30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UItraScale+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7,015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6,610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17.5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Karl et al. [5]</a:t>
                      </a:r>
                      <a:r>
                        <a:rPr lang="en-US" altLang="zh-CN" sz="1200" baseline="30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200" baseline="30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UltraScale+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5,590</a:t>
                      </a:r>
                      <a:endParaRPr lang="en-US" altLang="zh-CN" sz="12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1,118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This work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UltraScale+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29,457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18,356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158365" y="3300730"/>
            <a:ext cx="2867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FrodoKEM-640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实现周期数对比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43925" y="3300730"/>
            <a:ext cx="1850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：硬件资源开销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2065" y="5780405"/>
            <a:ext cx="12211685" cy="63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3680" y="5786755"/>
            <a:ext cx="99155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[1]J. Howe, T. Oder, M. Krausz, and T. Gneysu, “Standard lattice-based key encapsulation on embedded devices,” IACR Transactions on Cryptographic Hardware and Embedded Systems, pp. 372–393, aug 2018.</a:t>
            </a:r>
            <a:endParaRPr lang="en-US" altLang="zh-CN" sz="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[2]J. W. Bos, S. Friedberger, M. Martinoli, E. Oswald, and M. Stam, “Fly, you fool! Faster Frodo for the ARM Cortex-M4.” Cryptology ePrint Archive, Report 2018/1116, 2018.</a:t>
            </a:r>
            <a:endParaRPr lang="en-US" altLang="zh-CN" sz="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[3]U. Banerjee, T. S. Ukyab, and A. P. Chandrakasan, “Sapphire: A Configurable Crypto-Processor for Post-Quantum Lattice-based Protocols,” IACR Transactions on Cryptographic Hardware and Embedded Systems, pp. 17–61, aug 2019.</a:t>
            </a:r>
            <a:endParaRPr lang="en-US" altLang="zh-CN" sz="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[4]V. B. Dang, F. Farahmand, M. Andrzejczak, and K. Gaj, “Implementing and Benchmarking Three Lattice-Based Post-Quantum Cryptography Algorithms Using Software/Hardware Codesign,” in 2019 International Conference on Field-Programmable Technology (ICFPT), IEEE, dec 2019.</a:t>
            </a:r>
            <a:endParaRPr lang="en-US" altLang="zh-CN" sz="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[5]P. Karl, T. Fritzmann, and G. Sigl, “Hardware Accelerated FrodoKEM on RISC-V,” in 2022 25th International Symposium on Design and Diagnostics of Electronic Circuits and Systems (DDECS), Apr. 2022, pp. 154–159.</a:t>
            </a:r>
            <a:endParaRPr lang="zh-CN" altLang="en-US" sz="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9590" y="520319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 baseline="30000">
                <a:latin typeface="微软雅黑" panose="020B0503020204020204" charset="-122"/>
                <a:ea typeface="微软雅黑" panose="020B0503020204020204" charset="-122"/>
              </a:rPr>
              <a:t>1,2</a:t>
            </a:r>
            <a:r>
              <a:rPr lang="en-US" altLang="zh-CN" sz="800" b="1">
                <a:latin typeface="微软雅黑" panose="020B0503020204020204" charset="-122"/>
                <a:ea typeface="微软雅黑" panose="020B0503020204020204" charset="-122"/>
              </a:rPr>
              <a:t>HW/SW codesigns</a:t>
            </a:r>
            <a:endParaRPr lang="en-US" altLang="zh-CN" sz="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90*137"/>
  <p:tag name="TABLE_ENDDRAG_RECT" val="37*280*490*137"/>
</p:tagLst>
</file>

<file path=ppt/tags/tag2.xml><?xml version="1.0" encoding="utf-8"?>
<p:tagLst xmlns:p="http://schemas.openxmlformats.org/presentationml/2006/main">
  <p:tag name="COMMONDATA" val="eyJoZGlkIjoiOGU0OGM4Yzg3ZGY2N2M4MGVhNmYxMzhiMGZjNmE4ZW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1790</Words>
  <Application>WPS 演示</Application>
  <PresentationFormat>宽屏</PresentationFormat>
  <Paragraphs>134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等线</vt:lpstr>
      <vt:lpstr>华文细黑</vt:lpstr>
      <vt:lpstr>Segoe UI Semilight</vt:lpstr>
      <vt:lpstr>Times New Roman</vt:lpstr>
      <vt:lpstr>Cambria Math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ASUS-PC</dc:creator>
  <cp:lastModifiedBy>业火的向日葵</cp:lastModifiedBy>
  <cp:revision>1280</cp:revision>
  <dcterms:created xsi:type="dcterms:W3CDTF">2023-07-28T09:55:00Z</dcterms:created>
  <dcterms:modified xsi:type="dcterms:W3CDTF">2024-12-18T08:17:31Z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6FDDF789FA3B4D7692483BF6680F5DBA_13</vt:lpwstr>
  </property>
  <property fmtid="{D5CDD505-2E9C-101B-9397-08002B2CF9AE}" pid="3" name="KSOProductBuildVer">
    <vt:lpwstr>2052-12.1.0.19302</vt:lpwstr>
  </property>
</Properties>
</file>