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03" r:id="rId3"/>
    <p:sldId id="755" r:id="rId4"/>
    <p:sldId id="756" r:id="rId6"/>
    <p:sldId id="757" r:id="rId7"/>
    <p:sldId id="754" r:id="rId8"/>
    <p:sldId id="72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0EB"/>
    <a:srgbClr val="EEF7E9"/>
    <a:srgbClr val="4472C4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6" autoAdjust="0"/>
    <p:restoredTop sz="96349" autoAdjust="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p/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/>
        </p:txBody>
      </p:sp>
      <p:sp>
        <p:nvSpPr>
          <p:cNvPr id="1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e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296989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低资源开销</a:t>
              </a:r>
              <a:r>
                <a:rPr lang="en-US" altLang="zh-CN" sz="4800" b="1" spc="600" dirty="0"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工作进展</a:t>
              </a: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3228340"/>
            <a:ext cx="10380345" cy="3005455"/>
          </a:xfrm>
          <a:prstGeom prst="rect">
            <a:avLst/>
          </a:prstGeom>
        </p:spPr>
      </p:pic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矩形 26"/>
          <p:cNvSpPr/>
          <p:nvPr/>
        </p:nvSpPr>
        <p:spPr>
          <a:xfrm>
            <a:off x="444500" y="2084705"/>
            <a:ext cx="11075035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核心算子</a:t>
            </a:r>
            <a:endParaRPr lang="en-US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Hash(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矩阵生成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MACs(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矩阵乘加运算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Sampler(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高斯采样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Controller(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主控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349441" y="779124"/>
            <a:ext cx="1184275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低资源开销策略</a:t>
            </a:r>
            <a:endParaRPr lang="zh-CN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硬件单元减少：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相较于高性能版本使用更少的计算单元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控制逻辑简化：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相比与高性能版本并行度降低，算法易于拆分为微过程，采用指令控制。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文本框 5"/>
          <p:cNvSpPr txBox="1"/>
          <p:nvPr/>
        </p:nvSpPr>
        <p:spPr>
          <a:xfrm>
            <a:off x="4041140" y="630047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低资源开销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算法硬件实现总体架构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78155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乘方案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14839" y="10154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90924" y="690241"/>
            <a:ext cx="680379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乘法器的个数减少至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所有的矩阵乘法采取同一种运算方案，简化控制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逻辑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4933315" y="3044190"/>
            <a:ext cx="1884045" cy="908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算子的输出，其他矩阵来自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RAM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99901" y="1286667"/>
            <a:ext cx="3929220" cy="4181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矩阵乘方案细节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以矩阵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计算过程为例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42"/>
          <p:cNvSpPr/>
          <p:nvPr>
            <p:custDataLst>
              <p:tags r:id="rId2"/>
            </p:custDataLst>
          </p:nvPr>
        </p:nvSpPr>
        <p:spPr>
          <a:xfrm>
            <a:off x="803275" y="3044190"/>
            <a:ext cx="3340100" cy="1014730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76935" y="2970530"/>
            <a:ext cx="3192780" cy="108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对于高性能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方案，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左乘与右乘需要不同的计算次序和读写策略，难以用简易指令实现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772025" y="1793240"/>
          <a:ext cx="7232650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6392545" imgH="4161155" progId="Visio.Drawing.15">
                  <p:embed/>
                </p:oleObj>
              </mc:Choice>
              <mc:Fallback>
                <p:oleObj name="" r:id="rId4" imgW="6392545" imgH="41611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2025" y="1793240"/>
                        <a:ext cx="7232650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3050" y="1170940"/>
            <a:ext cx="4366895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所有的矩阵乘法都将左乘矩阵划分成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的矩阵块，右矩阵划分成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640" y="4223385"/>
            <a:ext cx="44723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结果矩阵对加矩阵直接进行覆盖，节省存储空间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09295" y="5402580"/>
          <a:ext cx="327406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823460" imgH="1635760" progId="Visio.Drawing.15">
                  <p:embed/>
                </p:oleObj>
              </mc:Choice>
              <mc:Fallback>
                <p:oleObj name="" r:id="rId6" imgW="4823460" imgH="1635760" progId="Visio.Drawing.15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9295" y="5402580"/>
                        <a:ext cx="3274060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矩阵乘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加单元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207010" y="3853180"/>
          <a:ext cx="6779895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" imgW="8590280" imgH="3716020" progId="Visio.Drawing.15">
                  <p:embed/>
                </p:oleObj>
              </mc:Choice>
              <mc:Fallback>
                <p:oleObj name="" r:id="rId1" imgW="8590280" imgH="3716020" progId="Visio.Drawing.15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010" y="3853180"/>
                        <a:ext cx="6779895" cy="262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7479665" y="3933190"/>
          <a:ext cx="4235450" cy="235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4971415" imgH="3245485" progId="Visio.Drawing.15">
                  <p:embed/>
                </p:oleObj>
              </mc:Choice>
              <mc:Fallback>
                <p:oleObj name="" r:id="rId3" imgW="4971415" imgH="3245485" progId="Visio.Drawing.15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9665" y="3933190"/>
                        <a:ext cx="4235450" cy="235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607935" y="3853180"/>
            <a:ext cx="4107180" cy="2492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653665" y="3865880"/>
            <a:ext cx="4932680" cy="32448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11910" y="4173220"/>
            <a:ext cx="1329055" cy="1931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653665" y="6125845"/>
            <a:ext cx="4974590" cy="2032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630795" y="2418715"/>
            <a:ext cx="3910330" cy="12725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阵列设计思路</a:t>
            </a:r>
            <a:endParaRPr lang="en-US" altLang="zh-CN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输入增添选择器实现乘法加法运算的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复用</a:t>
            </a: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仅使用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的后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位（有效数据位）参与乘法运算</a:t>
            </a: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删除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16bit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之后的运算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1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降低了</a:t>
            </a:r>
            <a:r>
              <a:rPr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60%</a:t>
            </a:r>
            <a:r>
              <a:rPr lang="zh-CN" altLang="en-US" sz="1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的全加器使用</a:t>
            </a:r>
            <a:endParaRPr lang="zh-CN" altLang="en-US" sz="1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9690" y="2111375"/>
            <a:ext cx="1127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单元功能仿真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26"/>
          <p:cNvSpPr/>
          <p:nvPr/>
        </p:nvSpPr>
        <p:spPr>
          <a:xfrm>
            <a:off x="283845" y="904240"/>
            <a:ext cx="6686550" cy="23996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矩阵每一次运算都涉及到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A*B+C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类型的计算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为降低计算单元资源开销、适配运算方案，设计乘加单元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接收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A(16bit)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B(8bit)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C(16bit)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，输出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16bit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A*B+C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结果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B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可补码输入以满足解封装过程的减法操作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加法操作复用乘法的全加器降低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开销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根据数据的实际有效数位减少全加器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数目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905" y="1015365"/>
            <a:ext cx="4640580" cy="1076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62010" y="1945005"/>
            <a:ext cx="210820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66530" y="1945005"/>
            <a:ext cx="21018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671050" y="1945005"/>
            <a:ext cx="17843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259060" y="1945005"/>
            <a:ext cx="17843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61675" y="1945005"/>
            <a:ext cx="17843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449050" y="1945005"/>
            <a:ext cx="17843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73365" y="1945005"/>
            <a:ext cx="210820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873365" y="1778635"/>
            <a:ext cx="10591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x B </a:t>
            </a:r>
            <a:r>
              <a:rPr lang="en-US" altLang="zh-CN" sz="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 </a:t>
            </a:r>
            <a:r>
              <a:rPr lang="zh-CN" altLang="en-US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结果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79665" y="1446530"/>
            <a:ext cx="151130" cy="17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79665" y="1602740"/>
            <a:ext cx="151130" cy="17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79665" y="1732915"/>
            <a:ext cx="151130" cy="17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84185" y="1186180"/>
            <a:ext cx="210820" cy="16637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04200" y="1176655"/>
            <a:ext cx="862330" cy="17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高使能工作</a:t>
            </a:r>
            <a:endParaRPr lang="zh-CN" altLang="en-US" sz="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 26"/>
          <p:cNvSpPr/>
          <p:nvPr/>
        </p:nvSpPr>
        <p:spPr>
          <a:xfrm>
            <a:off x="207010" y="841375"/>
            <a:ext cx="7659370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E与S，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在两块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进行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交叉存储，计算时可同时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读取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矩阵乘法的结果直接存在加矩阵中，节省存储空间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E)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8825230" y="786130"/>
          <a:ext cx="2842895" cy="529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3280410" imgH="6333490" progId="Visio.Drawing.15">
                  <p:embed/>
                </p:oleObj>
              </mc:Choice>
              <mc:Fallback>
                <p:oleObj name="" r:id="rId1" imgW="3280410" imgH="633349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5230" y="786130"/>
                        <a:ext cx="2842895" cy="529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9221827" y="6118055"/>
            <a:ext cx="2049915" cy="3774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地址空间规划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481195" y="2028825"/>
            <a:ext cx="3985260" cy="4043072"/>
            <a:chOff x="4812" y="2923"/>
            <a:chExt cx="6276" cy="6593"/>
          </a:xfrm>
        </p:grpSpPr>
        <p:sp>
          <p:nvSpPr>
            <p:cNvPr id="18" name="矩形 17"/>
            <p:cNvSpPr/>
            <p:nvPr/>
          </p:nvSpPr>
          <p:spPr>
            <a:xfrm>
              <a:off x="4812" y="2923"/>
              <a:ext cx="6276" cy="6593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/>
            <p:nvPr/>
          </p:nvGraphicFramePr>
          <p:xfrm>
            <a:off x="6186" y="3593"/>
            <a:ext cx="4902" cy="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3" imgW="2768600" imgH="3078480" progId="Visio.Drawing.15">
                    <p:embed/>
                  </p:oleObj>
                </mc:Choice>
                <mc:Fallback>
                  <p:oleObj name="" r:id="rId3" imgW="2768600" imgH="3078480" progId="Visio.Drawing.15">
                    <p:embed/>
                    <p:pic>
                      <p:nvPicPr>
                        <p:cNvPr id="0" name="图片 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86" y="3593"/>
                          <a:ext cx="4902" cy="5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矩形 42"/>
            <p:cNvSpPr/>
            <p:nvPr/>
          </p:nvSpPr>
          <p:spPr>
            <a:xfrm>
              <a:off x="4894" y="3034"/>
              <a:ext cx="3232" cy="46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涉及的矩阵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乘法</a:t>
              </a:r>
              <a:endParaRPr lang="zh-CN" altLang="en-US" sz="1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44" y="4255"/>
              <a:ext cx="763" cy="5261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需要参加运算的矩阵可同时进行读取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463897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矩阵乘法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访存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34035" y="2997835"/>
            <a:ext cx="3766185" cy="3081020"/>
            <a:chOff x="896" y="2923"/>
            <a:chExt cx="5931" cy="3967"/>
          </a:xfrm>
        </p:grpSpPr>
        <p:graphicFrame>
          <p:nvGraphicFramePr>
            <p:cNvPr id="47" name="对象 46"/>
            <p:cNvGraphicFramePr/>
            <p:nvPr/>
          </p:nvGraphicFramePr>
          <p:xfrm>
            <a:off x="896" y="2923"/>
            <a:ext cx="5931" cy="3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6006465" imgH="4026535" progId="Visio.Drawing.15">
                    <p:embed/>
                  </p:oleObj>
                </mc:Choice>
                <mc:Fallback>
                  <p:oleObj name="" r:id="rId5" imgW="6006465" imgH="4026535" progId="Visio.Drawing.15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6" y="2923"/>
                          <a:ext cx="5931" cy="39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57"/>
            <p:cNvSpPr/>
            <p:nvPr/>
          </p:nvSpPr>
          <p:spPr>
            <a:xfrm>
              <a:off x="981" y="3251"/>
              <a:ext cx="5667" cy="3639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80" y="3691"/>
              <a:ext cx="771" cy="2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88010" y="2030730"/>
            <a:ext cx="2874010" cy="829945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 b="1">
                <a:sym typeface="+mn-ea"/>
              </a:rPr>
              <a:t>右乘矩阵需要按行读取，因此</a:t>
            </a:r>
            <a:r>
              <a:rPr lang="en-US" altLang="zh-CN" sz="1600" b="1">
                <a:sym typeface="+mn-ea"/>
              </a:rPr>
              <a:t>S</a:t>
            </a:r>
            <a:r>
              <a:rPr lang="zh-CN" altLang="en-US" sz="1600" b="1">
                <a:sym typeface="+mn-ea"/>
              </a:rPr>
              <a:t>矩阵需调整存储顺序以适应矩阵乘法的形式</a:t>
            </a:r>
            <a:endParaRPr lang="zh-CN" altLang="en-US" sz="1600" b="1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0182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矩阵生成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72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指令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3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4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75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76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77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82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84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5" name="矩形 26"/>
          <p:cNvSpPr/>
          <p:nvPr/>
        </p:nvSpPr>
        <p:spPr>
          <a:xfrm>
            <a:off x="83185" y="958850"/>
            <a:ext cx="601980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shake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指令：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类：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载入数据并进行多轮吸收，用于连续的吸收过程。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absorbload: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仅载入数据，用于吸收的数据源需要拼接进行的过程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absorbex: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执行一次吸收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sequeeze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类：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：进行多轮挤压并输出数据，用于连续的挤压过程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squeezex: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执行一次挤压但不输出数据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squeezestore: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输出已经挤压的数据，用于一次挤压但需要分步输出的过程</a:t>
            </a:r>
            <a:endParaRPr lang="en-US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0891" y="4336572"/>
            <a:ext cx="392922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算法指令流程（以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Key Generation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为例）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84231" y="6204107"/>
            <a:ext cx="392922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与指令适应的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shake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模块功能仿真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图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497330" y="934720"/>
          <a:ext cx="47104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177665" imgH="637540" progId="Visio.Drawing.15">
                  <p:embed/>
                </p:oleObj>
              </mc:Choice>
              <mc:Fallback>
                <p:oleObj name="" r:id="rId1" imgW="4177665" imgH="63754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7330" y="934720"/>
                        <a:ext cx="47104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372235" y="4796790"/>
          <a:ext cx="49104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354195" imgH="621030" progId="Visio.Drawing.15">
                  <p:embed/>
                </p:oleObj>
              </mc:Choice>
              <mc:Fallback>
                <p:oleObj name="" r:id="rId3" imgW="4354195" imgH="62103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2235" y="4796790"/>
                        <a:ext cx="49104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518275" y="4766310"/>
            <a:ext cx="5255260" cy="1537335"/>
            <a:chOff x="10383" y="7155"/>
            <a:chExt cx="8276" cy="242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83" y="7155"/>
              <a:ext cx="8275" cy="242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3274" y="7807"/>
              <a:ext cx="35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rgbClr val="FF0000"/>
                  </a:solidFill>
                </a:rPr>
                <a:t>数据装载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94" y="7299"/>
              <a:ext cx="35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rgbClr val="FF0000"/>
                  </a:solidFill>
                </a:rPr>
                <a:t>吸收信号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298" y="7433"/>
              <a:ext cx="13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rgbClr val="FF0000"/>
                  </a:solidFill>
                </a:rPr>
                <a:t>挤压信号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829" y="7436"/>
              <a:ext cx="200" cy="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29" y="8163"/>
              <a:ext cx="1324" cy="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166" y="7586"/>
              <a:ext cx="200" cy="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366" y="8499"/>
              <a:ext cx="1293" cy="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269" y="8065"/>
              <a:ext cx="13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FF0000"/>
                  </a:solidFill>
                </a:rPr>
                <a:t>Hash</a:t>
              </a:r>
              <a:r>
                <a:rPr lang="zh-CN" altLang="en-US" sz="1200" b="1">
                  <a:solidFill>
                    <a:srgbClr val="FF0000"/>
                  </a:solidFill>
                </a:rPr>
                <a:t>输出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729345" y="5998210"/>
            <a:ext cx="127000" cy="9525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80780" y="5867400"/>
            <a:ext cx="2262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24</a:t>
            </a:r>
            <a:r>
              <a:rPr lang="zh-CN" altLang="en-US" sz="1200" b="1">
                <a:solidFill>
                  <a:srgbClr val="FF0000"/>
                </a:solidFill>
              </a:rPr>
              <a:t>轮</a:t>
            </a:r>
            <a:r>
              <a:rPr lang="en-US" altLang="zh-CN" sz="1200" b="1">
                <a:solidFill>
                  <a:srgbClr val="FF0000"/>
                </a:solidFill>
              </a:rPr>
              <a:t>Keccak</a:t>
            </a:r>
            <a:r>
              <a:rPr lang="zh-CN" altLang="en-US" sz="1200" b="1">
                <a:solidFill>
                  <a:srgbClr val="FF0000"/>
                </a:solidFill>
              </a:rPr>
              <a:t>映射</a:t>
            </a:r>
            <a:r>
              <a:rPr lang="zh-CN" altLang="en-US" sz="1200" b="1">
                <a:solidFill>
                  <a:srgbClr val="FF0000"/>
                </a:solidFill>
              </a:rPr>
              <a:t>开始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23655" y="5406390"/>
            <a:ext cx="155575" cy="1225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713595" y="6093460"/>
            <a:ext cx="255270" cy="9525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968865" y="6003290"/>
            <a:ext cx="12439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Keccak</a:t>
            </a:r>
            <a:r>
              <a:rPr lang="zh-CN" altLang="en-US" sz="1200" b="1">
                <a:solidFill>
                  <a:srgbClr val="FF0000"/>
                </a:solidFill>
              </a:rPr>
              <a:t>结果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8541385" y="974725"/>
            <a:ext cx="2161540" cy="3505200"/>
            <a:chOff x="10766" y="1165"/>
            <a:chExt cx="3404" cy="5520"/>
          </a:xfrm>
        </p:grpSpPr>
        <p:grpSp>
          <p:nvGrpSpPr>
            <p:cNvPr id="46" name="组合 45"/>
            <p:cNvGrpSpPr/>
            <p:nvPr/>
          </p:nvGrpSpPr>
          <p:grpSpPr>
            <a:xfrm>
              <a:off x="10766" y="1165"/>
              <a:ext cx="3404" cy="5520"/>
              <a:chOff x="7676" y="2578"/>
              <a:chExt cx="3404" cy="5520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6" y="2578"/>
                <a:ext cx="3405" cy="5520"/>
              </a:xfrm>
              <a:prstGeom prst="rect">
                <a:avLst/>
              </a:prstGeom>
            </p:spPr>
          </p:pic>
          <p:sp>
            <p:nvSpPr>
              <p:cNvPr id="45" name="矩形 44"/>
              <p:cNvSpPr/>
              <p:nvPr/>
            </p:nvSpPr>
            <p:spPr>
              <a:xfrm>
                <a:off x="7676" y="2597"/>
                <a:ext cx="3405" cy="54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10917" y="4552"/>
              <a:ext cx="2977" cy="193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917" y="4202"/>
              <a:ext cx="2977" cy="27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917" y="3535"/>
              <a:ext cx="2977" cy="587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917" y="1238"/>
              <a:ext cx="2977" cy="193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680835" y="635635"/>
            <a:ext cx="1972310" cy="1082040"/>
            <a:chOff x="13230" y="1257"/>
            <a:chExt cx="3106" cy="1704"/>
          </a:xfrm>
        </p:grpSpPr>
        <p:graphicFrame>
          <p:nvGraphicFramePr>
            <p:cNvPr id="33" name="对象 32"/>
            <p:cNvGraphicFramePr/>
            <p:nvPr/>
          </p:nvGraphicFramePr>
          <p:xfrm>
            <a:off x="13230" y="1373"/>
            <a:ext cx="3106" cy="1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7" imgW="1761490" imgH="847090" progId="Visio.Drawing.15">
                    <p:embed/>
                  </p:oleObj>
                </mc:Choice>
                <mc:Fallback>
                  <p:oleObj name="" r:id="rId7" imgW="1761490" imgH="847090" progId="Visio.Drawing.15">
                    <p:embed/>
                    <p:pic>
                      <p:nvPicPr>
                        <p:cNvPr id="0" name="图片 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30" y="1373"/>
                          <a:ext cx="3106" cy="14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矩形 50"/>
            <p:cNvSpPr/>
            <p:nvPr/>
          </p:nvSpPr>
          <p:spPr>
            <a:xfrm>
              <a:off x="14416" y="1257"/>
              <a:ext cx="1400" cy="170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35" name="对象 34"/>
          <p:cNvGraphicFramePr/>
          <p:nvPr/>
        </p:nvGraphicFramePr>
        <p:xfrm>
          <a:off x="5702935" y="1395730"/>
          <a:ext cx="246761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9" imgW="2197735" imgH="2458085" progId="Visio.Drawing.15">
                  <p:embed/>
                </p:oleObj>
              </mc:Choice>
              <mc:Fallback>
                <p:oleObj name="" r:id="rId9" imgW="2197735" imgH="2458085" progId="Visio.Drawing.15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2935" y="1395730"/>
                        <a:ext cx="2467610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6464300" y="1316355"/>
            <a:ext cx="860425" cy="104584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360160" y="1959610"/>
            <a:ext cx="1062990" cy="16141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229985" y="3112135"/>
            <a:ext cx="1995170" cy="1143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8323196" y="1177447"/>
            <a:ext cx="314325" cy="45847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0740390" y="1360170"/>
            <a:ext cx="1245235" cy="2755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分</a:t>
            </a:r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步</a:t>
            </a:r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存储S和E</a:t>
            </a:r>
            <a:endParaRPr lang="en-US" altLang="zh-CN" sz="1200" b="1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endCxn id="52" idx="3"/>
          </p:cNvCxnSpPr>
          <p:nvPr/>
        </p:nvCxnSpPr>
        <p:spPr>
          <a:xfrm flipH="1" flipV="1">
            <a:off x="7324976" y="1839752"/>
            <a:ext cx="1312545" cy="82677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 flipV="1">
            <a:off x="7423401" y="2776377"/>
            <a:ext cx="1214120" cy="212725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8225406" y="3683792"/>
            <a:ext cx="412115" cy="56515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740390" y="2513965"/>
            <a:ext cx="1245235" cy="2755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直接生成</a:t>
            </a:r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seedA</a:t>
            </a:r>
            <a:endParaRPr lang="en-US" altLang="zh-CN" sz="1200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740390" y="2852420"/>
            <a:ext cx="1245235" cy="2755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矩阵乘法计算</a:t>
            </a:r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endParaRPr lang="en-US" altLang="zh-CN" sz="1200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0740390" y="3602355"/>
            <a:ext cx="1245235" cy="2755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</a:t>
            </a:r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步吸收</a:t>
            </a:r>
            <a:endParaRPr lang="zh-CN" altLang="en-US" sz="1200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760" y="5039995"/>
            <a:ext cx="49345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just"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mac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指令：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matmul: 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执行矩阵乘加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matadd: 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执行矩阵加法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查表获得操作矩阵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首地址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83.5,&quot;left&quot;:-46.5,&quot;top&quot;:237.7,&quot;width&quot;:390.95}"/>
</p:tagLst>
</file>

<file path=ppt/tags/tag2.xml><?xml version="1.0" encoding="utf-8"?>
<p:tagLst xmlns:p="http://schemas.openxmlformats.org/presentationml/2006/main">
  <p:tag name="KSO_WM_DIAGRAM_VIRTUALLY_FRAME" val="{&quot;height&quot;:383.5,&quot;left&quot;:-46.5,&quot;top&quot;:237.7,&quot;width&quot;:390.95}"/>
</p:tagLst>
</file>

<file path=ppt/tags/tag3.xml><?xml version="1.0" encoding="utf-8"?>
<p:tagLst xmlns:p="http://schemas.openxmlformats.org/presentationml/2006/main">
  <p:tag name="KSO_WM_DIAGRAM_VIRTUALLY_FRAME" val="{&quot;height&quot;:383.5,&quot;left&quot;:-46.5,&quot;top&quot;:237.7,&quot;width&quot;:390.95}"/>
</p:tagLst>
</file>

<file path=ppt/tags/tag4.xml><?xml version="1.0" encoding="utf-8"?>
<p:tagLst xmlns:p="http://schemas.openxmlformats.org/presentationml/2006/main">
  <p:tag name="COMMONDATA" val="eyJoZGlkIjoiOGU0OGM4Yzg3ZGY2N2M4MGVhNmYxMzhiMGZjNmE4ZWEifQ=="/>
  <p:tag name="commondata" val="eyJoZGlkIjoiMmNiZWEwODdlZDIzYjc5YmFjMDQ0MDFmZmI3ODky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WPS 演示</Application>
  <PresentationFormat>宽屏</PresentationFormat>
  <Paragraphs>146</Paragraphs>
  <Slides>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等线</vt:lpstr>
      <vt:lpstr>Times New Roman</vt:lpstr>
      <vt:lpstr>华文细黑</vt:lpstr>
      <vt:lpstr>Segoe UI Semilight</vt:lpstr>
      <vt:lpstr>Times New Roman</vt:lpstr>
      <vt:lpstr>Wingdings</vt:lpstr>
      <vt:lpstr>Arial Unicode MS</vt:lpstr>
      <vt:lpstr>等线 Light</vt:lpstr>
      <vt:lpstr>Calibri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业火的向日葵</cp:lastModifiedBy>
  <cp:revision>1166</cp:revision>
  <dcterms:created xsi:type="dcterms:W3CDTF">2023-07-28T09:55:00Z</dcterms:created>
  <dcterms:modified xsi:type="dcterms:W3CDTF">2024-11-08T12:27:50Z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21C3CFC7411745769A2AB936E43FADF4_13</vt:lpwstr>
  </property>
  <property fmtid="{D5CDD505-2E9C-101B-9397-08002B2CF9AE}" pid="3" name="KSOProductBuildVer">
    <vt:lpwstr>2052-12.1.0.18608</vt:lpwstr>
  </property>
</Properties>
</file>