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703" r:id="rId3"/>
    <p:sldId id="745" r:id="rId4"/>
    <p:sldId id="726" r:id="rId6"/>
    <p:sldId id="747" r:id="rId7"/>
    <p:sldId id="729" r:id="rId8"/>
    <p:sldId id="749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0EB"/>
    <a:srgbClr val="EEF7E9"/>
    <a:srgbClr val="4472C4"/>
    <a:srgbClr val="B7DDE8"/>
    <a:srgbClr val="DDD6E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36" autoAdjust="0"/>
    <p:restoredTop sz="96349" autoAdjust="0"/>
  </p:normalViewPr>
  <p:slideViewPr>
    <p:cSldViewPr snapToGrid="0">
      <p:cViewPr varScale="1">
        <p:scale>
          <a:sx n="111" d="100"/>
          <a:sy n="111" d="100"/>
        </p:scale>
        <p:origin x="9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FF448-F295-4DE3-B682-FE57C8A33F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1727C-9CCD-4C1B-8DC7-4CB838473E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p/>
        </p:txBody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图像占位符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/>
        </p:txBody>
      </p:sp>
      <p:sp>
        <p:nvSpPr>
          <p:cNvPr id="1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图像占位符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/>
        </p:txBody>
      </p:sp>
      <p:sp>
        <p:nvSpPr>
          <p:cNvPr id="1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png"/><Relationship Id="rId7" Type="http://schemas.openxmlformats.org/officeDocument/2006/relationships/image" Target="../media/image11.emf"/><Relationship Id="rId6" Type="http://schemas.openxmlformats.org/officeDocument/2006/relationships/oleObject" Target="../embeddings/oleObject6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5.bin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1" Type="http://schemas.openxmlformats.org/officeDocument/2006/relationships/notesSlide" Target="../notesSlides/notesSlide4.xml"/><Relationship Id="rId10" Type="http://schemas.openxmlformats.org/officeDocument/2006/relationships/vmlDrawing" Target="../drawings/vmlDrawing3.v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 3"/>
          <p:cNvGrpSpPr/>
          <p:nvPr/>
        </p:nvGrpSpPr>
        <p:grpSpPr bwMode="auto">
          <a:xfrm>
            <a:off x="0" y="2873377"/>
            <a:ext cx="12212638" cy="1296989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-463" y="2872820"/>
              <a:ext cx="12192463" cy="125191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691" y="2847433"/>
              <a:ext cx="1273223" cy="1291584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000" dirty="0"/>
                <a:t>2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373642" y="3077507"/>
              <a:ext cx="10818358" cy="830583"/>
            </a:xfrm>
            <a:prstGeom prst="rect">
              <a:avLst/>
            </a:prstGeom>
            <a:noFill/>
          </p:spPr>
          <p:txBody>
            <a:bodyPr wrap="square" lIns="91438" tIns="45719" rIns="91438" bIns="45719">
              <a:spAutoFit/>
            </a:bodyPr>
            <a:lstStyle/>
            <a:p>
              <a:pPr algn="r">
                <a:defRPr/>
              </a:pPr>
              <a:r>
                <a:rPr lang="zh-CN" altLang="en-US" sz="4800" b="1" spc="600" dirty="0">
                  <a:latin typeface="微软雅黑" panose="020B0503020204020204" charset="-122"/>
                  <a:ea typeface="微软雅黑" panose="020B0503020204020204" charset="-122"/>
                </a:rPr>
                <a:t>低资源开销</a:t>
              </a:r>
              <a:r>
                <a:rPr lang="en-US" altLang="zh-CN" sz="4800" b="1" spc="600" dirty="0">
                  <a:latin typeface="微软雅黑" panose="020B0503020204020204" charset="-122"/>
                  <a:ea typeface="微软雅黑" panose="020B0503020204020204" charset="-122"/>
                </a:rPr>
                <a:t>Frodo</a:t>
              </a:r>
              <a:r>
                <a:rPr lang="zh-CN" altLang="en-US" sz="4800" b="1" spc="600" dirty="0">
                  <a:latin typeface="微软雅黑" panose="020B0503020204020204" charset="-122"/>
                  <a:ea typeface="微软雅黑" panose="020B0503020204020204" charset="-122"/>
                </a:rPr>
                <a:t>工作进展</a:t>
              </a:r>
              <a:endParaRPr lang="zh-CN" altLang="en-US" sz="4800" b="1" spc="6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4102" name="组 2"/>
            <p:cNvGrpSpPr/>
            <p:nvPr/>
          </p:nvGrpSpPr>
          <p:grpSpPr bwMode="auto"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103" y="3643898"/>
                <a:ext cx="226899" cy="24289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104" y="3908880"/>
                <a:ext cx="226900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104" y="3121870"/>
                <a:ext cx="226900" cy="24289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897" y="3387645"/>
                <a:ext cx="228487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103" y="2850542"/>
                <a:ext cx="226899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2</a:t>
            </a:r>
            <a:endParaRPr lang="en-US" altLang="zh-CN" sz="3600" dirty="0"/>
          </a:p>
        </p:txBody>
      </p:sp>
      <p:sp>
        <p:nvSpPr>
          <p:cNvPr id="3" name="矩形 26"/>
          <p:cNvSpPr/>
          <p:nvPr/>
        </p:nvSpPr>
        <p:spPr>
          <a:xfrm>
            <a:off x="76521" y="1076767"/>
            <a:ext cx="3968750" cy="3461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sz="20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核心算子</a:t>
            </a:r>
            <a:endParaRPr lang="en-US" sz="2000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Hash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：矩阵系数生成</a:t>
            </a:r>
            <a:endParaRPr lang="en-US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MACs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：矩阵乘加运算</a:t>
            </a:r>
            <a:endParaRPr lang="zh-CN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Sampler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：高斯采样</a:t>
            </a:r>
            <a:endParaRPr lang="en-US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Controller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：用户指令译码，实现数据输入输出协议，完成对</a:t>
            </a: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Hash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、</a:t>
            </a: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MACs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与</a:t>
            </a: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RAM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缓存的控制</a:t>
            </a:r>
            <a:endParaRPr lang="en-US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4" name="矩形 6"/>
          <p:cNvSpPr/>
          <p:nvPr/>
        </p:nvSpPr>
        <p:spPr>
          <a:xfrm>
            <a:off x="117031" y="4609444"/>
            <a:ext cx="11842750" cy="1371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sz="20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低资源开销策略</a:t>
            </a:r>
            <a:endParaRPr lang="zh-CN" sz="2000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硬件单元减少：</a:t>
            </a: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 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相较于高性能版本使用更少的计算单元</a:t>
            </a:r>
            <a:endParaRPr lang="zh-CN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控制逻辑简化：</a:t>
            </a: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 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相比与高性能版本并行度降低，算法易于拆分为微过程，采用指令控制。</a:t>
            </a:r>
            <a:endParaRPr lang="zh-CN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554990" y="27749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低资源消耗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Frodo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硬件实现方案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17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7" name="组 13"/>
            <p:cNvGrpSpPr/>
            <p:nvPr/>
          </p:nvGrpSpPr>
          <p:grpSpPr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8" name="组 2"/>
              <p:cNvGrpSpPr/>
              <p:nvPr/>
            </p:nvGrpSpPr>
            <p:grpSpPr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9" name="组 1"/>
                <p:cNvGrpSpPr/>
                <p:nvPr/>
              </p:nvGrpSpPr>
              <p:grpSpPr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10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2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3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5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6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  <a:endParaRPr lang="en-US" altLang="zh-CN" sz="14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7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8" name="文本框 5"/>
          <p:cNvSpPr txBox="1"/>
          <p:nvPr/>
        </p:nvSpPr>
        <p:spPr>
          <a:xfrm>
            <a:off x="6470650" y="1452245"/>
            <a:ext cx="410972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低资源开销</a:t>
            </a:r>
            <a:r>
              <a:rPr lang="en-US" altLang="zh-CN" sz="1600" b="1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Frodo</a:t>
            </a:r>
            <a:r>
              <a:rPr lang="zh-CN" altLang="en-US" sz="1600" b="1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算法硬件实现总体架构</a:t>
            </a:r>
            <a:endParaRPr lang="zh-CN" altLang="en-US" sz="1600" dirty="0">
              <a:solidFill>
                <a:srgbClr val="4472C4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4880" y="1996406"/>
            <a:ext cx="7271829" cy="2105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42"/>
          <p:cNvSpPr/>
          <p:nvPr/>
        </p:nvSpPr>
        <p:spPr>
          <a:xfrm>
            <a:off x="7418070" y="5080635"/>
            <a:ext cx="2725420" cy="819785"/>
          </a:xfrm>
          <a:prstGeom prst="roundRect">
            <a:avLst>
              <a:gd name="adj" fmla="val 10018"/>
            </a:avLst>
          </a:prstGeom>
          <a:solidFill>
            <a:srgbClr val="F5F0EB"/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2</a:t>
            </a:r>
            <a:endParaRPr lang="en-US" altLang="zh-CN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554990" y="27749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低资源开销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Frodo—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矩阵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乘方案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20" name="组 13"/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22" name="组 2"/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24" name="组 1"/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26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1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5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3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  <a:endParaRPr lang="en-US" altLang="zh-CN" sz="14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1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443349" y="877566"/>
            <a:ext cx="6803798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乘法器的个数减少至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4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个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所有的矩阵乘法采取同一种运算方案，简化控制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逻辑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矩阵加无需单独执行且降低了存储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需求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/>
          <p:nvPr/>
        </p:nvGraphicFramePr>
        <p:xfrm>
          <a:off x="372110" y="2536825"/>
          <a:ext cx="6875145" cy="3723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1" imgW="5511800" imgH="2860675" progId="Visio.Drawing.15">
                  <p:embed/>
                </p:oleObj>
              </mc:Choice>
              <mc:Fallback>
                <p:oleObj name="" r:id="rId1" imgW="5511800" imgH="2860675" progId="Visio.Drawing.15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2110" y="2536825"/>
                        <a:ext cx="6875145" cy="3723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矩形: 圆角 42"/>
          <p:cNvSpPr/>
          <p:nvPr/>
        </p:nvSpPr>
        <p:spPr>
          <a:xfrm>
            <a:off x="7418070" y="3789045"/>
            <a:ext cx="2689860" cy="819785"/>
          </a:xfrm>
          <a:prstGeom prst="roundRect">
            <a:avLst>
              <a:gd name="adj" fmla="val 10018"/>
            </a:avLst>
          </a:prstGeom>
          <a:solidFill>
            <a:srgbClr val="F5F0EB"/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7372985" y="3758565"/>
            <a:ext cx="281559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计算结果与加矩阵存储在相同位置，需要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块</a:t>
            </a:r>
            <a:r>
              <a:rPr lang="zh-CN" altLang="en-US" sz="14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双端口</a:t>
            </a:r>
            <a:r>
              <a:rPr lang="en-US" altLang="zh-CN" sz="14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RAM</a:t>
            </a:r>
            <a:endParaRPr lang="en-US" altLang="zh-CN" sz="14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27321" y="6259987"/>
            <a:ext cx="3929220" cy="41819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矩阵乘方案细节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(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以矩阵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B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计算过程为例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)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18070" y="5080635"/>
            <a:ext cx="27254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矩阵左乘与右乘只需控制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Hash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算子的输出，无需额外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逻辑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5" name="对象 34"/>
          <p:cNvGraphicFramePr/>
          <p:nvPr/>
        </p:nvGraphicFramePr>
        <p:xfrm>
          <a:off x="8081645" y="891540"/>
          <a:ext cx="3766185" cy="2513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3" imgW="4610735" imgH="3091180" progId="Visio.Drawing.15">
                  <p:embed/>
                </p:oleObj>
              </mc:Choice>
              <mc:Fallback>
                <p:oleObj name="" r:id="rId3" imgW="4610735" imgH="3091180" progId="Visio.Drawing.15">
                  <p:embed/>
                  <p:pic>
                    <p:nvPicPr>
                      <p:cNvPr id="0" name="图片 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81645" y="891540"/>
                        <a:ext cx="3766185" cy="2513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直接箭头连接符 38"/>
          <p:cNvCxnSpPr>
            <a:endCxn id="41" idx="0"/>
          </p:cNvCxnSpPr>
          <p:nvPr/>
        </p:nvCxnSpPr>
        <p:spPr>
          <a:xfrm>
            <a:off x="8415020" y="3068320"/>
            <a:ext cx="2689860" cy="112585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8198485" y="1339215"/>
            <a:ext cx="489585" cy="172910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10361930" y="4194175"/>
            <a:ext cx="1485900" cy="1198880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200" b="1">
                <a:sym typeface="+mn-ea"/>
              </a:rPr>
              <a:t>       </a:t>
            </a:r>
            <a:r>
              <a:rPr lang="zh-CN" altLang="en-US" sz="1200" b="1">
                <a:sym typeface="+mn-ea"/>
              </a:rPr>
              <a:t>在低资源开销版本中采取采样矩阵存储结束后进行运算的策略，可使所有矩阵运算使用同一种运算方案</a:t>
            </a:r>
            <a:endParaRPr lang="zh-CN" altLang="en-US" sz="1200" b="1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2</a:t>
            </a:r>
            <a:endParaRPr lang="en-US" altLang="zh-CN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568960" y="24955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低资源开销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Frodo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矩阵乘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加单元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设计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20" name="组 13"/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22" name="组 2"/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24" name="组 1"/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26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1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5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3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  <a:endParaRPr lang="en-US" altLang="zh-CN" sz="14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1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4" name="对象 3"/>
          <p:cNvGraphicFramePr/>
          <p:nvPr/>
        </p:nvGraphicFramePr>
        <p:xfrm>
          <a:off x="412115" y="3851910"/>
          <a:ext cx="6779895" cy="2621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1" imgW="6593840" imgH="2852420" progId="Visio.Drawing.15">
                  <p:embed/>
                </p:oleObj>
              </mc:Choice>
              <mc:Fallback>
                <p:oleObj name="" r:id="rId1" imgW="6593840" imgH="2852420" progId="Visio.Drawing.15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2115" y="3851910"/>
                        <a:ext cx="6779895" cy="2621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7642860" y="1021080"/>
          <a:ext cx="4235450" cy="2352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3" imgW="4971415" imgH="3245485" progId="Visio.Drawing.15">
                  <p:embed/>
                </p:oleObj>
              </mc:Choice>
              <mc:Fallback>
                <p:oleObj name="" r:id="rId3" imgW="4971415" imgH="3245485" progId="Visio.Drawing.15">
                  <p:embed/>
                  <p:pic>
                    <p:nvPicPr>
                      <p:cNvPr id="0" name="对象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42860" y="1021080"/>
                        <a:ext cx="4235450" cy="2352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7771130" y="953770"/>
            <a:ext cx="4107180" cy="24923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2835275" y="2852420"/>
            <a:ext cx="4937760" cy="13373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494790" y="4196715"/>
            <a:ext cx="1329055" cy="193167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2841625" y="3204845"/>
            <a:ext cx="4902835" cy="2924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-59571" y="883281"/>
            <a:ext cx="6803798" cy="216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n"/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接受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个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16bit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输入，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，输出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16bit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A*B+C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结果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n"/>
              <a:defRPr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在输入后进行转原码操作，在计算出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A*B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后转补码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n"/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利用全加器矩阵（阵列乘法器），实现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A*B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乘法操作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n"/>
              <a:defRPr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对应的加法运算也通过全加器阵列实现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n"/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根据数据特点设计全加器阵列，减少资源开销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310880" y="3613150"/>
            <a:ext cx="3027680" cy="154495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zh-CN" alt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阵列设计思路</a:t>
            </a:r>
            <a:endParaRPr lang="en-US" altLang="zh-CN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输入增添选择器实现乘法加法运算的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复用</a:t>
            </a:r>
            <a:endParaRPr lang="zh-CN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仅使用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的前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位（有效数据位）参与乘法运算</a:t>
            </a:r>
            <a:endParaRPr lang="zh-CN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删除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16bit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之后的运算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</a:t>
            </a:r>
            <a:endParaRPr lang="en-US" altLang="zh-CN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sz="14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降低了</a:t>
            </a:r>
            <a:r>
              <a:rPr lang="en-US" altLang="zh-CN" sz="14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60%</a:t>
            </a:r>
            <a:r>
              <a:rPr lang="zh-CN" altLang="en-US" sz="14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的全加器使用</a:t>
            </a:r>
            <a:endParaRPr lang="zh-CN" altLang="en-US" sz="140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rcRect l="-2655" t="838" r="35617" b="-838"/>
          <a:stretch>
            <a:fillRect/>
          </a:stretch>
        </p:blipFill>
        <p:spPr>
          <a:xfrm>
            <a:off x="6986905" y="5262245"/>
            <a:ext cx="5050790" cy="11372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067800" y="6382385"/>
            <a:ext cx="6096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单元功能仿真</a:t>
            </a:r>
            <a:endParaRPr lang="zh-CN" altLang="en-US" sz="12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2</a:t>
            </a:r>
            <a:endParaRPr lang="en-US" altLang="zh-CN" sz="3600" dirty="0"/>
          </a:p>
        </p:txBody>
      </p:sp>
      <p:sp>
        <p:nvSpPr>
          <p:cNvPr id="72" name="文本框 2"/>
          <p:cNvSpPr txBox="1"/>
          <p:nvPr/>
        </p:nvSpPr>
        <p:spPr>
          <a:xfrm>
            <a:off x="554990" y="27749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低资源开销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Frodo—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指令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设计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73" name="组合 18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74" name="组 13"/>
            <p:cNvGrpSpPr/>
            <p:nvPr/>
          </p:nvGrpSpPr>
          <p:grpSpPr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75" name="组 2"/>
              <p:cNvGrpSpPr/>
              <p:nvPr/>
            </p:nvGrpSpPr>
            <p:grpSpPr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76" name="组 1"/>
                <p:cNvGrpSpPr/>
                <p:nvPr/>
              </p:nvGrpSpPr>
              <p:grpSpPr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77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78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79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0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1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82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83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  <a:endParaRPr lang="en-US" altLang="zh-CN" sz="14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84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85" name="矩形 26"/>
          <p:cNvSpPr/>
          <p:nvPr/>
        </p:nvSpPr>
        <p:spPr>
          <a:xfrm>
            <a:off x="76200" y="798195"/>
            <a:ext cx="6019800" cy="590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charset="0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shake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指令：</a:t>
            </a:r>
            <a:endParaRPr lang="zh-CN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absorb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类：</a:t>
            </a:r>
            <a:endParaRPr lang="zh-CN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absorb: 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多次载入数据并进行吸收</a:t>
            </a:r>
            <a:endParaRPr lang="zh-CN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absorbload: 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仅载入数据</a:t>
            </a:r>
            <a:endParaRPr lang="zh-CN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absorbex: 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执行一次吸收</a:t>
            </a:r>
            <a:endParaRPr lang="zh-CN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sequeeze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类：</a:t>
            </a:r>
            <a:endParaRPr lang="zh-CN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squeeze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：多次挤压并输出数据</a:t>
            </a:r>
            <a:endParaRPr lang="zh-CN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squeezex: 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执行一次挤压但不输出数据</a:t>
            </a:r>
            <a:endParaRPr lang="zh-CN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squeezestore: 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输出已经挤压的数据</a:t>
            </a:r>
            <a:endParaRPr lang="zh-CN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charset="0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endParaRPr lang="en-US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charset="0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mac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指令：</a:t>
            </a:r>
            <a:endParaRPr lang="zh-CN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matmul: 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执行矩阵乘加</a:t>
            </a:r>
            <a:endParaRPr lang="zh-CN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matadd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：执行矩阵加法</a:t>
            </a:r>
            <a:endParaRPr lang="zh-CN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查表获得操作矩阵地址</a:t>
            </a:r>
            <a:endParaRPr lang="zh-CN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524115" y="1069340"/>
            <a:ext cx="2574290" cy="2968625"/>
            <a:chOff x="14906" y="3434"/>
            <a:chExt cx="4054" cy="4675"/>
          </a:xfrm>
        </p:grpSpPr>
        <p:grpSp>
          <p:nvGrpSpPr>
            <p:cNvPr id="86" name="组合 85"/>
            <p:cNvGrpSpPr/>
            <p:nvPr/>
          </p:nvGrpSpPr>
          <p:grpSpPr>
            <a:xfrm>
              <a:off x="14906" y="3434"/>
              <a:ext cx="4054" cy="4675"/>
              <a:chOff x="9554205" y="1676706"/>
              <a:chExt cx="2574422" cy="2968592"/>
            </a:xfrm>
          </p:grpSpPr>
          <p:pic>
            <p:nvPicPr>
              <p:cNvPr id="87" name="图片 86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9554205" y="1676706"/>
                <a:ext cx="2561594" cy="2966964"/>
              </a:xfrm>
              <a:prstGeom prst="rect">
                <a:avLst/>
              </a:prstGeom>
            </p:spPr>
          </p:pic>
          <p:sp>
            <p:nvSpPr>
              <p:cNvPr id="88" name="矩形 87"/>
              <p:cNvSpPr/>
              <p:nvPr/>
            </p:nvSpPr>
            <p:spPr>
              <a:xfrm>
                <a:off x="9558595" y="1690449"/>
                <a:ext cx="2570032" cy="2954849"/>
              </a:xfrm>
              <a:prstGeom prst="rect">
                <a:avLst/>
              </a:prstGeom>
              <a:noFill/>
              <a:ln w="12700">
                <a:solidFill>
                  <a:srgbClr val="5C5C5C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5061" y="3478"/>
              <a:ext cx="3597" cy="605"/>
            </a:xfrm>
            <a:prstGeom prst="rect">
              <a:avLst/>
            </a:prstGeom>
          </p:spPr>
        </p:pic>
        <p:pic>
          <p:nvPicPr>
            <p:cNvPr id="92" name="图片 9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5056" y="6128"/>
              <a:ext cx="3601" cy="1875"/>
            </a:xfrm>
            <a:prstGeom prst="rect">
              <a:avLst/>
            </a:prstGeom>
          </p:spPr>
        </p:pic>
      </p:grpSp>
      <p:sp>
        <p:nvSpPr>
          <p:cNvPr id="13" name="矩形 12"/>
          <p:cNvSpPr/>
          <p:nvPr/>
        </p:nvSpPr>
        <p:spPr>
          <a:xfrm>
            <a:off x="7359161" y="4113687"/>
            <a:ext cx="3929220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算法指令流程（以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Key Generation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为例）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1656715" y="871855"/>
          <a:ext cx="4710430" cy="691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4" imgW="4177665" imgH="637540" progId="Visio.Drawing.15">
                  <p:embed/>
                </p:oleObj>
              </mc:Choice>
              <mc:Fallback>
                <p:oleObj name="" r:id="rId4" imgW="4177665" imgH="637540" progId="Visio.Drawing.15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56715" y="871855"/>
                        <a:ext cx="4710430" cy="691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1456690" y="4872990"/>
          <a:ext cx="4910455" cy="673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6" imgW="4354195" imgH="621030" progId="Visio.Drawing.15">
                  <p:embed/>
                </p:oleObj>
              </mc:Choice>
              <mc:Fallback>
                <p:oleObj name="" r:id="rId6" imgW="4354195" imgH="621030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56690" y="4872990"/>
                        <a:ext cx="4910455" cy="673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 descr="temp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9520555" y="1995805"/>
            <a:ext cx="3039110" cy="11861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2</a:t>
            </a:r>
            <a:endParaRPr lang="en-US" altLang="zh-CN" sz="3600" dirty="0"/>
          </a:p>
        </p:txBody>
      </p:sp>
      <p:sp>
        <p:nvSpPr>
          <p:cNvPr id="72" name="文本框 2"/>
          <p:cNvSpPr txBox="1"/>
          <p:nvPr/>
        </p:nvSpPr>
        <p:spPr>
          <a:xfrm>
            <a:off x="554990" y="27749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低资源开销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Frodo—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指令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设计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73" name="组合 18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74" name="组 13"/>
            <p:cNvGrpSpPr/>
            <p:nvPr/>
          </p:nvGrpSpPr>
          <p:grpSpPr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75" name="组 2"/>
              <p:cNvGrpSpPr/>
              <p:nvPr/>
            </p:nvGrpSpPr>
            <p:grpSpPr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76" name="组 1"/>
                <p:cNvGrpSpPr/>
                <p:nvPr/>
              </p:nvGrpSpPr>
              <p:grpSpPr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77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78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79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0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1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82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83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  <a:endParaRPr lang="en-US" altLang="zh-CN" sz="14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84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421786" y="5199537"/>
            <a:ext cx="3929220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算法指令流程（以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Key Generation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为例）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GU0OGM4Yzg3ZGY2N2M4MGVhNmYxMzhiMGZjNmE4ZWEifQ=="/>
  <p:tag name="commondata" val="eyJoZGlkIjoiMmNiZWEwODdlZDIzYjc5YmFjMDQ0MDFmZmI3ODkyNW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1158</Words>
  <Application>WPS 演示</Application>
  <PresentationFormat>宽屏</PresentationFormat>
  <Paragraphs>103</Paragraphs>
  <Slides>6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6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等线</vt:lpstr>
      <vt:lpstr>Times New Roman</vt:lpstr>
      <vt:lpstr>华文细黑</vt:lpstr>
      <vt:lpstr>Segoe UI Semilight</vt:lpstr>
      <vt:lpstr>Times New Roman</vt:lpstr>
      <vt:lpstr>Wingdings</vt:lpstr>
      <vt:lpstr>Arial Unicode MS</vt:lpstr>
      <vt:lpstr>等线 Light</vt:lpstr>
      <vt:lpstr>Calibri</vt:lpstr>
      <vt:lpstr>Cambria Math</vt:lpstr>
      <vt:lpstr>Office 主题​​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ASUS-PC</dc:creator>
  <cp:lastModifiedBy>业火的向日葵</cp:lastModifiedBy>
  <cp:revision>1155</cp:revision>
  <dcterms:created xsi:type="dcterms:W3CDTF">2023-07-28T09:55:00Z</dcterms:created>
  <dcterms:modified xsi:type="dcterms:W3CDTF">2024-11-05T11:59:06Z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F081DCCD669347458277E7D97CBED402_13</vt:lpwstr>
  </property>
  <property fmtid="{D5CDD505-2E9C-101B-9397-08002B2CF9AE}" pid="3" name="KSOProductBuildVer">
    <vt:lpwstr>2052-12.1.0.18608</vt:lpwstr>
  </property>
</Properties>
</file>