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620" r:id="rId3"/>
    <p:sldId id="258" r:id="rId4"/>
    <p:sldId id="700" r:id="rId5"/>
    <p:sldId id="714" r:id="rId6"/>
    <p:sldId id="717" r:id="rId8"/>
    <p:sldId id="715" r:id="rId9"/>
    <p:sldId id="719" r:id="rId10"/>
    <p:sldId id="720" r:id="rId11"/>
    <p:sldId id="721" r:id="rId12"/>
    <p:sldId id="718" r:id="rId13"/>
    <p:sldId id="722" r:id="rId14"/>
    <p:sldId id="723" r:id="rId15"/>
    <p:sldId id="703" r:id="rId16"/>
    <p:sldId id="745" r:id="rId17"/>
    <p:sldId id="726" r:id="rId18"/>
    <p:sldId id="747" r:id="rId19"/>
    <p:sldId id="729" r:id="rId20"/>
    <p:sldId id="697" r:id="rId21"/>
    <p:sldId id="705" r:id="rId22"/>
    <p:sldId id="707" r:id="rId23"/>
    <p:sldId id="694" r:id="rId24"/>
    <p:sldId id="708" r:id="rId25"/>
    <p:sldId id="709" r:id="rId26"/>
    <p:sldId id="710" r:id="rId27"/>
    <p:sldId id="698" r:id="rId28"/>
    <p:sldId id="263" r:id="rId29"/>
    <p:sldId id="257" r:id="rId30"/>
    <p:sldId id="259" r:id="rId31"/>
    <p:sldId id="724" r:id="rId32"/>
    <p:sldId id="261" r:id="rId33"/>
    <p:sldId id="669"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0EB"/>
    <a:srgbClr val="EEF7E9"/>
    <a:srgbClr val="4472C4"/>
    <a:srgbClr val="B7DDE8"/>
    <a:srgbClr val="DDD6E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6" autoAdjust="0"/>
    <p:restoredTop sz="96349" autoAdjust="0"/>
  </p:normalViewPr>
  <p:slideViewPr>
    <p:cSldViewPr snapToGrid="0">
      <p:cViewPr varScale="1">
        <p:scale>
          <a:sx n="111" d="100"/>
          <a:sy n="111" d="100"/>
        </p:scale>
        <p:origin x="9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4.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FF448-F295-4DE3-B682-FE57C8A33F8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1727C-9CCD-4C1B-8DC7-4CB838473EE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txBody>
          <a:bodyPr/>
          <a:p/>
        </p:txBody>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幻灯片图像占位符 1"/>
          <p:cNvSpPr>
            <a:spLocks noGrp="1" noRot="1" noChangeAspect="1"/>
          </p:cNvSpPr>
          <p:nvPr>
            <p:ph type="sldImg" idx="2"/>
          </p:nvPr>
        </p:nvSpPr>
        <p:spPr/>
        <p:txBody>
          <a:bodyPr/>
          <a:lstStyle/>
          <a:p/>
        </p:txBody>
      </p:sp>
      <p:sp>
        <p:nvSpPr>
          <p:cNvPr id="1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CE15B1-192B-41C6-87C8-5C65378C7F5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芯片</a:t>
            </a:r>
            <a:r>
              <a:rPr lang="en-US" altLang="zh-CN" dirty="0"/>
              <a:t>pin</a:t>
            </a:r>
            <a:r>
              <a:rPr lang="zh-CN" altLang="en-US" dirty="0"/>
              <a:t>脚</a:t>
            </a:r>
            <a:r>
              <a:rPr lang="en-US" altLang="zh-CN" dirty="0"/>
              <a:t>246</a:t>
            </a:r>
            <a:r>
              <a:rPr lang="zh-CN" altLang="en-US" dirty="0"/>
              <a:t>个，</a:t>
            </a:r>
            <a:r>
              <a:rPr lang="en-US" altLang="zh-CN" dirty="0"/>
              <a:t>121</a:t>
            </a:r>
            <a:r>
              <a:rPr lang="zh-CN" altLang="en-US" dirty="0"/>
              <a:t>个信号</a:t>
            </a:r>
            <a:r>
              <a:rPr lang="en-US" altLang="zh-CN" dirty="0"/>
              <a:t>pin</a:t>
            </a:r>
            <a:r>
              <a:rPr lang="zh-CN" altLang="en-US" dirty="0"/>
              <a:t>，</a:t>
            </a:r>
            <a:r>
              <a:rPr lang="en-US" altLang="zh-CN" dirty="0" err="1"/>
              <a:t>51.2mm2</a:t>
            </a:r>
            <a:r>
              <a:rPr lang="zh-CN" altLang="en-US" dirty="0"/>
              <a:t>，</a:t>
            </a:r>
            <a:r>
              <a:rPr lang="en-US" altLang="zh-CN" sz="1200" b="1" dirty="0" err="1">
                <a:latin typeface="微软雅黑" panose="020B0503020204020204" charset="-122"/>
                <a:ea typeface="微软雅黑" panose="020B0503020204020204" charset="-122"/>
                <a:cs typeface="微软雅黑" panose="020B0503020204020204" charset="-122"/>
                <a:sym typeface="+mn-ea"/>
              </a:rPr>
              <a:t>30.98TOPS</a:t>
            </a:r>
            <a:r>
              <a:rPr lang="zh-CN" altLang="en-US" sz="1200" b="1" dirty="0">
                <a:latin typeface="微软雅黑" panose="020B0503020204020204" charset="-122"/>
                <a:ea typeface="微软雅黑" panose="020B0503020204020204" charset="-122"/>
                <a:cs typeface="微软雅黑" panose="020B0503020204020204" charset="-122"/>
                <a:sym typeface="+mn-ea"/>
              </a:rPr>
              <a:t>，</a:t>
            </a:r>
            <a:r>
              <a:rPr lang="en-US" altLang="zh-CN" sz="1200" b="1" dirty="0" err="1">
                <a:latin typeface="微软雅黑" panose="020B0503020204020204" charset="-122"/>
                <a:ea typeface="微软雅黑" panose="020B0503020204020204" charset="-122"/>
                <a:cs typeface="微软雅黑" panose="020B0503020204020204" charset="-122"/>
                <a:sym typeface="+mn-ea"/>
              </a:rPr>
              <a:t>64Mb</a:t>
            </a:r>
            <a:endParaRPr lang="en-US" altLang="en-US" sz="1200" b="1" dirty="0">
              <a:latin typeface="微软雅黑" panose="020B0503020204020204" charset="-122"/>
              <a:ea typeface="微软雅黑" panose="020B0503020204020204" charset="-122"/>
              <a:cs typeface="微软雅黑" panose="020B0503020204020204" charset="-122"/>
              <a:sym typeface="+mn-ea"/>
            </a:endParaRPr>
          </a:p>
          <a:p>
            <a:r>
              <a:rPr lang="en-US" altLang="zh-CN" dirty="0"/>
              <a:t>ECO</a:t>
            </a:r>
            <a:r>
              <a:rPr lang="zh-CN" altLang="en-US" dirty="0"/>
              <a:t>之后，加了</a:t>
            </a:r>
            <a:r>
              <a:rPr lang="en-US" altLang="zh-CN" dirty="0" err="1"/>
              <a:t>sealring</a:t>
            </a:r>
            <a:r>
              <a:rPr lang="en-US" altLang="zh-CN" dirty="0"/>
              <a:t> </a:t>
            </a:r>
            <a:r>
              <a:rPr lang="zh-CN" altLang="en-US" dirty="0"/>
              <a:t>坐标大小是</a:t>
            </a:r>
            <a:r>
              <a:rPr lang="en-US" altLang="zh-CN" dirty="0"/>
              <a:t>7960*</a:t>
            </a:r>
            <a:r>
              <a:rPr lang="en-US" altLang="zh-CN" dirty="0" err="1"/>
              <a:t>6680μm</a:t>
            </a:r>
            <a:r>
              <a:rPr lang="zh-CN" altLang="en-US" dirty="0"/>
              <a:t>，不加</a:t>
            </a:r>
            <a:r>
              <a:rPr lang="en-US" altLang="zh-CN" dirty="0" err="1"/>
              <a:t>sealring</a:t>
            </a:r>
            <a:r>
              <a:rPr lang="zh-CN" altLang="en-US" dirty="0"/>
              <a:t>是</a:t>
            </a:r>
            <a:r>
              <a:rPr lang="en-US" altLang="zh-CN" dirty="0"/>
              <a:t>7923*</a:t>
            </a:r>
            <a:r>
              <a:rPr lang="en-US" altLang="zh-CN" dirty="0" err="1"/>
              <a:t>6642μm</a:t>
            </a:r>
            <a:r>
              <a:rPr lang="zh-CN" altLang="en-US" dirty="0"/>
              <a:t>，</a:t>
            </a:r>
            <a:r>
              <a:rPr lang="en-US" altLang="zh-CN" dirty="0"/>
              <a:t>pad</a:t>
            </a:r>
            <a:r>
              <a:rPr lang="zh-CN" altLang="en-US" dirty="0"/>
              <a:t>坐标在</a:t>
            </a:r>
            <a:r>
              <a:rPr lang="en-US" altLang="zh-CN" dirty="0" err="1"/>
              <a:t>sealring</a:t>
            </a:r>
            <a:r>
              <a:rPr lang="zh-CN" altLang="en-US" dirty="0"/>
              <a:t>后偏移是所有的</a:t>
            </a:r>
            <a:r>
              <a:rPr lang="en-US" altLang="zh-CN" dirty="0"/>
              <a:t>X</a:t>
            </a:r>
            <a:r>
              <a:rPr lang="zh-CN" altLang="en-US" dirty="0"/>
              <a:t>坐标</a:t>
            </a:r>
            <a:r>
              <a:rPr lang="en-US" altLang="zh-CN" dirty="0"/>
              <a:t>+64.97</a:t>
            </a:r>
            <a:r>
              <a:rPr lang="zh-CN" altLang="en-US" dirty="0"/>
              <a:t>，</a:t>
            </a:r>
            <a:r>
              <a:rPr lang="en-US" altLang="zh-CN" dirty="0"/>
              <a:t>Y</a:t>
            </a:r>
            <a:r>
              <a:rPr lang="zh-CN" altLang="en-US" dirty="0"/>
              <a:t>坐标</a:t>
            </a:r>
            <a:r>
              <a:rPr lang="en-US" altLang="zh-CN"/>
              <a:t>+65</a:t>
            </a:r>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芯片</a:t>
            </a:r>
            <a:r>
              <a:rPr lang="en-US" altLang="zh-CN" dirty="0"/>
              <a:t>pin</a:t>
            </a:r>
            <a:r>
              <a:rPr lang="zh-CN" altLang="en-US" dirty="0"/>
              <a:t>脚</a:t>
            </a:r>
            <a:r>
              <a:rPr lang="en-US" altLang="zh-CN" dirty="0"/>
              <a:t>246</a:t>
            </a:r>
            <a:r>
              <a:rPr lang="zh-CN" altLang="en-US" dirty="0"/>
              <a:t>个，</a:t>
            </a:r>
            <a:r>
              <a:rPr lang="en-US" altLang="zh-CN" dirty="0"/>
              <a:t>121</a:t>
            </a:r>
            <a:r>
              <a:rPr lang="zh-CN" altLang="en-US" dirty="0"/>
              <a:t>个信号</a:t>
            </a:r>
            <a:r>
              <a:rPr lang="en-US" altLang="zh-CN" dirty="0"/>
              <a:t>pin</a:t>
            </a:r>
            <a:r>
              <a:rPr lang="zh-CN" altLang="en-US" dirty="0"/>
              <a:t>，</a:t>
            </a:r>
            <a:r>
              <a:rPr lang="en-US" altLang="zh-CN" dirty="0" err="1"/>
              <a:t>51.2mm2</a:t>
            </a:r>
            <a:r>
              <a:rPr lang="zh-CN" altLang="en-US" dirty="0"/>
              <a:t>，</a:t>
            </a:r>
            <a:r>
              <a:rPr lang="en-US" altLang="zh-CN" sz="1200" b="1" dirty="0" err="1">
                <a:latin typeface="微软雅黑" panose="020B0503020204020204" charset="-122"/>
                <a:ea typeface="微软雅黑" panose="020B0503020204020204" charset="-122"/>
                <a:cs typeface="微软雅黑" panose="020B0503020204020204" charset="-122"/>
                <a:sym typeface="+mn-ea"/>
              </a:rPr>
              <a:t>30.98TOPS</a:t>
            </a:r>
            <a:r>
              <a:rPr lang="zh-CN" altLang="en-US" sz="1200" b="1" dirty="0">
                <a:latin typeface="微软雅黑" panose="020B0503020204020204" charset="-122"/>
                <a:ea typeface="微软雅黑" panose="020B0503020204020204" charset="-122"/>
                <a:cs typeface="微软雅黑" panose="020B0503020204020204" charset="-122"/>
                <a:sym typeface="+mn-ea"/>
              </a:rPr>
              <a:t>，</a:t>
            </a:r>
            <a:r>
              <a:rPr lang="en-US" altLang="zh-CN" sz="1200" b="1" dirty="0" err="1">
                <a:latin typeface="微软雅黑" panose="020B0503020204020204" charset="-122"/>
                <a:ea typeface="微软雅黑" panose="020B0503020204020204" charset="-122"/>
                <a:cs typeface="微软雅黑" panose="020B0503020204020204" charset="-122"/>
                <a:sym typeface="+mn-ea"/>
              </a:rPr>
              <a:t>64Mb</a:t>
            </a:r>
            <a:endParaRPr lang="en-US" altLang="en-US" sz="1200" b="1" dirty="0">
              <a:latin typeface="微软雅黑" panose="020B0503020204020204" charset="-122"/>
              <a:ea typeface="微软雅黑" panose="020B0503020204020204" charset="-122"/>
              <a:cs typeface="微软雅黑" panose="020B0503020204020204" charset="-122"/>
              <a:sym typeface="+mn-ea"/>
            </a:endParaRPr>
          </a:p>
          <a:p>
            <a:r>
              <a:rPr lang="en-US" altLang="zh-CN" dirty="0"/>
              <a:t>ECO</a:t>
            </a:r>
            <a:r>
              <a:rPr lang="zh-CN" altLang="en-US" dirty="0"/>
              <a:t>之后，加了</a:t>
            </a:r>
            <a:r>
              <a:rPr lang="en-US" altLang="zh-CN" dirty="0" err="1"/>
              <a:t>sealring</a:t>
            </a:r>
            <a:r>
              <a:rPr lang="en-US" altLang="zh-CN" dirty="0"/>
              <a:t> </a:t>
            </a:r>
            <a:r>
              <a:rPr lang="zh-CN" altLang="en-US" dirty="0"/>
              <a:t>坐标大小是</a:t>
            </a:r>
            <a:r>
              <a:rPr lang="en-US" altLang="zh-CN" dirty="0"/>
              <a:t>7960*</a:t>
            </a:r>
            <a:r>
              <a:rPr lang="en-US" altLang="zh-CN" dirty="0" err="1"/>
              <a:t>6680μm</a:t>
            </a:r>
            <a:r>
              <a:rPr lang="zh-CN" altLang="en-US" dirty="0"/>
              <a:t>，不加</a:t>
            </a:r>
            <a:r>
              <a:rPr lang="en-US" altLang="zh-CN" dirty="0" err="1"/>
              <a:t>sealring</a:t>
            </a:r>
            <a:r>
              <a:rPr lang="zh-CN" altLang="en-US" dirty="0"/>
              <a:t>是</a:t>
            </a:r>
            <a:r>
              <a:rPr lang="en-US" altLang="zh-CN" dirty="0"/>
              <a:t>7923*</a:t>
            </a:r>
            <a:r>
              <a:rPr lang="en-US" altLang="zh-CN" dirty="0" err="1"/>
              <a:t>6642μm</a:t>
            </a:r>
            <a:r>
              <a:rPr lang="zh-CN" altLang="en-US" dirty="0"/>
              <a:t>，</a:t>
            </a:r>
            <a:r>
              <a:rPr lang="en-US" altLang="zh-CN" dirty="0"/>
              <a:t>pad</a:t>
            </a:r>
            <a:r>
              <a:rPr lang="zh-CN" altLang="en-US" dirty="0"/>
              <a:t>坐标在</a:t>
            </a:r>
            <a:r>
              <a:rPr lang="en-US" altLang="zh-CN" dirty="0" err="1"/>
              <a:t>sealring</a:t>
            </a:r>
            <a:r>
              <a:rPr lang="zh-CN" altLang="en-US" dirty="0"/>
              <a:t>后偏移是所有的</a:t>
            </a:r>
            <a:r>
              <a:rPr lang="en-US" altLang="zh-CN" dirty="0"/>
              <a:t>X</a:t>
            </a:r>
            <a:r>
              <a:rPr lang="zh-CN" altLang="en-US" dirty="0"/>
              <a:t>坐标</a:t>
            </a:r>
            <a:r>
              <a:rPr lang="en-US" altLang="zh-CN" dirty="0"/>
              <a:t>+64.97</a:t>
            </a:r>
            <a:r>
              <a:rPr lang="zh-CN" altLang="en-US" dirty="0"/>
              <a:t>，</a:t>
            </a:r>
            <a:r>
              <a:rPr lang="en-US" altLang="zh-CN" dirty="0"/>
              <a:t>Y</a:t>
            </a:r>
            <a:r>
              <a:rPr lang="zh-CN" altLang="en-US" dirty="0"/>
              <a:t>坐标</a:t>
            </a:r>
            <a:r>
              <a:rPr lang="en-US" altLang="zh-CN"/>
              <a:t>+65</a:t>
            </a:r>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芯片</a:t>
            </a:r>
            <a:r>
              <a:rPr lang="en-US" altLang="zh-CN" dirty="0"/>
              <a:t>pin</a:t>
            </a:r>
            <a:r>
              <a:rPr lang="zh-CN" altLang="en-US" dirty="0"/>
              <a:t>脚</a:t>
            </a:r>
            <a:r>
              <a:rPr lang="en-US" altLang="zh-CN" dirty="0"/>
              <a:t>246</a:t>
            </a:r>
            <a:r>
              <a:rPr lang="zh-CN" altLang="en-US" dirty="0"/>
              <a:t>个，</a:t>
            </a:r>
            <a:r>
              <a:rPr lang="en-US" altLang="zh-CN" dirty="0"/>
              <a:t>121</a:t>
            </a:r>
            <a:r>
              <a:rPr lang="zh-CN" altLang="en-US" dirty="0"/>
              <a:t>个信号</a:t>
            </a:r>
            <a:r>
              <a:rPr lang="en-US" altLang="zh-CN" dirty="0"/>
              <a:t>pin</a:t>
            </a:r>
            <a:r>
              <a:rPr lang="zh-CN" altLang="en-US" dirty="0"/>
              <a:t>，</a:t>
            </a:r>
            <a:r>
              <a:rPr lang="en-US" altLang="zh-CN" dirty="0" err="1"/>
              <a:t>51.2mm2</a:t>
            </a:r>
            <a:r>
              <a:rPr lang="zh-CN" altLang="en-US" dirty="0"/>
              <a:t>，</a:t>
            </a:r>
            <a:r>
              <a:rPr lang="en-US" altLang="zh-CN" sz="1200" b="1" dirty="0" err="1">
                <a:latin typeface="微软雅黑" panose="020B0503020204020204" charset="-122"/>
                <a:ea typeface="微软雅黑" panose="020B0503020204020204" charset="-122"/>
                <a:cs typeface="微软雅黑" panose="020B0503020204020204" charset="-122"/>
                <a:sym typeface="+mn-ea"/>
              </a:rPr>
              <a:t>30.98TOPS</a:t>
            </a:r>
            <a:r>
              <a:rPr lang="zh-CN" altLang="en-US" sz="1200" b="1" dirty="0">
                <a:latin typeface="微软雅黑" panose="020B0503020204020204" charset="-122"/>
                <a:ea typeface="微软雅黑" panose="020B0503020204020204" charset="-122"/>
                <a:cs typeface="微软雅黑" panose="020B0503020204020204" charset="-122"/>
                <a:sym typeface="+mn-ea"/>
              </a:rPr>
              <a:t>，</a:t>
            </a:r>
            <a:r>
              <a:rPr lang="en-US" altLang="zh-CN" sz="1200" b="1" dirty="0" err="1">
                <a:latin typeface="微软雅黑" panose="020B0503020204020204" charset="-122"/>
                <a:ea typeface="微软雅黑" panose="020B0503020204020204" charset="-122"/>
                <a:cs typeface="微软雅黑" panose="020B0503020204020204" charset="-122"/>
                <a:sym typeface="+mn-ea"/>
              </a:rPr>
              <a:t>64Mb</a:t>
            </a:r>
            <a:endParaRPr lang="en-US" altLang="en-US" sz="1200" b="1" dirty="0">
              <a:latin typeface="微软雅黑" panose="020B0503020204020204" charset="-122"/>
              <a:ea typeface="微软雅黑" panose="020B0503020204020204" charset="-122"/>
              <a:cs typeface="微软雅黑" panose="020B0503020204020204" charset="-122"/>
              <a:sym typeface="+mn-ea"/>
            </a:endParaRPr>
          </a:p>
          <a:p>
            <a:r>
              <a:rPr lang="en-US" altLang="zh-CN" dirty="0"/>
              <a:t>ECO</a:t>
            </a:r>
            <a:r>
              <a:rPr lang="zh-CN" altLang="en-US" dirty="0"/>
              <a:t>之后，加了</a:t>
            </a:r>
            <a:r>
              <a:rPr lang="en-US" altLang="zh-CN" dirty="0" err="1"/>
              <a:t>sealring</a:t>
            </a:r>
            <a:r>
              <a:rPr lang="en-US" altLang="zh-CN" dirty="0"/>
              <a:t> </a:t>
            </a:r>
            <a:r>
              <a:rPr lang="zh-CN" altLang="en-US" dirty="0"/>
              <a:t>坐标大小是</a:t>
            </a:r>
            <a:r>
              <a:rPr lang="en-US" altLang="zh-CN" dirty="0"/>
              <a:t>7960*</a:t>
            </a:r>
            <a:r>
              <a:rPr lang="en-US" altLang="zh-CN" dirty="0" err="1"/>
              <a:t>6680μm</a:t>
            </a:r>
            <a:r>
              <a:rPr lang="zh-CN" altLang="en-US" dirty="0"/>
              <a:t>，不加</a:t>
            </a:r>
            <a:r>
              <a:rPr lang="en-US" altLang="zh-CN" dirty="0" err="1"/>
              <a:t>sealring</a:t>
            </a:r>
            <a:r>
              <a:rPr lang="zh-CN" altLang="en-US" dirty="0"/>
              <a:t>是</a:t>
            </a:r>
            <a:r>
              <a:rPr lang="en-US" altLang="zh-CN" dirty="0"/>
              <a:t>7923*</a:t>
            </a:r>
            <a:r>
              <a:rPr lang="en-US" altLang="zh-CN" dirty="0" err="1"/>
              <a:t>6642μm</a:t>
            </a:r>
            <a:r>
              <a:rPr lang="zh-CN" altLang="en-US" dirty="0"/>
              <a:t>，</a:t>
            </a:r>
            <a:r>
              <a:rPr lang="en-US" altLang="zh-CN" dirty="0"/>
              <a:t>pad</a:t>
            </a:r>
            <a:r>
              <a:rPr lang="zh-CN" altLang="en-US" dirty="0"/>
              <a:t>坐标在</a:t>
            </a:r>
            <a:r>
              <a:rPr lang="en-US" altLang="zh-CN" dirty="0" err="1"/>
              <a:t>sealring</a:t>
            </a:r>
            <a:r>
              <a:rPr lang="zh-CN" altLang="en-US" dirty="0"/>
              <a:t>后偏移是所有的</a:t>
            </a:r>
            <a:r>
              <a:rPr lang="en-US" altLang="zh-CN" dirty="0"/>
              <a:t>X</a:t>
            </a:r>
            <a:r>
              <a:rPr lang="zh-CN" altLang="en-US" dirty="0"/>
              <a:t>坐标</a:t>
            </a:r>
            <a:r>
              <a:rPr lang="en-US" altLang="zh-CN" dirty="0"/>
              <a:t>+64.97</a:t>
            </a:r>
            <a:r>
              <a:rPr lang="zh-CN" altLang="en-US" dirty="0"/>
              <a:t>，</a:t>
            </a:r>
            <a:r>
              <a:rPr lang="en-US" altLang="zh-CN" dirty="0"/>
              <a:t>Y</a:t>
            </a:r>
            <a:r>
              <a:rPr lang="zh-CN" altLang="en-US" dirty="0"/>
              <a:t>坐标</a:t>
            </a:r>
            <a:r>
              <a:rPr lang="en-US" altLang="zh-CN"/>
              <a:t>+65</a:t>
            </a:r>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芯片</a:t>
            </a:r>
            <a:r>
              <a:rPr lang="en-US" altLang="zh-CN" dirty="0"/>
              <a:t>pin</a:t>
            </a:r>
            <a:r>
              <a:rPr lang="zh-CN" altLang="en-US" dirty="0"/>
              <a:t>脚</a:t>
            </a:r>
            <a:r>
              <a:rPr lang="en-US" altLang="zh-CN" dirty="0"/>
              <a:t>246</a:t>
            </a:r>
            <a:r>
              <a:rPr lang="zh-CN" altLang="en-US" dirty="0"/>
              <a:t>个，</a:t>
            </a:r>
            <a:r>
              <a:rPr lang="en-US" altLang="zh-CN" dirty="0"/>
              <a:t>121</a:t>
            </a:r>
            <a:r>
              <a:rPr lang="zh-CN" altLang="en-US" dirty="0"/>
              <a:t>个信号</a:t>
            </a:r>
            <a:r>
              <a:rPr lang="en-US" altLang="zh-CN" dirty="0"/>
              <a:t>pin</a:t>
            </a:r>
            <a:r>
              <a:rPr lang="zh-CN" altLang="en-US" dirty="0"/>
              <a:t>，</a:t>
            </a:r>
            <a:r>
              <a:rPr lang="en-US" altLang="zh-CN" dirty="0" err="1"/>
              <a:t>51.2mm2</a:t>
            </a:r>
            <a:r>
              <a:rPr lang="zh-CN" altLang="en-US" dirty="0"/>
              <a:t>，</a:t>
            </a:r>
            <a:r>
              <a:rPr lang="en-US" altLang="zh-CN" sz="1200" b="1" dirty="0" err="1">
                <a:latin typeface="微软雅黑" panose="020B0503020204020204" charset="-122"/>
                <a:ea typeface="微软雅黑" panose="020B0503020204020204" charset="-122"/>
                <a:cs typeface="微软雅黑" panose="020B0503020204020204" charset="-122"/>
                <a:sym typeface="+mn-ea"/>
              </a:rPr>
              <a:t>30.98TOPS</a:t>
            </a:r>
            <a:r>
              <a:rPr lang="zh-CN" altLang="en-US" sz="1200" b="1" dirty="0">
                <a:latin typeface="微软雅黑" panose="020B0503020204020204" charset="-122"/>
                <a:ea typeface="微软雅黑" panose="020B0503020204020204" charset="-122"/>
                <a:cs typeface="微软雅黑" panose="020B0503020204020204" charset="-122"/>
                <a:sym typeface="+mn-ea"/>
              </a:rPr>
              <a:t>，</a:t>
            </a:r>
            <a:r>
              <a:rPr lang="en-US" altLang="zh-CN" sz="1200" b="1" dirty="0" err="1">
                <a:latin typeface="微软雅黑" panose="020B0503020204020204" charset="-122"/>
                <a:ea typeface="微软雅黑" panose="020B0503020204020204" charset="-122"/>
                <a:cs typeface="微软雅黑" panose="020B0503020204020204" charset="-122"/>
                <a:sym typeface="+mn-ea"/>
              </a:rPr>
              <a:t>64Mb</a:t>
            </a:r>
            <a:endParaRPr lang="en-US" altLang="en-US" sz="1200" b="1" dirty="0">
              <a:latin typeface="微软雅黑" panose="020B0503020204020204" charset="-122"/>
              <a:ea typeface="微软雅黑" panose="020B0503020204020204" charset="-122"/>
              <a:cs typeface="微软雅黑" panose="020B0503020204020204" charset="-122"/>
              <a:sym typeface="+mn-ea"/>
            </a:endParaRPr>
          </a:p>
          <a:p>
            <a:r>
              <a:rPr lang="en-US" altLang="zh-CN" dirty="0"/>
              <a:t>ECO</a:t>
            </a:r>
            <a:r>
              <a:rPr lang="zh-CN" altLang="en-US" dirty="0"/>
              <a:t>之后，加了</a:t>
            </a:r>
            <a:r>
              <a:rPr lang="en-US" altLang="zh-CN" dirty="0" err="1"/>
              <a:t>sealring</a:t>
            </a:r>
            <a:r>
              <a:rPr lang="en-US" altLang="zh-CN" dirty="0"/>
              <a:t> </a:t>
            </a:r>
            <a:r>
              <a:rPr lang="zh-CN" altLang="en-US" dirty="0"/>
              <a:t>坐标大小是</a:t>
            </a:r>
            <a:r>
              <a:rPr lang="en-US" altLang="zh-CN" dirty="0"/>
              <a:t>7960*</a:t>
            </a:r>
            <a:r>
              <a:rPr lang="en-US" altLang="zh-CN" dirty="0" err="1"/>
              <a:t>6680μm</a:t>
            </a:r>
            <a:r>
              <a:rPr lang="zh-CN" altLang="en-US" dirty="0"/>
              <a:t>，不加</a:t>
            </a:r>
            <a:r>
              <a:rPr lang="en-US" altLang="zh-CN" dirty="0" err="1"/>
              <a:t>sealring</a:t>
            </a:r>
            <a:r>
              <a:rPr lang="zh-CN" altLang="en-US" dirty="0"/>
              <a:t>是</a:t>
            </a:r>
            <a:r>
              <a:rPr lang="en-US" altLang="zh-CN" dirty="0"/>
              <a:t>7923*</a:t>
            </a:r>
            <a:r>
              <a:rPr lang="en-US" altLang="zh-CN" dirty="0" err="1"/>
              <a:t>6642μm</a:t>
            </a:r>
            <a:r>
              <a:rPr lang="zh-CN" altLang="en-US" dirty="0"/>
              <a:t>，</a:t>
            </a:r>
            <a:r>
              <a:rPr lang="en-US" altLang="zh-CN" dirty="0"/>
              <a:t>pad</a:t>
            </a:r>
            <a:r>
              <a:rPr lang="zh-CN" altLang="en-US" dirty="0"/>
              <a:t>坐标在</a:t>
            </a:r>
            <a:r>
              <a:rPr lang="en-US" altLang="zh-CN" dirty="0" err="1"/>
              <a:t>sealring</a:t>
            </a:r>
            <a:r>
              <a:rPr lang="zh-CN" altLang="en-US" dirty="0"/>
              <a:t>后偏移是所有的</a:t>
            </a:r>
            <a:r>
              <a:rPr lang="en-US" altLang="zh-CN" dirty="0"/>
              <a:t>X</a:t>
            </a:r>
            <a:r>
              <a:rPr lang="zh-CN" altLang="en-US" dirty="0"/>
              <a:t>坐标</a:t>
            </a:r>
            <a:r>
              <a:rPr lang="en-US" altLang="zh-CN" dirty="0"/>
              <a:t>+64.97</a:t>
            </a:r>
            <a:r>
              <a:rPr lang="zh-CN" altLang="en-US" dirty="0"/>
              <a:t>，</a:t>
            </a:r>
            <a:r>
              <a:rPr lang="en-US" altLang="zh-CN" dirty="0"/>
              <a:t>Y</a:t>
            </a:r>
            <a:r>
              <a:rPr lang="zh-CN" altLang="en-US" dirty="0"/>
              <a:t>坐标</a:t>
            </a:r>
            <a:r>
              <a:rPr lang="en-US" altLang="zh-CN"/>
              <a:t>+65</a:t>
            </a:r>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CE15B1-192B-41C6-87C8-5C65378C7F5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84EB670-E294-4967-8CDF-2DA207E54C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E7ABB-B27C-4AF3-86DA-BB311601065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EB670-E294-4967-8CDF-2DA207E54C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E7ABB-B27C-4AF3-86DA-BB311601065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image" Target="../media/image22.em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image" Target="../media/image24.em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0.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emf"/><Relationship Id="rId3" Type="http://schemas.openxmlformats.org/officeDocument/2006/relationships/oleObject" Target="../embeddings/oleObject3.bin"/><Relationship Id="rId2" Type="http://schemas.openxmlformats.org/officeDocument/2006/relationships/image" Target="../media/image31.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0" Type="http://schemas.openxmlformats.org/officeDocument/2006/relationships/notesSlide" Target="../notesSlides/notesSlide13.xml"/><Relationship Id="rId1"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53.emf"/><Relationship Id="rId8" Type="http://schemas.openxmlformats.org/officeDocument/2006/relationships/image" Target="../media/image52.emf"/><Relationship Id="rId7" Type="http://schemas.openxmlformats.org/officeDocument/2006/relationships/image" Target="../media/image51.emf"/><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emf"/><Relationship Id="rId3" Type="http://schemas.openxmlformats.org/officeDocument/2006/relationships/image" Target="../media/image47.emf"/><Relationship Id="rId2" Type="http://schemas.openxmlformats.org/officeDocument/2006/relationships/image" Target="../media/image46.png"/><Relationship Id="rId12" Type="http://schemas.openxmlformats.org/officeDocument/2006/relationships/notesSlide" Target="../notesSlides/notesSlide15.xml"/><Relationship Id="rId11" Type="http://schemas.openxmlformats.org/officeDocument/2006/relationships/slideLayout" Target="../slideLayouts/slideLayout2.xml"/><Relationship Id="rId10" Type="http://schemas.openxmlformats.org/officeDocument/2006/relationships/image" Target="../media/image54.emf"/><Relationship Id="rId1" Type="http://schemas.openxmlformats.org/officeDocument/2006/relationships/image" Target="../media/image4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57.png"/><Relationship Id="rId2" Type="http://schemas.openxmlformats.org/officeDocument/2006/relationships/image" Target="../media/image56.emf"/><Relationship Id="rId1" Type="http://schemas.openxmlformats.org/officeDocument/2006/relationships/image" Target="../media/image55.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62.emf"/><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emf"/><Relationship Id="rId1" Type="http://schemas.openxmlformats.org/officeDocument/2006/relationships/image" Target="../media/image58.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66.emf"/><Relationship Id="rId4" Type="http://schemas.openxmlformats.org/officeDocument/2006/relationships/image" Target="../media/image65.png"/><Relationship Id="rId3" Type="http://schemas.openxmlformats.org/officeDocument/2006/relationships/image" Target="../media/image64.emf"/><Relationship Id="rId2" Type="http://schemas.openxmlformats.org/officeDocument/2006/relationships/image" Target="../media/image63.png"/><Relationship Id="rId1" Type="http://schemas.openxmlformats.org/officeDocument/2006/relationships/image" Target="../media/image58.png"/></Relationships>
</file>

<file path=ppt/slides/_rels/slide24.xml.rels><?xml version="1.0" encoding="UTF-8" standalone="yes"?>
<Relationships xmlns="http://schemas.openxmlformats.org/package/2006/relationships"><Relationship Id="rId9" Type="http://schemas.openxmlformats.org/officeDocument/2006/relationships/image" Target="../media/image74.emf"/><Relationship Id="rId8" Type="http://schemas.openxmlformats.org/officeDocument/2006/relationships/image" Target="../media/image73.emf"/><Relationship Id="rId7" Type="http://schemas.openxmlformats.org/officeDocument/2006/relationships/image" Target="../media/image72.emf"/><Relationship Id="rId6" Type="http://schemas.openxmlformats.org/officeDocument/2006/relationships/image" Target="../media/image71.emf"/><Relationship Id="rId5" Type="http://schemas.openxmlformats.org/officeDocument/2006/relationships/image" Target="../media/image70.png"/><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42.png"/><Relationship Id="rId11" Type="http://schemas.openxmlformats.org/officeDocument/2006/relationships/notesSlide" Target="../notesSlides/notesSlide19.xml"/><Relationship Id="rId10" Type="http://schemas.openxmlformats.org/officeDocument/2006/relationships/slideLayout" Target="../slideLayouts/slideLayout2.xml"/><Relationship Id="rId1" Type="http://schemas.openxmlformats.org/officeDocument/2006/relationships/image" Target="../media/image6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75.emf"/><Relationship Id="rId1"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77.emf"/><Relationship Id="rId1" Type="http://schemas.openxmlformats.org/officeDocument/2006/relationships/image" Target="../media/image76.emf"/></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82.emf"/><Relationship Id="rId5" Type="http://schemas.openxmlformats.org/officeDocument/2006/relationships/oleObject" Target="../embeddings/oleObject5.bin"/><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emf"/><Relationship Id="rId1" Type="http://schemas.openxmlformats.org/officeDocument/2006/relationships/image" Target="../media/image78.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8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815996" y="3629760"/>
            <a:ext cx="6560008" cy="2485103"/>
          </a:xfrm>
          <a:prstGeom prst="rect">
            <a:avLst/>
          </a:prstGeom>
          <a:solidFill>
            <a:schemeClr val="accent1"/>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nSpc>
                <a:spcPct val="120000"/>
              </a:lnSpc>
            </a:pPr>
            <a:r>
              <a:rPr lang="zh-CN" altLang="en-US" sz="2400" b="1" dirty="0">
                <a:solidFill>
                  <a:schemeClr val="bg1"/>
                </a:solidFill>
                <a:latin typeface="Segoe UI Semilight" panose="020B0402040204020203" pitchFamily="34" charset="0"/>
                <a:ea typeface="微软雅黑" panose="020B0503020204020204" charset="-122"/>
                <a:cs typeface="Segoe UI Semilight" panose="020B0402040204020203" pitchFamily="34" charset="0"/>
              </a:rPr>
              <a:t>项目负责人：刘冬生、陆家昊</a:t>
            </a:r>
            <a:endParaRPr lang="en-US" altLang="zh-CN" sz="2400" b="1" dirty="0">
              <a:solidFill>
                <a:schemeClr val="bg1"/>
              </a:solidFill>
              <a:latin typeface="Segoe UI Semilight" panose="020B0402040204020203" pitchFamily="34" charset="0"/>
              <a:ea typeface="微软雅黑" panose="020B0503020204020204" charset="-122"/>
              <a:cs typeface="Segoe UI Semilight" panose="020B0402040204020203" pitchFamily="34" charset="0"/>
            </a:endParaRPr>
          </a:p>
          <a:p>
            <a:pPr>
              <a:lnSpc>
                <a:spcPct val="120000"/>
              </a:lnSpc>
            </a:pPr>
            <a:r>
              <a:rPr lang="zh-CN" altLang="en-US" sz="2400" b="1" dirty="0">
                <a:solidFill>
                  <a:schemeClr val="bg1"/>
                </a:solidFill>
                <a:latin typeface="Segoe UI Semilight" panose="020B0402040204020203" pitchFamily="34" charset="0"/>
                <a:ea typeface="微软雅黑" panose="020B0503020204020204" charset="-122"/>
                <a:cs typeface="Segoe UI Semilight" panose="020B0402040204020203" pitchFamily="34" charset="0"/>
              </a:rPr>
              <a:t>项 目 成 员 ：李凯、</a:t>
            </a:r>
            <a:r>
              <a:rPr lang="zh-CN" altLang="en-US" sz="2400" b="1" dirty="0">
                <a:latin typeface="微软雅黑" panose="020B0503020204020204" charset="-122"/>
                <a:ea typeface="微软雅黑" panose="020B0503020204020204" charset="-122"/>
              </a:rPr>
              <a:t>顾圣斐、宋炫辰、刘国玺、</a:t>
            </a:r>
            <a:endParaRPr lang="en-US" altLang="zh-CN" sz="2400" b="1" dirty="0">
              <a:latin typeface="微软雅黑" panose="020B0503020204020204" charset="-122"/>
              <a:ea typeface="微软雅黑" panose="020B0503020204020204" charset="-122"/>
            </a:endParaRPr>
          </a:p>
          <a:p>
            <a:pPr>
              <a:lnSpc>
                <a:spcPct val="120000"/>
              </a:lnSpc>
            </a:pP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王家琛、赵正鹏、陈思源</a:t>
            </a:r>
            <a:endParaRPr lang="zh-CN" altLang="en-US" sz="2400" dirty="0">
              <a:latin typeface="微软雅黑" panose="020B0503020204020204" charset="-122"/>
              <a:ea typeface="微软雅黑" panose="020B0503020204020204" charset="-122"/>
            </a:endParaRPr>
          </a:p>
          <a:p>
            <a:pPr>
              <a:lnSpc>
                <a:spcPct val="120000"/>
              </a:lnSpc>
            </a:pPr>
            <a:r>
              <a:rPr lang="zh-CN" altLang="en-US" sz="2400" b="1" dirty="0">
                <a:solidFill>
                  <a:schemeClr val="bg1"/>
                </a:solidFill>
                <a:latin typeface="Segoe UI Semilight" panose="020B0402040204020203" pitchFamily="34" charset="0"/>
                <a:ea typeface="微软雅黑" panose="020B0503020204020204" charset="-122"/>
                <a:cs typeface="Segoe UI Semilight" panose="020B0402040204020203" pitchFamily="34" charset="0"/>
              </a:rPr>
              <a:t>时           间：</a:t>
            </a:r>
            <a:r>
              <a:rPr lang="en-US" altLang="zh-CN" sz="2400" b="1" dirty="0">
                <a:solidFill>
                  <a:schemeClr val="bg1"/>
                </a:solidFill>
                <a:latin typeface="微软雅黑" panose="020B0503020204020204" charset="-122"/>
                <a:ea typeface="微软雅黑" panose="020B0503020204020204" charset="-122"/>
                <a:cs typeface="Segoe UI Semilight" panose="020B0402040204020203" pitchFamily="34" charset="0"/>
              </a:rPr>
              <a:t>2024.11.07</a:t>
            </a:r>
            <a:endParaRPr lang="zh-CN" altLang="en-US" sz="2400" b="1" dirty="0">
              <a:solidFill>
                <a:schemeClr val="bg1"/>
              </a:solidFill>
              <a:latin typeface="微软雅黑" panose="020B0503020204020204" charset="-122"/>
              <a:ea typeface="微软雅黑" panose="020B0503020204020204" charset="-122"/>
              <a:cs typeface="Segoe UI Semilight" panose="020B0402040204020203" pitchFamily="34" charset="0"/>
            </a:endParaRPr>
          </a:p>
        </p:txBody>
      </p:sp>
      <p:sp>
        <p:nvSpPr>
          <p:cNvPr id="2" name="文本框 47"/>
          <p:cNvSpPr txBox="1">
            <a:spLocks noChangeArrowheads="1"/>
          </p:cNvSpPr>
          <p:nvPr/>
        </p:nvSpPr>
        <p:spPr bwMode="auto">
          <a:xfrm>
            <a:off x="2612620" y="1506438"/>
            <a:ext cx="7109635" cy="9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sz="5400" b="1" dirty="0">
                <a:solidFill>
                  <a:srgbClr val="44546A"/>
                </a:solidFill>
                <a:latin typeface="微软雅黑" panose="020B0503020204020204" charset="-122"/>
                <a:ea typeface="微软雅黑" panose="020B0503020204020204" charset="-122"/>
              </a:rPr>
              <a:t>华科硬件项目进展汇报</a:t>
            </a:r>
            <a:endParaRPr lang="zh-CN" altLang="en-US" sz="5400" b="1" dirty="0">
              <a:solidFill>
                <a:srgbClr val="44546A"/>
              </a:solidFill>
              <a:latin typeface="微软雅黑" panose="020B0503020204020204" charset="-122"/>
              <a:ea typeface="微软雅黑" panose="020B0503020204020204" charset="-122"/>
            </a:endParaRPr>
          </a:p>
        </p:txBody>
      </p:sp>
      <p:sp>
        <p:nvSpPr>
          <p:cNvPr id="4" name="文本框 47"/>
          <p:cNvSpPr txBox="1">
            <a:spLocks noChangeArrowheads="1"/>
          </p:cNvSpPr>
          <p:nvPr/>
        </p:nvSpPr>
        <p:spPr bwMode="auto">
          <a:xfrm>
            <a:off x="1201975" y="2520357"/>
            <a:ext cx="9930920" cy="70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sz="4000" b="1" dirty="0">
                <a:solidFill>
                  <a:srgbClr val="44546A"/>
                </a:solidFill>
                <a:latin typeface="微软雅黑" panose="020B0503020204020204" charset="-122"/>
                <a:ea typeface="微软雅黑" panose="020B0503020204020204" charset="-122"/>
              </a:rPr>
              <a:t>下一代密码算法设计与标准化专项工作例会</a:t>
            </a:r>
            <a:endParaRPr lang="en-US" altLang="zh-CN" sz="4000" b="1" dirty="0">
              <a:solidFill>
                <a:srgbClr val="44546A"/>
              </a:solidFill>
              <a:latin typeface="微软雅黑" panose="020B0503020204020204" charset="-122"/>
              <a:ea typeface="微软雅黑" panose="020B0503020204020204" charset="-122"/>
            </a:endParaRPr>
          </a:p>
        </p:txBody>
      </p:sp>
      <p:grpSp>
        <p:nvGrpSpPr>
          <p:cNvPr id="17" name="组合 16"/>
          <p:cNvGrpSpPr/>
          <p:nvPr/>
        </p:nvGrpSpPr>
        <p:grpSpPr>
          <a:xfrm>
            <a:off x="6200869" y="78051"/>
            <a:ext cx="5991131" cy="707884"/>
            <a:chOff x="6200869" y="78051"/>
            <a:chExt cx="5991131" cy="707884"/>
          </a:xfrm>
        </p:grpSpPr>
        <p:grpSp>
          <p:nvGrpSpPr>
            <p:cNvPr id="18" name="组 13"/>
            <p:cNvGrpSpPr/>
            <p:nvPr/>
          </p:nvGrpSpPr>
          <p:grpSpPr bwMode="auto">
            <a:xfrm>
              <a:off x="6200869" y="78051"/>
              <a:ext cx="5991131" cy="707884"/>
              <a:chOff x="6201071" y="148098"/>
              <a:chExt cx="5990926" cy="708515"/>
            </a:xfrm>
          </p:grpSpPr>
          <p:grpSp>
            <p:nvGrpSpPr>
              <p:cNvPr id="20" name="组 2"/>
              <p:cNvGrpSpPr/>
              <p:nvPr/>
            </p:nvGrpSpPr>
            <p:grpSpPr bwMode="auto">
              <a:xfrm>
                <a:off x="11454105" y="252856"/>
                <a:ext cx="737892" cy="484288"/>
                <a:chOff x="11454105" y="252856"/>
                <a:chExt cx="737892" cy="484288"/>
              </a:xfrm>
            </p:grpSpPr>
            <p:grpSp>
              <p:nvGrpSpPr>
                <p:cNvPr id="22" name="组 1"/>
                <p:cNvGrpSpPr/>
                <p:nvPr/>
              </p:nvGrpSpPr>
              <p:grpSpPr bwMode="auto">
                <a:xfrm>
                  <a:off x="12039604" y="252856"/>
                  <a:ext cx="152393" cy="484287"/>
                  <a:chOff x="12039604" y="252856"/>
                  <a:chExt cx="152393" cy="484287"/>
                </a:xfrm>
              </p:grpSpPr>
              <p:sp>
                <p:nvSpPr>
                  <p:cNvPr id="24"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3"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19"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1</a:t>
            </a:r>
            <a:endParaRPr lang="zh-CN" altLang="en-US" sz="3600" dirty="0"/>
          </a:p>
        </p:txBody>
      </p:sp>
      <p:sp>
        <p:nvSpPr>
          <p:cNvPr id="27" name="矩形 26"/>
          <p:cNvSpPr/>
          <p:nvPr/>
        </p:nvSpPr>
        <p:spPr>
          <a:xfrm>
            <a:off x="59238" y="838188"/>
            <a:ext cx="11221472" cy="499624"/>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解封装流程：将矩阵比较调整为对</a:t>
            </a:r>
            <a:r>
              <a:rPr lang="en-US" altLang="zh-CN" sz="2000" b="1" dirty="0">
                <a:latin typeface="微软雅黑" panose="020B0503020204020204" charset="-122"/>
                <a:ea typeface="微软雅黑" panose="020B0503020204020204" charset="-122"/>
                <a:cs typeface="Times New Roman" panose="02020603050405020304" pitchFamily="18" charset="0"/>
              </a:rPr>
              <a:t>Hash</a:t>
            </a:r>
            <a:r>
              <a:rPr lang="zh-CN" altLang="en-US" sz="2000" b="1" dirty="0">
                <a:latin typeface="微软雅黑" panose="020B0503020204020204" charset="-122"/>
                <a:ea typeface="微软雅黑" panose="020B0503020204020204" charset="-122"/>
                <a:cs typeface="Times New Roman" panose="02020603050405020304" pitchFamily="18" charset="0"/>
              </a:rPr>
              <a:t>值的比较</a:t>
            </a:r>
            <a:endParaRPr lang="en-US" altLang="zh-CN" dirty="0">
              <a:solidFill>
                <a:srgbClr val="0070C0"/>
              </a:solidFill>
              <a:latin typeface="微软雅黑" panose="020B0503020204020204" charset="-122"/>
              <a:ea typeface="微软雅黑" panose="020B0503020204020204" charset="-122"/>
              <a:cs typeface="Times New Roman" panose="02020603050405020304" pitchFamily="18" charset="0"/>
            </a:endParaRPr>
          </a:p>
        </p:txBody>
      </p:sp>
      <p:sp>
        <p:nvSpPr>
          <p:cNvPr id="3"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高性能</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sym typeface="+mn-ea"/>
              </a:rPr>
              <a:t>算法流程调整</a:t>
            </a:r>
            <a:endParaRPr lang="zh-CN" altLang="en-US" sz="2800" b="1" dirty="0">
              <a:solidFill>
                <a:schemeClr val="tx2"/>
              </a:solidFill>
              <a:latin typeface="微软雅黑" panose="020B0503020204020204" charset="-122"/>
              <a:ea typeface="微软雅黑" panose="020B0503020204020204" charset="-122"/>
            </a:endParaRPr>
          </a:p>
        </p:txBody>
      </p:sp>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pic>
        <p:nvPicPr>
          <p:cNvPr id="4" name="图片 3"/>
          <p:cNvPicPr>
            <a:picLocks noChangeAspect="1"/>
          </p:cNvPicPr>
          <p:nvPr/>
        </p:nvPicPr>
        <p:blipFill>
          <a:blip r:embed="rId1"/>
          <a:stretch>
            <a:fillRect/>
          </a:stretch>
        </p:blipFill>
        <p:spPr>
          <a:xfrm>
            <a:off x="89554" y="1337812"/>
            <a:ext cx="8737196" cy="2664609"/>
          </a:xfrm>
          <a:prstGeom prst="rect">
            <a:avLst/>
          </a:prstGeom>
        </p:spPr>
      </p:pic>
      <p:pic>
        <p:nvPicPr>
          <p:cNvPr id="14" name="图片 13"/>
          <p:cNvPicPr>
            <a:picLocks noChangeAspect="1"/>
          </p:cNvPicPr>
          <p:nvPr/>
        </p:nvPicPr>
        <p:blipFill>
          <a:blip r:embed="rId2"/>
          <a:stretch>
            <a:fillRect/>
          </a:stretch>
        </p:blipFill>
        <p:spPr>
          <a:xfrm>
            <a:off x="89554" y="3899780"/>
            <a:ext cx="9557666" cy="2855579"/>
          </a:xfrm>
          <a:prstGeom prst="rect">
            <a:avLst/>
          </a:prstGeom>
        </p:spPr>
      </p:pic>
      <p:sp>
        <p:nvSpPr>
          <p:cNvPr id="15" name="矩形 14"/>
          <p:cNvSpPr/>
          <p:nvPr/>
        </p:nvSpPr>
        <p:spPr>
          <a:xfrm>
            <a:off x="7203224" y="1483569"/>
            <a:ext cx="662473" cy="110101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40751" y="3017833"/>
            <a:ext cx="662473" cy="18256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23111" y="4392099"/>
            <a:ext cx="1576872" cy="202736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p:cNvCxnSpPr>
            <a:stCxn id="16" idx="1"/>
          </p:cNvCxnSpPr>
          <p:nvPr/>
        </p:nvCxnSpPr>
        <p:spPr>
          <a:xfrm flipH="1">
            <a:off x="4599983" y="3109117"/>
            <a:ext cx="1940768" cy="130164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矩形: 圆角 46"/>
          <p:cNvSpPr/>
          <p:nvPr/>
        </p:nvSpPr>
        <p:spPr>
          <a:xfrm>
            <a:off x="9090977" y="2036784"/>
            <a:ext cx="2811628" cy="2012707"/>
          </a:xfrm>
          <a:prstGeom prst="roundRect">
            <a:avLst>
              <a:gd name="adj" fmla="val 10108"/>
            </a:avLst>
          </a:prstGeom>
          <a:solidFill>
            <a:srgbClr val="F5F0EB"/>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文本框 47"/>
          <p:cNvSpPr txBox="1"/>
          <p:nvPr/>
        </p:nvSpPr>
        <p:spPr>
          <a:xfrm>
            <a:off x="9139965" y="2081765"/>
            <a:ext cx="2741508" cy="1895519"/>
          </a:xfrm>
          <a:prstGeom prst="rect">
            <a:avLst/>
          </a:prstGeom>
          <a:noFill/>
        </p:spPr>
        <p:txBody>
          <a:bodyPr wrap="square" rtlCol="0">
            <a:spAutoFit/>
          </a:bodyPr>
          <a:lstStyle/>
          <a:p>
            <a:pPr>
              <a:lnSpc>
                <a:spcPct val="150000"/>
              </a:lnSpc>
            </a:pPr>
            <a:r>
              <a:rPr lang="zh-CN" altLang="en-US" sz="1600" dirty="0">
                <a:latin typeface="微软雅黑" panose="020B0503020204020204" charset="-122"/>
                <a:ea typeface="微软雅黑" panose="020B0503020204020204" charset="-122"/>
              </a:rPr>
              <a:t>不直接比较</a:t>
            </a:r>
            <a:r>
              <a:rPr lang="en-US" altLang="zh-CN" sz="1600" dirty="0">
                <a:latin typeface="微软雅黑" panose="020B0503020204020204" charset="-122"/>
                <a:ea typeface="微软雅黑" panose="020B0503020204020204" charset="-122"/>
              </a:rPr>
              <a:t> B'||C </a:t>
            </a:r>
            <a:r>
              <a:rPr lang="zh-CN" altLang="en-US" sz="1600" dirty="0">
                <a:latin typeface="微软雅黑" panose="020B0503020204020204" charset="-122"/>
                <a:ea typeface="微软雅黑" panose="020B0503020204020204" charset="-122"/>
              </a:rPr>
              <a:t>和 </a:t>
            </a:r>
            <a:r>
              <a:rPr lang="en-US" altLang="zh-CN" sz="1600" dirty="0">
                <a:latin typeface="微软雅黑" panose="020B0503020204020204" charset="-122"/>
                <a:ea typeface="微软雅黑" panose="020B0503020204020204" charset="-122"/>
              </a:rPr>
              <a:t>B''||C' </a:t>
            </a:r>
            <a:r>
              <a:rPr lang="zh-CN" altLang="en-US" sz="1600" dirty="0">
                <a:latin typeface="微软雅黑" panose="020B0503020204020204" charset="-122"/>
                <a:ea typeface="微软雅黑" panose="020B0503020204020204" charset="-122"/>
              </a:rPr>
              <a:t>，对其</a:t>
            </a:r>
            <a:r>
              <a:rPr lang="en-US" altLang="zh-CN" sz="1600" dirty="0">
                <a:latin typeface="微软雅黑" panose="020B0503020204020204" charset="-122"/>
                <a:ea typeface="微软雅黑" panose="020B0503020204020204" charset="-122"/>
              </a:rPr>
              <a:t>Hash</a:t>
            </a:r>
            <a:r>
              <a:rPr lang="zh-CN" altLang="en-US" sz="1600" dirty="0">
                <a:latin typeface="微软雅黑" panose="020B0503020204020204" charset="-122"/>
                <a:ea typeface="微软雅黑" panose="020B0503020204020204" charset="-122"/>
              </a:rPr>
              <a:t>值进行比较：</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l"/>
            </a:pPr>
            <a:r>
              <a:rPr lang="zh-CN" altLang="en-US" sz="1600" dirty="0">
                <a:latin typeface="微软雅黑" panose="020B0503020204020204" charset="-122"/>
                <a:ea typeface="微软雅黑" panose="020B0503020204020204" charset="-122"/>
              </a:rPr>
              <a:t>无需进行单独进行</a:t>
            </a:r>
            <a:r>
              <a:rPr lang="en-US" altLang="zh-CN" sz="1600" dirty="0">
                <a:latin typeface="微软雅黑" panose="020B0503020204020204" charset="-122"/>
                <a:ea typeface="微软雅黑" panose="020B0503020204020204" charset="-122"/>
              </a:rPr>
              <a:t>B'||C </a:t>
            </a:r>
            <a:r>
              <a:rPr lang="zh-CN" altLang="en-US" sz="1600" dirty="0">
                <a:latin typeface="微软雅黑" panose="020B0503020204020204" charset="-122"/>
                <a:ea typeface="微软雅黑" panose="020B0503020204020204" charset="-122"/>
              </a:rPr>
              <a:t>的存储，提高资源利用率</a:t>
            </a:r>
            <a:endParaRPr lang="en-US" altLang="zh-CN" sz="1600"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l"/>
            </a:pPr>
            <a:r>
              <a:rPr lang="zh-CN" altLang="en-US" sz="1600" dirty="0">
                <a:latin typeface="微软雅黑" panose="020B0503020204020204" charset="-122"/>
                <a:ea typeface="微软雅黑" panose="020B0503020204020204" charset="-122"/>
              </a:rPr>
              <a:t>缩减了矩阵比较的时间</a:t>
            </a:r>
            <a:endParaRPr lang="en-US" altLang="zh-CN" sz="1600" dirty="0">
              <a:latin typeface="微软雅黑" panose="020B0503020204020204" charset="-122"/>
              <a:ea typeface="微软雅黑" panose="020B0503020204020204" charset="-122"/>
            </a:endParaRPr>
          </a:p>
        </p:txBody>
      </p:sp>
      <p:sp>
        <p:nvSpPr>
          <p:cNvPr id="49" name="矩形 48"/>
          <p:cNvSpPr/>
          <p:nvPr/>
        </p:nvSpPr>
        <p:spPr>
          <a:xfrm>
            <a:off x="4817555" y="3510102"/>
            <a:ext cx="896263" cy="316369"/>
          </a:xfrm>
          <a:prstGeom prst="rect">
            <a:avLst/>
          </a:prstGeom>
        </p:spPr>
        <p:txBody>
          <a:bodyPr wrap="square">
            <a:spAutoFit/>
          </a:bodyPr>
          <a:lstStyle/>
          <a:p>
            <a:pPr algn="ctr">
              <a:lnSpc>
                <a:spcPct val="150000"/>
              </a:lnSpc>
            </a:pPr>
            <a:r>
              <a:rPr lang="zh-CN" altLang="en-US" sz="1100" b="1" dirty="0">
                <a:solidFill>
                  <a:srgbClr val="FF0000"/>
                </a:solidFill>
                <a:latin typeface="微软雅黑" panose="020B0503020204020204" charset="-122"/>
                <a:ea typeface="微软雅黑" panose="020B0503020204020204" charset="-122"/>
              </a:rPr>
              <a:t>流程调整</a:t>
            </a:r>
            <a:endParaRPr lang="zh-CN" altLang="en-US" sz="1100" b="1" dirty="0">
              <a:solidFill>
                <a:srgbClr val="FF0000"/>
              </a:solidFill>
              <a:latin typeface="微软雅黑" panose="020B0503020204020204" charset="-122"/>
              <a:ea typeface="微软雅黑" panose="020B0503020204020204" charset="-122"/>
            </a:endParaRPr>
          </a:p>
        </p:txBody>
      </p:sp>
      <p:sp>
        <p:nvSpPr>
          <p:cNvPr id="50" name="矩形 49"/>
          <p:cNvSpPr/>
          <p:nvPr/>
        </p:nvSpPr>
        <p:spPr>
          <a:xfrm>
            <a:off x="8061639" y="4264089"/>
            <a:ext cx="1618055" cy="2220686"/>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8860029" y="913931"/>
            <a:ext cx="3043564" cy="879664"/>
          </a:xfrm>
          <a:prstGeom prst="rect">
            <a:avLst/>
          </a:prstGeom>
          <a:noFill/>
        </p:spPr>
        <p:txBody>
          <a:bodyPr wrap="square">
            <a:spAutoFit/>
          </a:bodyPr>
          <a:lstStyle/>
          <a:p>
            <a:pPr>
              <a:lnSpc>
                <a:spcPct val="150000"/>
              </a:lnSpc>
            </a:pPr>
            <a:r>
              <a:rPr lang="en-US" altLang="zh-CN" sz="1800" dirty="0">
                <a:latin typeface="微软雅黑" panose="020B0503020204020204" charset="-122"/>
                <a:ea typeface="微软雅黑" panose="020B0503020204020204" charset="-122"/>
              </a:rPr>
              <a:t>B' || C  </a:t>
            </a:r>
            <a:r>
              <a:rPr lang="zh-CN" altLang="en-US" sz="1800" dirty="0">
                <a:latin typeface="微软雅黑" panose="020B0503020204020204" charset="-122"/>
                <a:ea typeface="微软雅黑" panose="020B0503020204020204" charset="-122"/>
              </a:rPr>
              <a:t>：接收到的明文</a:t>
            </a:r>
            <a:endParaRPr lang="en-US" altLang="zh-CN" sz="1800" dirty="0">
              <a:latin typeface="微软雅黑" panose="020B0503020204020204" charset="-122"/>
              <a:ea typeface="微软雅黑" panose="020B0503020204020204" charset="-122"/>
            </a:endParaRPr>
          </a:p>
          <a:p>
            <a:pPr>
              <a:lnSpc>
                <a:spcPct val="150000"/>
              </a:lnSpc>
            </a:pPr>
            <a:r>
              <a:rPr lang="en-US" altLang="zh-CN" sz="1800" dirty="0">
                <a:latin typeface="微软雅黑" panose="020B0503020204020204" charset="-122"/>
                <a:ea typeface="微软雅黑" panose="020B0503020204020204" charset="-122"/>
              </a:rPr>
              <a:t>B''|| C' </a:t>
            </a:r>
            <a:r>
              <a:rPr lang="zh-CN" altLang="en-US" sz="1800" dirty="0">
                <a:latin typeface="微软雅黑" panose="020B0503020204020204" charset="-122"/>
                <a:ea typeface="微软雅黑" panose="020B0503020204020204" charset="-122"/>
              </a:rPr>
              <a:t>：解封装的运算结果</a:t>
            </a:r>
            <a:endParaRPr lang="zh-CN" altLang="en-US" dirty="0"/>
          </a:p>
        </p:txBody>
      </p:sp>
      <p:sp>
        <p:nvSpPr>
          <p:cNvPr id="55" name="矩形 54"/>
          <p:cNvSpPr/>
          <p:nvPr/>
        </p:nvSpPr>
        <p:spPr>
          <a:xfrm>
            <a:off x="8855850" y="954237"/>
            <a:ext cx="3043564" cy="87966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9724784" y="4243314"/>
            <a:ext cx="2333477" cy="2129044"/>
          </a:xfrm>
          <a:prstGeom prst="rect">
            <a:avLst/>
          </a:prstGeom>
          <a:noFill/>
        </p:spPr>
        <p:txBody>
          <a:bodyPr wrap="square" rtlCol="0">
            <a:spAutoFit/>
          </a:bodyPr>
          <a:lstStyle/>
          <a:p>
            <a:pPr>
              <a:lnSpc>
                <a:spcPct val="150000"/>
              </a:lnSpc>
            </a:pPr>
            <a:r>
              <a:rPr lang="zh-CN" altLang="en-US" sz="1500" dirty="0">
                <a:latin typeface="微软雅黑" panose="020B0503020204020204" charset="-122"/>
                <a:ea typeface="微软雅黑" panose="020B0503020204020204" charset="-122"/>
              </a:rPr>
              <a:t>此外，考虑到</a:t>
            </a:r>
            <a:endParaRPr lang="en-US" altLang="zh-CN" sz="1500" dirty="0">
              <a:latin typeface="微软雅黑" panose="020B0503020204020204" charset="-122"/>
              <a:ea typeface="微软雅黑" panose="020B0503020204020204" charset="-122"/>
            </a:endParaRPr>
          </a:p>
          <a:p>
            <a:pPr>
              <a:lnSpc>
                <a:spcPct val="150000"/>
              </a:lnSpc>
            </a:pPr>
            <a:r>
              <a:rPr lang="en-US" altLang="zh-CN" sz="1500" dirty="0">
                <a:solidFill>
                  <a:srgbClr val="0070C0"/>
                </a:solidFill>
                <a:latin typeface="微软雅黑" panose="020B0503020204020204" charset="-122"/>
                <a:ea typeface="微软雅黑" panose="020B0503020204020204" charset="-122"/>
              </a:rPr>
              <a:t>ss=Hash(B''||C'||salt||k')</a:t>
            </a:r>
            <a:r>
              <a:rPr lang="zh-CN" altLang="en-US" sz="1500" dirty="0">
                <a:latin typeface="微软雅黑" panose="020B0503020204020204" charset="-122"/>
                <a:ea typeface="微软雅黑" panose="020B0503020204020204" charset="-122"/>
              </a:rPr>
              <a:t>，</a:t>
            </a:r>
            <a:endParaRPr lang="en-US" altLang="zh-CN" sz="1500" dirty="0">
              <a:latin typeface="微软雅黑" panose="020B0503020204020204" charset="-122"/>
              <a:ea typeface="微软雅黑" panose="020B0503020204020204" charset="-122"/>
            </a:endParaRPr>
          </a:p>
          <a:p>
            <a:pPr>
              <a:lnSpc>
                <a:spcPct val="150000"/>
              </a:lnSpc>
            </a:pPr>
            <a:r>
              <a:rPr lang="zh-CN" altLang="en-US" sz="1500" dirty="0">
                <a:latin typeface="微软雅黑" panose="020B0503020204020204" charset="-122"/>
                <a:ea typeface="微软雅黑" panose="020B0503020204020204" charset="-122"/>
              </a:rPr>
              <a:t>因此无需单独计算</a:t>
            </a:r>
            <a:r>
              <a:rPr lang="en-US" altLang="zh-CN" sz="1500" dirty="0">
                <a:latin typeface="微软雅黑" panose="020B0503020204020204" charset="-122"/>
                <a:ea typeface="微软雅黑" panose="020B0503020204020204" charset="-122"/>
              </a:rPr>
              <a:t>B'||C</a:t>
            </a:r>
            <a:r>
              <a:rPr lang="zh-CN" altLang="en-US" sz="1500" dirty="0">
                <a:latin typeface="微软雅黑" panose="020B0503020204020204" charset="-122"/>
                <a:ea typeface="微软雅黑" panose="020B0503020204020204" charset="-122"/>
              </a:rPr>
              <a:t>的</a:t>
            </a:r>
            <a:r>
              <a:rPr lang="en-US" altLang="zh-CN" sz="1500" dirty="0">
                <a:latin typeface="微软雅黑" panose="020B0503020204020204" charset="-122"/>
                <a:ea typeface="微软雅黑" panose="020B0503020204020204" charset="-122"/>
              </a:rPr>
              <a:t>Hash</a:t>
            </a:r>
            <a:r>
              <a:rPr lang="zh-CN" altLang="en-US" sz="1500" dirty="0">
                <a:latin typeface="微软雅黑" panose="020B0503020204020204" charset="-122"/>
                <a:ea typeface="微软雅黑" panose="020B0503020204020204" charset="-122"/>
              </a:rPr>
              <a:t>值。只需计算</a:t>
            </a:r>
            <a:r>
              <a:rPr lang="en-US" altLang="zh-CN" sz="1500" dirty="0" err="1">
                <a:solidFill>
                  <a:srgbClr val="0070C0"/>
                </a:solidFill>
                <a:latin typeface="微软雅黑" panose="020B0503020204020204" charset="-122"/>
                <a:ea typeface="微软雅黑" panose="020B0503020204020204" charset="-122"/>
              </a:rPr>
              <a:t>ss'</a:t>
            </a:r>
            <a:r>
              <a:rPr lang="en-US" altLang="zh-CN" sz="1500" dirty="0">
                <a:solidFill>
                  <a:srgbClr val="0070C0"/>
                </a:solidFill>
                <a:latin typeface="微软雅黑" panose="020B0503020204020204" charset="-122"/>
                <a:ea typeface="微软雅黑" panose="020B0503020204020204" charset="-122"/>
              </a:rPr>
              <a:t>=Hash(B'||C||salt||k')</a:t>
            </a:r>
            <a:endParaRPr lang="en-US" altLang="zh-CN" sz="1500" dirty="0">
              <a:solidFill>
                <a:srgbClr val="0070C0"/>
              </a:solidFill>
              <a:latin typeface="微软雅黑" panose="020B0503020204020204" charset="-122"/>
              <a:ea typeface="微软雅黑" panose="020B0503020204020204" charset="-122"/>
            </a:endParaRPr>
          </a:p>
          <a:p>
            <a:pPr>
              <a:lnSpc>
                <a:spcPct val="150000"/>
              </a:lnSpc>
            </a:pPr>
            <a:r>
              <a:rPr lang="zh-CN" altLang="en-US" sz="1500" dirty="0">
                <a:latin typeface="微软雅黑" panose="020B0503020204020204" charset="-122"/>
                <a:ea typeface="微软雅黑" panose="020B0503020204020204" charset="-122"/>
              </a:rPr>
              <a:t>最终比较</a:t>
            </a:r>
            <a:r>
              <a:rPr lang="en-US" altLang="zh-CN" sz="1500" dirty="0">
                <a:solidFill>
                  <a:srgbClr val="C00000"/>
                </a:solidFill>
                <a:latin typeface="微软雅黑" panose="020B0503020204020204" charset="-122"/>
                <a:ea typeface="微软雅黑" panose="020B0503020204020204" charset="-122"/>
              </a:rPr>
              <a:t>ss</a:t>
            </a:r>
            <a:r>
              <a:rPr lang="zh-CN" altLang="en-US" sz="1500" dirty="0">
                <a:latin typeface="微软雅黑" panose="020B0503020204020204" charset="-122"/>
                <a:ea typeface="微软雅黑" panose="020B0503020204020204" charset="-122"/>
              </a:rPr>
              <a:t>和</a:t>
            </a:r>
            <a:r>
              <a:rPr lang="en-US" altLang="zh-CN" sz="1500" dirty="0" err="1">
                <a:solidFill>
                  <a:srgbClr val="C00000"/>
                </a:solidFill>
                <a:latin typeface="微软雅黑" panose="020B0503020204020204" charset="-122"/>
                <a:ea typeface="微软雅黑" panose="020B0503020204020204" charset="-122"/>
              </a:rPr>
              <a:t>ss'</a:t>
            </a:r>
            <a:r>
              <a:rPr lang="zh-CN" altLang="en-US" sz="1500" dirty="0">
                <a:latin typeface="微软雅黑" panose="020B0503020204020204" charset="-122"/>
                <a:ea typeface="微软雅黑" panose="020B0503020204020204" charset="-122"/>
              </a:rPr>
              <a:t>即可</a:t>
            </a:r>
            <a:endParaRPr lang="en-US" altLang="zh-CN" sz="1500"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1</a:t>
            </a:r>
            <a:endParaRPr lang="zh-CN" altLang="en-US" sz="3600" dirty="0"/>
          </a:p>
        </p:txBody>
      </p:sp>
      <p:sp>
        <p:nvSpPr>
          <p:cNvPr id="27" name="矩形 26"/>
          <p:cNvSpPr/>
          <p:nvPr/>
        </p:nvSpPr>
        <p:spPr>
          <a:xfrm>
            <a:off x="59238" y="838188"/>
            <a:ext cx="11221472" cy="500137"/>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解封装流程，</a:t>
            </a:r>
            <a:r>
              <a:rPr lang="zh-CN" altLang="en-US" sz="1800" b="1" dirty="0">
                <a:latin typeface="微软雅黑" panose="020B0503020204020204" charset="-122"/>
                <a:ea typeface="微软雅黑" panose="020B0503020204020204" charset="-122"/>
                <a:cs typeface="Times New Roman" panose="02020603050405020304" pitchFamily="18" charset="0"/>
              </a:rPr>
              <a:t>多出的矩阵运算为 </a:t>
            </a:r>
            <a:r>
              <a:rPr lang="en-US" altLang="zh-CN" sz="1800" b="1" dirty="0">
                <a:latin typeface="微软雅黑" panose="020B0503020204020204" charset="-122"/>
                <a:ea typeface="微软雅黑" panose="020B0503020204020204" charset="-122"/>
                <a:cs typeface="Times New Roman" panose="02020603050405020304" pitchFamily="18" charset="0"/>
              </a:rPr>
              <a:t>M=C-B'S</a:t>
            </a:r>
            <a:endParaRPr lang="zh-CN" altLang="en-US" dirty="0"/>
          </a:p>
        </p:txBody>
      </p:sp>
      <p:sp>
        <p:nvSpPr>
          <p:cNvPr id="3"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高性能</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sym typeface="+mn-ea"/>
              </a:rPr>
              <a:t>算法执行流程</a:t>
            </a:r>
            <a:endParaRPr lang="zh-CN" altLang="en-US" sz="2800" b="1" dirty="0">
              <a:solidFill>
                <a:schemeClr val="tx2"/>
              </a:solidFill>
              <a:latin typeface="微软雅黑" panose="020B0503020204020204" charset="-122"/>
              <a:ea typeface="微软雅黑" panose="020B0503020204020204" charset="-122"/>
            </a:endParaRPr>
          </a:p>
        </p:txBody>
      </p:sp>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pic>
        <p:nvPicPr>
          <p:cNvPr id="2" name="图片 1"/>
          <p:cNvPicPr>
            <a:picLocks noChangeAspect="1"/>
          </p:cNvPicPr>
          <p:nvPr/>
        </p:nvPicPr>
        <p:blipFill>
          <a:blip r:embed="rId1"/>
          <a:stretch>
            <a:fillRect/>
          </a:stretch>
        </p:blipFill>
        <p:spPr>
          <a:xfrm>
            <a:off x="6076499" y="838188"/>
            <a:ext cx="5771308" cy="5620801"/>
          </a:xfrm>
          <a:prstGeom prst="rect">
            <a:avLst/>
          </a:prstGeom>
        </p:spPr>
      </p:pic>
      <p:sp>
        <p:nvSpPr>
          <p:cNvPr id="7" name="矩形 6"/>
          <p:cNvSpPr/>
          <p:nvPr/>
        </p:nvSpPr>
        <p:spPr>
          <a:xfrm>
            <a:off x="6076499" y="6377771"/>
            <a:ext cx="5771308" cy="377411"/>
          </a:xfrm>
          <a:prstGeom prst="rect">
            <a:avLst/>
          </a:prstGeom>
        </p:spPr>
        <p:txBody>
          <a:bodyPr wrap="square">
            <a:spAutoFit/>
          </a:bodyPr>
          <a:lstStyle/>
          <a:p>
            <a:pPr algn="ctr">
              <a:lnSpc>
                <a:spcPct val="150000"/>
              </a:lnSpc>
            </a:pPr>
            <a:r>
              <a:rPr lang="en-US" altLang="zh-CN" sz="1400" b="1" dirty="0" err="1">
                <a:latin typeface="微软雅黑" panose="020B0503020204020204" charset="-122"/>
                <a:ea typeface="微软雅黑" panose="020B0503020204020204" charset="-122"/>
              </a:rPr>
              <a:t>Decaps</a:t>
            </a:r>
            <a:r>
              <a:rPr lang="zh-CN" altLang="en-US" sz="1400" b="1" dirty="0">
                <a:latin typeface="微软雅黑" panose="020B0503020204020204" charset="-122"/>
                <a:ea typeface="微软雅黑" panose="020B0503020204020204" charset="-122"/>
              </a:rPr>
              <a:t>数据流图</a:t>
            </a:r>
            <a:endParaRPr lang="zh-CN" altLang="en-US" sz="1400" b="1" dirty="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2"/>
          <a:stretch>
            <a:fillRect/>
          </a:stretch>
        </p:blipFill>
        <p:spPr>
          <a:xfrm>
            <a:off x="2178312" y="1395721"/>
            <a:ext cx="3469740" cy="5045788"/>
          </a:xfrm>
          <a:prstGeom prst="rect">
            <a:avLst/>
          </a:prstGeom>
        </p:spPr>
      </p:pic>
      <p:sp>
        <p:nvSpPr>
          <p:cNvPr id="10" name="矩形 9"/>
          <p:cNvSpPr/>
          <p:nvPr/>
        </p:nvSpPr>
        <p:spPr>
          <a:xfrm>
            <a:off x="1933349" y="1367728"/>
            <a:ext cx="3900933" cy="5086655"/>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688893" y="5645835"/>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③</a:t>
            </a:r>
            <a:endParaRPr lang="zh-CN" altLang="en-US" sz="1200" b="1" dirty="0">
              <a:solidFill>
                <a:srgbClr val="FF0000"/>
              </a:solidFill>
              <a:latin typeface="Consolas" panose="020B0609020204030204" pitchFamily="49" charset="0"/>
            </a:endParaRPr>
          </a:p>
        </p:txBody>
      </p:sp>
      <p:sp>
        <p:nvSpPr>
          <p:cNvPr id="12" name="文本框 11"/>
          <p:cNvSpPr txBox="1"/>
          <p:nvPr/>
        </p:nvSpPr>
        <p:spPr>
          <a:xfrm>
            <a:off x="8242932" y="4100411"/>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④</a:t>
            </a:r>
            <a:endParaRPr lang="zh-CN" altLang="en-US" sz="1200" b="1" dirty="0">
              <a:solidFill>
                <a:srgbClr val="FF0000"/>
              </a:solidFill>
              <a:latin typeface="Consolas" panose="020B0609020204030204" pitchFamily="49" charset="0"/>
            </a:endParaRPr>
          </a:p>
        </p:txBody>
      </p:sp>
      <p:sp>
        <p:nvSpPr>
          <p:cNvPr id="13" name="文本框 12"/>
          <p:cNvSpPr txBox="1"/>
          <p:nvPr/>
        </p:nvSpPr>
        <p:spPr>
          <a:xfrm>
            <a:off x="8793938" y="3206884"/>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⑤</a:t>
            </a:r>
            <a:endParaRPr lang="zh-CN" altLang="en-US" sz="1200" b="1" dirty="0">
              <a:solidFill>
                <a:srgbClr val="FF0000"/>
              </a:solidFill>
              <a:latin typeface="Consolas" panose="020B0609020204030204" pitchFamily="49" charset="0"/>
            </a:endParaRPr>
          </a:p>
        </p:txBody>
      </p:sp>
      <p:sp>
        <p:nvSpPr>
          <p:cNvPr id="17" name="文本框 16"/>
          <p:cNvSpPr txBox="1"/>
          <p:nvPr/>
        </p:nvSpPr>
        <p:spPr>
          <a:xfrm>
            <a:off x="9350560" y="5987985"/>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⑥</a:t>
            </a:r>
            <a:endParaRPr lang="zh-CN" altLang="en-US" sz="1200" b="1" dirty="0">
              <a:solidFill>
                <a:srgbClr val="FF0000"/>
              </a:solidFill>
              <a:latin typeface="Consolas" panose="020B0609020204030204" pitchFamily="49" charset="0"/>
            </a:endParaRPr>
          </a:p>
        </p:txBody>
      </p:sp>
      <p:sp>
        <p:nvSpPr>
          <p:cNvPr id="32" name="文本框 31"/>
          <p:cNvSpPr txBox="1"/>
          <p:nvPr/>
        </p:nvSpPr>
        <p:spPr>
          <a:xfrm>
            <a:off x="9913778" y="5525598"/>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⑦</a:t>
            </a:r>
            <a:endParaRPr lang="zh-CN" altLang="en-US" sz="1200" b="1" dirty="0">
              <a:solidFill>
                <a:srgbClr val="FF0000"/>
              </a:solidFill>
              <a:latin typeface="Consolas" panose="020B0609020204030204" pitchFamily="49" charset="0"/>
            </a:endParaRPr>
          </a:p>
        </p:txBody>
      </p:sp>
      <p:sp>
        <p:nvSpPr>
          <p:cNvPr id="33" name="文本框 32"/>
          <p:cNvSpPr txBox="1"/>
          <p:nvPr/>
        </p:nvSpPr>
        <p:spPr>
          <a:xfrm>
            <a:off x="10458344" y="5971497"/>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⑧</a:t>
            </a:r>
            <a:endParaRPr lang="zh-CN" altLang="en-US" sz="1200" b="1" dirty="0">
              <a:solidFill>
                <a:srgbClr val="FF0000"/>
              </a:solidFill>
              <a:latin typeface="Consolas" panose="020B0609020204030204" pitchFamily="49" charset="0"/>
            </a:endParaRPr>
          </a:p>
        </p:txBody>
      </p:sp>
      <p:sp>
        <p:nvSpPr>
          <p:cNvPr id="34" name="文本框 33"/>
          <p:cNvSpPr txBox="1"/>
          <p:nvPr/>
        </p:nvSpPr>
        <p:spPr>
          <a:xfrm>
            <a:off x="11034820" y="5971497"/>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⑨</a:t>
            </a:r>
            <a:endParaRPr lang="zh-CN" altLang="en-US" sz="1200" b="1" dirty="0">
              <a:solidFill>
                <a:srgbClr val="FF0000"/>
              </a:solidFill>
              <a:latin typeface="Consolas" panose="020B0609020204030204" pitchFamily="49" charset="0"/>
            </a:endParaRPr>
          </a:p>
        </p:txBody>
      </p:sp>
      <p:sp>
        <p:nvSpPr>
          <p:cNvPr id="35" name="矩形 34"/>
          <p:cNvSpPr/>
          <p:nvPr/>
        </p:nvSpPr>
        <p:spPr>
          <a:xfrm>
            <a:off x="1925488" y="6391799"/>
            <a:ext cx="3900933" cy="377411"/>
          </a:xfrm>
          <a:prstGeom prst="rect">
            <a:avLst/>
          </a:prstGeom>
        </p:spPr>
        <p:txBody>
          <a:bodyPr wrap="square">
            <a:spAutoFit/>
          </a:bodyPr>
          <a:lstStyle/>
          <a:p>
            <a:pPr algn="ctr">
              <a:lnSpc>
                <a:spcPct val="150000"/>
              </a:lnSpc>
            </a:pPr>
            <a:r>
              <a:rPr lang="en-US" altLang="zh-CN" sz="1400" b="1" dirty="0" err="1">
                <a:latin typeface="微软雅黑" panose="020B0503020204020204" charset="-122"/>
                <a:ea typeface="微软雅黑" panose="020B0503020204020204" charset="-122"/>
              </a:rPr>
              <a:t>Decaps</a:t>
            </a:r>
            <a:r>
              <a:rPr lang="zh-CN" altLang="en-US" sz="1400" b="1" dirty="0">
                <a:latin typeface="微软雅黑" panose="020B0503020204020204" charset="-122"/>
                <a:ea typeface="微软雅黑" panose="020B0503020204020204" charset="-122"/>
              </a:rPr>
              <a:t>工作流程图</a:t>
            </a:r>
            <a:endParaRPr lang="zh-CN" altLang="en-US" sz="1400" b="1" dirty="0">
              <a:latin typeface="微软雅黑" panose="020B0503020204020204" charset="-122"/>
              <a:ea typeface="微软雅黑" panose="020B0503020204020204" charset="-122"/>
            </a:endParaRPr>
          </a:p>
        </p:txBody>
      </p:sp>
      <p:sp>
        <p:nvSpPr>
          <p:cNvPr id="38" name="右大括号 37"/>
          <p:cNvSpPr/>
          <p:nvPr/>
        </p:nvSpPr>
        <p:spPr>
          <a:xfrm rot="16200000">
            <a:off x="8341183" y="690320"/>
            <a:ext cx="130404" cy="990600"/>
          </a:xfrm>
          <a:prstGeom prst="rightBrace">
            <a:avLst>
              <a:gd name="adj1" fmla="val 50396"/>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右大括号 44"/>
          <p:cNvSpPr/>
          <p:nvPr/>
        </p:nvSpPr>
        <p:spPr>
          <a:xfrm rot="16200000">
            <a:off x="10282752" y="-125832"/>
            <a:ext cx="130404" cy="2627388"/>
          </a:xfrm>
          <a:prstGeom prst="rightBrace">
            <a:avLst>
              <a:gd name="adj1" fmla="val 50396"/>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8293496" y="779550"/>
            <a:ext cx="1995974" cy="377411"/>
          </a:xfrm>
          <a:prstGeom prst="rect">
            <a:avLst/>
          </a:prstGeom>
        </p:spPr>
        <p:txBody>
          <a:bodyPr wrap="square">
            <a:spAutoFit/>
          </a:bodyPr>
          <a:lstStyle/>
          <a:p>
            <a:pPr algn="ctr">
              <a:lnSpc>
                <a:spcPct val="150000"/>
              </a:lnSpc>
            </a:pPr>
            <a:r>
              <a:rPr lang="zh-CN" altLang="en-US" sz="1400" dirty="0">
                <a:solidFill>
                  <a:srgbClr val="FF0000"/>
                </a:solidFill>
                <a:latin typeface="微软雅黑" panose="020B0503020204020204" charset="-122"/>
                <a:ea typeface="微软雅黑" panose="020B0503020204020204" charset="-122"/>
              </a:rPr>
              <a:t>与</a:t>
            </a:r>
            <a:r>
              <a:rPr lang="en-US" altLang="zh-CN" sz="1400" dirty="0" err="1">
                <a:solidFill>
                  <a:srgbClr val="FF0000"/>
                </a:solidFill>
                <a:latin typeface="微软雅黑" panose="020B0503020204020204" charset="-122"/>
                <a:ea typeface="微软雅黑" panose="020B0503020204020204" charset="-122"/>
              </a:rPr>
              <a:t>Encaps</a:t>
            </a:r>
            <a:r>
              <a:rPr lang="zh-CN" altLang="en-US" sz="1400" dirty="0">
                <a:solidFill>
                  <a:srgbClr val="FF0000"/>
                </a:solidFill>
                <a:latin typeface="微软雅黑" panose="020B0503020204020204" charset="-122"/>
                <a:ea typeface="微软雅黑" panose="020B0503020204020204" charset="-122"/>
              </a:rPr>
              <a:t>重复的流程</a:t>
            </a:r>
            <a:endParaRPr lang="zh-CN" altLang="en-US" sz="1400" dirty="0">
              <a:solidFill>
                <a:srgbClr val="FF0000"/>
              </a:solidFill>
              <a:latin typeface="微软雅黑" panose="020B0503020204020204" charset="-122"/>
              <a:ea typeface="微软雅黑" panose="020B0503020204020204" charset="-122"/>
            </a:endParaRPr>
          </a:p>
        </p:txBody>
      </p:sp>
      <p:sp>
        <p:nvSpPr>
          <p:cNvPr id="48" name="文本框 47"/>
          <p:cNvSpPr txBox="1"/>
          <p:nvPr/>
        </p:nvSpPr>
        <p:spPr>
          <a:xfrm>
            <a:off x="174900" y="1657043"/>
            <a:ext cx="1865965" cy="465640"/>
          </a:xfrm>
          <a:prstGeom prst="rect">
            <a:avLst/>
          </a:prstGeom>
          <a:noFill/>
        </p:spPr>
        <p:txBody>
          <a:bodyPr wrap="square">
            <a:spAutoFit/>
          </a:bodyPr>
          <a:lstStyle/>
          <a:p>
            <a:pPr>
              <a:lnSpc>
                <a:spcPct val="150000"/>
              </a:lnSpc>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1</a:t>
            </a:r>
            <a:endParaRPr lang="zh-CN" altLang="en-US" sz="3600" dirty="0"/>
          </a:p>
        </p:txBody>
      </p:sp>
      <p:sp>
        <p:nvSpPr>
          <p:cNvPr id="27" name="矩形 26"/>
          <p:cNvSpPr/>
          <p:nvPr/>
        </p:nvSpPr>
        <p:spPr>
          <a:xfrm>
            <a:off x="477838" y="894353"/>
            <a:ext cx="4242074" cy="1751570"/>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状态转换规划</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dirty="0">
                <a:latin typeface="微软雅黑" panose="020B0503020204020204" charset="-122"/>
                <a:ea typeface="微软雅黑" panose="020B0503020204020204" charset="-122"/>
                <a:cs typeface="Times New Roman" panose="02020603050405020304" pitchFamily="18" charset="0"/>
              </a:rPr>
              <a:t>根据算法流程进行状态转移规划。</a:t>
            </a:r>
            <a:endParaRPr lang="en-US" altLang="zh-CN"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dirty="0">
                <a:latin typeface="微软雅黑" panose="020B0503020204020204" charset="-122"/>
                <a:ea typeface="微软雅黑" panose="020B0503020204020204" charset="-122"/>
                <a:cs typeface="Times New Roman" panose="02020603050405020304" pitchFamily="18" charset="0"/>
              </a:rPr>
              <a:t>对于矩阵乘等复杂的状态，进行拆分，通过子状态进行流程控制。</a:t>
            </a:r>
            <a:endParaRPr lang="en-US" altLang="zh-CN" dirty="0">
              <a:latin typeface="微软雅黑" panose="020B0503020204020204" charset="-122"/>
              <a:ea typeface="微软雅黑" panose="020B0503020204020204" charset="-122"/>
              <a:cs typeface="Times New Roman" panose="02020603050405020304" pitchFamily="18" charset="0"/>
            </a:endParaRPr>
          </a:p>
        </p:txBody>
      </p:sp>
      <p:sp>
        <p:nvSpPr>
          <p:cNvPr id="3"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高性能</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sym typeface="+mn-ea"/>
              </a:rPr>
              <a:t>算法执行流程</a:t>
            </a:r>
            <a:endParaRPr lang="zh-CN" altLang="en-US" sz="2800" b="1" dirty="0">
              <a:solidFill>
                <a:schemeClr val="tx2"/>
              </a:solidFill>
              <a:latin typeface="微软雅黑" panose="020B0503020204020204" charset="-122"/>
              <a:ea typeface="微软雅黑" panose="020B0503020204020204" charset="-122"/>
            </a:endParaRPr>
          </a:p>
        </p:txBody>
      </p:sp>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4" name="矩形 3"/>
          <p:cNvSpPr/>
          <p:nvPr/>
        </p:nvSpPr>
        <p:spPr>
          <a:xfrm>
            <a:off x="3079291" y="6493479"/>
            <a:ext cx="6009994" cy="286232"/>
          </a:xfrm>
          <a:prstGeom prst="rect">
            <a:avLst/>
          </a:prstGeom>
        </p:spPr>
        <p:txBody>
          <a:bodyPr wrap="square">
            <a:spAutoFit/>
          </a:bodyPr>
          <a:lstStyle/>
          <a:p>
            <a:pPr algn="ctr">
              <a:lnSpc>
                <a:spcPct val="90000"/>
              </a:lnSpc>
            </a:pPr>
            <a:r>
              <a:rPr lang="zh-CN" altLang="en-US" sz="1400" b="1" dirty="0">
                <a:latin typeface="微软雅黑" panose="020B0503020204020204" charset="-122"/>
                <a:ea typeface="微软雅黑" panose="020B0503020204020204" charset="-122"/>
              </a:rPr>
              <a:t>状态转移控制仿真波形</a:t>
            </a:r>
            <a:endParaRPr lang="zh-CN" altLang="en-US" sz="1400" b="1"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530322" y="4910414"/>
            <a:ext cx="11131353" cy="1554262"/>
          </a:xfrm>
          <a:prstGeom prst="rect">
            <a:avLst/>
          </a:prstGeom>
        </p:spPr>
      </p:pic>
      <p:sp>
        <p:nvSpPr>
          <p:cNvPr id="6" name="矩形 5"/>
          <p:cNvSpPr/>
          <p:nvPr/>
        </p:nvSpPr>
        <p:spPr>
          <a:xfrm>
            <a:off x="2315602" y="5037479"/>
            <a:ext cx="2955383" cy="140256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52"/>
          <p:cNvSpPr/>
          <p:nvPr/>
        </p:nvSpPr>
        <p:spPr>
          <a:xfrm>
            <a:off x="5654351" y="1020278"/>
            <a:ext cx="3107094" cy="3763925"/>
          </a:xfrm>
          <a:prstGeom prst="roundRect">
            <a:avLst>
              <a:gd name="adj" fmla="val 4426"/>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a:stretch>
            <a:fillRect/>
          </a:stretch>
        </p:blipFill>
        <p:spPr>
          <a:xfrm>
            <a:off x="5896410" y="1294951"/>
            <a:ext cx="2659763" cy="3436193"/>
          </a:xfrm>
          <a:prstGeom prst="rect">
            <a:avLst/>
          </a:prstGeom>
        </p:spPr>
      </p:pic>
      <p:sp>
        <p:nvSpPr>
          <p:cNvPr id="16" name="矩形 15"/>
          <p:cNvSpPr/>
          <p:nvPr/>
        </p:nvSpPr>
        <p:spPr>
          <a:xfrm>
            <a:off x="6429405" y="1076135"/>
            <a:ext cx="1593771" cy="286232"/>
          </a:xfrm>
          <a:prstGeom prst="rect">
            <a:avLst/>
          </a:prstGeom>
        </p:spPr>
        <p:txBody>
          <a:bodyPr wrap="square">
            <a:spAutoFit/>
          </a:bodyPr>
          <a:lstStyle/>
          <a:p>
            <a:pPr algn="ctr">
              <a:lnSpc>
                <a:spcPct val="90000"/>
              </a:lnSpc>
            </a:pPr>
            <a:r>
              <a:rPr lang="zh-CN" altLang="en-US" sz="1400" b="1" dirty="0">
                <a:solidFill>
                  <a:schemeClr val="accent1"/>
                </a:solidFill>
                <a:latin typeface="微软雅黑" panose="020B0503020204020204" charset="-122"/>
                <a:ea typeface="微软雅黑" panose="020B0503020204020204" charset="-122"/>
              </a:rPr>
              <a:t>状态转移图</a:t>
            </a:r>
            <a:endParaRPr lang="zh-CN" altLang="en-US" sz="1400" b="1" dirty="0">
              <a:solidFill>
                <a:schemeClr val="accent1"/>
              </a:solidFill>
              <a:latin typeface="微软雅黑" panose="020B0503020204020204" charset="-122"/>
              <a:ea typeface="微软雅黑" panose="020B0503020204020204" charset="-122"/>
            </a:endParaRPr>
          </a:p>
        </p:txBody>
      </p:sp>
      <p:pic>
        <p:nvPicPr>
          <p:cNvPr id="31" name="图片 30"/>
          <p:cNvPicPr>
            <a:picLocks noChangeAspect="1"/>
          </p:cNvPicPr>
          <p:nvPr/>
        </p:nvPicPr>
        <p:blipFill>
          <a:blip r:embed="rId3"/>
          <a:stretch>
            <a:fillRect/>
          </a:stretch>
        </p:blipFill>
        <p:spPr>
          <a:xfrm>
            <a:off x="5920376" y="4082706"/>
            <a:ext cx="809560" cy="484688"/>
          </a:xfrm>
          <a:prstGeom prst="rect">
            <a:avLst/>
          </a:prstGeom>
        </p:spPr>
      </p:pic>
      <p:sp>
        <p:nvSpPr>
          <p:cNvPr id="36" name="矩形 35"/>
          <p:cNvSpPr/>
          <p:nvPr/>
        </p:nvSpPr>
        <p:spPr>
          <a:xfrm>
            <a:off x="5854502" y="4028996"/>
            <a:ext cx="961261" cy="64074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9301045" y="1301734"/>
            <a:ext cx="2220225" cy="3469091"/>
          </a:xfrm>
          <a:prstGeom prst="rect">
            <a:avLst/>
          </a:prstGeom>
          <a:noFill/>
          <a:ln w="12700">
            <a:noFill/>
          </a:ln>
        </p:spPr>
        <p:txBody>
          <a:bodyPr wrap="square">
            <a:spAutoFit/>
          </a:bodyPr>
          <a:lstStyle/>
          <a:p>
            <a:pPr>
              <a:lnSpc>
                <a:spcPct val="150000"/>
              </a:lnSpc>
            </a:pPr>
            <a:r>
              <a:rPr lang="en-US" altLang="zh-CN" sz="1600" b="0" dirty="0">
                <a:solidFill>
                  <a:srgbClr val="008000"/>
                </a:solidFill>
                <a:effectLst/>
                <a:latin typeface="Consolas" panose="020B0609020204030204" pitchFamily="49" charset="0"/>
              </a:rPr>
              <a:t>// --- </a:t>
            </a:r>
            <a:r>
              <a:rPr lang="en-US" altLang="zh-CN" sz="1600" b="0" dirty="0" err="1">
                <a:solidFill>
                  <a:srgbClr val="008000"/>
                </a:solidFill>
                <a:effectLst/>
                <a:latin typeface="Consolas" panose="020B0609020204030204" pitchFamily="49" charset="0"/>
              </a:rPr>
              <a:t>CAL_B</a:t>
            </a:r>
            <a:r>
              <a:rPr lang="en-US" altLang="zh-CN" sz="1600" b="0" dirty="0">
                <a:solidFill>
                  <a:srgbClr val="008000"/>
                </a:solidFill>
                <a:effectLst/>
                <a:latin typeface="Consolas" panose="020B0609020204030204" pitchFamily="49" charset="0"/>
              </a:rPr>
              <a:t> ---</a:t>
            </a:r>
            <a:endParaRPr lang="en-US" altLang="zh-CN" sz="1600" b="0" dirty="0">
              <a:solidFill>
                <a:srgbClr val="000000"/>
              </a:solidFill>
              <a:effectLst/>
              <a:latin typeface="Consolas" panose="020B0609020204030204" pitchFamily="49" charset="0"/>
            </a:endParaRPr>
          </a:p>
          <a:p>
            <a:pPr>
              <a:lnSpc>
                <a:spcPct val="120000"/>
              </a:lnSpc>
            </a:pPr>
            <a:r>
              <a:rPr lang="en-US" altLang="zh-CN" sz="1600" b="0" dirty="0">
                <a:solidFill>
                  <a:srgbClr val="098658"/>
                </a:solidFill>
                <a:effectLst/>
                <a:latin typeface="Consolas" panose="020B0609020204030204" pitchFamily="49" charset="0"/>
              </a:rPr>
              <a:t>1</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SUB_RD_E</a:t>
            </a:r>
            <a:endParaRPr lang="en-US" altLang="zh-CN" sz="1600" b="0" dirty="0">
              <a:solidFill>
                <a:srgbClr val="000000"/>
              </a:solidFill>
              <a:effectLst/>
              <a:latin typeface="Consolas" panose="020B0609020204030204" pitchFamily="49" charset="0"/>
            </a:endParaRPr>
          </a:p>
          <a:p>
            <a:pPr>
              <a:lnSpc>
                <a:spcPct val="120000"/>
              </a:lnSpc>
            </a:pPr>
            <a:r>
              <a:rPr lang="en-US" altLang="zh-CN" sz="1600" dirty="0">
                <a:solidFill>
                  <a:srgbClr val="098658"/>
                </a:solidFill>
                <a:latin typeface="Consolas" panose="020B0609020204030204" pitchFamily="49" charset="0"/>
              </a:rPr>
              <a:t>2</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SUB_SHA_VALID</a:t>
            </a:r>
            <a:endParaRPr lang="en-US" altLang="zh-CN" sz="1600" b="0" dirty="0">
              <a:solidFill>
                <a:srgbClr val="000000"/>
              </a:solidFill>
              <a:effectLst/>
              <a:latin typeface="Consolas" panose="020B0609020204030204" pitchFamily="49" charset="0"/>
            </a:endParaRPr>
          </a:p>
          <a:p>
            <a:pPr>
              <a:lnSpc>
                <a:spcPct val="120000"/>
              </a:lnSpc>
            </a:pPr>
            <a:r>
              <a:rPr lang="en-US" altLang="zh-CN" sz="1600" dirty="0">
                <a:solidFill>
                  <a:srgbClr val="098658"/>
                </a:solidFill>
                <a:latin typeface="Consolas" panose="020B0609020204030204" pitchFamily="49" charset="0"/>
              </a:rPr>
              <a:t>3</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SUB_SHA_IN_sd</a:t>
            </a:r>
            <a:endParaRPr lang="en-US" altLang="zh-CN" sz="1600" b="0" dirty="0">
              <a:solidFill>
                <a:srgbClr val="000000"/>
              </a:solidFill>
              <a:effectLst/>
              <a:latin typeface="Consolas" panose="020B0609020204030204" pitchFamily="49" charset="0"/>
            </a:endParaRPr>
          </a:p>
          <a:p>
            <a:pPr>
              <a:lnSpc>
                <a:spcPct val="120000"/>
              </a:lnSpc>
            </a:pPr>
            <a:r>
              <a:rPr lang="en-US" altLang="zh-CN" sz="1600" dirty="0">
                <a:solidFill>
                  <a:srgbClr val="098658"/>
                </a:solidFill>
                <a:latin typeface="Consolas" panose="020B0609020204030204" pitchFamily="49" charset="0"/>
              </a:rPr>
              <a:t>4</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SUB_MUL_AS</a:t>
            </a:r>
            <a:endParaRPr lang="en-US" altLang="zh-CN" sz="1600" b="0" dirty="0">
              <a:solidFill>
                <a:srgbClr val="000000"/>
              </a:solidFill>
              <a:effectLst/>
              <a:latin typeface="Consolas" panose="020B0609020204030204" pitchFamily="49" charset="0"/>
            </a:endParaRPr>
          </a:p>
          <a:p>
            <a:pPr>
              <a:lnSpc>
                <a:spcPct val="120000"/>
              </a:lnSpc>
            </a:pPr>
            <a:r>
              <a:rPr lang="en-US" altLang="zh-CN" sz="1600" dirty="0">
                <a:solidFill>
                  <a:srgbClr val="098658"/>
                </a:solidFill>
                <a:latin typeface="Consolas" panose="020B0609020204030204" pitchFamily="49" charset="0"/>
              </a:rPr>
              <a:t>5</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SUB_WT_B</a:t>
            </a:r>
            <a:endParaRPr lang="en-US" altLang="zh-CN" sz="1600" b="0" dirty="0">
              <a:solidFill>
                <a:srgbClr val="000000"/>
              </a:solidFill>
              <a:effectLst/>
              <a:latin typeface="Consolas" panose="020B0609020204030204" pitchFamily="49" charset="0"/>
            </a:endParaRPr>
          </a:p>
          <a:p>
            <a:pPr>
              <a:lnSpc>
                <a:spcPct val="150000"/>
              </a:lnSpc>
            </a:pPr>
            <a:r>
              <a:rPr lang="en-US" altLang="zh-CN" sz="1600" b="0" dirty="0">
                <a:solidFill>
                  <a:srgbClr val="008000"/>
                </a:solidFill>
                <a:effectLst/>
                <a:latin typeface="Consolas" panose="020B0609020204030204" pitchFamily="49" charset="0"/>
              </a:rPr>
              <a:t>// --- </a:t>
            </a:r>
            <a:r>
              <a:rPr lang="en-US" altLang="zh-CN" sz="1600" b="0" dirty="0" err="1">
                <a:solidFill>
                  <a:srgbClr val="008000"/>
                </a:solidFill>
                <a:effectLst/>
                <a:latin typeface="Consolas" panose="020B0609020204030204" pitchFamily="49" charset="0"/>
              </a:rPr>
              <a:t>CAL_BP</a:t>
            </a:r>
            <a:r>
              <a:rPr lang="en-US" altLang="zh-CN" sz="1600" b="0" dirty="0">
                <a:solidFill>
                  <a:srgbClr val="008000"/>
                </a:solidFill>
                <a:effectLst/>
                <a:latin typeface="Consolas" panose="020B0609020204030204" pitchFamily="49" charset="0"/>
              </a:rPr>
              <a:t> ---</a:t>
            </a:r>
            <a:endParaRPr lang="en-US" altLang="zh-CN" sz="1600" b="0" dirty="0">
              <a:solidFill>
                <a:srgbClr val="000000"/>
              </a:solidFill>
              <a:effectLst/>
              <a:latin typeface="Consolas" panose="020B0609020204030204" pitchFamily="49" charset="0"/>
            </a:endParaRPr>
          </a:p>
          <a:p>
            <a:pPr>
              <a:lnSpc>
                <a:spcPct val="120000"/>
              </a:lnSpc>
            </a:pPr>
            <a:r>
              <a:rPr lang="en-US" altLang="zh-CN" sz="1600" dirty="0">
                <a:solidFill>
                  <a:srgbClr val="098658"/>
                </a:solidFill>
                <a:latin typeface="Consolas" panose="020B0609020204030204" pitchFamily="49" charset="0"/>
              </a:rPr>
              <a:t>6 </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SUB_RD_SP</a:t>
            </a:r>
            <a:endParaRPr lang="en-US" altLang="zh-CN" sz="1600" b="0" dirty="0">
              <a:solidFill>
                <a:srgbClr val="000000"/>
              </a:solidFill>
              <a:effectLst/>
              <a:latin typeface="Consolas" panose="020B0609020204030204" pitchFamily="49" charset="0"/>
            </a:endParaRPr>
          </a:p>
          <a:p>
            <a:pPr>
              <a:lnSpc>
                <a:spcPct val="120000"/>
              </a:lnSpc>
            </a:pPr>
            <a:r>
              <a:rPr lang="en-US" altLang="zh-CN" sz="1600" dirty="0">
                <a:solidFill>
                  <a:srgbClr val="098658"/>
                </a:solidFill>
                <a:latin typeface="Consolas" panose="020B0609020204030204" pitchFamily="49" charset="0"/>
              </a:rPr>
              <a:t>7</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SUB_SHA_VALID</a:t>
            </a:r>
            <a:endParaRPr lang="en-US" altLang="zh-CN" sz="1600" b="0" dirty="0">
              <a:solidFill>
                <a:srgbClr val="000000"/>
              </a:solidFill>
              <a:effectLst/>
              <a:latin typeface="Consolas" panose="020B0609020204030204" pitchFamily="49" charset="0"/>
            </a:endParaRPr>
          </a:p>
          <a:p>
            <a:pPr>
              <a:lnSpc>
                <a:spcPct val="120000"/>
              </a:lnSpc>
            </a:pPr>
            <a:r>
              <a:rPr lang="en-US" altLang="zh-CN" sz="1600" dirty="0">
                <a:solidFill>
                  <a:srgbClr val="098658"/>
                </a:solidFill>
                <a:latin typeface="Consolas" panose="020B0609020204030204" pitchFamily="49" charset="0"/>
              </a:rPr>
              <a:t>8</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SUB_SHA_IN_sd</a:t>
            </a:r>
            <a:endParaRPr lang="en-US" altLang="zh-CN" sz="1600" b="0" dirty="0">
              <a:solidFill>
                <a:srgbClr val="000000"/>
              </a:solidFill>
              <a:effectLst/>
              <a:latin typeface="Consolas" panose="020B0609020204030204" pitchFamily="49" charset="0"/>
            </a:endParaRPr>
          </a:p>
          <a:p>
            <a:pPr>
              <a:lnSpc>
                <a:spcPct val="120000"/>
              </a:lnSpc>
            </a:pPr>
            <a:r>
              <a:rPr lang="en-US" altLang="zh-CN" sz="1600" dirty="0">
                <a:solidFill>
                  <a:srgbClr val="098658"/>
                </a:solidFill>
                <a:latin typeface="Consolas" panose="020B0609020204030204" pitchFamily="49" charset="0"/>
              </a:rPr>
              <a:t>9 </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SUB_MUL_SPA</a:t>
            </a:r>
            <a:endParaRPr lang="en-US" altLang="zh-CN" sz="1600" b="0" dirty="0">
              <a:solidFill>
                <a:srgbClr val="000000"/>
              </a:solidFill>
              <a:effectLst/>
              <a:latin typeface="Consolas" panose="020B0609020204030204" pitchFamily="49" charset="0"/>
            </a:endParaRPr>
          </a:p>
        </p:txBody>
      </p:sp>
      <p:sp>
        <p:nvSpPr>
          <p:cNvPr id="38" name="矩形 37"/>
          <p:cNvSpPr/>
          <p:nvPr/>
        </p:nvSpPr>
        <p:spPr>
          <a:xfrm>
            <a:off x="9614271" y="1143202"/>
            <a:ext cx="1593771" cy="286232"/>
          </a:xfrm>
          <a:prstGeom prst="rect">
            <a:avLst/>
          </a:prstGeom>
        </p:spPr>
        <p:txBody>
          <a:bodyPr wrap="square">
            <a:spAutoFit/>
          </a:bodyPr>
          <a:lstStyle/>
          <a:p>
            <a:pPr algn="ctr">
              <a:lnSpc>
                <a:spcPct val="90000"/>
              </a:lnSpc>
            </a:pPr>
            <a:r>
              <a:rPr lang="zh-CN" altLang="en-US" sz="1400" b="1" dirty="0">
                <a:solidFill>
                  <a:schemeClr val="accent1"/>
                </a:solidFill>
                <a:latin typeface="微软雅黑" panose="020B0503020204020204" charset="-122"/>
                <a:ea typeface="微软雅黑" panose="020B0503020204020204" charset="-122"/>
              </a:rPr>
              <a:t>子状态转换表</a:t>
            </a:r>
            <a:endParaRPr lang="zh-CN" altLang="en-US" sz="1400" b="1" dirty="0">
              <a:solidFill>
                <a:schemeClr val="accent1"/>
              </a:solidFill>
              <a:latin typeface="微软雅黑" panose="020B0503020204020204" charset="-122"/>
              <a:ea typeface="微软雅黑" panose="020B0503020204020204" charset="-122"/>
            </a:endParaRPr>
          </a:p>
        </p:txBody>
      </p:sp>
      <p:sp>
        <p:nvSpPr>
          <p:cNvPr id="39" name="矩形 38"/>
          <p:cNvSpPr/>
          <p:nvPr/>
        </p:nvSpPr>
        <p:spPr>
          <a:xfrm>
            <a:off x="5447981" y="5037479"/>
            <a:ext cx="2690179" cy="140256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377316" y="5046691"/>
            <a:ext cx="3227944" cy="140256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955366" y="5053577"/>
            <a:ext cx="1593771" cy="286232"/>
          </a:xfrm>
          <a:prstGeom prst="rect">
            <a:avLst/>
          </a:prstGeom>
        </p:spPr>
        <p:txBody>
          <a:bodyPr wrap="square">
            <a:spAutoFit/>
          </a:bodyPr>
          <a:lstStyle/>
          <a:p>
            <a:pPr algn="ctr">
              <a:lnSpc>
                <a:spcPct val="90000"/>
              </a:lnSpc>
            </a:pPr>
            <a:r>
              <a:rPr lang="en-US" altLang="zh-CN" sz="1400" b="1" dirty="0" err="1">
                <a:solidFill>
                  <a:srgbClr val="FF0000"/>
                </a:solidFill>
                <a:latin typeface="微软雅黑" panose="020B0503020204020204" charset="-122"/>
                <a:ea typeface="微软雅黑" panose="020B0503020204020204" charset="-122"/>
              </a:rPr>
              <a:t>KeyGen</a:t>
            </a:r>
            <a:endParaRPr lang="zh-CN" altLang="en-US" sz="1400" b="1" dirty="0">
              <a:solidFill>
                <a:srgbClr val="FF0000"/>
              </a:solidFill>
              <a:latin typeface="微软雅黑" panose="020B0503020204020204" charset="-122"/>
              <a:ea typeface="微软雅黑" panose="020B0503020204020204" charset="-122"/>
            </a:endParaRPr>
          </a:p>
        </p:txBody>
      </p:sp>
      <p:sp>
        <p:nvSpPr>
          <p:cNvPr id="42" name="矩形 41"/>
          <p:cNvSpPr/>
          <p:nvPr/>
        </p:nvSpPr>
        <p:spPr>
          <a:xfrm>
            <a:off x="5984609" y="5046974"/>
            <a:ext cx="1593771" cy="286232"/>
          </a:xfrm>
          <a:prstGeom prst="rect">
            <a:avLst/>
          </a:prstGeom>
        </p:spPr>
        <p:txBody>
          <a:bodyPr wrap="square">
            <a:spAutoFit/>
          </a:bodyPr>
          <a:lstStyle/>
          <a:p>
            <a:pPr algn="ctr">
              <a:lnSpc>
                <a:spcPct val="90000"/>
              </a:lnSpc>
            </a:pPr>
            <a:r>
              <a:rPr lang="en-US" altLang="zh-CN" sz="1400" b="1" dirty="0" err="1">
                <a:solidFill>
                  <a:srgbClr val="FF0000"/>
                </a:solidFill>
                <a:latin typeface="微软雅黑" panose="020B0503020204020204" charset="-122"/>
                <a:ea typeface="微软雅黑" panose="020B0503020204020204" charset="-122"/>
              </a:rPr>
              <a:t>Encaps</a:t>
            </a:r>
            <a:endParaRPr lang="zh-CN" altLang="en-US" sz="1400" b="1" dirty="0">
              <a:solidFill>
                <a:srgbClr val="FF0000"/>
              </a:solidFill>
              <a:latin typeface="微软雅黑" panose="020B0503020204020204" charset="-122"/>
              <a:ea typeface="微软雅黑" panose="020B0503020204020204" charset="-122"/>
            </a:endParaRPr>
          </a:p>
        </p:txBody>
      </p:sp>
      <p:sp>
        <p:nvSpPr>
          <p:cNvPr id="43" name="矩形 42"/>
          <p:cNvSpPr/>
          <p:nvPr/>
        </p:nvSpPr>
        <p:spPr>
          <a:xfrm>
            <a:off x="9297866" y="5071166"/>
            <a:ext cx="1593771" cy="286232"/>
          </a:xfrm>
          <a:prstGeom prst="rect">
            <a:avLst/>
          </a:prstGeom>
        </p:spPr>
        <p:txBody>
          <a:bodyPr wrap="square">
            <a:spAutoFit/>
          </a:bodyPr>
          <a:lstStyle/>
          <a:p>
            <a:pPr algn="ctr">
              <a:lnSpc>
                <a:spcPct val="90000"/>
              </a:lnSpc>
            </a:pPr>
            <a:r>
              <a:rPr lang="en-US" altLang="zh-CN" sz="1400" b="1" dirty="0" err="1">
                <a:solidFill>
                  <a:srgbClr val="FF0000"/>
                </a:solidFill>
                <a:latin typeface="微软雅黑" panose="020B0503020204020204" charset="-122"/>
                <a:ea typeface="微软雅黑" panose="020B0503020204020204" charset="-122"/>
              </a:rPr>
              <a:t>Decaps</a:t>
            </a:r>
            <a:endParaRPr lang="zh-CN" altLang="en-US" sz="1400" b="1" dirty="0">
              <a:solidFill>
                <a:srgbClr val="FF0000"/>
              </a:solidFill>
              <a:latin typeface="微软雅黑" panose="020B0503020204020204" charset="-122"/>
              <a:ea typeface="微软雅黑" panose="020B0503020204020204" charset="-122"/>
            </a:endParaRPr>
          </a:p>
        </p:txBody>
      </p:sp>
      <p:sp>
        <p:nvSpPr>
          <p:cNvPr id="44" name="矩形 43"/>
          <p:cNvSpPr/>
          <p:nvPr/>
        </p:nvSpPr>
        <p:spPr>
          <a:xfrm>
            <a:off x="647700" y="5884938"/>
            <a:ext cx="11052810" cy="604210"/>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509240" y="5995836"/>
            <a:ext cx="1867451" cy="286232"/>
          </a:xfrm>
          <a:prstGeom prst="rect">
            <a:avLst/>
          </a:prstGeom>
        </p:spPr>
        <p:txBody>
          <a:bodyPr wrap="square">
            <a:spAutoFit/>
          </a:bodyPr>
          <a:lstStyle/>
          <a:p>
            <a:pPr algn="ctr">
              <a:lnSpc>
                <a:spcPct val="90000"/>
              </a:lnSpc>
            </a:pPr>
            <a:r>
              <a:rPr lang="zh-CN" altLang="en-US" sz="1400" b="1" dirty="0">
                <a:solidFill>
                  <a:srgbClr val="FFC000"/>
                </a:solidFill>
                <a:latin typeface="微软雅黑" panose="020B0503020204020204" charset="-122"/>
                <a:ea typeface="微软雅黑" panose="020B0503020204020204" charset="-122"/>
              </a:rPr>
              <a:t>状态开始和结束信号</a:t>
            </a:r>
            <a:endParaRPr lang="zh-CN" altLang="en-US" sz="1400" b="1" dirty="0">
              <a:solidFill>
                <a:srgbClr val="FFC000"/>
              </a:solidFill>
              <a:latin typeface="微软雅黑" panose="020B0503020204020204" charset="-122"/>
              <a:ea typeface="微软雅黑" panose="020B0503020204020204" charset="-122"/>
            </a:endParaRPr>
          </a:p>
        </p:txBody>
      </p:sp>
      <p:sp>
        <p:nvSpPr>
          <p:cNvPr id="46" name="矩形 45"/>
          <p:cNvSpPr/>
          <p:nvPr/>
        </p:nvSpPr>
        <p:spPr>
          <a:xfrm>
            <a:off x="1270746" y="5253398"/>
            <a:ext cx="1169162" cy="286232"/>
          </a:xfrm>
          <a:prstGeom prst="rect">
            <a:avLst/>
          </a:prstGeom>
        </p:spPr>
        <p:txBody>
          <a:bodyPr wrap="square">
            <a:spAutoFit/>
          </a:bodyPr>
          <a:lstStyle/>
          <a:p>
            <a:pPr algn="ctr">
              <a:lnSpc>
                <a:spcPct val="90000"/>
              </a:lnSpc>
            </a:pPr>
            <a:r>
              <a:rPr lang="zh-CN" altLang="en-US" sz="1400" b="1" dirty="0">
                <a:solidFill>
                  <a:srgbClr val="FFC000"/>
                </a:solidFill>
                <a:latin typeface="微软雅黑" panose="020B0503020204020204" charset="-122"/>
                <a:ea typeface="微软雅黑" panose="020B0503020204020204" charset="-122"/>
              </a:rPr>
              <a:t>指令写入</a:t>
            </a:r>
            <a:endParaRPr lang="zh-CN" altLang="en-US" sz="1400" b="1" dirty="0">
              <a:solidFill>
                <a:srgbClr val="FFC000"/>
              </a:solidFill>
              <a:latin typeface="微软雅黑" panose="020B0503020204020204" charset="-122"/>
              <a:ea typeface="微软雅黑" panose="020B0503020204020204" charset="-122"/>
            </a:endParaRPr>
          </a:p>
        </p:txBody>
      </p:sp>
      <p:sp>
        <p:nvSpPr>
          <p:cNvPr id="47" name="矩形 46"/>
          <p:cNvSpPr/>
          <p:nvPr/>
        </p:nvSpPr>
        <p:spPr>
          <a:xfrm>
            <a:off x="565929" y="5075339"/>
            <a:ext cx="881131" cy="687897"/>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52"/>
          <p:cNvSpPr/>
          <p:nvPr/>
        </p:nvSpPr>
        <p:spPr>
          <a:xfrm>
            <a:off x="9146623" y="1020279"/>
            <a:ext cx="2530517" cy="3763925"/>
          </a:xfrm>
          <a:prstGeom prst="roundRect">
            <a:avLst>
              <a:gd name="adj" fmla="val 4426"/>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9" name="表格 48"/>
          <p:cNvGraphicFramePr>
            <a:graphicFrameLocks noGrp="1"/>
          </p:cNvGraphicFramePr>
          <p:nvPr/>
        </p:nvGraphicFramePr>
        <p:xfrm>
          <a:off x="521283" y="3055437"/>
          <a:ext cx="4740663" cy="1655932"/>
        </p:xfrm>
        <a:graphic>
          <a:graphicData uri="http://schemas.openxmlformats.org/drawingml/2006/table">
            <a:tbl>
              <a:tblPr firstRow="1" bandRow="1">
                <a:tableStyleId>{5C22544A-7EE6-4342-B048-85BDC9FD1C3A}</a:tableStyleId>
              </a:tblPr>
              <a:tblGrid>
                <a:gridCol w="1753928"/>
                <a:gridCol w="1501517"/>
                <a:gridCol w="1485218"/>
              </a:tblGrid>
              <a:tr h="413983">
                <a:tc>
                  <a:txBody>
                    <a:bodyPr/>
                    <a:lstStyle/>
                    <a:p>
                      <a:pPr algn="ctr"/>
                      <a:r>
                        <a:rPr lang="zh-CN" altLang="en-US" sz="1300" dirty="0">
                          <a:solidFill>
                            <a:schemeClr val="bg1"/>
                          </a:solidFill>
                        </a:rPr>
                        <a:t>指标对比</a:t>
                      </a:r>
                      <a:endParaRPr lang="zh-CN" altLang="en-US" sz="1300" dirty="0">
                        <a:solidFill>
                          <a:schemeClr val="bg1"/>
                        </a:solidFill>
                      </a:endParaRPr>
                    </a:p>
                  </a:txBody>
                  <a:tcPr anchor="ctr"/>
                </a:tc>
                <a:tc>
                  <a:txBody>
                    <a:bodyPr/>
                    <a:lstStyle/>
                    <a:p>
                      <a:pPr algn="ctr"/>
                      <a:r>
                        <a:rPr lang="zh-CN" altLang="en-US" sz="1300" dirty="0">
                          <a:solidFill>
                            <a:schemeClr val="bg1"/>
                          </a:solidFill>
                        </a:rPr>
                        <a:t>项目目标</a:t>
                      </a:r>
                      <a:endParaRPr lang="zh-CN" altLang="en-US" sz="1300" dirty="0">
                        <a:solidFill>
                          <a:schemeClr val="bg1"/>
                        </a:solidFill>
                      </a:endParaRPr>
                    </a:p>
                  </a:txBody>
                  <a:tcPr anchor="ctr"/>
                </a:tc>
                <a:tc>
                  <a:txBody>
                    <a:bodyPr/>
                    <a:lstStyle/>
                    <a:p>
                      <a:pPr algn="ctr"/>
                      <a:r>
                        <a:rPr lang="zh-CN" altLang="en-US" sz="1300" dirty="0">
                          <a:solidFill>
                            <a:schemeClr val="bg1"/>
                          </a:solidFill>
                        </a:rPr>
                        <a:t>预期实现指标</a:t>
                      </a:r>
                      <a:endParaRPr lang="zh-CN" altLang="en-US" sz="1300" dirty="0">
                        <a:solidFill>
                          <a:schemeClr val="bg1"/>
                        </a:solidFill>
                      </a:endParaRPr>
                    </a:p>
                  </a:txBody>
                  <a:tcPr anchor="ctr"/>
                </a:tc>
              </a:tr>
              <a:tr h="41398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300" dirty="0">
                          <a:solidFill>
                            <a:schemeClr val="tx1"/>
                          </a:solidFill>
                          <a:latin typeface="微软雅黑" panose="020B0503020204020204" charset="-122"/>
                          <a:ea typeface="微软雅黑" panose="020B0503020204020204" charset="-122"/>
                        </a:rPr>
                        <a:t>峰值密钥生成时间</a:t>
                      </a:r>
                      <a:endParaRPr lang="zh-CN" altLang="en-US" sz="13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300" dirty="0">
                          <a:solidFill>
                            <a:schemeClr val="tx1"/>
                          </a:solidFill>
                          <a:latin typeface="微软雅黑" panose="020B0503020204020204" charset="-122"/>
                          <a:ea typeface="微软雅黑" panose="020B0503020204020204" charset="-122"/>
                        </a:rPr>
                        <a:t>700μs@300MHz</a:t>
                      </a:r>
                      <a:endParaRPr lang="zh-CN" altLang="en-US" sz="1300" dirty="0">
                        <a:solidFill>
                          <a:schemeClr val="tx1"/>
                        </a:solidFill>
                      </a:endParaRPr>
                    </a:p>
                  </a:txBody>
                  <a:tcPr anchor="ctr"/>
                </a:tc>
                <a:tc>
                  <a:txBody>
                    <a:bodyPr/>
                    <a:lstStyle/>
                    <a:p>
                      <a:pPr algn="ctr"/>
                      <a:r>
                        <a:rPr lang="en-US" altLang="zh-CN" sz="1300" kern="1200" dirty="0">
                          <a:solidFill>
                            <a:srgbClr val="C00000"/>
                          </a:solidFill>
                          <a:latin typeface="微软雅黑" panose="020B0503020204020204" charset="-122"/>
                          <a:ea typeface="微软雅黑" panose="020B0503020204020204" charset="-122"/>
                          <a:cs typeface="+mn-cs"/>
                        </a:rPr>
                        <a:t>425μs</a:t>
                      </a:r>
                      <a:r>
                        <a:rPr lang="en-US" altLang="zh-CN" sz="1300" kern="1200" dirty="0">
                          <a:solidFill>
                            <a:schemeClr val="tx1"/>
                          </a:solidFill>
                          <a:latin typeface="微软雅黑" panose="020B0503020204020204" charset="-122"/>
                          <a:ea typeface="微软雅黑" panose="020B0503020204020204" charset="-122"/>
                          <a:cs typeface="+mn-cs"/>
                        </a:rPr>
                        <a:t>@300MHz</a:t>
                      </a:r>
                      <a:endParaRPr lang="zh-CN" altLang="en-US" sz="1300" kern="1200" dirty="0">
                        <a:solidFill>
                          <a:schemeClr val="tx1"/>
                        </a:solidFill>
                        <a:latin typeface="微软雅黑" panose="020B0503020204020204" charset="-122"/>
                        <a:ea typeface="微软雅黑" panose="020B0503020204020204" charset="-122"/>
                        <a:cs typeface="+mn-cs"/>
                      </a:endParaRPr>
                    </a:p>
                  </a:txBody>
                  <a:tcPr anchor="ctr"/>
                </a:tc>
              </a:tr>
              <a:tr h="413983">
                <a:tc>
                  <a:txBody>
                    <a:bodyPr/>
                    <a:lstStyle/>
                    <a:p>
                      <a:pPr algn="ctr"/>
                      <a:r>
                        <a:rPr lang="zh-CN" altLang="en-US" sz="1300" dirty="0">
                          <a:latin typeface="微软雅黑" panose="020B0503020204020204" charset="-122"/>
                          <a:ea typeface="微软雅黑" panose="020B0503020204020204" charset="-122"/>
                        </a:rPr>
                        <a:t>峰值密钥封装时间</a:t>
                      </a:r>
                      <a:endParaRPr lang="zh-CN" altLang="en-US" sz="1300" dirty="0">
                        <a:solidFill>
                          <a:schemeClr val="tx1"/>
                        </a:solidFill>
                      </a:endParaRPr>
                    </a:p>
                  </a:txBody>
                  <a:tcPr anchor="ctr"/>
                </a:tc>
                <a:tc>
                  <a:txBody>
                    <a:bodyPr/>
                    <a:lstStyle/>
                    <a:p>
                      <a:pPr algn="ctr"/>
                      <a:r>
                        <a:rPr lang="en-US" altLang="zh-CN" sz="1300" dirty="0">
                          <a:solidFill>
                            <a:schemeClr val="tx1"/>
                          </a:solidFill>
                          <a:latin typeface="微软雅黑" panose="020B0503020204020204" charset="-122"/>
                          <a:ea typeface="微软雅黑" panose="020B0503020204020204" charset="-122"/>
                        </a:rPr>
                        <a:t>750μs@300MH</a:t>
                      </a:r>
                      <a:endParaRPr lang="zh-CN" altLang="en-US" sz="1300" dirty="0">
                        <a:solidFill>
                          <a:schemeClr val="tx1"/>
                        </a:solidFill>
                      </a:endParaRPr>
                    </a:p>
                  </a:txBody>
                  <a:tcPr anchor="ctr"/>
                </a:tc>
                <a:tc>
                  <a:txBody>
                    <a:bodyPr/>
                    <a:lstStyle/>
                    <a:p>
                      <a:pPr algn="ctr"/>
                      <a:r>
                        <a:rPr lang="en-US" altLang="zh-CN" sz="1300" kern="1200" dirty="0">
                          <a:solidFill>
                            <a:srgbClr val="C00000"/>
                          </a:solidFill>
                          <a:latin typeface="微软雅黑" panose="020B0503020204020204" charset="-122"/>
                          <a:ea typeface="微软雅黑" panose="020B0503020204020204" charset="-122"/>
                          <a:cs typeface="+mn-cs"/>
                        </a:rPr>
                        <a:t>438μs</a:t>
                      </a:r>
                      <a:r>
                        <a:rPr lang="en-US" altLang="zh-CN" sz="1300" kern="1200" dirty="0">
                          <a:solidFill>
                            <a:schemeClr val="tx1"/>
                          </a:solidFill>
                          <a:latin typeface="微软雅黑" panose="020B0503020204020204" charset="-122"/>
                          <a:ea typeface="微软雅黑" panose="020B0503020204020204" charset="-122"/>
                          <a:cs typeface="+mn-cs"/>
                        </a:rPr>
                        <a:t>@300MHz</a:t>
                      </a:r>
                      <a:endParaRPr lang="zh-CN" altLang="en-US" sz="1300" kern="1200" dirty="0">
                        <a:solidFill>
                          <a:schemeClr val="tx1"/>
                        </a:solidFill>
                        <a:latin typeface="微软雅黑" panose="020B0503020204020204" charset="-122"/>
                        <a:ea typeface="微软雅黑" panose="020B0503020204020204" charset="-122"/>
                        <a:cs typeface="+mn-cs"/>
                      </a:endParaRPr>
                    </a:p>
                  </a:txBody>
                  <a:tcPr anchor="ctr"/>
                </a:tc>
              </a:tr>
              <a:tr h="413983">
                <a:tc>
                  <a:txBody>
                    <a:bodyPr/>
                    <a:lstStyle/>
                    <a:p>
                      <a:pPr algn="ctr"/>
                      <a:r>
                        <a:rPr lang="zh-CN" altLang="en-US" sz="1300" dirty="0">
                          <a:latin typeface="微软雅黑" panose="020B0503020204020204" charset="-122"/>
                          <a:ea typeface="微软雅黑" panose="020B0503020204020204" charset="-122"/>
                        </a:rPr>
                        <a:t>峰值密钥解封装时间</a:t>
                      </a:r>
                      <a:endParaRPr lang="zh-CN" altLang="en-US" sz="13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300" dirty="0">
                          <a:solidFill>
                            <a:schemeClr val="tx1"/>
                          </a:solidFill>
                          <a:latin typeface="微软雅黑" panose="020B0503020204020204" charset="-122"/>
                          <a:ea typeface="微软雅黑" panose="020B0503020204020204" charset="-122"/>
                        </a:rPr>
                        <a:t>800μs@300MHz</a:t>
                      </a:r>
                      <a:endParaRPr lang="zh-CN" altLang="en-US" sz="1300" dirty="0">
                        <a:solidFill>
                          <a:schemeClr val="tx1"/>
                        </a:solidFill>
                      </a:endParaRPr>
                    </a:p>
                  </a:txBody>
                  <a:tcPr anchor="ctr"/>
                </a:tc>
                <a:tc>
                  <a:txBody>
                    <a:bodyPr/>
                    <a:lstStyle/>
                    <a:p>
                      <a:pPr algn="ctr"/>
                      <a:r>
                        <a:rPr lang="en-US" altLang="zh-CN" sz="1300" kern="1200" dirty="0">
                          <a:solidFill>
                            <a:srgbClr val="C00000"/>
                          </a:solidFill>
                          <a:latin typeface="微软雅黑" panose="020B0503020204020204" charset="-122"/>
                          <a:ea typeface="微软雅黑" panose="020B0503020204020204" charset="-122"/>
                          <a:cs typeface="+mn-cs"/>
                        </a:rPr>
                        <a:t>447μs</a:t>
                      </a:r>
                      <a:r>
                        <a:rPr lang="en-US" altLang="zh-CN" sz="1300" kern="1200" dirty="0">
                          <a:solidFill>
                            <a:schemeClr val="tx1"/>
                          </a:solidFill>
                          <a:latin typeface="微软雅黑" panose="020B0503020204020204" charset="-122"/>
                          <a:ea typeface="微软雅黑" panose="020B0503020204020204" charset="-122"/>
                          <a:cs typeface="+mn-cs"/>
                        </a:rPr>
                        <a:t>@300MHz</a:t>
                      </a:r>
                      <a:endParaRPr lang="zh-CN" altLang="en-US" sz="1300" kern="1200" dirty="0">
                        <a:solidFill>
                          <a:schemeClr val="tx1"/>
                        </a:solidFill>
                        <a:latin typeface="微软雅黑" panose="020B0503020204020204" charset="-122"/>
                        <a:ea typeface="微软雅黑" panose="020B0503020204020204" charset="-122"/>
                        <a:cs typeface="+mn-cs"/>
                      </a:endParaRPr>
                    </a:p>
                  </a:txBody>
                  <a:tcPr anchor="ctr"/>
                </a:tc>
              </a:tr>
            </a:tbl>
          </a:graphicData>
        </a:graphic>
      </p:graphicFrame>
      <p:sp>
        <p:nvSpPr>
          <p:cNvPr id="50" name="矩形 49"/>
          <p:cNvSpPr/>
          <p:nvPr/>
        </p:nvSpPr>
        <p:spPr>
          <a:xfrm>
            <a:off x="2263301" y="2788507"/>
            <a:ext cx="1384129" cy="285184"/>
          </a:xfrm>
          <a:prstGeom prst="rect">
            <a:avLst/>
          </a:prstGeom>
        </p:spPr>
        <p:txBody>
          <a:bodyPr wrap="square">
            <a:spAutoFit/>
          </a:bodyPr>
          <a:lstStyle/>
          <a:p>
            <a:pPr algn="ctr">
              <a:lnSpc>
                <a:spcPct val="90000"/>
              </a:lnSpc>
            </a:pPr>
            <a:r>
              <a:rPr lang="zh-CN" altLang="en-US" sz="1400" b="1" dirty="0">
                <a:latin typeface="微软雅黑" panose="020B0503020204020204" charset="-122"/>
                <a:ea typeface="微软雅黑" panose="020B0503020204020204" charset="-122"/>
              </a:rPr>
              <a:t>实现指标估算</a:t>
            </a:r>
            <a:endParaRPr lang="zh-CN" altLang="en-US" sz="1400" b="1" dirty="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 3"/>
          <p:cNvGrpSpPr/>
          <p:nvPr/>
        </p:nvGrpSpPr>
        <p:grpSpPr bwMode="auto">
          <a:xfrm>
            <a:off x="0" y="2873377"/>
            <a:ext cx="12212638" cy="1296989"/>
            <a:chOff x="-21102" y="2847433"/>
            <a:chExt cx="12213102" cy="1296345"/>
          </a:xfrm>
        </p:grpSpPr>
        <p:sp>
          <p:nvSpPr>
            <p:cNvPr id="51" name="矩形 50"/>
            <p:cNvSpPr/>
            <p:nvPr/>
          </p:nvSpPr>
          <p:spPr>
            <a:xfrm flipH="1">
              <a:off x="-463" y="2872820"/>
              <a:ext cx="12192463" cy="125191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圆角矩形 39"/>
            <p:cNvSpPr/>
            <p:nvPr/>
          </p:nvSpPr>
          <p:spPr>
            <a:xfrm rot="10800000" flipV="1">
              <a:off x="464691" y="2847433"/>
              <a:ext cx="1273223" cy="1291584"/>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eaLnBrk="1" fontAlgn="auto" hangingPunct="1">
                <a:spcBef>
                  <a:spcPts val="0"/>
                </a:spcBef>
                <a:spcAft>
                  <a:spcPts val="0"/>
                </a:spcAft>
                <a:defRPr/>
              </a:pPr>
              <a:r>
                <a:rPr lang="en-US" altLang="zh-CN" sz="6000" dirty="0"/>
                <a:t>2</a:t>
              </a:r>
              <a:endParaRPr lang="zh-CN" altLang="en-US" sz="6000" dirty="0"/>
            </a:p>
          </p:txBody>
        </p:sp>
        <p:sp>
          <p:nvSpPr>
            <p:cNvPr id="42" name="文本框 41"/>
            <p:cNvSpPr txBox="1"/>
            <p:nvPr/>
          </p:nvSpPr>
          <p:spPr>
            <a:xfrm>
              <a:off x="1373642" y="3077507"/>
              <a:ext cx="10818358" cy="830583"/>
            </a:xfrm>
            <a:prstGeom prst="rect">
              <a:avLst/>
            </a:prstGeom>
            <a:noFill/>
          </p:spPr>
          <p:txBody>
            <a:bodyPr wrap="square" lIns="91438" tIns="45719" rIns="91438" bIns="45719">
              <a:spAutoFit/>
            </a:bodyPr>
            <a:lstStyle/>
            <a:p>
              <a:pPr algn="r">
                <a:defRPr/>
              </a:pPr>
              <a:r>
                <a:rPr lang="zh-CN" altLang="en-US" sz="4800" b="1" spc="600" dirty="0">
                  <a:latin typeface="微软雅黑" panose="020B0503020204020204" charset="-122"/>
                  <a:ea typeface="微软雅黑" panose="020B0503020204020204" charset="-122"/>
                </a:rPr>
                <a:t>低资源开销</a:t>
              </a:r>
              <a:r>
                <a:rPr lang="en-US" altLang="zh-CN" sz="4800" b="1" spc="600" dirty="0">
                  <a:latin typeface="微软雅黑" panose="020B0503020204020204" charset="-122"/>
                  <a:ea typeface="微软雅黑" panose="020B0503020204020204" charset="-122"/>
                </a:rPr>
                <a:t>Frodo</a:t>
              </a:r>
              <a:r>
                <a:rPr lang="zh-CN" altLang="en-US" sz="4800" b="1" spc="600" dirty="0">
                  <a:latin typeface="微软雅黑" panose="020B0503020204020204" charset="-122"/>
                  <a:ea typeface="微软雅黑" panose="020B0503020204020204" charset="-122"/>
                </a:rPr>
                <a:t>工作进展</a:t>
              </a:r>
              <a:endParaRPr lang="zh-CN" altLang="en-US" sz="4800" b="1" spc="600" dirty="0">
                <a:latin typeface="微软雅黑" panose="020B0503020204020204" charset="-122"/>
                <a:ea typeface="微软雅黑" panose="020B0503020204020204" charset="-122"/>
              </a:endParaRPr>
            </a:p>
          </p:txBody>
        </p:sp>
        <p:grpSp>
          <p:nvGrpSpPr>
            <p:cNvPr id="4102" name="组 2"/>
            <p:cNvGrpSpPr/>
            <p:nvPr/>
          </p:nvGrpSpPr>
          <p:grpSpPr bwMode="auto">
            <a:xfrm>
              <a:off x="-21102" y="2858492"/>
              <a:ext cx="242777" cy="1285286"/>
              <a:chOff x="-21102" y="2858492"/>
              <a:chExt cx="242777" cy="1285286"/>
            </a:xfrm>
          </p:grpSpPr>
          <p:sp>
            <p:nvSpPr>
              <p:cNvPr id="46" name="圆角矩形 45"/>
              <p:cNvSpPr/>
              <p:nvPr/>
            </p:nvSpPr>
            <p:spPr>
              <a:xfrm rot="16200000" flipV="1">
                <a:off x="-13103" y="3643898"/>
                <a:ext cx="22689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圆角矩形 46"/>
              <p:cNvSpPr/>
              <p:nvPr/>
            </p:nvSpPr>
            <p:spPr>
              <a:xfrm rot="16200000" flipV="1">
                <a:off x="-13104" y="3908880"/>
                <a:ext cx="226900"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圆角矩形 47"/>
              <p:cNvSpPr/>
              <p:nvPr/>
            </p:nvSpPr>
            <p:spPr>
              <a:xfrm rot="16200000" flipV="1">
                <a:off x="-13104" y="3121870"/>
                <a:ext cx="226900"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圆角矩形 48"/>
              <p:cNvSpPr/>
              <p:nvPr/>
            </p:nvSpPr>
            <p:spPr>
              <a:xfrm rot="16200000" flipV="1">
                <a:off x="-13897" y="3387645"/>
                <a:ext cx="228487"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圆角矩形 44"/>
              <p:cNvSpPr/>
              <p:nvPr/>
            </p:nvSpPr>
            <p:spPr>
              <a:xfrm rot="16200000" flipV="1">
                <a:off x="-13103" y="2850542"/>
                <a:ext cx="226899"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2</a:t>
            </a:r>
            <a:endParaRPr lang="en-US" altLang="zh-CN" sz="3600" dirty="0"/>
          </a:p>
        </p:txBody>
      </p:sp>
      <p:sp>
        <p:nvSpPr>
          <p:cNvPr id="3" name="矩形 26"/>
          <p:cNvSpPr/>
          <p:nvPr/>
        </p:nvSpPr>
        <p:spPr>
          <a:xfrm>
            <a:off x="76521" y="1076767"/>
            <a:ext cx="3968750" cy="3461385"/>
          </a:xfrm>
          <a:prstGeom prst="rect">
            <a:avLst/>
          </a:prstGeom>
        </p:spPr>
        <p:txBody>
          <a:bodyPr wrap="square">
            <a:spAutoFit/>
          </a:bodyPr>
          <a:lstStyle/>
          <a:p>
            <a:pPr marL="342900" indent="-342900" algn="just">
              <a:lnSpc>
                <a:spcPct val="150000"/>
              </a:lnSpc>
              <a:buFont typeface="Wingdings" panose="05000000000000000000" pitchFamily="2" charset="2"/>
              <a:buChar char="n"/>
              <a:defRPr sz="1800">
                <a:solidFill>
                  <a:schemeClr val="tx1">
                    <a:alpha val="100000"/>
                  </a:schemeClr>
                </a:solidFill>
                <a:latin typeface="等线" panose="02010600030101010101" pitchFamily="2" charset="-122"/>
                <a:ea typeface="等线" panose="02010600030101010101" pitchFamily="2" charset="-122"/>
                <a:cs typeface="+mn-cs"/>
              </a:defRPr>
            </a:pPr>
            <a:r>
              <a:rPr lang="zh-CN" sz="2000" b="1">
                <a:latin typeface="微软雅黑" panose="020B0503020204020204" charset="-122"/>
                <a:ea typeface="微软雅黑" panose="020B0503020204020204" charset="-122"/>
                <a:cs typeface="Times New Roman" panose="02020603050405020304"/>
              </a:rPr>
              <a:t>核心算子</a:t>
            </a:r>
            <a:endParaRPr lang="en-US" sz="2000" b="1">
              <a:latin typeface="微软雅黑" panose="020B0503020204020204" charset="-122"/>
              <a:ea typeface="微软雅黑" panose="020B0503020204020204" charset="-122"/>
              <a:cs typeface="Times New Roman" panose="02020603050405020304"/>
            </a:endParaRPr>
          </a:p>
          <a:p>
            <a:pPr marL="800100" lvl="1" indent="-342900" algn="just">
              <a:lnSpc>
                <a:spcPct val="150000"/>
              </a:lnSpc>
              <a:buFont typeface="Wingdings" panose="05000000000000000000" pitchFamily="2" charset="2"/>
              <a:buChar char="p"/>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Hash</a:t>
            </a:r>
            <a:r>
              <a:rPr lang="zh-CN" b="1">
                <a:latin typeface="微软雅黑" panose="020B0503020204020204" charset="-122"/>
                <a:ea typeface="微软雅黑" panose="020B0503020204020204" charset="-122"/>
                <a:cs typeface="Times New Roman" panose="02020603050405020304"/>
              </a:rPr>
              <a:t>：矩阵系数生成</a:t>
            </a:r>
            <a:endParaRPr lang="en-US" b="1">
              <a:latin typeface="微软雅黑" panose="020B0503020204020204" charset="-122"/>
              <a:ea typeface="微软雅黑" panose="020B0503020204020204" charset="-122"/>
              <a:cs typeface="Times New Roman" panose="02020603050405020304"/>
            </a:endParaRPr>
          </a:p>
          <a:p>
            <a:pPr marL="800100" lvl="1" indent="-342900" algn="just">
              <a:lnSpc>
                <a:spcPct val="150000"/>
              </a:lnSpc>
              <a:buFont typeface="Wingdings" panose="05000000000000000000" pitchFamily="2" charset="2"/>
              <a:buChar char="p"/>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MACs</a:t>
            </a:r>
            <a:r>
              <a:rPr lang="zh-CN" b="1">
                <a:latin typeface="微软雅黑" panose="020B0503020204020204" charset="-122"/>
                <a:ea typeface="微软雅黑" panose="020B0503020204020204" charset="-122"/>
                <a:cs typeface="Times New Roman" panose="02020603050405020304"/>
              </a:rPr>
              <a:t>：矩阵乘加运算</a:t>
            </a:r>
            <a:endParaRPr lang="zh-CN" b="1">
              <a:latin typeface="微软雅黑" panose="020B0503020204020204" charset="-122"/>
              <a:ea typeface="微软雅黑" panose="020B0503020204020204" charset="-122"/>
              <a:cs typeface="Times New Roman" panose="02020603050405020304"/>
            </a:endParaRPr>
          </a:p>
          <a:p>
            <a:pPr marL="800100" lvl="1" indent="-342900" algn="just">
              <a:lnSpc>
                <a:spcPct val="150000"/>
              </a:lnSpc>
              <a:buFont typeface="Wingdings" panose="05000000000000000000" pitchFamily="2" charset="2"/>
              <a:buChar char="p"/>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Sampler</a:t>
            </a:r>
            <a:r>
              <a:rPr lang="zh-CN" b="1">
                <a:latin typeface="微软雅黑" panose="020B0503020204020204" charset="-122"/>
                <a:ea typeface="微软雅黑" panose="020B0503020204020204" charset="-122"/>
                <a:cs typeface="Times New Roman" panose="02020603050405020304"/>
              </a:rPr>
              <a:t>：高斯采样</a:t>
            </a:r>
            <a:endParaRPr lang="en-US" b="1">
              <a:latin typeface="微软雅黑" panose="020B0503020204020204" charset="-122"/>
              <a:ea typeface="微软雅黑" panose="020B0503020204020204" charset="-122"/>
              <a:cs typeface="Times New Roman" panose="02020603050405020304"/>
            </a:endParaRPr>
          </a:p>
          <a:p>
            <a:pPr marL="800100" lvl="1" indent="-342900" algn="just">
              <a:lnSpc>
                <a:spcPct val="150000"/>
              </a:lnSpc>
              <a:buFont typeface="Wingdings" panose="05000000000000000000" pitchFamily="2" charset="2"/>
              <a:buChar char="p"/>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Controller</a:t>
            </a:r>
            <a:r>
              <a:rPr lang="zh-CN" b="1">
                <a:latin typeface="微软雅黑" panose="020B0503020204020204" charset="-122"/>
                <a:ea typeface="微软雅黑" panose="020B0503020204020204" charset="-122"/>
                <a:cs typeface="Times New Roman" panose="02020603050405020304"/>
              </a:rPr>
              <a:t>：用户指令译码，实现数据输入输出协议，完成对</a:t>
            </a:r>
            <a:r>
              <a:rPr lang="en-US" b="1">
                <a:latin typeface="微软雅黑" panose="020B0503020204020204" charset="-122"/>
                <a:ea typeface="微软雅黑" panose="020B0503020204020204" charset="-122"/>
                <a:cs typeface="Times New Roman" panose="02020603050405020304"/>
              </a:rPr>
              <a:t>Hash</a:t>
            </a:r>
            <a:r>
              <a:rPr lang="zh-CN" b="1">
                <a:latin typeface="微软雅黑" panose="020B0503020204020204" charset="-122"/>
                <a:ea typeface="微软雅黑" panose="020B0503020204020204" charset="-122"/>
                <a:cs typeface="Times New Roman" panose="02020603050405020304"/>
              </a:rPr>
              <a:t>、</a:t>
            </a:r>
            <a:r>
              <a:rPr lang="en-US" b="1">
                <a:latin typeface="微软雅黑" panose="020B0503020204020204" charset="-122"/>
                <a:ea typeface="微软雅黑" panose="020B0503020204020204" charset="-122"/>
                <a:cs typeface="Times New Roman" panose="02020603050405020304"/>
              </a:rPr>
              <a:t>MACs</a:t>
            </a:r>
            <a:r>
              <a:rPr lang="zh-CN" b="1">
                <a:latin typeface="微软雅黑" panose="020B0503020204020204" charset="-122"/>
                <a:ea typeface="微软雅黑" panose="020B0503020204020204" charset="-122"/>
                <a:cs typeface="Times New Roman" panose="02020603050405020304"/>
              </a:rPr>
              <a:t>与</a:t>
            </a:r>
            <a:r>
              <a:rPr lang="en-US" b="1">
                <a:latin typeface="微软雅黑" panose="020B0503020204020204" charset="-122"/>
                <a:ea typeface="微软雅黑" panose="020B0503020204020204" charset="-122"/>
                <a:cs typeface="Times New Roman" panose="02020603050405020304"/>
              </a:rPr>
              <a:t>RAM</a:t>
            </a:r>
            <a:r>
              <a:rPr lang="zh-CN" b="1">
                <a:latin typeface="微软雅黑" panose="020B0503020204020204" charset="-122"/>
                <a:ea typeface="微软雅黑" panose="020B0503020204020204" charset="-122"/>
                <a:cs typeface="Times New Roman" panose="02020603050405020304"/>
              </a:rPr>
              <a:t>缓存的控制</a:t>
            </a:r>
            <a:endParaRPr lang="en-US" b="1">
              <a:latin typeface="微软雅黑" panose="020B0503020204020204" charset="-122"/>
              <a:ea typeface="微软雅黑" panose="020B0503020204020204" charset="-122"/>
              <a:cs typeface="Times New Roman" panose="02020603050405020304"/>
            </a:endParaRPr>
          </a:p>
        </p:txBody>
      </p:sp>
      <p:sp>
        <p:nvSpPr>
          <p:cNvPr id="4" name="矩形 6"/>
          <p:cNvSpPr/>
          <p:nvPr/>
        </p:nvSpPr>
        <p:spPr>
          <a:xfrm>
            <a:off x="117031" y="4609444"/>
            <a:ext cx="11842750" cy="1371600"/>
          </a:xfrm>
          <a:prstGeom prst="rect">
            <a:avLst/>
          </a:prstGeom>
        </p:spPr>
        <p:txBody>
          <a:bodyPr wrap="square">
            <a:spAutoFit/>
          </a:bodyPr>
          <a:lstStyle/>
          <a:p>
            <a:pPr marL="342900" lvl="0" indent="-342900" algn="just">
              <a:lnSpc>
                <a:spcPct val="150000"/>
              </a:lnSpc>
              <a:buFont typeface="Wingdings" panose="05000000000000000000" pitchFamily="2" charset="2"/>
              <a:buChar char="n"/>
              <a:defRPr sz="1800">
                <a:solidFill>
                  <a:schemeClr val="tx1">
                    <a:alpha val="100000"/>
                  </a:schemeClr>
                </a:solidFill>
                <a:latin typeface="等线" panose="02010600030101010101" pitchFamily="2" charset="-122"/>
                <a:ea typeface="等线" panose="02010600030101010101" pitchFamily="2" charset="-122"/>
                <a:cs typeface="+mn-cs"/>
              </a:defRPr>
            </a:pPr>
            <a:r>
              <a:rPr lang="zh-CN" sz="2000" b="1">
                <a:latin typeface="微软雅黑" panose="020B0503020204020204" charset="-122"/>
                <a:ea typeface="微软雅黑" panose="020B0503020204020204" charset="-122"/>
                <a:cs typeface="Times New Roman" panose="02020603050405020304"/>
              </a:rPr>
              <a:t>低资源开销策略</a:t>
            </a:r>
            <a:endParaRPr lang="zh-CN" sz="2000" b="1">
              <a:latin typeface="微软雅黑" panose="020B0503020204020204" charset="-122"/>
              <a:ea typeface="微软雅黑" panose="020B0503020204020204" charset="-122"/>
              <a:cs typeface="Times New Roman" panose="02020603050405020304"/>
            </a:endParaRPr>
          </a:p>
          <a:p>
            <a:pPr marL="800100" lvl="1" indent="-342900" algn="just">
              <a:lnSpc>
                <a:spcPct val="150000"/>
              </a:lnSpc>
              <a:buFont typeface="Wingdings" panose="05000000000000000000" pitchFamily="2" charset="2"/>
              <a:buChar char="p"/>
              <a:defRPr sz="1800">
                <a:solidFill>
                  <a:schemeClr val="tx1">
                    <a:alpha val="100000"/>
                  </a:schemeClr>
                </a:solidFill>
                <a:latin typeface="等线" panose="02010600030101010101" pitchFamily="2" charset="-122"/>
                <a:ea typeface="等线" panose="02010600030101010101" pitchFamily="2" charset="-122"/>
                <a:cs typeface="+mn-cs"/>
              </a:defRPr>
            </a:pPr>
            <a:r>
              <a:rPr lang="zh-CN" b="1">
                <a:latin typeface="微软雅黑" panose="020B0503020204020204" charset="-122"/>
                <a:ea typeface="微软雅黑" panose="020B0503020204020204" charset="-122"/>
                <a:cs typeface="Times New Roman" panose="02020603050405020304"/>
              </a:rPr>
              <a:t>硬件单元减少：</a:t>
            </a:r>
            <a:r>
              <a:rPr lang="en-US" b="1">
                <a:latin typeface="微软雅黑" panose="020B0503020204020204" charset="-122"/>
                <a:ea typeface="微软雅黑" panose="020B0503020204020204" charset="-122"/>
                <a:cs typeface="Times New Roman" panose="02020603050405020304"/>
              </a:rPr>
              <a:t> </a:t>
            </a:r>
            <a:r>
              <a:rPr lang="zh-CN" b="1">
                <a:latin typeface="微软雅黑" panose="020B0503020204020204" charset="-122"/>
                <a:ea typeface="微软雅黑" panose="020B0503020204020204" charset="-122"/>
                <a:cs typeface="Times New Roman" panose="02020603050405020304"/>
              </a:rPr>
              <a:t>相较于高性能版本使用更少的计算单元</a:t>
            </a:r>
            <a:endParaRPr lang="zh-CN" b="1">
              <a:latin typeface="微软雅黑" panose="020B0503020204020204" charset="-122"/>
              <a:ea typeface="微软雅黑" panose="020B0503020204020204" charset="-122"/>
              <a:cs typeface="Times New Roman" panose="02020603050405020304"/>
            </a:endParaRPr>
          </a:p>
          <a:p>
            <a:pPr marL="800100" lvl="1" indent="-342900" algn="just">
              <a:lnSpc>
                <a:spcPct val="150000"/>
              </a:lnSpc>
              <a:buFont typeface="Wingdings" panose="05000000000000000000" pitchFamily="2" charset="2"/>
              <a:buChar char="p"/>
              <a:defRPr sz="1800">
                <a:solidFill>
                  <a:schemeClr val="tx1">
                    <a:alpha val="100000"/>
                  </a:schemeClr>
                </a:solidFill>
                <a:latin typeface="等线" panose="02010600030101010101" pitchFamily="2" charset="-122"/>
                <a:ea typeface="等线" panose="02010600030101010101" pitchFamily="2" charset="-122"/>
                <a:cs typeface="+mn-cs"/>
              </a:defRPr>
            </a:pPr>
            <a:r>
              <a:rPr lang="zh-CN" b="1">
                <a:latin typeface="微软雅黑" panose="020B0503020204020204" charset="-122"/>
                <a:ea typeface="微软雅黑" panose="020B0503020204020204" charset="-122"/>
                <a:cs typeface="Times New Roman" panose="02020603050405020304"/>
              </a:rPr>
              <a:t>控制逻辑简化：</a:t>
            </a:r>
            <a:r>
              <a:rPr lang="en-US" b="1">
                <a:latin typeface="微软雅黑" panose="020B0503020204020204" charset="-122"/>
                <a:ea typeface="微软雅黑" panose="020B0503020204020204" charset="-122"/>
                <a:cs typeface="Times New Roman" panose="02020603050405020304"/>
              </a:rPr>
              <a:t> </a:t>
            </a:r>
            <a:r>
              <a:rPr lang="zh-CN" b="1">
                <a:latin typeface="微软雅黑" panose="020B0503020204020204" charset="-122"/>
                <a:ea typeface="微软雅黑" panose="020B0503020204020204" charset="-122"/>
                <a:cs typeface="Times New Roman" panose="02020603050405020304"/>
              </a:rPr>
              <a:t>相比与高性能版本并行度降低，算法易于拆分为微过程，采用指令控制。</a:t>
            </a:r>
            <a:endParaRPr lang="zh-CN" b="1">
              <a:latin typeface="微软雅黑" panose="020B0503020204020204" charset="-122"/>
              <a:ea typeface="微软雅黑" panose="020B0503020204020204" charset="-122"/>
              <a:cs typeface="Times New Roman" panose="02020603050405020304"/>
            </a:endParaRPr>
          </a:p>
        </p:txBody>
      </p:sp>
      <p:sp>
        <p:nvSpPr>
          <p:cNvPr id="5"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低资源消耗</a:t>
            </a:r>
            <a:r>
              <a:rPr lang="en-US" altLang="zh-CN" sz="2800" b="1" dirty="0">
                <a:solidFill>
                  <a:schemeClr val="tx2"/>
                </a:solidFill>
                <a:latin typeface="微软雅黑" panose="020B0503020204020204" charset="-122"/>
                <a:ea typeface="微软雅黑" panose="020B0503020204020204" charset="-122"/>
                <a:sym typeface="+mn-ea"/>
              </a:rPr>
              <a:t>Frodo</a:t>
            </a:r>
            <a:r>
              <a:rPr lang="en-US" altLang="zh-CN" sz="2800" b="1" dirty="0">
                <a:solidFill>
                  <a:schemeClr val="tx2"/>
                </a:solidFill>
                <a:latin typeface="微软雅黑" panose="020B0503020204020204" charset="-122"/>
                <a:ea typeface="微软雅黑" panose="020B0503020204020204" charset="-122"/>
                <a:sym typeface="+mn-ea"/>
              </a:rPr>
              <a:t>——</a:t>
            </a:r>
            <a:r>
              <a:rPr lang="zh-CN" altLang="en-US" sz="2800" b="1" dirty="0">
                <a:solidFill>
                  <a:schemeClr val="tx2"/>
                </a:solidFill>
                <a:latin typeface="微软雅黑" panose="020B0503020204020204" charset="-122"/>
                <a:ea typeface="微软雅黑" panose="020B0503020204020204" charset="-122"/>
                <a:sym typeface="+mn-ea"/>
              </a:rPr>
              <a:t>硬件实现方案</a:t>
            </a:r>
            <a:endParaRPr lang="zh-CN" altLang="en-US" sz="2800" b="1" dirty="0">
              <a:solidFill>
                <a:schemeClr val="tx2"/>
              </a:solidFill>
              <a:latin typeface="微软雅黑" panose="020B0503020204020204" charset="-122"/>
              <a:ea typeface="微软雅黑" panose="020B0503020204020204" charset="-122"/>
            </a:endParaRPr>
          </a:p>
        </p:txBody>
      </p:sp>
      <p:grpSp>
        <p:nvGrpSpPr>
          <p:cNvPr id="6" name="组合 17"/>
          <p:cNvGrpSpPr/>
          <p:nvPr/>
        </p:nvGrpSpPr>
        <p:grpSpPr>
          <a:xfrm>
            <a:off x="6200869" y="78051"/>
            <a:ext cx="5991131" cy="707884"/>
            <a:chOff x="6200869" y="78051"/>
            <a:chExt cx="5991131" cy="707884"/>
          </a:xfrm>
        </p:grpSpPr>
        <p:grpSp>
          <p:nvGrpSpPr>
            <p:cNvPr id="7" name="组 13"/>
            <p:cNvGrpSpPr/>
            <p:nvPr/>
          </p:nvGrpSpPr>
          <p:grpSpPr>
            <a:xfrm>
              <a:off x="6200869" y="78051"/>
              <a:ext cx="5991131" cy="707884"/>
              <a:chOff x="6201071" y="148098"/>
              <a:chExt cx="5990926" cy="708515"/>
            </a:xfrm>
          </p:grpSpPr>
          <p:grpSp>
            <p:nvGrpSpPr>
              <p:cNvPr id="8" name="组 2"/>
              <p:cNvGrpSpPr/>
              <p:nvPr/>
            </p:nvGrpSpPr>
            <p:grpSpPr>
              <a:xfrm>
                <a:off x="11454105" y="252856"/>
                <a:ext cx="737892" cy="484288"/>
                <a:chOff x="11454105" y="252856"/>
                <a:chExt cx="737892" cy="484288"/>
              </a:xfrm>
            </p:grpSpPr>
            <p:grpSp>
              <p:nvGrpSpPr>
                <p:cNvPr id="9" name="组 1"/>
                <p:cNvGrpSpPr/>
                <p:nvPr/>
              </p:nvGrpSpPr>
              <p:grpSpPr>
                <a:xfrm>
                  <a:off x="12039604" y="252856"/>
                  <a:ext cx="152393" cy="484287"/>
                  <a:chOff x="12039604" y="252856"/>
                  <a:chExt cx="152393" cy="484287"/>
                </a:xfrm>
              </p:grpSpPr>
              <p:sp>
                <p:nvSpPr>
                  <p:cNvPr id="10"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5"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文本框 76"/>
              <p:cNvSpPr txBox="1">
                <a:spLocks noChangeArrowheads="1"/>
              </p:cNvSpPr>
              <p:nvPr/>
            </p:nvSpPr>
            <p:spPr bwMode="auto">
              <a:xfrm>
                <a:off x="6201071" y="148098"/>
                <a:ext cx="5239271" cy="708515"/>
              </a:xfrm>
              <a:prstGeom prst="rect">
                <a:avLst/>
              </a:prstGeom>
              <a:noFill/>
              <a:ln>
                <a:noFill/>
              </a:ln>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17"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18" name="文本框 5"/>
          <p:cNvSpPr txBox="1"/>
          <p:nvPr/>
        </p:nvSpPr>
        <p:spPr>
          <a:xfrm>
            <a:off x="6470650" y="1452245"/>
            <a:ext cx="4109720" cy="337185"/>
          </a:xfrm>
          <a:prstGeom prst="rect">
            <a:avLst/>
          </a:prstGeom>
          <a:noFill/>
        </p:spPr>
        <p:txBody>
          <a:bodyPr wrap="square">
            <a:spAutoFit/>
          </a:bodyPr>
          <a:lstStyle/>
          <a:p>
            <a:pPr algn="ctr"/>
            <a:r>
              <a:rPr lang="zh-CN" altLang="en-US" sz="1600" b="1" dirty="0">
                <a:solidFill>
                  <a:srgbClr val="4472C4"/>
                </a:solidFill>
                <a:latin typeface="微软雅黑" panose="020B0503020204020204" charset="-122"/>
                <a:ea typeface="微软雅黑" panose="020B0503020204020204" charset="-122"/>
                <a:cs typeface="Times New Roman" panose="02020603050405020304" pitchFamily="18" charset="0"/>
              </a:rPr>
              <a:t>低资源开销</a:t>
            </a:r>
            <a:r>
              <a:rPr lang="en-US" altLang="zh-CN" sz="1600" b="1" dirty="0">
                <a:solidFill>
                  <a:srgbClr val="4472C4"/>
                </a:solidFill>
                <a:latin typeface="微软雅黑" panose="020B0503020204020204" charset="-122"/>
                <a:ea typeface="微软雅黑" panose="020B0503020204020204" charset="-122"/>
                <a:cs typeface="Times New Roman" panose="02020603050405020304" pitchFamily="18" charset="0"/>
              </a:rPr>
              <a:t>Frodo</a:t>
            </a:r>
            <a:r>
              <a:rPr lang="zh-CN" altLang="en-US" sz="1600" b="1" dirty="0">
                <a:solidFill>
                  <a:srgbClr val="4472C4"/>
                </a:solidFill>
                <a:latin typeface="微软雅黑" panose="020B0503020204020204" charset="-122"/>
                <a:ea typeface="微软雅黑" panose="020B0503020204020204" charset="-122"/>
                <a:cs typeface="Times New Roman" panose="02020603050405020304" pitchFamily="18" charset="0"/>
              </a:rPr>
              <a:t>算法硬件实现总体架构</a:t>
            </a:r>
            <a:endParaRPr lang="zh-CN" altLang="en-US" sz="1600" dirty="0">
              <a:solidFill>
                <a:srgbClr val="4472C4"/>
              </a:solidFill>
            </a:endParaRPr>
          </a:p>
        </p:txBody>
      </p:sp>
      <p:pic>
        <p:nvPicPr>
          <p:cNvPr id="19" name="图片 18"/>
          <p:cNvPicPr>
            <a:picLocks noChangeAspect="1"/>
          </p:cNvPicPr>
          <p:nvPr/>
        </p:nvPicPr>
        <p:blipFill>
          <a:blip r:embed="rId1"/>
          <a:stretch>
            <a:fillRect/>
          </a:stretch>
        </p:blipFill>
        <p:spPr>
          <a:xfrm>
            <a:off x="4767770" y="1996406"/>
            <a:ext cx="7271829" cy="2105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42"/>
          <p:cNvSpPr/>
          <p:nvPr/>
        </p:nvSpPr>
        <p:spPr>
          <a:xfrm>
            <a:off x="8072755" y="4455795"/>
            <a:ext cx="3171190" cy="819785"/>
          </a:xfrm>
          <a:prstGeom prst="roundRect">
            <a:avLst>
              <a:gd name="adj" fmla="val 10018"/>
            </a:avLst>
          </a:prstGeom>
          <a:solidFill>
            <a:srgbClr val="F5F0EB"/>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2</a:t>
            </a:r>
            <a:endParaRPr lang="en-US" altLang="zh-CN" sz="3600" dirty="0"/>
          </a:p>
        </p:txBody>
      </p:sp>
      <p:sp>
        <p:nvSpPr>
          <p:cNvPr id="3"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低资源开销</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rPr>
              <a:t>矩阵</a:t>
            </a:r>
            <a:r>
              <a:rPr lang="zh-CN" altLang="en-US" sz="2800" b="1" dirty="0">
                <a:solidFill>
                  <a:schemeClr val="tx2"/>
                </a:solidFill>
                <a:latin typeface="微软雅黑" panose="020B0503020204020204" charset="-122"/>
                <a:ea typeface="微软雅黑" panose="020B0503020204020204" charset="-122"/>
              </a:rPr>
              <a:t>乘方案</a:t>
            </a:r>
            <a:endParaRPr lang="zh-CN" altLang="en-US" sz="2800" b="1" dirty="0">
              <a:solidFill>
                <a:schemeClr val="tx2"/>
              </a:solidFill>
              <a:latin typeface="微软雅黑" panose="020B0503020204020204" charset="-122"/>
              <a:ea typeface="微软雅黑" panose="020B0503020204020204" charset="-122"/>
            </a:endParaRPr>
          </a:p>
        </p:txBody>
      </p:sp>
      <p:grpSp>
        <p:nvGrpSpPr>
          <p:cNvPr id="19" name="组合 18"/>
          <p:cNvGrpSpPr/>
          <p:nvPr/>
        </p:nvGrpSpPr>
        <p:grpSpPr>
          <a:xfrm>
            <a:off x="6200869" y="78051"/>
            <a:ext cx="5991131" cy="707884"/>
            <a:chOff x="6200869" y="78051"/>
            <a:chExt cx="5991131" cy="707884"/>
          </a:xfrm>
        </p:grpSpPr>
        <p:grpSp>
          <p:nvGrpSpPr>
            <p:cNvPr id="20" name="组 13"/>
            <p:cNvGrpSpPr/>
            <p:nvPr/>
          </p:nvGrpSpPr>
          <p:grpSpPr bwMode="auto">
            <a:xfrm>
              <a:off x="6200869" y="78051"/>
              <a:ext cx="5991131" cy="707884"/>
              <a:chOff x="6201071" y="148098"/>
              <a:chExt cx="5990926" cy="708515"/>
            </a:xfrm>
          </p:grpSpPr>
          <p:grpSp>
            <p:nvGrpSpPr>
              <p:cNvPr id="22" name="组 2"/>
              <p:cNvGrpSpPr/>
              <p:nvPr/>
            </p:nvGrpSpPr>
            <p:grpSpPr bwMode="auto">
              <a:xfrm>
                <a:off x="11454105" y="252856"/>
                <a:ext cx="737892" cy="484288"/>
                <a:chOff x="11454105" y="252856"/>
                <a:chExt cx="737892" cy="484288"/>
              </a:xfrm>
            </p:grpSpPr>
            <p:grpSp>
              <p:nvGrpSpPr>
                <p:cNvPr id="24" name="组 1"/>
                <p:cNvGrpSpPr/>
                <p:nvPr/>
              </p:nvGrpSpPr>
              <p:grpSpPr bwMode="auto">
                <a:xfrm>
                  <a:off x="12039604" y="252856"/>
                  <a:ext cx="152393" cy="484287"/>
                  <a:chOff x="12039604" y="252856"/>
                  <a:chExt cx="152393" cy="484287"/>
                </a:xfrm>
              </p:grpSpPr>
              <p:sp>
                <p:nvSpPr>
                  <p:cNvPr id="26"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5"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3"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1"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15" name="矩形 14"/>
          <p:cNvSpPr/>
          <p:nvPr/>
        </p:nvSpPr>
        <p:spPr>
          <a:xfrm>
            <a:off x="89654" y="883281"/>
            <a:ext cx="6803798" cy="1568450"/>
          </a:xfrm>
          <a:prstGeom prst="rect">
            <a:avLst/>
          </a:prstGeom>
        </p:spPr>
        <p:txBody>
          <a:bodyPr wrap="square">
            <a:spAutoFit/>
          </a:bodyPr>
          <a:lstStyle/>
          <a:p>
            <a:pPr marL="342900" lvl="0" indent="-342900" algn="just">
              <a:lnSpc>
                <a:spcPct val="150000"/>
              </a:lnSpc>
              <a:buFont typeface="Wingdings" panose="05000000000000000000" pitchFamily="2" charset="2"/>
              <a:buChar char="n"/>
              <a:defRPr/>
            </a:pPr>
            <a:r>
              <a:rPr lang="zh-CN" altLang="en-US" sz="1600" b="1" dirty="0">
                <a:latin typeface="微软雅黑" panose="020B0503020204020204" charset="-122"/>
                <a:ea typeface="微软雅黑" panose="020B0503020204020204" charset="-122"/>
                <a:cs typeface="Times New Roman" panose="02020603050405020304" pitchFamily="18" charset="0"/>
              </a:rPr>
              <a:t>乘法器的个数减少至</a:t>
            </a:r>
            <a:r>
              <a:rPr lang="en-US" altLang="zh-CN" sz="1600" b="1" dirty="0">
                <a:latin typeface="微软雅黑" panose="020B0503020204020204" charset="-122"/>
                <a:ea typeface="微软雅黑" panose="020B0503020204020204" charset="-122"/>
                <a:cs typeface="Times New Roman" panose="02020603050405020304" pitchFamily="18" charset="0"/>
              </a:rPr>
              <a:t>4</a:t>
            </a:r>
            <a:r>
              <a:rPr lang="zh-CN" altLang="en-US" sz="1600" b="1" dirty="0">
                <a:latin typeface="微软雅黑" panose="020B0503020204020204" charset="-122"/>
                <a:ea typeface="微软雅黑" panose="020B0503020204020204" charset="-122"/>
                <a:cs typeface="Times New Roman" panose="02020603050405020304" pitchFamily="18" charset="0"/>
              </a:rPr>
              <a:t>个</a:t>
            </a:r>
            <a:endParaRPr lang="zh-CN" altLang="en-US" sz="1600" b="1" dirty="0">
              <a:latin typeface="微软雅黑" panose="020B0503020204020204" charset="-122"/>
              <a:ea typeface="微软雅黑" panose="020B0503020204020204" charset="-122"/>
              <a:cs typeface="Times New Roman" panose="02020603050405020304" pitchFamily="18" charset="0"/>
            </a:endParaRPr>
          </a:p>
          <a:p>
            <a:pPr marL="342900" lvl="0" indent="-342900" algn="just">
              <a:lnSpc>
                <a:spcPct val="150000"/>
              </a:lnSpc>
              <a:buFont typeface="Wingdings" panose="05000000000000000000" pitchFamily="2" charset="2"/>
              <a:buChar char="n"/>
              <a:defRPr/>
            </a:pPr>
            <a:r>
              <a:rPr lang="zh-CN" altLang="en-US" sz="1600" b="1" dirty="0">
                <a:latin typeface="微软雅黑" panose="020B0503020204020204" charset="-122"/>
                <a:ea typeface="微软雅黑" panose="020B0503020204020204" charset="-122"/>
                <a:cs typeface="Times New Roman" panose="02020603050405020304" pitchFamily="18" charset="0"/>
              </a:rPr>
              <a:t>所有的矩阵乘法采取同一种运算方案，简化控制</a:t>
            </a:r>
            <a:r>
              <a:rPr lang="zh-CN" altLang="en-US" sz="1600" b="1" dirty="0">
                <a:latin typeface="微软雅黑" panose="020B0503020204020204" charset="-122"/>
                <a:ea typeface="微软雅黑" panose="020B0503020204020204" charset="-122"/>
                <a:cs typeface="Times New Roman" panose="02020603050405020304" pitchFamily="18" charset="0"/>
              </a:rPr>
              <a:t>逻辑</a:t>
            </a:r>
            <a:endParaRPr lang="zh-CN" altLang="en-US" sz="1600" b="1" dirty="0">
              <a:latin typeface="微软雅黑" panose="020B0503020204020204" charset="-122"/>
              <a:ea typeface="微软雅黑" panose="020B0503020204020204" charset="-122"/>
              <a:cs typeface="Times New Roman" panose="02020603050405020304" pitchFamily="18" charset="0"/>
            </a:endParaRPr>
          </a:p>
          <a:p>
            <a:pPr marL="342900" lvl="0" indent="-342900" algn="just">
              <a:lnSpc>
                <a:spcPct val="150000"/>
              </a:lnSpc>
              <a:buFont typeface="Wingdings" panose="05000000000000000000" pitchFamily="2" charset="2"/>
              <a:buChar char="n"/>
              <a:defRPr/>
            </a:pPr>
            <a:r>
              <a:rPr lang="zh-CN" altLang="en-US" sz="1600" b="1" dirty="0">
                <a:latin typeface="微软雅黑" panose="020B0503020204020204" charset="-122"/>
                <a:ea typeface="微软雅黑" panose="020B0503020204020204" charset="-122"/>
                <a:cs typeface="Times New Roman" panose="02020603050405020304" pitchFamily="18" charset="0"/>
              </a:rPr>
              <a:t>矩阵加无需单独执行且降低了存储</a:t>
            </a:r>
            <a:r>
              <a:rPr lang="zh-CN" altLang="en-US" sz="1600" b="1" dirty="0">
                <a:latin typeface="微软雅黑" panose="020B0503020204020204" charset="-122"/>
                <a:ea typeface="微软雅黑" panose="020B0503020204020204" charset="-122"/>
                <a:cs typeface="Times New Roman" panose="02020603050405020304" pitchFamily="18" charset="0"/>
              </a:rPr>
              <a:t>需求</a:t>
            </a:r>
            <a:endParaRPr lang="zh-CN" altLang="en-US" sz="1600" b="1" dirty="0">
              <a:latin typeface="微软雅黑" panose="020B0503020204020204" charset="-122"/>
              <a:ea typeface="微软雅黑" panose="020B0503020204020204" charset="-122"/>
              <a:cs typeface="Times New Roman" panose="02020603050405020304" pitchFamily="18" charset="0"/>
            </a:endParaRPr>
          </a:p>
          <a:p>
            <a:pPr marL="800100" lvl="1" indent="-342900">
              <a:lnSpc>
                <a:spcPct val="150000"/>
              </a:lnSpc>
              <a:buFont typeface="Wingdings" panose="05000000000000000000" pitchFamily="2" charset="2"/>
              <a:buChar char="p"/>
              <a:defRPr/>
            </a:pPr>
            <a:endParaRPr lang="zh-CN" altLang="en-US" sz="1600" b="1" dirty="0">
              <a:latin typeface="微软雅黑" panose="020B0503020204020204" charset="-122"/>
              <a:ea typeface="微软雅黑" panose="020B0503020204020204" charset="-122"/>
              <a:cs typeface="Times New Roman" panose="02020603050405020304" pitchFamily="18" charset="0"/>
            </a:endParaRPr>
          </a:p>
        </p:txBody>
      </p:sp>
      <p:graphicFrame>
        <p:nvGraphicFramePr>
          <p:cNvPr id="8" name="对象 7"/>
          <p:cNvGraphicFramePr/>
          <p:nvPr/>
        </p:nvGraphicFramePr>
        <p:xfrm>
          <a:off x="715645" y="2282190"/>
          <a:ext cx="6875145" cy="3723005"/>
        </p:xfrm>
        <a:graphic>
          <a:graphicData uri="http://schemas.openxmlformats.org/presentationml/2006/ole">
            <mc:AlternateContent xmlns:mc="http://schemas.openxmlformats.org/markup-compatibility/2006">
              <mc:Choice xmlns:v="urn:schemas-microsoft-com:vml" Requires="v">
                <p:oleObj spid="_x0000_s1028" name="" r:id="rId1" imgW="5511800" imgH="2860675" progId="Visio.Drawing.15">
                  <p:embed/>
                </p:oleObj>
              </mc:Choice>
              <mc:Fallback>
                <p:oleObj name="" r:id="rId1" imgW="5511800" imgH="2860675" progId="Visio.Drawing.15">
                  <p:embed/>
                  <p:pic>
                    <p:nvPicPr>
                      <p:cNvPr id="0" name="对象 7"/>
                      <p:cNvPicPr/>
                      <p:nvPr/>
                    </p:nvPicPr>
                    <p:blipFill>
                      <a:blip r:embed="rId2"/>
                      <a:stretch>
                        <a:fillRect/>
                      </a:stretch>
                    </p:blipFill>
                    <p:spPr>
                      <a:xfrm>
                        <a:off x="715645" y="2282190"/>
                        <a:ext cx="6875145" cy="3723005"/>
                      </a:xfrm>
                      <a:prstGeom prst="rect">
                        <a:avLst/>
                      </a:prstGeom>
                    </p:spPr>
                  </p:pic>
                </p:oleObj>
              </mc:Fallback>
            </mc:AlternateContent>
          </a:graphicData>
        </a:graphic>
      </p:graphicFrame>
      <p:sp>
        <p:nvSpPr>
          <p:cNvPr id="43" name="矩形: 圆角 42"/>
          <p:cNvSpPr/>
          <p:nvPr/>
        </p:nvSpPr>
        <p:spPr>
          <a:xfrm>
            <a:off x="8026400" y="2873375"/>
            <a:ext cx="3171190" cy="819785"/>
          </a:xfrm>
          <a:prstGeom prst="roundRect">
            <a:avLst>
              <a:gd name="adj" fmla="val 10018"/>
            </a:avLst>
          </a:prstGeom>
          <a:solidFill>
            <a:srgbClr val="F5F0EB"/>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4" name="文本框 43"/>
          <p:cNvSpPr txBox="1"/>
          <p:nvPr/>
        </p:nvSpPr>
        <p:spPr>
          <a:xfrm>
            <a:off x="8034655" y="2898775"/>
            <a:ext cx="3356610" cy="1060450"/>
          </a:xfrm>
          <a:prstGeom prst="rect">
            <a:avLst/>
          </a:prstGeom>
          <a:noFill/>
        </p:spPr>
        <p:txBody>
          <a:bodyPr wrap="square" rtlCol="0">
            <a:spAutoFit/>
          </a:bodyPr>
          <a:p>
            <a:pPr marL="0" lvl="1">
              <a:lnSpc>
                <a:spcPct val="150000"/>
              </a:lnSpc>
            </a:pPr>
            <a:r>
              <a:rPr lang="zh-CN" altLang="en-US" sz="1400" dirty="0">
                <a:latin typeface="微软雅黑" panose="020B0503020204020204" charset="-122"/>
                <a:ea typeface="微软雅黑" panose="020B0503020204020204" charset="-122"/>
              </a:rPr>
              <a:t>计算结果与加矩阵存储在相同位置，需要</a:t>
            </a:r>
            <a:r>
              <a:rPr lang="en-US" altLang="zh-CN" sz="1400" dirty="0">
                <a:latin typeface="微软雅黑" panose="020B0503020204020204" charset="-122"/>
                <a:ea typeface="微软雅黑" panose="020B0503020204020204" charset="-122"/>
              </a:rPr>
              <a:t>3</a:t>
            </a:r>
            <a:r>
              <a:rPr lang="zh-CN" altLang="en-US" sz="1400" dirty="0">
                <a:latin typeface="微软雅黑" panose="020B0503020204020204" charset="-122"/>
                <a:ea typeface="微软雅黑" panose="020B0503020204020204" charset="-122"/>
              </a:rPr>
              <a:t>块</a:t>
            </a:r>
            <a:r>
              <a:rPr lang="zh-CN" altLang="en-US" sz="1400" dirty="0">
                <a:solidFill>
                  <a:srgbClr val="0070C0"/>
                </a:solidFill>
                <a:latin typeface="微软雅黑" panose="020B0503020204020204" charset="-122"/>
                <a:ea typeface="微软雅黑" panose="020B0503020204020204" charset="-122"/>
                <a:cs typeface="Times New Roman" panose="02020603050405020304" pitchFamily="18" charset="0"/>
                <a:sym typeface="+mn-ea"/>
              </a:rPr>
              <a:t>双端口</a:t>
            </a:r>
            <a:r>
              <a:rPr lang="en-US" altLang="zh-CN" sz="1400" dirty="0">
                <a:solidFill>
                  <a:srgbClr val="0070C0"/>
                </a:solidFill>
                <a:latin typeface="微软雅黑" panose="020B0503020204020204" charset="-122"/>
                <a:ea typeface="微软雅黑" panose="020B0503020204020204" charset="-122"/>
                <a:cs typeface="Times New Roman" panose="02020603050405020304" pitchFamily="18" charset="0"/>
                <a:sym typeface="+mn-ea"/>
              </a:rPr>
              <a:t>RAM</a:t>
            </a:r>
            <a:endParaRPr lang="en-US" altLang="zh-CN" sz="1400" dirty="0">
              <a:solidFill>
                <a:srgbClr val="0070C0"/>
              </a:solidFill>
              <a:latin typeface="微软雅黑" panose="020B0503020204020204" charset="-122"/>
              <a:ea typeface="微软雅黑" panose="020B0503020204020204" charset="-122"/>
              <a:cs typeface="Times New Roman" panose="02020603050405020304" pitchFamily="18" charset="0"/>
            </a:endParaRPr>
          </a:p>
          <a:p>
            <a:pPr>
              <a:lnSpc>
                <a:spcPct val="150000"/>
              </a:lnSpc>
            </a:pPr>
            <a:endParaRPr lang="zh-CN" altLang="en-US" sz="1400" dirty="0">
              <a:latin typeface="微软雅黑" panose="020B0503020204020204" charset="-122"/>
              <a:ea typeface="微软雅黑" panose="020B0503020204020204" charset="-122"/>
            </a:endParaRPr>
          </a:p>
        </p:txBody>
      </p:sp>
      <p:sp>
        <p:nvSpPr>
          <p:cNvPr id="13" name="矩形 12"/>
          <p:cNvSpPr/>
          <p:nvPr/>
        </p:nvSpPr>
        <p:spPr>
          <a:xfrm>
            <a:off x="1930546" y="6112032"/>
            <a:ext cx="3929220" cy="418191"/>
          </a:xfrm>
          <a:prstGeom prst="rect">
            <a:avLst/>
          </a:prstGeom>
        </p:spPr>
        <p:txBody>
          <a:bodyPr wrap="square">
            <a:spAutoFit/>
          </a:bodyPr>
          <a:p>
            <a:pPr algn="ctr">
              <a:lnSpc>
                <a:spcPct val="150000"/>
              </a:lnSpc>
            </a:pPr>
            <a:r>
              <a:rPr lang="zh-CN" altLang="en-US" sz="1600" dirty="0">
                <a:latin typeface="微软雅黑" panose="020B0503020204020204" charset="-122"/>
                <a:ea typeface="微软雅黑" panose="020B0503020204020204" charset="-122"/>
                <a:cs typeface="Times New Roman" panose="02020603050405020304" pitchFamily="18" charset="0"/>
              </a:rPr>
              <a:t>矩阵乘方案细节</a:t>
            </a:r>
            <a:r>
              <a:rPr lang="en-US" altLang="zh-CN" sz="1600" dirty="0">
                <a:latin typeface="微软雅黑" panose="020B0503020204020204" charset="-122"/>
                <a:ea typeface="微软雅黑" panose="020B0503020204020204" charset="-122"/>
                <a:cs typeface="Times New Roman" panose="02020603050405020304" pitchFamily="18" charset="0"/>
              </a:rPr>
              <a:t>(</a:t>
            </a:r>
            <a:r>
              <a:rPr lang="zh-CN" altLang="en-US" sz="1600" dirty="0">
                <a:latin typeface="微软雅黑" panose="020B0503020204020204" charset="-122"/>
                <a:ea typeface="微软雅黑" panose="020B0503020204020204" charset="-122"/>
                <a:cs typeface="Times New Roman" panose="02020603050405020304" pitchFamily="18" charset="0"/>
              </a:rPr>
              <a:t>以矩阵</a:t>
            </a:r>
            <a:r>
              <a:rPr lang="en-US" altLang="zh-CN" sz="1600" dirty="0">
                <a:latin typeface="微软雅黑" panose="020B0503020204020204" charset="-122"/>
                <a:ea typeface="微软雅黑" panose="020B0503020204020204" charset="-122"/>
                <a:cs typeface="Times New Roman" panose="02020603050405020304" pitchFamily="18" charset="0"/>
              </a:rPr>
              <a:t>B</a:t>
            </a:r>
            <a:r>
              <a:rPr lang="zh-CN" altLang="en-US" sz="1600" dirty="0">
                <a:latin typeface="微软雅黑" panose="020B0503020204020204" charset="-122"/>
                <a:ea typeface="微软雅黑" panose="020B0503020204020204" charset="-122"/>
                <a:cs typeface="Times New Roman" panose="02020603050405020304" pitchFamily="18" charset="0"/>
              </a:rPr>
              <a:t>计算过程为例</a:t>
            </a:r>
            <a:r>
              <a:rPr lang="en-US" altLang="zh-CN" sz="1600" dirty="0">
                <a:latin typeface="微软雅黑" panose="020B0503020204020204" charset="-122"/>
                <a:ea typeface="微软雅黑" panose="020B0503020204020204" charset="-122"/>
                <a:cs typeface="Times New Roman" panose="02020603050405020304" pitchFamily="18" charset="0"/>
              </a:rPr>
              <a:t>)</a:t>
            </a:r>
            <a:endParaRPr lang="zh-CN" altLang="en-US" sz="1600" dirty="0">
              <a:latin typeface="微软雅黑" panose="020B0503020204020204" charset="-122"/>
              <a:ea typeface="微软雅黑" panose="020B0503020204020204" charset="-122"/>
              <a:cs typeface="Times New Roman" panose="02020603050405020304" pitchFamily="18" charset="0"/>
            </a:endParaRPr>
          </a:p>
        </p:txBody>
      </p:sp>
      <p:sp>
        <p:nvSpPr>
          <p:cNvPr id="9" name="文本框 8"/>
          <p:cNvSpPr txBox="1"/>
          <p:nvPr/>
        </p:nvSpPr>
        <p:spPr>
          <a:xfrm>
            <a:off x="8072755" y="4455795"/>
            <a:ext cx="3171190" cy="737235"/>
          </a:xfrm>
          <a:prstGeom prst="rect">
            <a:avLst/>
          </a:prstGeom>
          <a:noFill/>
        </p:spPr>
        <p:txBody>
          <a:bodyPr wrap="square" rtlCol="0">
            <a:spAutoFit/>
          </a:bodyPr>
          <a:p>
            <a:pPr>
              <a:lnSpc>
                <a:spcPct val="150000"/>
              </a:lnSpc>
            </a:pPr>
            <a:r>
              <a:rPr lang="en-US" altLang="zh-CN" sz="1400" dirty="0">
                <a:latin typeface="微软雅黑" panose="020B0503020204020204" charset="-122"/>
                <a:ea typeface="微软雅黑" panose="020B0503020204020204" charset="-122"/>
              </a:rPr>
              <a:t>A</a:t>
            </a:r>
            <a:r>
              <a:rPr lang="zh-CN" altLang="en-US" sz="1400" dirty="0">
                <a:latin typeface="微软雅黑" panose="020B0503020204020204" charset="-122"/>
                <a:ea typeface="微软雅黑" panose="020B0503020204020204" charset="-122"/>
              </a:rPr>
              <a:t>矩阵左乘与右乘只需控制</a:t>
            </a:r>
            <a:r>
              <a:rPr lang="en-US" altLang="zh-CN" sz="1400" dirty="0">
                <a:latin typeface="微软雅黑" panose="020B0503020204020204" charset="-122"/>
                <a:ea typeface="微软雅黑" panose="020B0503020204020204" charset="-122"/>
              </a:rPr>
              <a:t>Hash</a:t>
            </a:r>
            <a:r>
              <a:rPr lang="zh-CN" altLang="en-US" sz="1400" dirty="0">
                <a:latin typeface="微软雅黑" panose="020B0503020204020204" charset="-122"/>
                <a:ea typeface="微软雅黑" panose="020B0503020204020204" charset="-122"/>
              </a:rPr>
              <a:t>算子的输出，无需额外</a:t>
            </a:r>
            <a:r>
              <a:rPr lang="zh-CN" altLang="en-US" sz="1400" dirty="0">
                <a:latin typeface="微软雅黑" panose="020B0503020204020204" charset="-122"/>
                <a:ea typeface="微软雅黑" panose="020B0503020204020204" charset="-122"/>
              </a:rPr>
              <a:t>逻辑</a:t>
            </a:r>
            <a:endParaRPr lang="zh-CN" altLang="en-US" sz="1400" dirty="0">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2</a:t>
            </a:r>
            <a:endParaRPr lang="en-US" altLang="zh-CN" sz="3600" dirty="0"/>
          </a:p>
        </p:txBody>
      </p:sp>
      <p:sp>
        <p:nvSpPr>
          <p:cNvPr id="3" name="文本框 2"/>
          <p:cNvSpPr txBox="1"/>
          <p:nvPr/>
        </p:nvSpPr>
        <p:spPr>
          <a:xfrm>
            <a:off x="568960" y="24955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低资源开销</a:t>
            </a:r>
            <a:r>
              <a:rPr lang="en-US" altLang="zh-CN" sz="2800" b="1" dirty="0">
                <a:solidFill>
                  <a:schemeClr val="tx2"/>
                </a:solidFill>
                <a:latin typeface="微软雅黑" panose="020B0503020204020204" charset="-122"/>
                <a:ea typeface="微软雅黑" panose="020B0503020204020204" charset="-122"/>
                <a:sym typeface="+mn-ea"/>
              </a:rPr>
              <a:t>Frodo</a:t>
            </a:r>
            <a:r>
              <a:rPr lang="en-US" altLang="zh-CN" sz="2800" b="1" dirty="0">
                <a:solidFill>
                  <a:schemeClr val="tx2"/>
                </a:solidFill>
                <a:latin typeface="微软雅黑" panose="020B0503020204020204" charset="-122"/>
                <a:ea typeface="微软雅黑" panose="020B0503020204020204" charset="-122"/>
                <a:sym typeface="+mn-ea"/>
              </a:rPr>
              <a:t>—</a:t>
            </a:r>
            <a:r>
              <a:rPr lang="zh-CN" altLang="en-US" sz="2800" b="1" dirty="0">
                <a:solidFill>
                  <a:schemeClr val="tx2"/>
                </a:solidFill>
                <a:latin typeface="微软雅黑" panose="020B0503020204020204" charset="-122"/>
                <a:ea typeface="微软雅黑" panose="020B0503020204020204" charset="-122"/>
                <a:sym typeface="+mn-ea"/>
              </a:rPr>
              <a:t>矩阵乘</a:t>
            </a:r>
            <a:r>
              <a:rPr lang="zh-CN" altLang="en-US" sz="2800" b="1" dirty="0">
                <a:solidFill>
                  <a:schemeClr val="tx2"/>
                </a:solidFill>
                <a:latin typeface="微软雅黑" panose="020B0503020204020204" charset="-122"/>
                <a:ea typeface="微软雅黑" panose="020B0503020204020204" charset="-122"/>
                <a:sym typeface="+mn-ea"/>
              </a:rPr>
              <a:t>加单元</a:t>
            </a:r>
            <a:r>
              <a:rPr lang="zh-CN" altLang="en-US" sz="2800" b="1" dirty="0">
                <a:solidFill>
                  <a:schemeClr val="tx2"/>
                </a:solidFill>
                <a:latin typeface="微软雅黑" panose="020B0503020204020204" charset="-122"/>
                <a:ea typeface="微软雅黑" panose="020B0503020204020204" charset="-122"/>
                <a:sym typeface="+mn-ea"/>
              </a:rPr>
              <a:t>设计</a:t>
            </a:r>
            <a:endParaRPr lang="zh-CN" altLang="en-US" sz="2800" b="1" dirty="0">
              <a:solidFill>
                <a:schemeClr val="tx2"/>
              </a:solidFill>
              <a:latin typeface="微软雅黑" panose="020B0503020204020204" charset="-122"/>
              <a:ea typeface="微软雅黑" panose="020B0503020204020204" charset="-122"/>
              <a:sym typeface="+mn-ea"/>
            </a:endParaRPr>
          </a:p>
        </p:txBody>
      </p:sp>
      <p:grpSp>
        <p:nvGrpSpPr>
          <p:cNvPr id="19" name="组合 18"/>
          <p:cNvGrpSpPr/>
          <p:nvPr/>
        </p:nvGrpSpPr>
        <p:grpSpPr>
          <a:xfrm>
            <a:off x="6200869" y="78051"/>
            <a:ext cx="5991131" cy="707884"/>
            <a:chOff x="6200869" y="78051"/>
            <a:chExt cx="5991131" cy="707884"/>
          </a:xfrm>
        </p:grpSpPr>
        <p:grpSp>
          <p:nvGrpSpPr>
            <p:cNvPr id="20" name="组 13"/>
            <p:cNvGrpSpPr/>
            <p:nvPr/>
          </p:nvGrpSpPr>
          <p:grpSpPr bwMode="auto">
            <a:xfrm>
              <a:off x="6200869" y="78051"/>
              <a:ext cx="5991131" cy="707884"/>
              <a:chOff x="6201071" y="148098"/>
              <a:chExt cx="5990926" cy="708515"/>
            </a:xfrm>
          </p:grpSpPr>
          <p:grpSp>
            <p:nvGrpSpPr>
              <p:cNvPr id="22" name="组 2"/>
              <p:cNvGrpSpPr/>
              <p:nvPr/>
            </p:nvGrpSpPr>
            <p:grpSpPr bwMode="auto">
              <a:xfrm>
                <a:off x="11454105" y="252856"/>
                <a:ext cx="737892" cy="484288"/>
                <a:chOff x="11454105" y="252856"/>
                <a:chExt cx="737892" cy="484288"/>
              </a:xfrm>
            </p:grpSpPr>
            <p:grpSp>
              <p:nvGrpSpPr>
                <p:cNvPr id="24" name="组 1"/>
                <p:cNvGrpSpPr/>
                <p:nvPr/>
              </p:nvGrpSpPr>
              <p:grpSpPr bwMode="auto">
                <a:xfrm>
                  <a:off x="12039604" y="252856"/>
                  <a:ext cx="152393" cy="484287"/>
                  <a:chOff x="12039604" y="252856"/>
                  <a:chExt cx="152393" cy="484287"/>
                </a:xfrm>
              </p:grpSpPr>
              <p:sp>
                <p:nvSpPr>
                  <p:cNvPr id="26"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5"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3"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1"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graphicFrame>
        <p:nvGraphicFramePr>
          <p:cNvPr id="4" name="对象 3"/>
          <p:cNvGraphicFramePr/>
          <p:nvPr/>
        </p:nvGraphicFramePr>
        <p:xfrm>
          <a:off x="412115" y="3851910"/>
          <a:ext cx="6779895" cy="2621280"/>
        </p:xfrm>
        <a:graphic>
          <a:graphicData uri="http://schemas.openxmlformats.org/presentationml/2006/ole">
            <mc:AlternateContent xmlns:mc="http://schemas.openxmlformats.org/markup-compatibility/2006">
              <mc:Choice xmlns:v="urn:schemas-microsoft-com:vml" Requires="v">
                <p:oleObj spid="_x0000_s2052" name="" r:id="rId1" imgW="6593840" imgH="2852420" progId="Visio.Drawing.15">
                  <p:embed/>
                </p:oleObj>
              </mc:Choice>
              <mc:Fallback>
                <p:oleObj name="" r:id="rId1" imgW="6593840" imgH="2852420" progId="Visio.Drawing.15">
                  <p:embed/>
                  <p:pic>
                    <p:nvPicPr>
                      <p:cNvPr id="0" name="对象 3"/>
                      <p:cNvPicPr/>
                      <p:nvPr/>
                    </p:nvPicPr>
                    <p:blipFill>
                      <a:blip r:embed="rId2"/>
                      <a:stretch>
                        <a:fillRect/>
                      </a:stretch>
                    </p:blipFill>
                    <p:spPr>
                      <a:xfrm>
                        <a:off x="412115" y="3851910"/>
                        <a:ext cx="6779895" cy="2621280"/>
                      </a:xfrm>
                      <a:prstGeom prst="rect">
                        <a:avLst/>
                      </a:prstGeom>
                    </p:spPr>
                  </p:pic>
                </p:oleObj>
              </mc:Fallback>
            </mc:AlternateContent>
          </a:graphicData>
        </a:graphic>
      </p:graphicFrame>
      <p:graphicFrame>
        <p:nvGraphicFramePr>
          <p:cNvPr id="7" name="对象 6"/>
          <p:cNvGraphicFramePr/>
          <p:nvPr/>
        </p:nvGraphicFramePr>
        <p:xfrm>
          <a:off x="7642860" y="1021080"/>
          <a:ext cx="4235450" cy="2352040"/>
        </p:xfrm>
        <a:graphic>
          <a:graphicData uri="http://schemas.openxmlformats.org/presentationml/2006/ole">
            <mc:AlternateContent xmlns:mc="http://schemas.openxmlformats.org/markup-compatibility/2006">
              <mc:Choice xmlns:v="urn:schemas-microsoft-com:vml" Requires="v">
                <p:oleObj spid="_x0000_s2053" name="" r:id="rId3" imgW="4971415" imgH="3245485" progId="Visio.Drawing.15">
                  <p:embed/>
                </p:oleObj>
              </mc:Choice>
              <mc:Fallback>
                <p:oleObj name="" r:id="rId3" imgW="4971415" imgH="3245485" progId="Visio.Drawing.15">
                  <p:embed/>
                  <p:pic>
                    <p:nvPicPr>
                      <p:cNvPr id="0" name="对象 6"/>
                      <p:cNvPicPr/>
                      <p:nvPr/>
                    </p:nvPicPr>
                    <p:blipFill>
                      <a:blip r:embed="rId4"/>
                      <a:stretch>
                        <a:fillRect/>
                      </a:stretch>
                    </p:blipFill>
                    <p:spPr>
                      <a:xfrm>
                        <a:off x="7642860" y="1021080"/>
                        <a:ext cx="4235450" cy="2352040"/>
                      </a:xfrm>
                      <a:prstGeom prst="rect">
                        <a:avLst/>
                      </a:prstGeom>
                    </p:spPr>
                  </p:pic>
                </p:oleObj>
              </mc:Fallback>
            </mc:AlternateContent>
          </a:graphicData>
        </a:graphic>
      </p:graphicFrame>
      <p:sp>
        <p:nvSpPr>
          <p:cNvPr id="10" name="矩形 9"/>
          <p:cNvSpPr/>
          <p:nvPr/>
        </p:nvSpPr>
        <p:spPr>
          <a:xfrm>
            <a:off x="7771130" y="953770"/>
            <a:ext cx="4107180" cy="24923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2" name="直接连接符 11"/>
          <p:cNvCxnSpPr/>
          <p:nvPr/>
        </p:nvCxnSpPr>
        <p:spPr>
          <a:xfrm flipV="1">
            <a:off x="2835275" y="2852420"/>
            <a:ext cx="4937760" cy="1337310"/>
          </a:xfrm>
          <a:prstGeom prst="line">
            <a:avLst/>
          </a:prstGeom>
          <a:ln w="28575">
            <a:solidFill>
              <a:srgbClr val="FF0000"/>
            </a:solidFill>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1494790" y="4196715"/>
            <a:ext cx="1329055" cy="193167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4" name="直接连接符 13"/>
          <p:cNvCxnSpPr/>
          <p:nvPr/>
        </p:nvCxnSpPr>
        <p:spPr>
          <a:xfrm flipV="1">
            <a:off x="2841625" y="3204845"/>
            <a:ext cx="4902835" cy="2924810"/>
          </a:xfrm>
          <a:prstGeom prst="line">
            <a:avLst/>
          </a:prstGeom>
          <a:ln w="28575">
            <a:solidFill>
              <a:srgbClr val="FF0000"/>
            </a:solidFill>
          </a:ln>
        </p:spPr>
        <p:style>
          <a:lnRef idx="2">
            <a:schemeClr val="accent1"/>
          </a:lnRef>
          <a:fillRef idx="0">
            <a:srgbClr val="FFFFFF"/>
          </a:fillRef>
          <a:effectRef idx="0">
            <a:srgbClr val="FFFFFF"/>
          </a:effectRef>
          <a:fontRef idx="minor">
            <a:schemeClr val="tx1"/>
          </a:fontRef>
        </p:style>
      </p:cxnSp>
      <p:sp>
        <p:nvSpPr>
          <p:cNvPr id="15" name="矩形 14"/>
          <p:cNvSpPr/>
          <p:nvPr/>
        </p:nvSpPr>
        <p:spPr>
          <a:xfrm>
            <a:off x="-59571" y="883281"/>
            <a:ext cx="6803798" cy="2168525"/>
          </a:xfrm>
          <a:prstGeom prst="rect">
            <a:avLst/>
          </a:prstGeom>
        </p:spPr>
        <p:txBody>
          <a:bodyPr wrap="square">
            <a:spAutoFit/>
          </a:bodyPr>
          <a:lstStyle/>
          <a:p>
            <a:pPr marL="800100" lvl="1" indent="-342900">
              <a:lnSpc>
                <a:spcPct val="150000"/>
              </a:lnSpc>
              <a:buFont typeface="Wingdings" panose="05000000000000000000" charset="0"/>
              <a:buChar char="n"/>
              <a:defRPr/>
            </a:pPr>
            <a:r>
              <a:rPr lang="zh-CN" altLang="en-US" b="1" dirty="0">
                <a:latin typeface="微软雅黑" panose="020B0503020204020204" charset="-122"/>
                <a:ea typeface="微软雅黑" panose="020B0503020204020204" charset="-122"/>
                <a:cs typeface="Times New Roman" panose="02020603050405020304" pitchFamily="18" charset="0"/>
              </a:rPr>
              <a:t>接受</a:t>
            </a:r>
            <a:r>
              <a:rPr lang="en-US" altLang="zh-CN" b="1" dirty="0">
                <a:latin typeface="微软雅黑" panose="020B0503020204020204" charset="-122"/>
                <a:ea typeface="微软雅黑" panose="020B0503020204020204" charset="-122"/>
                <a:cs typeface="Times New Roman" panose="02020603050405020304" pitchFamily="18" charset="0"/>
              </a:rPr>
              <a:t>3</a:t>
            </a:r>
            <a:r>
              <a:rPr lang="zh-CN" altLang="en-US" b="1" dirty="0">
                <a:latin typeface="微软雅黑" panose="020B0503020204020204" charset="-122"/>
                <a:ea typeface="微软雅黑" panose="020B0503020204020204" charset="-122"/>
                <a:cs typeface="Times New Roman" panose="02020603050405020304" pitchFamily="18" charset="0"/>
              </a:rPr>
              <a:t>个</a:t>
            </a:r>
            <a:r>
              <a:rPr lang="en-US" altLang="zh-CN" b="1" dirty="0">
                <a:latin typeface="微软雅黑" panose="020B0503020204020204" charset="-122"/>
                <a:ea typeface="微软雅黑" panose="020B0503020204020204" charset="-122"/>
                <a:cs typeface="Times New Roman" panose="02020603050405020304" pitchFamily="18" charset="0"/>
              </a:rPr>
              <a:t>16bit</a:t>
            </a:r>
            <a:r>
              <a:rPr lang="zh-CN" altLang="en-US" b="1" dirty="0">
                <a:latin typeface="微软雅黑" panose="020B0503020204020204" charset="-122"/>
                <a:ea typeface="微软雅黑" panose="020B0503020204020204" charset="-122"/>
                <a:cs typeface="Times New Roman" panose="02020603050405020304" pitchFamily="18" charset="0"/>
              </a:rPr>
              <a:t>输入，</a:t>
            </a:r>
            <a:r>
              <a:rPr lang="en-US" altLang="zh-CN" b="1" dirty="0">
                <a:latin typeface="微软雅黑" panose="020B0503020204020204" charset="-122"/>
                <a:ea typeface="微软雅黑" panose="020B0503020204020204" charset="-122"/>
                <a:cs typeface="Times New Roman" panose="02020603050405020304" pitchFamily="18" charset="0"/>
              </a:rPr>
              <a:t>A</a:t>
            </a:r>
            <a:r>
              <a:rPr lang="zh-CN" altLang="en-US" b="1" dirty="0">
                <a:latin typeface="微软雅黑" panose="020B0503020204020204" charset="-122"/>
                <a:ea typeface="微软雅黑" panose="020B0503020204020204" charset="-122"/>
                <a:cs typeface="Times New Roman" panose="02020603050405020304" pitchFamily="18" charset="0"/>
              </a:rPr>
              <a:t>、</a:t>
            </a:r>
            <a:r>
              <a:rPr lang="en-US" altLang="zh-CN" b="1" dirty="0">
                <a:latin typeface="微软雅黑" panose="020B0503020204020204" charset="-122"/>
                <a:ea typeface="微软雅黑" panose="020B0503020204020204" charset="-122"/>
                <a:cs typeface="Times New Roman" panose="02020603050405020304" pitchFamily="18" charset="0"/>
              </a:rPr>
              <a:t>B</a:t>
            </a:r>
            <a:r>
              <a:rPr lang="zh-CN" altLang="en-US" b="1" dirty="0">
                <a:latin typeface="微软雅黑" panose="020B0503020204020204" charset="-122"/>
                <a:ea typeface="微软雅黑" panose="020B0503020204020204" charset="-122"/>
                <a:cs typeface="Times New Roman" panose="02020603050405020304" pitchFamily="18" charset="0"/>
              </a:rPr>
              <a:t>、</a:t>
            </a:r>
            <a:r>
              <a:rPr lang="en-US" altLang="zh-CN" b="1" dirty="0">
                <a:latin typeface="微软雅黑" panose="020B0503020204020204" charset="-122"/>
                <a:ea typeface="微软雅黑" panose="020B0503020204020204" charset="-122"/>
                <a:cs typeface="Times New Roman" panose="02020603050405020304" pitchFamily="18" charset="0"/>
              </a:rPr>
              <a:t>C</a:t>
            </a:r>
            <a:r>
              <a:rPr lang="zh-CN" altLang="en-US" b="1" dirty="0">
                <a:latin typeface="微软雅黑" panose="020B0503020204020204" charset="-122"/>
                <a:ea typeface="微软雅黑" panose="020B0503020204020204" charset="-122"/>
                <a:cs typeface="Times New Roman" panose="02020603050405020304" pitchFamily="18" charset="0"/>
              </a:rPr>
              <a:t>，输出</a:t>
            </a:r>
            <a:r>
              <a:rPr lang="en-US" altLang="zh-CN" b="1" dirty="0">
                <a:latin typeface="微软雅黑" panose="020B0503020204020204" charset="-122"/>
                <a:ea typeface="微软雅黑" panose="020B0503020204020204" charset="-122"/>
                <a:cs typeface="Times New Roman" panose="02020603050405020304" pitchFamily="18" charset="0"/>
              </a:rPr>
              <a:t>16bit</a:t>
            </a:r>
            <a:r>
              <a:rPr lang="zh-CN" altLang="en-US" b="1" dirty="0">
                <a:latin typeface="微软雅黑" panose="020B0503020204020204" charset="-122"/>
                <a:ea typeface="微软雅黑" panose="020B0503020204020204" charset="-122"/>
                <a:cs typeface="Times New Roman" panose="02020603050405020304" pitchFamily="18" charset="0"/>
              </a:rPr>
              <a:t>的</a:t>
            </a:r>
            <a:r>
              <a:rPr lang="en-US" altLang="zh-CN" b="1" dirty="0">
                <a:latin typeface="微软雅黑" panose="020B0503020204020204" charset="-122"/>
                <a:ea typeface="微软雅黑" panose="020B0503020204020204" charset="-122"/>
                <a:cs typeface="Times New Roman" panose="02020603050405020304" pitchFamily="18" charset="0"/>
              </a:rPr>
              <a:t>A*B+C</a:t>
            </a:r>
            <a:r>
              <a:rPr lang="zh-CN" altLang="en-US" b="1" dirty="0">
                <a:latin typeface="微软雅黑" panose="020B0503020204020204" charset="-122"/>
                <a:ea typeface="微软雅黑" panose="020B0503020204020204" charset="-122"/>
                <a:cs typeface="Times New Roman" panose="02020603050405020304" pitchFamily="18" charset="0"/>
              </a:rPr>
              <a:t>结果</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nSpc>
                <a:spcPct val="150000"/>
              </a:lnSpc>
              <a:buFont typeface="Wingdings" panose="05000000000000000000" charset="0"/>
              <a:buChar char="n"/>
              <a:defRPr/>
            </a:pPr>
            <a:r>
              <a:rPr lang="en-US" altLang="zh-CN" b="1" dirty="0">
                <a:latin typeface="微软雅黑" panose="020B0503020204020204" charset="-122"/>
                <a:ea typeface="微软雅黑" panose="020B0503020204020204" charset="-122"/>
                <a:cs typeface="Times New Roman" panose="02020603050405020304" pitchFamily="18" charset="0"/>
              </a:rPr>
              <a:t>B</a:t>
            </a:r>
            <a:r>
              <a:rPr lang="zh-CN" altLang="en-US" b="1" dirty="0">
                <a:latin typeface="微软雅黑" panose="020B0503020204020204" charset="-122"/>
                <a:ea typeface="微软雅黑" panose="020B0503020204020204" charset="-122"/>
                <a:cs typeface="Times New Roman" panose="02020603050405020304" pitchFamily="18" charset="0"/>
              </a:rPr>
              <a:t>在输入后进行转原码操作，在计算出</a:t>
            </a:r>
            <a:r>
              <a:rPr lang="en-US" altLang="zh-CN" b="1" dirty="0">
                <a:latin typeface="微软雅黑" panose="020B0503020204020204" charset="-122"/>
                <a:ea typeface="微软雅黑" panose="020B0503020204020204" charset="-122"/>
                <a:cs typeface="Times New Roman" panose="02020603050405020304" pitchFamily="18" charset="0"/>
              </a:rPr>
              <a:t>A*B</a:t>
            </a:r>
            <a:r>
              <a:rPr lang="zh-CN" altLang="en-US" b="1" dirty="0">
                <a:latin typeface="微软雅黑" panose="020B0503020204020204" charset="-122"/>
                <a:ea typeface="微软雅黑" panose="020B0503020204020204" charset="-122"/>
                <a:cs typeface="Times New Roman" panose="02020603050405020304" pitchFamily="18" charset="0"/>
              </a:rPr>
              <a:t>后转补码</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nSpc>
                <a:spcPct val="150000"/>
              </a:lnSpc>
              <a:buFont typeface="Wingdings" panose="05000000000000000000" charset="0"/>
              <a:buChar char="n"/>
              <a:defRPr/>
            </a:pPr>
            <a:r>
              <a:rPr lang="zh-CN" altLang="en-US" b="1" dirty="0">
                <a:latin typeface="微软雅黑" panose="020B0503020204020204" charset="-122"/>
                <a:ea typeface="微软雅黑" panose="020B0503020204020204" charset="-122"/>
                <a:cs typeface="Times New Roman" panose="02020603050405020304" pitchFamily="18" charset="0"/>
              </a:rPr>
              <a:t>利用全加器矩阵（阵列乘法器），实现</a:t>
            </a:r>
            <a:r>
              <a:rPr lang="en-US" altLang="zh-CN" b="1" dirty="0">
                <a:latin typeface="微软雅黑" panose="020B0503020204020204" charset="-122"/>
                <a:ea typeface="微软雅黑" panose="020B0503020204020204" charset="-122"/>
                <a:cs typeface="Times New Roman" panose="02020603050405020304" pitchFamily="18" charset="0"/>
              </a:rPr>
              <a:t>A*B</a:t>
            </a:r>
            <a:r>
              <a:rPr lang="zh-CN" altLang="en-US" b="1" dirty="0">
                <a:latin typeface="微软雅黑" panose="020B0503020204020204" charset="-122"/>
                <a:ea typeface="微软雅黑" panose="020B0503020204020204" charset="-122"/>
                <a:cs typeface="Times New Roman" panose="02020603050405020304" pitchFamily="18" charset="0"/>
              </a:rPr>
              <a:t>乘法操作</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charset="0"/>
              <a:buChar char="n"/>
              <a:defRPr/>
            </a:pPr>
            <a:r>
              <a:rPr lang="en-US" altLang="zh-CN" b="1" dirty="0">
                <a:latin typeface="微软雅黑" panose="020B0503020204020204" charset="-122"/>
                <a:ea typeface="微软雅黑" panose="020B0503020204020204" charset="-122"/>
                <a:cs typeface="Times New Roman" panose="02020603050405020304" pitchFamily="18" charset="0"/>
              </a:rPr>
              <a:t>C</a:t>
            </a:r>
            <a:r>
              <a:rPr lang="zh-CN" altLang="en-US" b="1" dirty="0">
                <a:latin typeface="微软雅黑" panose="020B0503020204020204" charset="-122"/>
                <a:ea typeface="微软雅黑" panose="020B0503020204020204" charset="-122"/>
                <a:cs typeface="Times New Roman" panose="02020603050405020304" pitchFamily="18" charset="0"/>
              </a:rPr>
              <a:t>对应的加法运算也通过全加器阵列实现</a:t>
            </a:r>
            <a:endParaRPr lang="zh-CN" altLang="en-US"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charset="0"/>
              <a:buChar char="n"/>
              <a:defRPr/>
            </a:pPr>
            <a:r>
              <a:rPr lang="zh-CN" altLang="en-US" b="1" dirty="0">
                <a:latin typeface="微软雅黑" panose="020B0503020204020204" charset="-122"/>
                <a:ea typeface="微软雅黑" panose="020B0503020204020204" charset="-122"/>
                <a:cs typeface="Times New Roman" panose="02020603050405020304" pitchFamily="18" charset="0"/>
              </a:rPr>
              <a:t>根据数据特点设计全加器阵列，减少资源开销</a:t>
            </a:r>
            <a:endParaRPr lang="zh-CN" altLang="en-US" b="1" dirty="0">
              <a:latin typeface="微软雅黑" panose="020B0503020204020204" charset="-122"/>
              <a:ea typeface="微软雅黑" panose="020B0503020204020204" charset="-122"/>
              <a:cs typeface="Times New Roman" panose="02020603050405020304" pitchFamily="18" charset="0"/>
            </a:endParaRPr>
          </a:p>
        </p:txBody>
      </p:sp>
      <p:sp>
        <p:nvSpPr>
          <p:cNvPr id="16" name="文本框 15"/>
          <p:cNvSpPr txBox="1"/>
          <p:nvPr/>
        </p:nvSpPr>
        <p:spPr>
          <a:xfrm>
            <a:off x="8310880" y="3613150"/>
            <a:ext cx="3027680" cy="1482090"/>
          </a:xfrm>
          <a:prstGeom prst="rect">
            <a:avLst/>
          </a:prstGeom>
          <a:noFill/>
          <a:ln w="19050">
            <a:solidFill>
              <a:schemeClr val="accent1"/>
            </a:solidFill>
          </a:ln>
        </p:spPr>
        <p:txBody>
          <a:bodyPr wrap="square" rtlCol="0">
            <a:noAutofit/>
          </a:bodyPr>
          <a:lstStyle/>
          <a:p>
            <a:pPr algn="ctr"/>
            <a:r>
              <a:rPr lang="en-US" altLang="zh-CN" sz="1200" b="1">
                <a:solidFill>
                  <a:schemeClr val="tx1"/>
                </a:solidFill>
                <a:latin typeface="Times New Roman" panose="02020603050405020304" pitchFamily="18" charset="0"/>
                <a:cs typeface="Times New Roman" panose="02020603050405020304" pitchFamily="18" charset="0"/>
              </a:rPr>
              <a:t>FA</a:t>
            </a:r>
            <a:r>
              <a:rPr lang="zh-CN" altLang="en-US" sz="1200" b="1">
                <a:solidFill>
                  <a:schemeClr val="tx1"/>
                </a:solidFill>
                <a:latin typeface="Times New Roman" panose="02020603050405020304" pitchFamily="18" charset="0"/>
                <a:cs typeface="Times New Roman" panose="02020603050405020304" pitchFamily="18" charset="0"/>
              </a:rPr>
              <a:t>阵列设计思路</a:t>
            </a:r>
            <a:endParaRPr lang="en-US" altLang="zh-CN" sz="1200" b="1">
              <a:solidFill>
                <a:schemeClr val="tx1"/>
              </a:solidFill>
              <a:latin typeface="Times New Roman" panose="02020603050405020304" pitchFamily="18" charset="0"/>
              <a:cs typeface="Times New Roman" panose="02020603050405020304" pitchFamily="18" charset="0"/>
            </a:endParaRPr>
          </a:p>
          <a:p>
            <a:r>
              <a:rPr lang="en-US" altLang="zh-CN" sz="1200">
                <a:solidFill>
                  <a:schemeClr val="tx1"/>
                </a:solidFill>
                <a:latin typeface="Times New Roman" panose="02020603050405020304" pitchFamily="18" charset="0"/>
                <a:cs typeface="Times New Roman" panose="02020603050405020304" pitchFamily="18" charset="0"/>
              </a:rPr>
              <a:t>1.</a:t>
            </a:r>
            <a:r>
              <a:rPr lang="zh-CN" altLang="en-US" sz="1200">
                <a:solidFill>
                  <a:schemeClr val="tx1"/>
                </a:solidFill>
                <a:latin typeface="Times New Roman" panose="02020603050405020304" pitchFamily="18" charset="0"/>
                <a:cs typeface="Times New Roman" panose="02020603050405020304" pitchFamily="18" charset="0"/>
              </a:rPr>
              <a:t>输入增添选择器实现乘法加法运算的</a:t>
            </a:r>
            <a:r>
              <a:rPr lang="en-US" altLang="zh-CN" sz="1200">
                <a:solidFill>
                  <a:schemeClr val="tx1"/>
                </a:solidFill>
                <a:latin typeface="Times New Roman" panose="02020603050405020304" pitchFamily="18" charset="0"/>
                <a:cs typeface="Times New Roman" panose="02020603050405020304" pitchFamily="18" charset="0"/>
              </a:rPr>
              <a:t>FA</a:t>
            </a:r>
            <a:r>
              <a:rPr lang="zh-CN" altLang="en-US" sz="1200">
                <a:solidFill>
                  <a:schemeClr val="tx1"/>
                </a:solidFill>
                <a:latin typeface="Times New Roman" panose="02020603050405020304" pitchFamily="18" charset="0"/>
                <a:cs typeface="Times New Roman" panose="02020603050405020304" pitchFamily="18" charset="0"/>
              </a:rPr>
              <a:t>复用</a:t>
            </a:r>
            <a:endParaRPr lang="zh-CN" altLang="en-US" sz="1200">
              <a:solidFill>
                <a:schemeClr val="tx1"/>
              </a:solidFill>
              <a:latin typeface="Times New Roman" panose="02020603050405020304" pitchFamily="18" charset="0"/>
              <a:cs typeface="Times New Roman" panose="02020603050405020304" pitchFamily="18" charset="0"/>
            </a:endParaRPr>
          </a:p>
          <a:p>
            <a:r>
              <a:rPr lang="en-US" altLang="zh-CN" sz="1200">
                <a:solidFill>
                  <a:schemeClr val="tx1"/>
                </a:solidFill>
                <a:latin typeface="Times New Roman" panose="02020603050405020304" pitchFamily="18" charset="0"/>
                <a:cs typeface="Times New Roman" panose="02020603050405020304" pitchFamily="18" charset="0"/>
                <a:sym typeface="+mn-ea"/>
              </a:rPr>
              <a:t>2.</a:t>
            </a:r>
            <a:r>
              <a:rPr lang="zh-CN" altLang="en-US" sz="1200">
                <a:solidFill>
                  <a:schemeClr val="tx1"/>
                </a:solidFill>
                <a:latin typeface="Times New Roman" panose="02020603050405020304" pitchFamily="18" charset="0"/>
                <a:cs typeface="Times New Roman" panose="02020603050405020304" pitchFamily="18" charset="0"/>
                <a:sym typeface="+mn-ea"/>
              </a:rPr>
              <a:t>仅使用</a:t>
            </a:r>
            <a:r>
              <a:rPr lang="en-US" altLang="zh-CN" sz="1200">
                <a:solidFill>
                  <a:schemeClr val="tx1"/>
                </a:solidFill>
                <a:latin typeface="Times New Roman" panose="02020603050405020304" pitchFamily="18" charset="0"/>
                <a:cs typeface="Times New Roman" panose="02020603050405020304" pitchFamily="18" charset="0"/>
                <a:sym typeface="+mn-ea"/>
              </a:rPr>
              <a:t>B</a:t>
            </a:r>
            <a:r>
              <a:rPr lang="zh-CN" altLang="en-US" sz="1200">
                <a:solidFill>
                  <a:schemeClr val="tx1"/>
                </a:solidFill>
                <a:latin typeface="Times New Roman" panose="02020603050405020304" pitchFamily="18" charset="0"/>
                <a:cs typeface="Times New Roman" panose="02020603050405020304" pitchFamily="18" charset="0"/>
                <a:sym typeface="+mn-ea"/>
              </a:rPr>
              <a:t>的前</a:t>
            </a:r>
            <a:r>
              <a:rPr lang="en-US" altLang="zh-CN" sz="1200">
                <a:solidFill>
                  <a:schemeClr val="tx1"/>
                </a:solidFill>
                <a:latin typeface="Times New Roman" panose="02020603050405020304" pitchFamily="18" charset="0"/>
                <a:cs typeface="Times New Roman" panose="02020603050405020304" pitchFamily="18" charset="0"/>
                <a:sym typeface="+mn-ea"/>
              </a:rPr>
              <a:t>4</a:t>
            </a:r>
            <a:r>
              <a:rPr lang="zh-CN" altLang="en-US" sz="1200">
                <a:solidFill>
                  <a:schemeClr val="tx1"/>
                </a:solidFill>
                <a:latin typeface="Times New Roman" panose="02020603050405020304" pitchFamily="18" charset="0"/>
                <a:cs typeface="Times New Roman" panose="02020603050405020304" pitchFamily="18" charset="0"/>
                <a:sym typeface="+mn-ea"/>
              </a:rPr>
              <a:t>位（有效数据位）参与乘法运算</a:t>
            </a:r>
            <a:endParaRPr lang="zh-CN" altLang="en-US" sz="1200">
              <a:solidFill>
                <a:schemeClr val="tx1"/>
              </a:solidFill>
              <a:latin typeface="Times New Roman" panose="02020603050405020304" pitchFamily="18" charset="0"/>
              <a:cs typeface="Times New Roman" panose="02020603050405020304" pitchFamily="18" charset="0"/>
              <a:sym typeface="+mn-ea"/>
            </a:endParaRPr>
          </a:p>
          <a:p>
            <a:r>
              <a:rPr lang="en-US" altLang="zh-CN" sz="1200">
                <a:solidFill>
                  <a:schemeClr val="tx1"/>
                </a:solidFill>
                <a:latin typeface="Times New Roman" panose="02020603050405020304" pitchFamily="18" charset="0"/>
                <a:cs typeface="Times New Roman" panose="02020603050405020304" pitchFamily="18" charset="0"/>
                <a:sym typeface="+mn-ea"/>
              </a:rPr>
              <a:t>3.</a:t>
            </a:r>
            <a:r>
              <a:rPr lang="zh-CN" altLang="en-US" sz="1200">
                <a:solidFill>
                  <a:schemeClr val="tx1"/>
                </a:solidFill>
                <a:latin typeface="Times New Roman" panose="02020603050405020304" pitchFamily="18" charset="0"/>
                <a:cs typeface="Times New Roman" panose="02020603050405020304" pitchFamily="18" charset="0"/>
                <a:sym typeface="+mn-ea"/>
              </a:rPr>
              <a:t>删除</a:t>
            </a:r>
            <a:r>
              <a:rPr lang="en-US" altLang="zh-CN" sz="1200">
                <a:solidFill>
                  <a:schemeClr val="tx1"/>
                </a:solidFill>
                <a:latin typeface="Times New Roman" panose="02020603050405020304" pitchFamily="18" charset="0"/>
                <a:cs typeface="Times New Roman" panose="02020603050405020304" pitchFamily="18" charset="0"/>
                <a:sym typeface="+mn-ea"/>
              </a:rPr>
              <a:t>16bit</a:t>
            </a:r>
            <a:r>
              <a:rPr lang="zh-CN" altLang="en-US" sz="1200">
                <a:solidFill>
                  <a:schemeClr val="tx1"/>
                </a:solidFill>
                <a:latin typeface="Times New Roman" panose="02020603050405020304" pitchFamily="18" charset="0"/>
                <a:cs typeface="Times New Roman" panose="02020603050405020304" pitchFamily="18" charset="0"/>
                <a:sym typeface="+mn-ea"/>
              </a:rPr>
              <a:t>之后的运算</a:t>
            </a:r>
            <a:r>
              <a:rPr lang="en-US" altLang="zh-CN" sz="1200">
                <a:solidFill>
                  <a:schemeClr val="tx1"/>
                </a:solidFill>
                <a:latin typeface="Times New Roman" panose="02020603050405020304" pitchFamily="18" charset="0"/>
                <a:cs typeface="Times New Roman" panose="02020603050405020304" pitchFamily="18" charset="0"/>
                <a:sym typeface="+mn-ea"/>
              </a:rPr>
              <a:t>FA</a:t>
            </a:r>
            <a:endParaRPr lang="en-US" altLang="zh-CN" sz="1200">
              <a:solidFill>
                <a:schemeClr val="tx1"/>
              </a:solidFill>
              <a:latin typeface="Times New Roman" panose="02020603050405020304" pitchFamily="18" charset="0"/>
              <a:cs typeface="Times New Roman" panose="02020603050405020304" pitchFamily="18" charset="0"/>
              <a:sym typeface="+mn-ea"/>
            </a:endParaRPr>
          </a:p>
          <a:p>
            <a:r>
              <a:rPr lang="zh-CN" altLang="en-US" sz="1200" b="1" i="1">
                <a:solidFill>
                  <a:schemeClr val="tx1"/>
                </a:solidFill>
                <a:latin typeface="Times New Roman" panose="02020603050405020304" pitchFamily="18" charset="0"/>
                <a:cs typeface="Times New Roman" panose="02020603050405020304" pitchFamily="18" charset="0"/>
                <a:sym typeface="+mn-ea"/>
              </a:rPr>
              <a:t>降低了</a:t>
            </a:r>
            <a:r>
              <a:rPr lang="en-US" altLang="zh-CN" sz="1200" b="1" i="1">
                <a:solidFill>
                  <a:schemeClr val="tx1"/>
                </a:solidFill>
                <a:latin typeface="Times New Roman" panose="02020603050405020304" pitchFamily="18" charset="0"/>
                <a:cs typeface="Times New Roman" panose="02020603050405020304" pitchFamily="18" charset="0"/>
                <a:sym typeface="+mn-ea"/>
              </a:rPr>
              <a:t>60%</a:t>
            </a:r>
            <a:r>
              <a:rPr lang="zh-CN" altLang="en-US" sz="1200" b="1" i="1">
                <a:solidFill>
                  <a:schemeClr val="tx1"/>
                </a:solidFill>
                <a:latin typeface="Times New Roman" panose="02020603050405020304" pitchFamily="18" charset="0"/>
                <a:cs typeface="Times New Roman" panose="02020603050405020304" pitchFamily="18" charset="0"/>
                <a:sym typeface="+mn-ea"/>
              </a:rPr>
              <a:t>的全加器使用</a:t>
            </a:r>
            <a:endParaRPr lang="zh-CN" altLang="en-US" sz="1200" b="1" i="1">
              <a:solidFill>
                <a:schemeClr val="tx1"/>
              </a:solidFill>
              <a:latin typeface="Times New Roman" panose="02020603050405020304" pitchFamily="18" charset="0"/>
              <a:cs typeface="Times New Roman" panose="02020603050405020304" pitchFamily="18" charset="0"/>
              <a:sym typeface="+mn-ea"/>
            </a:endParaRPr>
          </a:p>
        </p:txBody>
      </p:sp>
      <p:pic>
        <p:nvPicPr>
          <p:cNvPr id="9" name="图片 8"/>
          <p:cNvPicPr>
            <a:picLocks noChangeAspect="1"/>
          </p:cNvPicPr>
          <p:nvPr/>
        </p:nvPicPr>
        <p:blipFill>
          <a:blip r:embed="rId5"/>
          <a:srcRect l="-2655" t="838" r="35617" b="-838"/>
          <a:stretch>
            <a:fillRect/>
          </a:stretch>
        </p:blipFill>
        <p:spPr>
          <a:xfrm>
            <a:off x="6986905" y="5262245"/>
            <a:ext cx="5050790" cy="1137285"/>
          </a:xfrm>
          <a:prstGeom prst="rect">
            <a:avLst/>
          </a:prstGeom>
        </p:spPr>
      </p:pic>
      <p:sp>
        <p:nvSpPr>
          <p:cNvPr id="2" name="文本框 1"/>
          <p:cNvSpPr txBox="1"/>
          <p:nvPr/>
        </p:nvSpPr>
        <p:spPr>
          <a:xfrm>
            <a:off x="9067800" y="6382385"/>
            <a:ext cx="6096000" cy="275590"/>
          </a:xfrm>
          <a:prstGeom prst="rect">
            <a:avLst/>
          </a:prstGeom>
          <a:noFill/>
        </p:spPr>
        <p:txBody>
          <a:bodyPr wrap="square" rtlCol="0" anchor="t">
            <a:spAutoFit/>
          </a:bodyPr>
          <a:p>
            <a:r>
              <a:rPr lang="zh-CN" altLang="en-US" sz="1200" b="1">
                <a:latin typeface="Times New Roman" panose="02020603050405020304" pitchFamily="18" charset="0"/>
                <a:cs typeface="Times New Roman" panose="02020603050405020304" pitchFamily="18" charset="0"/>
                <a:sym typeface="+mn-ea"/>
              </a:rPr>
              <a:t>单元功能仿真</a:t>
            </a:r>
            <a:endParaRPr lang="zh-CN" altLang="en-US" sz="1200"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p:cNvPicPr>
            <a:picLocks noChangeAspect="1"/>
          </p:cNvPicPr>
          <p:nvPr/>
        </p:nvPicPr>
        <p:blipFill>
          <a:blip r:embed="rId1"/>
          <a:stretch>
            <a:fillRect/>
          </a:stretch>
        </p:blipFill>
        <p:spPr>
          <a:xfrm>
            <a:off x="1646312" y="4719839"/>
            <a:ext cx="4800600" cy="889000"/>
          </a:xfrm>
          <a:prstGeom prst="rect">
            <a:avLst/>
          </a:prstGeom>
        </p:spPr>
      </p:pic>
      <p:pic>
        <p:nvPicPr>
          <p:cNvPr id="70" name="图片 69"/>
          <p:cNvPicPr>
            <a:picLocks noChangeAspect="1"/>
          </p:cNvPicPr>
          <p:nvPr/>
        </p:nvPicPr>
        <p:blipFill>
          <a:blip r:embed="rId2"/>
          <a:stretch>
            <a:fillRect/>
          </a:stretch>
        </p:blipFill>
        <p:spPr>
          <a:xfrm>
            <a:off x="1716797" y="844856"/>
            <a:ext cx="4800600" cy="876300"/>
          </a:xfrm>
          <a:prstGeom prst="rect">
            <a:avLst/>
          </a:prstGeom>
        </p:spPr>
      </p:pic>
      <p:sp>
        <p:nvSpPr>
          <p:cNvPr id="71"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2</a:t>
            </a:r>
            <a:endParaRPr lang="en-US" altLang="zh-CN" sz="3600" dirty="0"/>
          </a:p>
        </p:txBody>
      </p:sp>
      <p:sp>
        <p:nvSpPr>
          <p:cNvPr id="72"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低资源开销</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sym typeface="+mn-ea"/>
              </a:rPr>
              <a:t>指令</a:t>
            </a:r>
            <a:r>
              <a:rPr lang="zh-CN" altLang="en-US" sz="2800" b="1" dirty="0">
                <a:solidFill>
                  <a:schemeClr val="tx2"/>
                </a:solidFill>
                <a:latin typeface="微软雅黑" panose="020B0503020204020204" charset="-122"/>
                <a:ea typeface="微软雅黑" panose="020B0503020204020204" charset="-122"/>
                <a:sym typeface="+mn-ea"/>
              </a:rPr>
              <a:t>设计</a:t>
            </a:r>
            <a:endParaRPr lang="zh-CN" altLang="en-US" sz="2800" b="1" dirty="0">
              <a:solidFill>
                <a:schemeClr val="tx2"/>
              </a:solidFill>
              <a:latin typeface="微软雅黑" panose="020B0503020204020204" charset="-122"/>
              <a:ea typeface="微软雅黑" panose="020B0503020204020204" charset="-122"/>
              <a:sym typeface="+mn-ea"/>
            </a:endParaRPr>
          </a:p>
        </p:txBody>
      </p:sp>
      <p:grpSp>
        <p:nvGrpSpPr>
          <p:cNvPr id="73" name="组合 18"/>
          <p:cNvGrpSpPr/>
          <p:nvPr/>
        </p:nvGrpSpPr>
        <p:grpSpPr>
          <a:xfrm>
            <a:off x="6200869" y="78051"/>
            <a:ext cx="5991131" cy="707884"/>
            <a:chOff x="6200869" y="78051"/>
            <a:chExt cx="5991131" cy="707884"/>
          </a:xfrm>
        </p:grpSpPr>
        <p:grpSp>
          <p:nvGrpSpPr>
            <p:cNvPr id="74" name="组 13"/>
            <p:cNvGrpSpPr/>
            <p:nvPr/>
          </p:nvGrpSpPr>
          <p:grpSpPr>
            <a:xfrm>
              <a:off x="6200869" y="78051"/>
              <a:ext cx="5991131" cy="707884"/>
              <a:chOff x="6201071" y="148098"/>
              <a:chExt cx="5990926" cy="708515"/>
            </a:xfrm>
          </p:grpSpPr>
          <p:grpSp>
            <p:nvGrpSpPr>
              <p:cNvPr id="75" name="组 2"/>
              <p:cNvGrpSpPr/>
              <p:nvPr/>
            </p:nvGrpSpPr>
            <p:grpSpPr>
              <a:xfrm>
                <a:off x="11454105" y="252856"/>
                <a:ext cx="737892" cy="484288"/>
                <a:chOff x="11454105" y="252856"/>
                <a:chExt cx="737892" cy="484288"/>
              </a:xfrm>
            </p:grpSpPr>
            <p:grpSp>
              <p:nvGrpSpPr>
                <p:cNvPr id="76" name="组 1"/>
                <p:cNvGrpSpPr/>
                <p:nvPr/>
              </p:nvGrpSpPr>
              <p:grpSpPr>
                <a:xfrm>
                  <a:off x="12039604" y="252856"/>
                  <a:ext cx="152393" cy="484287"/>
                  <a:chOff x="12039604" y="252856"/>
                  <a:chExt cx="152393" cy="484287"/>
                </a:xfrm>
              </p:grpSpPr>
              <p:sp>
                <p:nvSpPr>
                  <p:cNvPr id="77"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0"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3" name="文本框 76"/>
              <p:cNvSpPr txBox="1">
                <a:spLocks noChangeArrowheads="1"/>
              </p:cNvSpPr>
              <p:nvPr/>
            </p:nvSpPr>
            <p:spPr bwMode="auto">
              <a:xfrm>
                <a:off x="6201071" y="148098"/>
                <a:ext cx="5239271" cy="708515"/>
              </a:xfrm>
              <a:prstGeom prst="rect">
                <a:avLst/>
              </a:prstGeom>
              <a:noFill/>
              <a:ln>
                <a:noFill/>
              </a:ln>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84"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85" name="矩形 26"/>
          <p:cNvSpPr/>
          <p:nvPr/>
        </p:nvSpPr>
        <p:spPr>
          <a:xfrm>
            <a:off x="76200" y="798195"/>
            <a:ext cx="6019800" cy="5492750"/>
          </a:xfrm>
          <a:prstGeom prst="rect">
            <a:avLst/>
          </a:prstGeom>
        </p:spPr>
        <p:txBody>
          <a:bodyPr wrap="square">
            <a:spAutoFit/>
          </a:bodyPr>
          <a:lstStyle/>
          <a:p>
            <a:pPr marL="342900" lvl="0" indent="-342900" algn="just">
              <a:lnSpc>
                <a:spcPct val="150000"/>
              </a:lnSpc>
              <a:buFont typeface="Wingdings" panose="05000000000000000000" charset="0"/>
              <a:buChar char="n"/>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shake</a:t>
            </a:r>
            <a:r>
              <a:rPr lang="zh-CN" b="1">
                <a:latin typeface="微软雅黑" panose="020B0503020204020204" charset="-122"/>
                <a:ea typeface="微软雅黑" panose="020B0503020204020204" charset="-122"/>
                <a:cs typeface="Times New Roman" panose="02020603050405020304"/>
              </a:rPr>
              <a:t>指令：</a:t>
            </a:r>
            <a:endParaRPr lang="zh-CN" b="1">
              <a:latin typeface="微软雅黑" panose="020B0503020204020204" charset="-122"/>
              <a:ea typeface="微软雅黑" panose="020B0503020204020204" charset="-122"/>
              <a:cs typeface="Times New Roman" panose="02020603050405020304"/>
            </a:endParaRPr>
          </a:p>
          <a:p>
            <a:pPr marL="800100" lvl="1" indent="-342900" algn="just">
              <a:lnSpc>
                <a:spcPct val="150000"/>
              </a:lnSpc>
              <a:buFont typeface="Wingdings" panose="05000000000000000000" charset="0"/>
              <a:buChar char="p"/>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absorb</a:t>
            </a:r>
            <a:r>
              <a:rPr lang="zh-CN" b="1">
                <a:latin typeface="微软雅黑" panose="020B0503020204020204" charset="-122"/>
                <a:ea typeface="微软雅黑" panose="020B0503020204020204" charset="-122"/>
                <a:cs typeface="Times New Roman" panose="02020603050405020304"/>
              </a:rPr>
              <a:t>类：</a:t>
            </a:r>
            <a:endParaRPr lang="zh-CN" b="1">
              <a:latin typeface="微软雅黑" panose="020B0503020204020204" charset="-122"/>
              <a:ea typeface="微软雅黑" panose="020B0503020204020204" charset="-122"/>
              <a:cs typeface="Times New Roman" panose="02020603050405020304"/>
            </a:endParaRPr>
          </a:p>
          <a:p>
            <a:pPr marL="1200150" lvl="2" indent="-285750" algn="just">
              <a:lnSpc>
                <a:spcPct val="150000"/>
              </a:lnSpc>
              <a:buFont typeface="Arial" panose="020B0604020202020204" pitchFamily="34" charset="0"/>
              <a:buChar char="•"/>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absorb: </a:t>
            </a:r>
            <a:r>
              <a:rPr lang="zh-CN" b="1">
                <a:latin typeface="微软雅黑" panose="020B0503020204020204" charset="-122"/>
                <a:ea typeface="微软雅黑" panose="020B0503020204020204" charset="-122"/>
                <a:cs typeface="Times New Roman" panose="02020603050405020304"/>
              </a:rPr>
              <a:t>多次载入数据并进行吸收</a:t>
            </a:r>
            <a:endParaRPr lang="zh-CN" b="1">
              <a:latin typeface="微软雅黑" panose="020B0503020204020204" charset="-122"/>
              <a:ea typeface="微软雅黑" panose="020B0503020204020204" charset="-122"/>
              <a:cs typeface="Times New Roman" panose="02020603050405020304"/>
            </a:endParaRPr>
          </a:p>
          <a:p>
            <a:pPr marL="1200150" lvl="2" indent="-285750" algn="just">
              <a:lnSpc>
                <a:spcPct val="150000"/>
              </a:lnSpc>
              <a:buFont typeface="Arial" panose="020B0604020202020204" pitchFamily="34" charset="0"/>
              <a:buChar char="•"/>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absorbload: </a:t>
            </a:r>
            <a:r>
              <a:rPr lang="zh-CN" b="1">
                <a:latin typeface="微软雅黑" panose="020B0503020204020204" charset="-122"/>
                <a:ea typeface="微软雅黑" panose="020B0503020204020204" charset="-122"/>
                <a:cs typeface="Times New Roman" panose="02020603050405020304"/>
              </a:rPr>
              <a:t>仅载入数据</a:t>
            </a:r>
            <a:endParaRPr lang="zh-CN" b="1">
              <a:latin typeface="微软雅黑" panose="020B0503020204020204" charset="-122"/>
              <a:ea typeface="微软雅黑" panose="020B0503020204020204" charset="-122"/>
              <a:cs typeface="Times New Roman" panose="02020603050405020304"/>
            </a:endParaRPr>
          </a:p>
          <a:p>
            <a:pPr marL="1200150" lvl="2" indent="-285750" algn="just">
              <a:lnSpc>
                <a:spcPct val="150000"/>
              </a:lnSpc>
              <a:buFont typeface="Arial" panose="020B0604020202020204" pitchFamily="34" charset="0"/>
              <a:buChar char="•"/>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absorbex: </a:t>
            </a:r>
            <a:r>
              <a:rPr lang="zh-CN" b="1">
                <a:latin typeface="微软雅黑" panose="020B0503020204020204" charset="-122"/>
                <a:ea typeface="微软雅黑" panose="020B0503020204020204" charset="-122"/>
                <a:cs typeface="Times New Roman" panose="02020603050405020304"/>
              </a:rPr>
              <a:t>执行一次吸收</a:t>
            </a:r>
            <a:endParaRPr lang="zh-CN" b="1">
              <a:latin typeface="微软雅黑" panose="020B0503020204020204" charset="-122"/>
              <a:ea typeface="微软雅黑" panose="020B0503020204020204" charset="-122"/>
              <a:cs typeface="Times New Roman" panose="02020603050405020304"/>
            </a:endParaRPr>
          </a:p>
          <a:p>
            <a:pPr marL="742950" lvl="1" indent="-285750" algn="just">
              <a:lnSpc>
                <a:spcPct val="150000"/>
              </a:lnSpc>
              <a:buFont typeface="Wingdings" panose="05000000000000000000" charset="0"/>
              <a:buChar char="p"/>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sequeeze</a:t>
            </a:r>
            <a:r>
              <a:rPr lang="zh-CN" b="1">
                <a:latin typeface="微软雅黑" panose="020B0503020204020204" charset="-122"/>
                <a:ea typeface="微软雅黑" panose="020B0503020204020204" charset="-122"/>
                <a:cs typeface="Times New Roman" panose="02020603050405020304"/>
              </a:rPr>
              <a:t>类：</a:t>
            </a:r>
            <a:endParaRPr lang="zh-CN" b="1">
              <a:latin typeface="微软雅黑" panose="020B0503020204020204" charset="-122"/>
              <a:ea typeface="微软雅黑" panose="020B0503020204020204" charset="-122"/>
              <a:cs typeface="Times New Roman" panose="02020603050405020304"/>
            </a:endParaRPr>
          </a:p>
          <a:p>
            <a:pPr marL="1200150" lvl="2" indent="-285750" algn="just">
              <a:lnSpc>
                <a:spcPct val="150000"/>
              </a:lnSpc>
              <a:buFont typeface="Arial" panose="020B0604020202020204" pitchFamily="34" charset="0"/>
              <a:buChar char="•"/>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squeeze</a:t>
            </a:r>
            <a:r>
              <a:rPr lang="zh-CN" b="1">
                <a:latin typeface="微软雅黑" panose="020B0503020204020204" charset="-122"/>
                <a:ea typeface="微软雅黑" panose="020B0503020204020204" charset="-122"/>
                <a:cs typeface="Times New Roman" panose="02020603050405020304"/>
              </a:rPr>
              <a:t>：多次挤压并输出数据</a:t>
            </a:r>
            <a:endParaRPr lang="zh-CN" b="1">
              <a:latin typeface="微软雅黑" panose="020B0503020204020204" charset="-122"/>
              <a:ea typeface="微软雅黑" panose="020B0503020204020204" charset="-122"/>
              <a:cs typeface="Times New Roman" panose="02020603050405020304"/>
            </a:endParaRPr>
          </a:p>
          <a:p>
            <a:pPr marL="1200150" lvl="2" indent="-285750" algn="just">
              <a:lnSpc>
                <a:spcPct val="150000"/>
              </a:lnSpc>
              <a:buFont typeface="Arial" panose="020B0604020202020204" pitchFamily="34" charset="0"/>
              <a:buChar char="•"/>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squeezex: </a:t>
            </a:r>
            <a:r>
              <a:rPr lang="zh-CN" b="1">
                <a:latin typeface="微软雅黑" panose="020B0503020204020204" charset="-122"/>
                <a:ea typeface="微软雅黑" panose="020B0503020204020204" charset="-122"/>
                <a:cs typeface="Times New Roman" panose="02020603050405020304"/>
              </a:rPr>
              <a:t>执行一次挤压但不输出数据</a:t>
            </a:r>
            <a:endParaRPr lang="zh-CN" b="1">
              <a:latin typeface="微软雅黑" panose="020B0503020204020204" charset="-122"/>
              <a:ea typeface="微软雅黑" panose="020B0503020204020204" charset="-122"/>
              <a:cs typeface="Times New Roman" panose="02020603050405020304"/>
            </a:endParaRPr>
          </a:p>
          <a:p>
            <a:pPr marL="1200150" lvl="2" indent="-285750" algn="just">
              <a:lnSpc>
                <a:spcPct val="150000"/>
              </a:lnSpc>
              <a:buFont typeface="Arial" panose="020B0604020202020204" pitchFamily="34" charset="0"/>
              <a:buChar char="•"/>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squeezestore: </a:t>
            </a:r>
            <a:r>
              <a:rPr lang="zh-CN" b="1">
                <a:latin typeface="微软雅黑" panose="020B0503020204020204" charset="-122"/>
                <a:ea typeface="微软雅黑" panose="020B0503020204020204" charset="-122"/>
                <a:cs typeface="Times New Roman" panose="02020603050405020304"/>
              </a:rPr>
              <a:t>输出已经挤压的数据</a:t>
            </a:r>
            <a:endParaRPr lang="zh-CN" b="1">
              <a:latin typeface="微软雅黑" panose="020B0503020204020204" charset="-122"/>
              <a:ea typeface="微软雅黑" panose="020B0503020204020204" charset="-122"/>
              <a:cs typeface="Times New Roman" panose="02020603050405020304"/>
            </a:endParaRPr>
          </a:p>
          <a:p>
            <a:pPr marL="1200150" lvl="2" indent="-285750" algn="just">
              <a:lnSpc>
                <a:spcPct val="150000"/>
              </a:lnSpc>
              <a:buFont typeface="Wingdings" panose="05000000000000000000" charset="0"/>
              <a:buChar char="n"/>
              <a:defRPr sz="1800">
                <a:solidFill>
                  <a:schemeClr val="tx1">
                    <a:alpha val="100000"/>
                  </a:schemeClr>
                </a:solidFill>
                <a:latin typeface="等线" panose="02010600030101010101" pitchFamily="2" charset="-122"/>
                <a:ea typeface="等线" panose="02010600030101010101" pitchFamily="2" charset="-122"/>
                <a:cs typeface="+mn-cs"/>
              </a:defRPr>
            </a:pPr>
            <a:endParaRPr lang="en-US" b="1">
              <a:latin typeface="微软雅黑" panose="020B0503020204020204" charset="-122"/>
              <a:ea typeface="微软雅黑" panose="020B0503020204020204" charset="-122"/>
              <a:cs typeface="Times New Roman" panose="02020603050405020304"/>
            </a:endParaRPr>
          </a:p>
          <a:p>
            <a:pPr marL="342900" lvl="0" indent="-342900" algn="just">
              <a:lnSpc>
                <a:spcPct val="150000"/>
              </a:lnSpc>
              <a:buFont typeface="Wingdings" panose="05000000000000000000" charset="0"/>
              <a:buChar char="n"/>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mac</a:t>
            </a:r>
            <a:r>
              <a:rPr lang="zh-CN" b="1">
                <a:latin typeface="微软雅黑" panose="020B0503020204020204" charset="-122"/>
                <a:ea typeface="微软雅黑" panose="020B0503020204020204" charset="-122"/>
                <a:cs typeface="Times New Roman" panose="02020603050405020304"/>
              </a:rPr>
              <a:t>指令：</a:t>
            </a:r>
            <a:endParaRPr lang="zh-CN" b="1">
              <a:latin typeface="微软雅黑" panose="020B0503020204020204" charset="-122"/>
              <a:ea typeface="微软雅黑" panose="020B0503020204020204" charset="-122"/>
              <a:cs typeface="Times New Roman" panose="02020603050405020304"/>
            </a:endParaRPr>
          </a:p>
          <a:p>
            <a:pPr marL="800100" lvl="1" indent="-342900" algn="just">
              <a:lnSpc>
                <a:spcPct val="150000"/>
              </a:lnSpc>
              <a:buFont typeface="Wingdings" panose="05000000000000000000" charset="0"/>
              <a:buChar char="p"/>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matmul: </a:t>
            </a:r>
            <a:r>
              <a:rPr lang="zh-CN" b="1">
                <a:latin typeface="微软雅黑" panose="020B0503020204020204" charset="-122"/>
                <a:ea typeface="微软雅黑" panose="020B0503020204020204" charset="-122"/>
                <a:cs typeface="Times New Roman" panose="02020603050405020304"/>
              </a:rPr>
              <a:t>执行矩阵乘加</a:t>
            </a:r>
            <a:endParaRPr lang="zh-CN" b="1">
              <a:latin typeface="微软雅黑" panose="020B0503020204020204" charset="-122"/>
              <a:ea typeface="微软雅黑" panose="020B0503020204020204" charset="-122"/>
              <a:cs typeface="Times New Roman" panose="02020603050405020304"/>
            </a:endParaRPr>
          </a:p>
          <a:p>
            <a:pPr marL="800100" lvl="1" indent="-342900" algn="just">
              <a:lnSpc>
                <a:spcPct val="150000"/>
              </a:lnSpc>
              <a:buFont typeface="Wingdings" panose="05000000000000000000" charset="0"/>
              <a:buChar char="p"/>
              <a:defRPr sz="1800">
                <a:solidFill>
                  <a:schemeClr val="tx1">
                    <a:alpha val="100000"/>
                  </a:schemeClr>
                </a:solidFill>
                <a:latin typeface="等线" panose="02010600030101010101" pitchFamily="2" charset="-122"/>
                <a:ea typeface="等线" panose="02010600030101010101" pitchFamily="2" charset="-122"/>
                <a:cs typeface="+mn-cs"/>
              </a:defRPr>
            </a:pPr>
            <a:r>
              <a:rPr lang="en-US" b="1">
                <a:latin typeface="微软雅黑" panose="020B0503020204020204" charset="-122"/>
                <a:ea typeface="微软雅黑" panose="020B0503020204020204" charset="-122"/>
                <a:cs typeface="Times New Roman" panose="02020603050405020304"/>
              </a:rPr>
              <a:t>matadd</a:t>
            </a:r>
            <a:r>
              <a:rPr lang="zh-CN" b="1">
                <a:latin typeface="微软雅黑" panose="020B0503020204020204" charset="-122"/>
                <a:ea typeface="微软雅黑" panose="020B0503020204020204" charset="-122"/>
                <a:cs typeface="Times New Roman" panose="02020603050405020304"/>
              </a:rPr>
              <a:t>：执行矩阵加法</a:t>
            </a:r>
            <a:endParaRPr lang="zh-CN" b="1">
              <a:latin typeface="微软雅黑" panose="020B0503020204020204" charset="-122"/>
              <a:ea typeface="微软雅黑" panose="020B0503020204020204" charset="-122"/>
              <a:cs typeface="Times New Roman" panose="02020603050405020304"/>
            </a:endParaRPr>
          </a:p>
        </p:txBody>
      </p:sp>
      <p:grpSp>
        <p:nvGrpSpPr>
          <p:cNvPr id="2" name="组合 1"/>
          <p:cNvGrpSpPr/>
          <p:nvPr/>
        </p:nvGrpSpPr>
        <p:grpSpPr>
          <a:xfrm>
            <a:off x="6804025" y="772795"/>
            <a:ext cx="4625975" cy="3303905"/>
            <a:chOff x="11675" y="3183"/>
            <a:chExt cx="7285" cy="5203"/>
          </a:xfrm>
        </p:grpSpPr>
        <p:grpSp>
          <p:nvGrpSpPr>
            <p:cNvPr id="86" name="组合 85"/>
            <p:cNvGrpSpPr/>
            <p:nvPr/>
          </p:nvGrpSpPr>
          <p:grpSpPr>
            <a:xfrm>
              <a:off x="14906" y="3434"/>
              <a:ext cx="4054" cy="4675"/>
              <a:chOff x="9554205" y="1676706"/>
              <a:chExt cx="2574422" cy="2968592"/>
            </a:xfrm>
          </p:grpSpPr>
          <p:pic>
            <p:nvPicPr>
              <p:cNvPr id="87" name="图片 86"/>
              <p:cNvPicPr>
                <a:picLocks noChangeAspect="1"/>
              </p:cNvPicPr>
              <p:nvPr/>
            </p:nvPicPr>
            <p:blipFill>
              <a:blip r:embed="rId3"/>
              <a:stretch>
                <a:fillRect/>
              </a:stretch>
            </p:blipFill>
            <p:spPr>
              <a:xfrm>
                <a:off x="9554205" y="1676706"/>
                <a:ext cx="2561594" cy="2966964"/>
              </a:xfrm>
              <a:prstGeom prst="rect">
                <a:avLst/>
              </a:prstGeom>
            </p:spPr>
          </p:pic>
          <p:sp>
            <p:nvSpPr>
              <p:cNvPr id="88" name="矩形 87"/>
              <p:cNvSpPr/>
              <p:nvPr/>
            </p:nvSpPr>
            <p:spPr>
              <a:xfrm>
                <a:off x="9558595" y="1690449"/>
                <a:ext cx="2570032" cy="2954849"/>
              </a:xfrm>
              <a:prstGeom prst="rect">
                <a:avLst/>
              </a:prstGeom>
              <a:noFill/>
              <a:ln w="12700">
                <a:solidFill>
                  <a:srgbClr val="5C5C5C">
                    <a:alpha val="100000"/>
                  </a:srgbClr>
                </a:solidFill>
                <a:prstDash val="solid"/>
                <a:miter lim="800000"/>
              </a:ln>
            </p:spPr>
            <p:txBody>
              <a:bodyPr anchor="ctr"/>
              <a:lstStyle/>
              <a:p>
                <a:pPr algn="ctr"/>
              </a:p>
            </p:txBody>
          </p:sp>
        </p:grpSp>
        <p:pic>
          <p:nvPicPr>
            <p:cNvPr id="90" name="图片 89"/>
            <p:cNvPicPr>
              <a:picLocks noChangeAspect="1"/>
            </p:cNvPicPr>
            <p:nvPr/>
          </p:nvPicPr>
          <p:blipFill>
            <a:blip r:embed="rId4"/>
            <a:srcRect/>
            <a:stretch>
              <a:fillRect/>
            </a:stretch>
          </p:blipFill>
          <p:spPr>
            <a:xfrm>
              <a:off x="15061" y="3478"/>
              <a:ext cx="3597" cy="605"/>
            </a:xfrm>
            <a:prstGeom prst="rect">
              <a:avLst/>
            </a:prstGeom>
          </p:spPr>
        </p:pic>
        <p:pic>
          <p:nvPicPr>
            <p:cNvPr id="91" name="图片 90"/>
            <p:cNvPicPr>
              <a:picLocks noChangeAspect="1"/>
            </p:cNvPicPr>
            <p:nvPr/>
          </p:nvPicPr>
          <p:blipFill>
            <a:blip r:embed="rId5"/>
            <a:srcRect/>
            <a:stretch>
              <a:fillRect/>
            </a:stretch>
          </p:blipFill>
          <p:spPr>
            <a:xfrm>
              <a:off x="11675" y="3183"/>
              <a:ext cx="2550" cy="1215"/>
            </a:xfrm>
            <a:prstGeom prst="rect">
              <a:avLst/>
            </a:prstGeom>
          </p:spPr>
        </p:pic>
        <p:pic>
          <p:nvPicPr>
            <p:cNvPr id="92" name="图片 91"/>
            <p:cNvPicPr>
              <a:picLocks noChangeAspect="1"/>
            </p:cNvPicPr>
            <p:nvPr/>
          </p:nvPicPr>
          <p:blipFill>
            <a:blip r:embed="rId6"/>
            <a:srcRect/>
            <a:stretch>
              <a:fillRect/>
            </a:stretch>
          </p:blipFill>
          <p:spPr>
            <a:xfrm>
              <a:off x="15056" y="6207"/>
              <a:ext cx="3601" cy="1796"/>
            </a:xfrm>
            <a:prstGeom prst="rect">
              <a:avLst/>
            </a:prstGeom>
          </p:spPr>
        </p:pic>
        <p:pic>
          <p:nvPicPr>
            <p:cNvPr id="93" name="图片 92"/>
            <p:cNvPicPr>
              <a:picLocks noChangeAspect="1"/>
            </p:cNvPicPr>
            <p:nvPr/>
          </p:nvPicPr>
          <p:blipFill>
            <a:blip r:embed="rId7"/>
            <a:srcRect/>
            <a:stretch>
              <a:fillRect/>
            </a:stretch>
          </p:blipFill>
          <p:spPr>
            <a:xfrm>
              <a:off x="11675" y="5822"/>
              <a:ext cx="2640" cy="2565"/>
            </a:xfrm>
            <a:prstGeom prst="rect">
              <a:avLst/>
            </a:prstGeom>
          </p:spPr>
        </p:pic>
        <p:cxnSp>
          <p:nvCxnSpPr>
            <p:cNvPr id="94" name="直接箭头连接符 93"/>
            <p:cNvCxnSpPr>
              <a:stCxn id="92" idx="1"/>
              <a:endCxn id="93" idx="3"/>
            </p:cNvCxnSpPr>
            <p:nvPr/>
          </p:nvCxnSpPr>
          <p:spPr>
            <a:xfrm flipH="1">
              <a:off x="14315" y="7098"/>
              <a:ext cx="741" cy="13"/>
            </a:xfrm>
            <a:prstGeom prst="straightConnector1">
              <a:avLst/>
            </a:prstGeom>
            <a:ln w="25400">
              <a:solidFill>
                <a:srgbClr val="000000">
                  <a:alpha val="100000"/>
                </a:srgbClr>
              </a:solidFill>
              <a:prstDash val="solid"/>
              <a:tailEnd type="triangle" w="med" len="med"/>
            </a:ln>
          </p:spPr>
        </p:cxnSp>
        <p:cxnSp>
          <p:nvCxnSpPr>
            <p:cNvPr id="95" name="直接箭头连接符 94"/>
            <p:cNvCxnSpPr>
              <a:stCxn id="90" idx="1"/>
              <a:endCxn id="91" idx="3"/>
            </p:cNvCxnSpPr>
            <p:nvPr/>
          </p:nvCxnSpPr>
          <p:spPr>
            <a:xfrm flipH="1">
              <a:off x="14225" y="3781"/>
              <a:ext cx="836" cy="10"/>
            </a:xfrm>
            <a:prstGeom prst="straightConnector1">
              <a:avLst/>
            </a:prstGeom>
            <a:ln w="25400">
              <a:solidFill>
                <a:srgbClr val="000000">
                  <a:alpha val="100000"/>
                </a:srgbClr>
              </a:solidFill>
              <a:prstDash val="solid"/>
              <a:tailEnd type="triangle"/>
            </a:ln>
          </p:spPr>
        </p:cxnSp>
      </p:grpSp>
      <p:pic>
        <p:nvPicPr>
          <p:cNvPr id="3" name="图片 2"/>
          <p:cNvPicPr>
            <a:picLocks noChangeAspect="1"/>
          </p:cNvPicPr>
          <p:nvPr/>
        </p:nvPicPr>
        <p:blipFill>
          <a:blip r:embed="rId8"/>
          <a:stretch>
            <a:fillRect/>
          </a:stretch>
        </p:blipFill>
        <p:spPr>
          <a:xfrm>
            <a:off x="6689725" y="4573905"/>
            <a:ext cx="5076825" cy="1337945"/>
          </a:xfrm>
          <a:prstGeom prst="rect">
            <a:avLst/>
          </a:prstGeom>
        </p:spPr>
      </p:pic>
      <p:sp>
        <p:nvSpPr>
          <p:cNvPr id="13" name="矩形 12"/>
          <p:cNvSpPr/>
          <p:nvPr/>
        </p:nvSpPr>
        <p:spPr>
          <a:xfrm>
            <a:off x="7359161" y="4113687"/>
            <a:ext cx="3929220" cy="460375"/>
          </a:xfrm>
          <a:prstGeom prst="rect">
            <a:avLst/>
          </a:prstGeom>
        </p:spPr>
        <p:txBody>
          <a:bodyPr wrap="square">
            <a:spAutoFit/>
          </a:bodyPr>
          <a:p>
            <a:pPr algn="ctr">
              <a:lnSpc>
                <a:spcPct val="150000"/>
              </a:lnSpc>
            </a:pPr>
            <a:r>
              <a:rPr lang="zh-CN" altLang="en-US" sz="1600" dirty="0">
                <a:latin typeface="微软雅黑" panose="020B0503020204020204" charset="-122"/>
                <a:ea typeface="微软雅黑" panose="020B0503020204020204" charset="-122"/>
                <a:cs typeface="Times New Roman" panose="02020603050405020304" pitchFamily="18" charset="0"/>
              </a:rPr>
              <a:t>算法指令流程（以</a:t>
            </a:r>
            <a:r>
              <a:rPr lang="en-US" altLang="zh-CN" sz="1600" dirty="0">
                <a:latin typeface="微软雅黑" panose="020B0503020204020204" charset="-122"/>
                <a:ea typeface="微软雅黑" panose="020B0503020204020204" charset="-122"/>
                <a:cs typeface="Times New Roman" panose="02020603050405020304" pitchFamily="18" charset="0"/>
              </a:rPr>
              <a:t>Key Generation</a:t>
            </a:r>
            <a:r>
              <a:rPr lang="zh-CN" altLang="en-US" sz="1600" dirty="0">
                <a:latin typeface="微软雅黑" panose="020B0503020204020204" charset="-122"/>
                <a:ea typeface="微软雅黑" panose="020B0503020204020204" charset="-122"/>
                <a:cs typeface="Times New Roman" panose="02020603050405020304" pitchFamily="18" charset="0"/>
              </a:rPr>
              <a:t>为例）</a:t>
            </a:r>
            <a:endParaRPr lang="zh-CN" altLang="en-US" sz="1600" dirty="0">
              <a:latin typeface="微软雅黑" panose="020B0503020204020204" charset="-122"/>
              <a:ea typeface="微软雅黑" panose="020B0503020204020204" charset="-122"/>
              <a:cs typeface="Times New Roman" panose="02020603050405020304" pitchFamily="18" charset="0"/>
            </a:endParaRPr>
          </a:p>
        </p:txBody>
      </p:sp>
      <p:sp>
        <p:nvSpPr>
          <p:cNvPr id="4" name="矩形 3"/>
          <p:cNvSpPr/>
          <p:nvPr/>
        </p:nvSpPr>
        <p:spPr>
          <a:xfrm>
            <a:off x="7359161" y="5981222"/>
            <a:ext cx="3929220" cy="460375"/>
          </a:xfrm>
          <a:prstGeom prst="rect">
            <a:avLst/>
          </a:prstGeom>
        </p:spPr>
        <p:txBody>
          <a:bodyPr wrap="square">
            <a:spAutoFit/>
          </a:bodyPr>
          <a:p>
            <a:pPr algn="ctr">
              <a:lnSpc>
                <a:spcPct val="150000"/>
              </a:lnSpc>
            </a:pPr>
            <a:r>
              <a:rPr lang="zh-CN" altLang="en-US" sz="1600" dirty="0">
                <a:latin typeface="微软雅黑" panose="020B0503020204020204" charset="-122"/>
                <a:ea typeface="微软雅黑" panose="020B0503020204020204" charset="-122"/>
                <a:cs typeface="Times New Roman" panose="02020603050405020304" pitchFamily="18" charset="0"/>
              </a:rPr>
              <a:t>与指令适应的</a:t>
            </a:r>
            <a:r>
              <a:rPr lang="en-US" altLang="zh-CN" sz="1600" dirty="0">
                <a:latin typeface="微软雅黑" panose="020B0503020204020204" charset="-122"/>
                <a:ea typeface="微软雅黑" panose="020B0503020204020204" charset="-122"/>
                <a:cs typeface="Times New Roman" panose="02020603050405020304" pitchFamily="18" charset="0"/>
              </a:rPr>
              <a:t>shake</a:t>
            </a:r>
            <a:r>
              <a:rPr lang="zh-CN" altLang="en-US" sz="1600" dirty="0">
                <a:latin typeface="微软雅黑" panose="020B0503020204020204" charset="-122"/>
                <a:ea typeface="微软雅黑" panose="020B0503020204020204" charset="-122"/>
                <a:cs typeface="Times New Roman" panose="02020603050405020304" pitchFamily="18" charset="0"/>
              </a:rPr>
              <a:t>模块功能仿真</a:t>
            </a:r>
            <a:r>
              <a:rPr lang="zh-CN" altLang="en-US" sz="1600" dirty="0">
                <a:latin typeface="微软雅黑" panose="020B0503020204020204" charset="-122"/>
                <a:ea typeface="微软雅黑" panose="020B0503020204020204" charset="-122"/>
                <a:cs typeface="Times New Roman" panose="02020603050405020304" pitchFamily="18" charset="0"/>
              </a:rPr>
              <a:t>图</a:t>
            </a:r>
            <a:endParaRPr lang="zh-CN" altLang="en-US" sz="16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 3"/>
          <p:cNvGrpSpPr/>
          <p:nvPr/>
        </p:nvGrpSpPr>
        <p:grpSpPr bwMode="auto">
          <a:xfrm>
            <a:off x="0" y="2873373"/>
            <a:ext cx="12212638" cy="1799847"/>
            <a:chOff x="-21102" y="2847433"/>
            <a:chExt cx="12213102" cy="1798956"/>
          </a:xfrm>
        </p:grpSpPr>
        <p:sp>
          <p:nvSpPr>
            <p:cNvPr id="51" name="矩形 50"/>
            <p:cNvSpPr/>
            <p:nvPr/>
          </p:nvSpPr>
          <p:spPr>
            <a:xfrm flipH="1">
              <a:off x="-463" y="2872820"/>
              <a:ext cx="12192463" cy="125191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圆角矩形 39"/>
            <p:cNvSpPr/>
            <p:nvPr/>
          </p:nvSpPr>
          <p:spPr>
            <a:xfrm rot="10800000" flipV="1">
              <a:off x="464691" y="2847433"/>
              <a:ext cx="1273223" cy="1291584"/>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eaLnBrk="1" fontAlgn="auto" hangingPunct="1">
                <a:spcBef>
                  <a:spcPts val="0"/>
                </a:spcBef>
                <a:spcAft>
                  <a:spcPts val="0"/>
                </a:spcAft>
                <a:defRPr/>
              </a:pPr>
              <a:r>
                <a:rPr lang="en-US" altLang="zh-CN" sz="6000" dirty="0"/>
                <a:t>3</a:t>
              </a:r>
              <a:endParaRPr lang="zh-CN" altLang="en-US" sz="6000" dirty="0"/>
            </a:p>
          </p:txBody>
        </p:sp>
        <p:sp>
          <p:nvSpPr>
            <p:cNvPr id="42" name="文本框 41"/>
            <p:cNvSpPr txBox="1"/>
            <p:nvPr/>
          </p:nvSpPr>
          <p:spPr>
            <a:xfrm>
              <a:off x="1373642" y="3077508"/>
              <a:ext cx="10818358" cy="1568881"/>
            </a:xfrm>
            <a:prstGeom prst="rect">
              <a:avLst/>
            </a:prstGeom>
            <a:noFill/>
          </p:spPr>
          <p:txBody>
            <a:bodyPr wrap="square" lIns="91438" tIns="45719" rIns="91438" bIns="45719">
              <a:spAutoFit/>
            </a:bodyPr>
            <a:lstStyle/>
            <a:p>
              <a:pPr algn="r">
                <a:defRPr/>
              </a:pPr>
              <a:r>
                <a:rPr lang="en-US" altLang="zh-CN" sz="4800" b="1" spc="600" dirty="0" err="1">
                  <a:latin typeface="微软雅黑" panose="020B0503020204020204" charset="-122"/>
                  <a:ea typeface="微软雅黑" panose="020B0503020204020204" charset="-122"/>
                </a:rPr>
                <a:t>Scloud</a:t>
              </a:r>
              <a:r>
                <a:rPr lang="en-US" altLang="zh-CN" sz="4800" b="1" spc="600" dirty="0">
                  <a:latin typeface="微软雅黑" panose="020B0503020204020204" charset="-122"/>
                  <a:ea typeface="微软雅黑" panose="020B0503020204020204" charset="-122"/>
                </a:rPr>
                <a:t>+</a:t>
              </a:r>
              <a:r>
                <a:rPr lang="zh-CN" altLang="en-US" sz="4800" b="1" spc="600" dirty="0">
                  <a:latin typeface="微软雅黑" panose="020B0503020204020204" charset="-122"/>
                  <a:ea typeface="微软雅黑" panose="020B0503020204020204" charset="-122"/>
                </a:rPr>
                <a:t>工作进展</a:t>
              </a:r>
              <a:endParaRPr lang="zh-CN" altLang="en-US" sz="4800" b="1" spc="600" dirty="0">
                <a:latin typeface="微软雅黑" panose="020B0503020204020204" charset="-122"/>
                <a:ea typeface="微软雅黑" panose="020B0503020204020204" charset="-122"/>
              </a:endParaRPr>
            </a:p>
            <a:p>
              <a:pPr algn="r">
                <a:defRPr/>
              </a:pPr>
              <a:endParaRPr lang="zh-CN" altLang="en-US" sz="4800" b="1" spc="600" dirty="0">
                <a:latin typeface="微软雅黑" panose="020B0503020204020204" charset="-122"/>
                <a:ea typeface="微软雅黑" panose="020B0503020204020204" charset="-122"/>
              </a:endParaRPr>
            </a:p>
          </p:txBody>
        </p:sp>
        <p:grpSp>
          <p:nvGrpSpPr>
            <p:cNvPr id="4102" name="组 2"/>
            <p:cNvGrpSpPr/>
            <p:nvPr/>
          </p:nvGrpSpPr>
          <p:grpSpPr bwMode="auto">
            <a:xfrm>
              <a:off x="-21102" y="2858492"/>
              <a:ext cx="242777" cy="1285286"/>
              <a:chOff x="-21102" y="2858492"/>
              <a:chExt cx="242777" cy="1285286"/>
            </a:xfrm>
          </p:grpSpPr>
          <p:sp>
            <p:nvSpPr>
              <p:cNvPr id="46" name="圆角矩形 45"/>
              <p:cNvSpPr/>
              <p:nvPr/>
            </p:nvSpPr>
            <p:spPr>
              <a:xfrm rot="16200000" flipV="1">
                <a:off x="-13103" y="3643898"/>
                <a:ext cx="22689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圆角矩形 46"/>
              <p:cNvSpPr/>
              <p:nvPr/>
            </p:nvSpPr>
            <p:spPr>
              <a:xfrm rot="16200000" flipV="1">
                <a:off x="-13104" y="3908880"/>
                <a:ext cx="226900"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圆角矩形 47"/>
              <p:cNvSpPr/>
              <p:nvPr/>
            </p:nvSpPr>
            <p:spPr>
              <a:xfrm rot="16200000" flipV="1">
                <a:off x="-13104" y="3121870"/>
                <a:ext cx="226900"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圆角矩形 48"/>
              <p:cNvSpPr/>
              <p:nvPr/>
            </p:nvSpPr>
            <p:spPr>
              <a:xfrm rot="16200000" flipV="1">
                <a:off x="-13897" y="3387645"/>
                <a:ext cx="228487"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圆角矩形 44"/>
              <p:cNvSpPr/>
              <p:nvPr/>
            </p:nvSpPr>
            <p:spPr>
              <a:xfrm rot="16200000" flipV="1">
                <a:off x="-13103" y="2850542"/>
                <a:ext cx="226899"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zh-CN" altLang="en-US" sz="3600" dirty="0"/>
          </a:p>
        </p:txBody>
      </p:sp>
      <p:sp>
        <p:nvSpPr>
          <p:cNvPr id="27" name="矩形 26"/>
          <p:cNvSpPr/>
          <p:nvPr/>
        </p:nvSpPr>
        <p:spPr>
          <a:xfrm>
            <a:off x="59238" y="939219"/>
            <a:ext cx="4687220" cy="5352556"/>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硬件架构模块划分：</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Ø"/>
              <a:defRPr/>
            </a:pPr>
            <a:r>
              <a:rPr lang="en-US" altLang="zh-CN" sz="2000" b="1" dirty="0">
                <a:latin typeface="微软雅黑" panose="020B0503020204020204" charset="-122"/>
                <a:ea typeface="微软雅黑" panose="020B0503020204020204" charset="-122"/>
                <a:cs typeface="Times New Roman" panose="02020603050405020304" pitchFamily="18" charset="0"/>
              </a:rPr>
              <a:t>Hash Units(</a:t>
            </a:r>
            <a:r>
              <a:rPr lang="zh-CN" altLang="en-US" sz="2000" b="1" dirty="0">
                <a:latin typeface="微软雅黑" panose="020B0503020204020204" charset="-122"/>
                <a:ea typeface="微软雅黑" panose="020B0503020204020204" charset="-122"/>
                <a:cs typeface="Times New Roman" panose="02020603050405020304" pitchFamily="18" charset="0"/>
              </a:rPr>
              <a:t>系数生成</a:t>
            </a:r>
            <a:r>
              <a:rPr lang="en-US" altLang="zh-CN" sz="2000" b="1" dirty="0">
                <a:latin typeface="微软雅黑" panose="020B0503020204020204" charset="-122"/>
                <a:ea typeface="微软雅黑" panose="020B0503020204020204" charset="-122"/>
                <a:cs typeface="Times New Roman" panose="02020603050405020304" pitchFamily="18" charset="0"/>
              </a:rPr>
              <a:t>)</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Ø"/>
              <a:defRPr/>
            </a:pPr>
            <a:r>
              <a:rPr lang="en-US" altLang="zh-CN" sz="2000" b="1" dirty="0">
                <a:latin typeface="微软雅黑" panose="020B0503020204020204" charset="-122"/>
                <a:ea typeface="微软雅黑" panose="020B0503020204020204" charset="-122"/>
                <a:cs typeface="Times New Roman" panose="02020603050405020304" pitchFamily="18" charset="0"/>
              </a:rPr>
              <a:t>MAC Units(</a:t>
            </a:r>
            <a:r>
              <a:rPr lang="zh-CN" altLang="en-US" sz="2000" b="1" dirty="0">
                <a:latin typeface="微软雅黑" panose="020B0503020204020204" charset="-122"/>
                <a:ea typeface="微软雅黑" panose="020B0503020204020204" charset="-122"/>
                <a:cs typeface="Times New Roman" panose="02020603050405020304" pitchFamily="18" charset="0"/>
              </a:rPr>
              <a:t>乘加运算</a:t>
            </a:r>
            <a:r>
              <a:rPr lang="en-US" altLang="zh-CN" sz="2000" b="1" dirty="0">
                <a:latin typeface="微软雅黑" panose="020B0503020204020204" charset="-122"/>
                <a:ea typeface="微软雅黑" panose="020B0503020204020204" charset="-122"/>
                <a:cs typeface="Times New Roman" panose="02020603050405020304" pitchFamily="18" charset="0"/>
              </a:rPr>
              <a:t>)</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Ø"/>
              <a:defRPr/>
            </a:pPr>
            <a:r>
              <a:rPr lang="en-US" altLang="zh-CN" sz="2000" b="1" dirty="0">
                <a:latin typeface="微软雅黑" panose="020B0503020204020204" charset="-122"/>
                <a:ea typeface="微软雅黑" panose="020B0503020204020204" charset="-122"/>
                <a:cs typeface="Times New Roman" panose="02020603050405020304" pitchFamily="18" charset="0"/>
              </a:rPr>
              <a:t>Error Sampler(</a:t>
            </a:r>
            <a:r>
              <a:rPr lang="zh-CN" altLang="en-US" sz="2000" b="1" dirty="0">
                <a:latin typeface="微软雅黑" panose="020B0503020204020204" charset="-122"/>
                <a:ea typeface="微软雅黑" panose="020B0503020204020204" charset="-122"/>
                <a:cs typeface="Times New Roman" panose="02020603050405020304" pitchFamily="18" charset="0"/>
              </a:rPr>
              <a:t>中心二项采样</a:t>
            </a:r>
            <a:r>
              <a:rPr lang="en-US" altLang="zh-CN" sz="2000" b="1" dirty="0">
                <a:latin typeface="微软雅黑" panose="020B0503020204020204" charset="-122"/>
                <a:ea typeface="微软雅黑" panose="020B0503020204020204" charset="-122"/>
                <a:cs typeface="Times New Roman" panose="02020603050405020304" pitchFamily="18" charset="0"/>
              </a:rPr>
              <a:t>)</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Ø"/>
              <a:defRPr/>
            </a:pPr>
            <a:r>
              <a:rPr lang="en-US" altLang="zh-CN" sz="2000" b="1" dirty="0">
                <a:latin typeface="微软雅黑" panose="020B0503020204020204" charset="-122"/>
                <a:ea typeface="微软雅黑" panose="020B0503020204020204" charset="-122"/>
                <a:cs typeface="Times New Roman" panose="02020603050405020304" pitchFamily="18" charset="0"/>
              </a:rPr>
              <a:t>Mem Units(</a:t>
            </a:r>
            <a:r>
              <a:rPr lang="zh-CN" altLang="en-US" sz="2000" b="1" dirty="0">
                <a:latin typeface="微软雅黑" panose="020B0503020204020204" charset="-122"/>
                <a:ea typeface="微软雅黑" panose="020B0503020204020204" charset="-122"/>
                <a:cs typeface="Times New Roman" panose="02020603050405020304" pitchFamily="18" charset="0"/>
              </a:rPr>
              <a:t>存储单元</a:t>
            </a:r>
            <a:r>
              <a:rPr lang="en-US" altLang="zh-CN" sz="2000" b="1" dirty="0">
                <a:latin typeface="微软雅黑" panose="020B0503020204020204" charset="-122"/>
                <a:ea typeface="微软雅黑" panose="020B0503020204020204" charset="-122"/>
                <a:cs typeface="Times New Roman" panose="02020603050405020304" pitchFamily="18" charset="0"/>
              </a:rPr>
              <a:t>)</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核心运算：大型矩阵乘法</a:t>
            </a:r>
            <a:r>
              <a:rPr lang="en-US" altLang="zh-CN" sz="2000" b="1" dirty="0">
                <a:latin typeface="微软雅黑" panose="020B0503020204020204" charset="-122"/>
                <a:ea typeface="微软雅黑" panose="020B0503020204020204" charset="-122"/>
                <a:cs typeface="Times New Roman" panose="02020603050405020304" pitchFamily="18" charset="0"/>
              </a:rPr>
              <a:t>(most time-consuming)</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en-US" altLang="zh-CN" dirty="0">
                <a:latin typeface="微软雅黑" panose="020B0503020204020204" charset="-122"/>
                <a:ea typeface="微软雅黑" panose="020B0503020204020204" charset="-122"/>
                <a:cs typeface="Times New Roman" panose="02020603050405020304" pitchFamily="18" charset="0"/>
              </a:rPr>
              <a:t>Row-by-chunk</a:t>
            </a:r>
            <a:r>
              <a:rPr lang="zh-CN" altLang="en-US" dirty="0">
                <a:latin typeface="微软雅黑" panose="020B0503020204020204" charset="-122"/>
                <a:ea typeface="微软雅黑" panose="020B0503020204020204" charset="-122"/>
                <a:cs typeface="Times New Roman" panose="02020603050405020304" pitchFamily="18" charset="0"/>
              </a:rPr>
              <a:t>：将系数矩阵按行分块，分块矩阵执行小型矩阵乘法</a:t>
            </a:r>
            <a:endParaRPr lang="zh-CN" altLang="en-US"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en-US" altLang="zh-CN" dirty="0">
                <a:latin typeface="微软雅黑" panose="020B0503020204020204" charset="-122"/>
                <a:ea typeface="微软雅黑" panose="020B0503020204020204" charset="-122"/>
                <a:cs typeface="Times New Roman" panose="02020603050405020304" pitchFamily="18" charset="0"/>
              </a:rPr>
              <a:t>Generate On-the-fly</a:t>
            </a:r>
            <a:r>
              <a:rPr lang="zh-CN" altLang="en-US" dirty="0">
                <a:latin typeface="微软雅黑" panose="020B0503020204020204" charset="-122"/>
                <a:ea typeface="微软雅黑" panose="020B0503020204020204" charset="-122"/>
                <a:cs typeface="Times New Roman" panose="02020603050405020304" pitchFamily="18" charset="0"/>
              </a:rPr>
              <a:t>：系数矩阵生成与矩阵乘法运算流水并行，提高资源利用率</a:t>
            </a:r>
            <a:endParaRPr lang="en-US" altLang="zh-CN" sz="2000" dirty="0">
              <a:latin typeface="微软雅黑" panose="020B0503020204020204" charset="-122"/>
              <a:ea typeface="微软雅黑" panose="020B050302020402020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p:cNvSpPr txBox="1"/>
              <p:nvPr/>
            </p:nvSpPr>
            <p:spPr>
              <a:xfrm>
                <a:off x="554990" y="277495"/>
                <a:ext cx="7295615" cy="523216"/>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当前工作进展</a:t>
                </a:r>
                <a:r>
                  <a:rPr lang="en-US" altLang="zh-CN" sz="2800" b="1" dirty="0">
                    <a:solidFill>
                      <a:schemeClr val="tx2"/>
                    </a:solidFill>
                    <a:latin typeface="微软雅黑" panose="020B0503020204020204" charset="-122"/>
                    <a:ea typeface="微软雅黑" panose="020B0503020204020204" charset="-122"/>
                    <a:sym typeface="+mn-ea"/>
                  </a:rPr>
                  <a:t>—</a:t>
                </a:r>
                <a14:m>
                  <m:oMath xmlns:m="http://schemas.openxmlformats.org/officeDocument/2006/math">
                    <m:r>
                      <a:rPr lang="en-US" altLang="zh-CN" sz="2800" b="1" i="1" smtClean="0">
                        <a:solidFill>
                          <a:schemeClr val="tx2"/>
                        </a:solidFill>
                        <a:latin typeface="Cambria Math" panose="02040503050406030204" pitchFamily="18" charset="0"/>
                        <a:ea typeface="微软雅黑" panose="020B0503020204020204" charset="-122"/>
                        <a:sym typeface="+mn-ea"/>
                      </a:rPr>
                      <m:t>𝑺𝑪𝒍𝒐𝒖</m:t>
                    </m:r>
                    <m:sSup>
                      <m:sSupPr>
                        <m:ctrlPr>
                          <a:rPr lang="en-US" altLang="zh-CN" sz="2800" b="1" i="1" smtClean="0">
                            <a:solidFill>
                              <a:schemeClr val="tx2"/>
                            </a:solidFill>
                            <a:latin typeface="Cambria Math" panose="02040503050406030204" pitchFamily="18" charset="0"/>
                            <a:ea typeface="微软雅黑" panose="020B0503020204020204" charset="-122"/>
                            <a:sym typeface="+mn-ea"/>
                          </a:rPr>
                        </m:ctrlPr>
                      </m:sSupPr>
                      <m:e>
                        <m:r>
                          <a:rPr lang="en-US" altLang="zh-CN" sz="2800" b="1" i="1" smtClean="0">
                            <a:solidFill>
                              <a:schemeClr val="tx2"/>
                            </a:solidFill>
                            <a:latin typeface="Cambria Math" panose="02040503050406030204" pitchFamily="18" charset="0"/>
                            <a:ea typeface="微软雅黑" panose="020B0503020204020204" charset="-122"/>
                            <a:sym typeface="+mn-ea"/>
                          </a:rPr>
                          <m:t>𝒅</m:t>
                        </m:r>
                      </m:e>
                      <m:sup>
                        <m:r>
                          <a:rPr lang="en-US" altLang="zh-CN" sz="2800" b="1" i="1" smtClean="0">
                            <a:solidFill>
                              <a:schemeClr val="tx2"/>
                            </a:solidFill>
                            <a:latin typeface="Cambria Math" panose="02040503050406030204" pitchFamily="18" charset="0"/>
                            <a:ea typeface="微软雅黑" panose="020B0503020204020204" charset="-122"/>
                            <a:sym typeface="+mn-ea"/>
                          </a:rPr>
                          <m:t>+</m:t>
                        </m:r>
                      </m:sup>
                    </m:sSup>
                  </m:oMath>
                </a14:m>
                <a:r>
                  <a:rPr lang="zh-CN" altLang="en-US" sz="2800" b="1" dirty="0">
                    <a:solidFill>
                      <a:schemeClr val="tx2"/>
                    </a:solidFill>
                    <a:latin typeface="微软雅黑" panose="020B0503020204020204" charset="-122"/>
                    <a:ea typeface="微软雅黑" panose="020B0503020204020204" charset="-122"/>
                  </a:rPr>
                  <a:t>算法硬件实现方案</a:t>
                </a:r>
                <a:endParaRPr lang="zh-CN" altLang="en-US" sz="2800" b="1" dirty="0">
                  <a:solidFill>
                    <a:schemeClr val="tx2"/>
                  </a:solidFill>
                  <a:latin typeface="微软雅黑" panose="020B0503020204020204" charset="-122"/>
                  <a:ea typeface="微软雅黑" panose="020B050302020402020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54990" y="277495"/>
                <a:ext cx="7295615" cy="523216"/>
              </a:xfrm>
              <a:prstGeom prst="rect">
                <a:avLst/>
              </a:prstGeom>
              <a:blipFill rotWithShape="1">
                <a:blip r:embed="rId1"/>
                <a:stretch>
                  <a:fillRect r="1" b="117"/>
                </a:stretch>
              </a:blipFill>
            </p:spPr>
            <p:txBody>
              <a:bodyPr/>
              <a:lstStyle/>
              <a:p>
                <a:r>
                  <a:rPr lang="zh-CN" altLang="en-US">
                    <a:noFill/>
                  </a:rPr>
                  <a:t> </a:t>
                </a:r>
              </a:p>
            </p:txBody>
          </p:sp>
        </mc:Fallback>
      </mc:AlternateContent>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mc:AlternateContent xmlns:mc="http://schemas.openxmlformats.org/markup-compatibility/2006">
        <mc:Choice xmlns:a14="http://schemas.microsoft.com/office/drawing/2010/main" Requires="a14">
          <p:sp>
            <p:nvSpPr>
              <p:cNvPr id="6" name="文本框 5"/>
              <p:cNvSpPr txBox="1"/>
              <p:nvPr/>
            </p:nvSpPr>
            <p:spPr>
              <a:xfrm>
                <a:off x="7236704" y="6120007"/>
                <a:ext cx="3082658" cy="338554"/>
              </a:xfrm>
              <a:prstGeom prst="rect">
                <a:avLst/>
              </a:prstGeom>
              <a:noFill/>
            </p:spPr>
            <p:txBody>
              <a:bodyPr wrap="square">
                <a:spAutoFit/>
              </a:bodyPr>
              <a:lstStyle/>
              <a:p>
                <a:pPr algn="ctr"/>
                <a14:m>
                  <m:oMath xmlns:m="http://schemas.openxmlformats.org/officeDocument/2006/math">
                    <m:r>
                      <a:rPr lang="en-US" altLang="zh-CN" sz="1600" b="0" i="1" smtClean="0">
                        <a:latin typeface="Cambria Math" panose="02040503050406030204" pitchFamily="18" charset="0"/>
                        <a:ea typeface="微软雅黑" panose="020B0503020204020204" charset="-122"/>
                        <a:cs typeface="Times New Roman" panose="02020603050405020304" pitchFamily="18" charset="0"/>
                      </a:rPr>
                      <m:t>𝑆𝐶𝑙𝑜𝑢</m:t>
                    </m:r>
                    <m:sSup>
                      <m:sSupPr>
                        <m:ctrlPr>
                          <a:rPr lang="en-US" altLang="zh-CN" sz="1600" b="0" i="1" smtClean="0">
                            <a:latin typeface="Cambria Math" panose="02040503050406030204" pitchFamily="18" charset="0"/>
                            <a:ea typeface="微软雅黑" panose="020B0503020204020204" charset="-122"/>
                            <a:cs typeface="Times New Roman" panose="02020603050405020304" pitchFamily="18" charset="0"/>
                          </a:rPr>
                        </m:ctrlPr>
                      </m:sSupPr>
                      <m:e>
                        <m:r>
                          <a:rPr lang="en-US" altLang="zh-CN" sz="1600" b="0" i="1" smtClean="0">
                            <a:latin typeface="Cambria Math" panose="02040503050406030204" pitchFamily="18" charset="0"/>
                            <a:ea typeface="微软雅黑" panose="020B0503020204020204" charset="-122"/>
                            <a:cs typeface="Times New Roman" panose="02020603050405020304" pitchFamily="18" charset="0"/>
                          </a:rPr>
                          <m:t>𝑑</m:t>
                        </m:r>
                      </m:e>
                      <m:sup>
                        <m:r>
                          <a:rPr lang="en-US" altLang="zh-CN" sz="1600" b="0" i="1" smtClean="0">
                            <a:latin typeface="Cambria Math" panose="02040503050406030204" pitchFamily="18" charset="0"/>
                            <a:ea typeface="微软雅黑" panose="020B0503020204020204" charset="-122"/>
                            <a:cs typeface="Times New Roman" panose="02020603050405020304" pitchFamily="18" charset="0"/>
                          </a:rPr>
                          <m:t>+</m:t>
                        </m:r>
                      </m:sup>
                    </m:sSup>
                  </m:oMath>
                </a14:m>
                <a:r>
                  <a:rPr lang="zh-CN" altLang="en-US" sz="1600" dirty="0">
                    <a:latin typeface="微软雅黑" panose="020B0503020204020204" charset="-122"/>
                    <a:ea typeface="微软雅黑" panose="020B0503020204020204" charset="-122"/>
                    <a:cs typeface="Times New Roman" panose="02020603050405020304" pitchFamily="18" charset="0"/>
                  </a:rPr>
                  <a:t>算法硬件实现系统架构</a:t>
                </a:r>
                <a:endParaRPr lang="zh-CN" altLang="en-US" sz="1600" dirty="0"/>
              </a:p>
            </p:txBody>
          </p:sp>
        </mc:Choice>
        <mc:Fallback>
          <p:sp>
            <p:nvSpPr>
              <p:cNvPr id="6" name="文本框 5"/>
              <p:cNvSpPr txBox="1">
                <a:spLocks noRot="1" noChangeAspect="1" noMove="1" noResize="1" noEditPoints="1" noAdjustHandles="1" noChangeArrowheads="1" noChangeShapeType="1" noTextEdit="1"/>
              </p:cNvSpPr>
              <p:nvPr/>
            </p:nvSpPr>
            <p:spPr>
              <a:xfrm>
                <a:off x="7236704" y="6120007"/>
                <a:ext cx="3082658" cy="338554"/>
              </a:xfrm>
              <a:prstGeom prst="rect">
                <a:avLst/>
              </a:prstGeom>
              <a:blipFill rotWithShape="1">
                <a:blip r:embed="rId2"/>
                <a:stretch>
                  <a:fillRect l="-8" t="-151" r="20" b="180"/>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4744868" y="969701"/>
            <a:ext cx="7102645" cy="50975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5400000">
            <a:off x="-2741613" y="2736850"/>
            <a:ext cx="6818313" cy="134461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eaLnBrk="1" fontAlgn="auto" hangingPunct="1">
              <a:spcBef>
                <a:spcPts val="0"/>
              </a:spcBef>
              <a:spcAft>
                <a:spcPts val="0"/>
              </a:spcAft>
              <a:defRPr/>
            </a:pPr>
            <a:endParaRPr lang="zh-CN" altLang="en-US"/>
          </a:p>
        </p:txBody>
      </p:sp>
      <p:grpSp>
        <p:nvGrpSpPr>
          <p:cNvPr id="3075" name="组 14"/>
          <p:cNvGrpSpPr/>
          <p:nvPr/>
        </p:nvGrpSpPr>
        <p:grpSpPr bwMode="auto">
          <a:xfrm>
            <a:off x="-22225" y="6654800"/>
            <a:ext cx="1271588" cy="203200"/>
            <a:chOff x="-22302" y="6654791"/>
            <a:chExt cx="1271471" cy="203210"/>
          </a:xfrm>
        </p:grpSpPr>
        <p:sp>
          <p:nvSpPr>
            <p:cNvPr id="9" name="圆角矩形 8"/>
            <p:cNvSpPr/>
            <p:nvPr/>
          </p:nvSpPr>
          <p:spPr>
            <a:xfrm flipV="1">
              <a:off x="239612" y="6654791"/>
              <a:ext cx="225404"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圆角矩形 9"/>
            <p:cNvSpPr/>
            <p:nvPr/>
          </p:nvSpPr>
          <p:spPr>
            <a:xfrm flipV="1">
              <a:off x="-22302" y="6654791"/>
              <a:ext cx="225404"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圆角矩形 10"/>
            <p:cNvSpPr/>
            <p:nvPr/>
          </p:nvSpPr>
          <p:spPr>
            <a:xfrm flipV="1">
              <a:off x="755501" y="6654791"/>
              <a:ext cx="225404"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11"/>
            <p:cNvSpPr/>
            <p:nvPr/>
          </p:nvSpPr>
          <p:spPr>
            <a:xfrm flipV="1">
              <a:off x="493589" y="6654791"/>
              <a:ext cx="223816"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圆角矩形 7"/>
            <p:cNvSpPr/>
            <p:nvPr/>
          </p:nvSpPr>
          <p:spPr>
            <a:xfrm flipV="1">
              <a:off x="1023765" y="6654791"/>
              <a:ext cx="225404"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6" name="文本框 19"/>
          <p:cNvSpPr txBox="1">
            <a:spLocks noChangeArrowheads="1"/>
          </p:cNvSpPr>
          <p:nvPr/>
        </p:nvSpPr>
        <p:spPr bwMode="auto">
          <a:xfrm>
            <a:off x="156407" y="295275"/>
            <a:ext cx="1031043"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1436" tIns="45718" rIns="91436" bIns="45718">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5500" b="1" dirty="0">
                <a:solidFill>
                  <a:schemeClr val="bg1"/>
                </a:solidFill>
                <a:latin typeface="微软雅黑" panose="020B0503020204020204" charset="-122"/>
                <a:ea typeface="微软雅黑" panose="020B0503020204020204" charset="-122"/>
              </a:rPr>
              <a:t>CONTENTS</a:t>
            </a:r>
            <a:endParaRPr lang="zh-CN" altLang="en-US" sz="5500" b="1" dirty="0">
              <a:solidFill>
                <a:schemeClr val="bg1"/>
              </a:solidFill>
              <a:latin typeface="微软雅黑" panose="020B0503020204020204" charset="-122"/>
              <a:ea typeface="微软雅黑" panose="020B0503020204020204" charset="-122"/>
            </a:endParaRPr>
          </a:p>
        </p:txBody>
      </p:sp>
      <p:sp>
        <p:nvSpPr>
          <p:cNvPr id="73" name="圆角矩形 72"/>
          <p:cNvSpPr/>
          <p:nvPr/>
        </p:nvSpPr>
        <p:spPr>
          <a:xfrm rot="10800000" flipV="1">
            <a:off x="3824005" y="1723821"/>
            <a:ext cx="485775" cy="490538"/>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1</a:t>
            </a:r>
            <a:endParaRPr lang="zh-CN" altLang="en-US" sz="3600" dirty="0"/>
          </a:p>
        </p:txBody>
      </p:sp>
      <p:sp>
        <p:nvSpPr>
          <p:cNvPr id="74" name="圆角矩形 73"/>
          <p:cNvSpPr/>
          <p:nvPr/>
        </p:nvSpPr>
        <p:spPr>
          <a:xfrm rot="10800000" flipV="1">
            <a:off x="3824005" y="2631100"/>
            <a:ext cx="485775" cy="49212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2</a:t>
            </a:r>
            <a:endParaRPr lang="zh-CN" altLang="en-US" sz="3600" dirty="0"/>
          </a:p>
        </p:txBody>
      </p:sp>
      <p:sp>
        <p:nvSpPr>
          <p:cNvPr id="75" name="圆角矩形 74"/>
          <p:cNvSpPr/>
          <p:nvPr/>
        </p:nvSpPr>
        <p:spPr>
          <a:xfrm rot="10800000" flipV="1">
            <a:off x="3821215" y="3532048"/>
            <a:ext cx="485775" cy="49053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zh-CN" altLang="en-US" sz="3600" dirty="0"/>
          </a:p>
        </p:txBody>
      </p:sp>
      <p:sp>
        <p:nvSpPr>
          <p:cNvPr id="3099" name="文本框 86"/>
          <p:cNvSpPr txBox="1">
            <a:spLocks noChangeArrowheads="1"/>
          </p:cNvSpPr>
          <p:nvPr/>
        </p:nvSpPr>
        <p:spPr bwMode="auto">
          <a:xfrm>
            <a:off x="4457000" y="3455699"/>
            <a:ext cx="5514313"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3600" b="1" dirty="0" err="1">
                <a:solidFill>
                  <a:schemeClr val="tx2"/>
                </a:solidFill>
                <a:latin typeface="微软雅黑" panose="020B0503020204020204" charset="-122"/>
                <a:ea typeface="微软雅黑" panose="020B0503020204020204" charset="-122"/>
              </a:rPr>
              <a:t>Scloud</a:t>
            </a:r>
            <a:r>
              <a:rPr lang="en-US" altLang="zh-CN" sz="3600" b="1" baseline="30000" dirty="0">
                <a:solidFill>
                  <a:schemeClr val="tx2"/>
                </a:solidFill>
                <a:latin typeface="微软雅黑" panose="020B0503020204020204" charset="-122"/>
                <a:ea typeface="微软雅黑" panose="020B0503020204020204" charset="-122"/>
              </a:rPr>
              <a:t>+</a:t>
            </a:r>
            <a:r>
              <a:rPr lang="zh-CN" altLang="en-US" sz="3600" b="1" dirty="0">
                <a:solidFill>
                  <a:schemeClr val="tx2"/>
                </a:solidFill>
                <a:latin typeface="微软雅黑" panose="020B0503020204020204" charset="-122"/>
                <a:ea typeface="微软雅黑" panose="020B0503020204020204" charset="-122"/>
              </a:rPr>
              <a:t>工作进展</a:t>
            </a:r>
            <a:endParaRPr lang="zh-CN" altLang="en-US" sz="3600" b="1" dirty="0">
              <a:solidFill>
                <a:schemeClr val="tx2"/>
              </a:solidFill>
              <a:latin typeface="微软雅黑" panose="020B0503020204020204" charset="-122"/>
              <a:ea typeface="微软雅黑" panose="020B0503020204020204" charset="-122"/>
            </a:endParaRPr>
          </a:p>
        </p:txBody>
      </p:sp>
      <p:sp>
        <p:nvSpPr>
          <p:cNvPr id="3097" name="文本框 87"/>
          <p:cNvSpPr txBox="1">
            <a:spLocks noChangeArrowheads="1"/>
          </p:cNvSpPr>
          <p:nvPr/>
        </p:nvSpPr>
        <p:spPr bwMode="auto">
          <a:xfrm>
            <a:off x="4454210" y="4354580"/>
            <a:ext cx="6113148"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3600" b="1" dirty="0" err="1">
                <a:solidFill>
                  <a:schemeClr val="tx2"/>
                </a:solidFill>
                <a:latin typeface="微软雅黑" panose="020B0503020204020204" charset="-122"/>
                <a:ea typeface="微软雅黑" panose="020B0503020204020204" charset="-122"/>
              </a:rPr>
              <a:t>Kyber</a:t>
            </a:r>
            <a:r>
              <a:rPr lang="zh-CN" altLang="en-US" sz="3600" b="1" dirty="0">
                <a:solidFill>
                  <a:schemeClr val="tx2"/>
                </a:solidFill>
                <a:latin typeface="微软雅黑" panose="020B0503020204020204" charset="-122"/>
                <a:ea typeface="微软雅黑" panose="020B0503020204020204" charset="-122"/>
              </a:rPr>
              <a:t>与</a:t>
            </a:r>
            <a:r>
              <a:rPr lang="en-US" altLang="zh-CN" sz="3600" b="1" dirty="0" err="1">
                <a:solidFill>
                  <a:schemeClr val="tx2"/>
                </a:solidFill>
                <a:latin typeface="微软雅黑" panose="020B0503020204020204" charset="-122"/>
                <a:ea typeface="微软雅黑" panose="020B0503020204020204" charset="-122"/>
              </a:rPr>
              <a:t>Dilithium</a:t>
            </a:r>
            <a:r>
              <a:rPr lang="zh-CN" altLang="en-US" sz="3600" b="1" dirty="0">
                <a:solidFill>
                  <a:schemeClr val="tx2"/>
                </a:solidFill>
                <a:latin typeface="微软雅黑" panose="020B0503020204020204" charset="-122"/>
                <a:ea typeface="微软雅黑" panose="020B0503020204020204" charset="-122"/>
              </a:rPr>
              <a:t>工作进展</a:t>
            </a:r>
            <a:endParaRPr lang="zh-CN" altLang="en-US" sz="3600" b="1" dirty="0">
              <a:solidFill>
                <a:schemeClr val="tx2"/>
              </a:solidFill>
              <a:latin typeface="微软雅黑" panose="020B0503020204020204" charset="-122"/>
              <a:ea typeface="微软雅黑" panose="020B0503020204020204" charset="-122"/>
            </a:endParaRPr>
          </a:p>
        </p:txBody>
      </p:sp>
      <p:sp>
        <p:nvSpPr>
          <p:cNvPr id="34" name="圆角矩形 74"/>
          <p:cNvSpPr/>
          <p:nvPr/>
        </p:nvSpPr>
        <p:spPr>
          <a:xfrm rot="10800000" flipV="1">
            <a:off x="3821214" y="4446472"/>
            <a:ext cx="485775" cy="49053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4</a:t>
            </a:r>
            <a:endParaRPr lang="zh-CN" altLang="en-US" sz="3600" dirty="0"/>
          </a:p>
        </p:txBody>
      </p:sp>
      <p:sp>
        <p:nvSpPr>
          <p:cNvPr id="35" name="文本框 41"/>
          <p:cNvSpPr txBox="1">
            <a:spLocks noChangeArrowheads="1"/>
          </p:cNvSpPr>
          <p:nvPr/>
        </p:nvSpPr>
        <p:spPr bwMode="auto">
          <a:xfrm>
            <a:off x="4454214" y="1618747"/>
            <a:ext cx="5529505"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3600" b="1" dirty="0">
                <a:solidFill>
                  <a:schemeClr val="tx2"/>
                </a:solidFill>
                <a:latin typeface="微软雅黑" panose="020B0503020204020204" charset="-122"/>
                <a:ea typeface="微软雅黑" panose="020B0503020204020204" charset="-122"/>
              </a:rPr>
              <a:t>高性能</a:t>
            </a:r>
            <a:r>
              <a:rPr lang="en-US" altLang="zh-CN" sz="3600" b="1" dirty="0">
                <a:solidFill>
                  <a:schemeClr val="tx2"/>
                </a:solidFill>
                <a:latin typeface="微软雅黑" panose="020B0503020204020204" charset="-122"/>
                <a:ea typeface="微软雅黑" panose="020B0503020204020204" charset="-122"/>
              </a:rPr>
              <a:t>Frodo</a:t>
            </a:r>
            <a:r>
              <a:rPr lang="zh-CN" altLang="en-US" sz="3600" b="1" dirty="0">
                <a:solidFill>
                  <a:schemeClr val="tx2"/>
                </a:solidFill>
                <a:latin typeface="微软雅黑" panose="020B0503020204020204" charset="-122"/>
                <a:ea typeface="微软雅黑" panose="020B0503020204020204" charset="-122"/>
              </a:rPr>
              <a:t>工作进展</a:t>
            </a:r>
            <a:endParaRPr lang="zh-CN" altLang="en-US" sz="3600" b="1" dirty="0">
              <a:solidFill>
                <a:schemeClr val="tx2"/>
              </a:solidFill>
              <a:latin typeface="微软雅黑" panose="020B0503020204020204" charset="-122"/>
              <a:ea typeface="微软雅黑" panose="020B0503020204020204" charset="-122"/>
            </a:endParaRPr>
          </a:p>
        </p:txBody>
      </p:sp>
      <p:sp>
        <p:nvSpPr>
          <p:cNvPr id="33" name="文本框 86"/>
          <p:cNvSpPr txBox="1">
            <a:spLocks noChangeArrowheads="1"/>
          </p:cNvSpPr>
          <p:nvPr/>
        </p:nvSpPr>
        <p:spPr bwMode="auto">
          <a:xfrm>
            <a:off x="4469402" y="2534105"/>
            <a:ext cx="5804658"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3600" b="1" dirty="0">
                <a:solidFill>
                  <a:schemeClr val="tx2"/>
                </a:solidFill>
                <a:latin typeface="微软雅黑" panose="020B0503020204020204" charset="-122"/>
                <a:ea typeface="微软雅黑" panose="020B0503020204020204" charset="-122"/>
              </a:rPr>
              <a:t>低资源开销</a:t>
            </a:r>
            <a:r>
              <a:rPr lang="en-US" altLang="zh-CN" sz="3600" b="1" dirty="0">
                <a:solidFill>
                  <a:schemeClr val="tx2"/>
                </a:solidFill>
                <a:latin typeface="微软雅黑" panose="020B0503020204020204" charset="-122"/>
                <a:ea typeface="微软雅黑" panose="020B0503020204020204" charset="-122"/>
              </a:rPr>
              <a:t>Frodo</a:t>
            </a:r>
            <a:r>
              <a:rPr lang="zh-CN" altLang="en-US" sz="3600" b="1" dirty="0">
                <a:solidFill>
                  <a:schemeClr val="tx2"/>
                </a:solidFill>
                <a:latin typeface="微软雅黑" panose="020B0503020204020204" charset="-122"/>
                <a:ea typeface="微软雅黑" panose="020B0503020204020204" charset="-122"/>
              </a:rPr>
              <a:t>工作进展</a:t>
            </a:r>
            <a:endParaRPr lang="zh-CN" altLang="en-US" sz="3600" b="1" dirty="0">
              <a:solidFill>
                <a:schemeClr val="tx2"/>
              </a:solidFill>
              <a:latin typeface="微软雅黑" panose="020B0503020204020204" charset="-122"/>
              <a:ea typeface="微软雅黑" panose="020B0503020204020204" charset="-122"/>
            </a:endParaRPr>
          </a:p>
        </p:txBody>
      </p:sp>
      <p:grpSp>
        <p:nvGrpSpPr>
          <p:cNvPr id="2" name="组合 1"/>
          <p:cNvGrpSpPr/>
          <p:nvPr/>
        </p:nvGrpSpPr>
        <p:grpSpPr>
          <a:xfrm>
            <a:off x="6200869" y="78051"/>
            <a:ext cx="5991131" cy="707884"/>
            <a:chOff x="6200869" y="78051"/>
            <a:chExt cx="5991131" cy="707884"/>
          </a:xfrm>
        </p:grpSpPr>
        <p:grpSp>
          <p:nvGrpSpPr>
            <p:cNvPr id="3" name="组 13"/>
            <p:cNvGrpSpPr/>
            <p:nvPr/>
          </p:nvGrpSpPr>
          <p:grpSpPr bwMode="auto">
            <a:xfrm>
              <a:off x="6200869" y="78051"/>
              <a:ext cx="5991131" cy="707884"/>
              <a:chOff x="6201071" y="148098"/>
              <a:chExt cx="5990926" cy="708515"/>
            </a:xfrm>
          </p:grpSpPr>
          <p:grpSp>
            <p:nvGrpSpPr>
              <p:cNvPr id="6" name="组 2"/>
              <p:cNvGrpSpPr/>
              <p:nvPr/>
            </p:nvGrpSpPr>
            <p:grpSpPr bwMode="auto">
              <a:xfrm>
                <a:off x="11454105" y="252856"/>
                <a:ext cx="737892" cy="484288"/>
                <a:chOff x="11454105" y="252856"/>
                <a:chExt cx="737892" cy="484288"/>
              </a:xfrm>
            </p:grpSpPr>
            <p:grpSp>
              <p:nvGrpSpPr>
                <p:cNvPr id="13" name="组 1"/>
                <p:cNvGrpSpPr/>
                <p:nvPr/>
              </p:nvGrpSpPr>
              <p:grpSpPr bwMode="auto">
                <a:xfrm>
                  <a:off x="12039604" y="252856"/>
                  <a:ext cx="152393" cy="484287"/>
                  <a:chOff x="12039604" y="252856"/>
                  <a:chExt cx="152393" cy="484287"/>
                </a:xfrm>
              </p:grpSpPr>
              <p:sp>
                <p:nvSpPr>
                  <p:cNvPr id="1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5"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zh-CN" altLang="en-US" sz="3600" dirty="0"/>
          </a:p>
        </p:txBody>
      </p:sp>
      <mc:AlternateContent xmlns:mc="http://schemas.openxmlformats.org/markup-compatibility/2006">
        <mc:Choice xmlns:a14="http://schemas.microsoft.com/office/drawing/2010/main" Requires="a14">
          <p:sp>
            <p:nvSpPr>
              <p:cNvPr id="22" name="矩形 21"/>
              <p:cNvSpPr/>
              <p:nvPr/>
            </p:nvSpPr>
            <p:spPr>
              <a:xfrm>
                <a:off x="-29582" y="939219"/>
                <a:ext cx="5491955" cy="2167068"/>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存储资源规划</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b="1" dirty="0">
                    <a:latin typeface="微软雅黑" panose="020B0503020204020204" charset="-122"/>
                    <a:ea typeface="微软雅黑" panose="020B0503020204020204" charset="-122"/>
                    <a:cs typeface="Times New Roman" panose="02020603050405020304" pitchFamily="18" charset="0"/>
                  </a:rPr>
                  <a:t>根据</a:t>
                </a:r>
                <a14:m>
                  <m:oMath xmlns:m="http://schemas.openxmlformats.org/officeDocument/2006/math">
                    <m:r>
                      <a:rPr lang="en-US" altLang="zh-CN" b="1" i="1" smtClean="0">
                        <a:latin typeface="Cambria Math" panose="02040503050406030204" pitchFamily="18" charset="0"/>
                        <a:ea typeface="微软雅黑" panose="020B0503020204020204" charset="-122"/>
                        <a:cs typeface="Times New Roman" panose="02020603050405020304" pitchFamily="18" charset="0"/>
                      </a:rPr>
                      <m:t>𝑺𝑪𝒍𝒐𝒖</m:t>
                    </m:r>
                    <m:sSup>
                      <m:sSupPr>
                        <m:ctrlPr>
                          <a:rPr lang="en-US" altLang="zh-CN" b="1" i="1" smtClean="0">
                            <a:latin typeface="Cambria Math" panose="02040503050406030204" pitchFamily="18" charset="0"/>
                            <a:ea typeface="微软雅黑" panose="020B0503020204020204" charset="-122"/>
                            <a:cs typeface="Times New Roman" panose="02020603050405020304" pitchFamily="18" charset="0"/>
                          </a:rPr>
                        </m:ctrlPr>
                      </m:sSupPr>
                      <m:e>
                        <m:r>
                          <a:rPr lang="en-US" altLang="zh-CN" b="1" i="1" smtClean="0">
                            <a:latin typeface="Cambria Math" panose="02040503050406030204" pitchFamily="18" charset="0"/>
                            <a:ea typeface="微软雅黑" panose="020B0503020204020204" charset="-122"/>
                            <a:cs typeface="Times New Roman" panose="02020603050405020304" pitchFamily="18" charset="0"/>
                          </a:rPr>
                          <m:t>𝒅</m:t>
                        </m:r>
                      </m:e>
                      <m:sup>
                        <m:r>
                          <a:rPr lang="en-US" altLang="zh-CN" b="1" i="1" smtClean="0">
                            <a:latin typeface="Cambria Math" panose="02040503050406030204" pitchFamily="18" charset="0"/>
                            <a:ea typeface="微软雅黑" panose="020B0503020204020204" charset="-122"/>
                            <a:cs typeface="Times New Roman" panose="02020603050405020304" pitchFamily="18" charset="0"/>
                          </a:rPr>
                          <m:t>+</m:t>
                        </m:r>
                      </m:sup>
                    </m:sSup>
                  </m:oMath>
                </a14:m>
                <a:r>
                  <a:rPr lang="zh-CN" altLang="en-US" b="1" dirty="0">
                    <a:latin typeface="微软雅黑" panose="020B0503020204020204" charset="-122"/>
                    <a:ea typeface="微软雅黑" panose="020B0503020204020204" charset="-122"/>
                    <a:cs typeface="Times New Roman" panose="02020603050405020304" pitchFamily="18" charset="0"/>
                  </a:rPr>
                  <a:t>算法流程，以</a:t>
                </a:r>
                <a14:m>
                  <m:oMath xmlns:m="http://schemas.openxmlformats.org/officeDocument/2006/math">
                    <m:r>
                      <a:rPr lang="en-US" altLang="zh-CN" b="1" i="1" smtClean="0">
                        <a:latin typeface="Cambria Math" panose="02040503050406030204" pitchFamily="18" charset="0"/>
                        <a:ea typeface="微软雅黑" panose="020B0503020204020204" charset="-122"/>
                        <a:cs typeface="Times New Roman" panose="02020603050405020304" pitchFamily="18" charset="0"/>
                      </a:rPr>
                      <m:t>𝑺𝑪𝒍𝒐𝒖</m:t>
                    </m:r>
                    <m:sSup>
                      <m:sSupPr>
                        <m:ctrlPr>
                          <a:rPr lang="en-US" altLang="zh-CN" b="1" i="1" smtClean="0">
                            <a:latin typeface="Cambria Math" panose="02040503050406030204" pitchFamily="18" charset="0"/>
                            <a:ea typeface="微软雅黑" panose="020B0503020204020204" charset="-122"/>
                            <a:cs typeface="Times New Roman" panose="02020603050405020304" pitchFamily="18" charset="0"/>
                          </a:rPr>
                        </m:ctrlPr>
                      </m:sSupPr>
                      <m:e>
                        <m:r>
                          <a:rPr lang="en-US" altLang="zh-CN" b="1" i="1" smtClean="0">
                            <a:latin typeface="Cambria Math" panose="02040503050406030204" pitchFamily="18" charset="0"/>
                            <a:ea typeface="微软雅黑" panose="020B0503020204020204" charset="-122"/>
                            <a:cs typeface="Times New Roman" panose="02020603050405020304" pitchFamily="18" charset="0"/>
                          </a:rPr>
                          <m:t>𝒅</m:t>
                        </m:r>
                      </m:e>
                      <m:sup>
                        <m:r>
                          <a:rPr lang="en-US" altLang="zh-CN" b="1" i="1" smtClean="0">
                            <a:latin typeface="Cambria Math" panose="02040503050406030204" pitchFamily="18" charset="0"/>
                            <a:ea typeface="微软雅黑" panose="020B0503020204020204" charset="-122"/>
                            <a:cs typeface="Times New Roman" panose="02020603050405020304" pitchFamily="18" charset="0"/>
                          </a:rPr>
                          <m:t>+</m:t>
                        </m:r>
                      </m:sup>
                    </m:sSup>
                  </m:oMath>
                </a14:m>
                <a:r>
                  <a:rPr lang="en-US" altLang="zh-CN" b="1" dirty="0">
                    <a:latin typeface="微软雅黑" panose="020B0503020204020204" charset="-122"/>
                    <a:ea typeface="微软雅黑" panose="020B0503020204020204" charset="-122"/>
                    <a:cs typeface="Times New Roman" panose="02020603050405020304" pitchFamily="18" charset="0"/>
                  </a:rPr>
                  <a:t>-256</a:t>
                </a:r>
                <a:r>
                  <a:rPr lang="zh-CN" altLang="en-US" b="1" dirty="0">
                    <a:latin typeface="微软雅黑" panose="020B0503020204020204" charset="-122"/>
                    <a:ea typeface="微软雅黑" panose="020B0503020204020204" charset="-122"/>
                    <a:cs typeface="Times New Roman" panose="02020603050405020304" pitchFamily="18" charset="0"/>
                  </a:rPr>
                  <a:t>的参数为标准规划</a:t>
                </a:r>
                <a:r>
                  <a:rPr lang="en-US" altLang="zh-CN" b="1" dirty="0">
                    <a:latin typeface="微软雅黑" panose="020B0503020204020204" charset="-122"/>
                    <a:ea typeface="微软雅黑" panose="020B0503020204020204" charset="-122"/>
                    <a:cs typeface="Times New Roman" panose="02020603050405020304" pitchFamily="18" charset="0"/>
                  </a:rPr>
                  <a:t>RAM</a:t>
                </a:r>
                <a:r>
                  <a:rPr lang="zh-CN" altLang="en-US" b="1" dirty="0">
                    <a:latin typeface="微软雅黑" panose="020B0503020204020204" charset="-122"/>
                    <a:ea typeface="微软雅黑" panose="020B0503020204020204" charset="-122"/>
                    <a:cs typeface="Times New Roman" panose="02020603050405020304" pitchFamily="18" charset="0"/>
                  </a:rPr>
                  <a:t>资源</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b="1" dirty="0">
                    <a:latin typeface="微软雅黑" panose="020B0503020204020204" charset="-122"/>
                    <a:ea typeface="微软雅黑" panose="020B0503020204020204" charset="-122"/>
                    <a:cs typeface="Times New Roman" panose="02020603050405020304" pitchFamily="18" charset="0"/>
                  </a:rPr>
                  <a:t>使用一块</a:t>
                </a:r>
                <a:r>
                  <a:rPr lang="en-US" altLang="zh-CN" b="1" dirty="0">
                    <a:solidFill>
                      <a:srgbClr val="FF0000"/>
                    </a:solidFill>
                    <a:latin typeface="微软雅黑" panose="020B0503020204020204" charset="-122"/>
                    <a:ea typeface="微软雅黑" panose="020B0503020204020204" charset="-122"/>
                    <a:cs typeface="Times New Roman" panose="02020603050405020304" pitchFamily="18" charset="0"/>
                  </a:rPr>
                  <a:t>64×1024</a:t>
                </a:r>
                <a:r>
                  <a:rPr lang="zh-CN" altLang="en-US" b="1" dirty="0">
                    <a:latin typeface="微软雅黑" panose="020B0503020204020204" charset="-122"/>
                    <a:ea typeface="微软雅黑" panose="020B0503020204020204" charset="-122"/>
                    <a:cs typeface="Times New Roman" panose="02020603050405020304" pitchFamily="18" charset="0"/>
                  </a:rPr>
                  <a:t>的</a:t>
                </a:r>
                <a:r>
                  <a:rPr lang="en-US" altLang="zh-CN" b="1" dirty="0">
                    <a:latin typeface="微软雅黑" panose="020B0503020204020204" charset="-122"/>
                    <a:ea typeface="微软雅黑" panose="020B0503020204020204" charset="-122"/>
                    <a:cs typeface="Times New Roman" panose="02020603050405020304" pitchFamily="18" charset="0"/>
                  </a:rPr>
                  <a:t>RAM</a:t>
                </a:r>
                <a:r>
                  <a:rPr lang="zh-CN" altLang="en-US" b="1" dirty="0">
                    <a:latin typeface="微软雅黑" panose="020B0503020204020204" charset="-122"/>
                    <a:ea typeface="微软雅黑" panose="020B0503020204020204" charset="-122"/>
                    <a:cs typeface="Times New Roman" panose="02020603050405020304" pitchFamily="18" charset="0"/>
                  </a:rPr>
                  <a:t>作</a:t>
                </a:r>
                <a:r>
                  <a:rPr lang="en-US" altLang="zh-CN" b="1" dirty="0">
                    <a:latin typeface="微软雅黑" panose="020B0503020204020204" charset="-122"/>
                    <a:ea typeface="微软雅黑" panose="020B0503020204020204" charset="-122"/>
                    <a:cs typeface="Times New Roman" panose="02020603050405020304" pitchFamily="18" charset="0"/>
                  </a:rPr>
                  <a:t>RAM0</a:t>
                </a:r>
                <a:r>
                  <a:rPr lang="zh-CN" altLang="en-US" b="1" dirty="0">
                    <a:latin typeface="微软雅黑" panose="020B0503020204020204" charset="-122"/>
                    <a:ea typeface="微软雅黑" panose="020B0503020204020204" charset="-122"/>
                    <a:cs typeface="Times New Roman" panose="02020603050405020304" pitchFamily="18" charset="0"/>
                  </a:rPr>
                  <a:t>，一块</a:t>
                </a:r>
                <a:r>
                  <a:rPr lang="en-US" altLang="zh-CN" b="1" dirty="0">
                    <a:solidFill>
                      <a:srgbClr val="FF0000"/>
                    </a:solidFill>
                    <a:latin typeface="微软雅黑" panose="020B0503020204020204" charset="-122"/>
                    <a:ea typeface="微软雅黑" panose="020B0503020204020204" charset="-122"/>
                    <a:cs typeface="Times New Roman" panose="02020603050405020304" pitchFamily="18" charset="0"/>
                  </a:rPr>
                  <a:t>128×4096</a:t>
                </a:r>
                <a:r>
                  <a:rPr lang="zh-CN" altLang="en-US" b="1" dirty="0">
                    <a:latin typeface="微软雅黑" panose="020B0503020204020204" charset="-122"/>
                    <a:ea typeface="微软雅黑" panose="020B0503020204020204" charset="-122"/>
                    <a:cs typeface="Times New Roman" panose="02020603050405020304" pitchFamily="18" charset="0"/>
                  </a:rPr>
                  <a:t>的</a:t>
                </a:r>
                <a:r>
                  <a:rPr lang="en-US" altLang="zh-CN" b="1" dirty="0">
                    <a:latin typeface="微软雅黑" panose="020B0503020204020204" charset="-122"/>
                    <a:ea typeface="微软雅黑" panose="020B0503020204020204" charset="-122"/>
                    <a:cs typeface="Times New Roman" panose="02020603050405020304" pitchFamily="18" charset="0"/>
                  </a:rPr>
                  <a:t>RAM</a:t>
                </a:r>
                <a:r>
                  <a:rPr lang="zh-CN" altLang="en-US" b="1" dirty="0">
                    <a:latin typeface="微软雅黑" panose="020B0503020204020204" charset="-122"/>
                    <a:ea typeface="微软雅黑" panose="020B0503020204020204" charset="-122"/>
                    <a:cs typeface="Times New Roman" panose="02020603050405020304" pitchFamily="18" charset="0"/>
                  </a:rPr>
                  <a:t>作</a:t>
                </a:r>
                <a:r>
                  <a:rPr lang="en-US" altLang="zh-CN" b="1" dirty="0">
                    <a:latin typeface="微软雅黑" panose="020B0503020204020204" charset="-122"/>
                    <a:ea typeface="微软雅黑" panose="020B0503020204020204" charset="-122"/>
                    <a:cs typeface="Times New Roman" panose="02020603050405020304" pitchFamily="18" charset="0"/>
                  </a:rPr>
                  <a:t>RAM1</a:t>
                </a:r>
                <a:endParaRPr lang="en-US" altLang="zh-CN" b="1" dirty="0">
                  <a:latin typeface="微软雅黑" panose="020B0503020204020204" charset="-122"/>
                  <a:ea typeface="微软雅黑" panose="020B0503020204020204" charset="-122"/>
                  <a:cs typeface="Times New Roman" panose="02020603050405020304" pitchFamily="18" charset="0"/>
                </a:endParaRPr>
              </a:p>
            </p:txBody>
          </p:sp>
        </mc:Choice>
        <mc:Fallback>
          <p:sp>
            <p:nvSpPr>
              <p:cNvPr id="22" name="矩形 21"/>
              <p:cNvSpPr>
                <a:spLocks noRot="1" noChangeAspect="1" noMove="1" noResize="1" noEditPoints="1" noAdjustHandles="1" noChangeArrowheads="1" noChangeShapeType="1" noTextEdit="1"/>
              </p:cNvSpPr>
              <p:nvPr/>
            </p:nvSpPr>
            <p:spPr>
              <a:xfrm>
                <a:off x="-29582" y="939219"/>
                <a:ext cx="5491955" cy="2167068"/>
              </a:xfrm>
              <a:prstGeom prst="rect">
                <a:avLst/>
              </a:prstGeom>
              <a:blipFill rotWithShape="1">
                <a:blip r:embed="rId1"/>
                <a:stretch>
                  <a:fillRect l="7" t="-2" r="2" b="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554990" y="277495"/>
                <a:ext cx="7660882" cy="523216"/>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当前工作进展</a:t>
                </a:r>
                <a:r>
                  <a:rPr lang="en-US" altLang="zh-CN" sz="2800" b="1" dirty="0">
                    <a:solidFill>
                      <a:schemeClr val="tx2"/>
                    </a:solidFill>
                    <a:latin typeface="微软雅黑" panose="020B0503020204020204" charset="-122"/>
                    <a:ea typeface="微软雅黑" panose="020B0503020204020204" charset="-122"/>
                    <a:sym typeface="+mn-ea"/>
                  </a:rPr>
                  <a:t>—</a:t>
                </a:r>
                <a14:m>
                  <m:oMath xmlns:m="http://schemas.openxmlformats.org/officeDocument/2006/math">
                    <m:r>
                      <a:rPr lang="en-US" altLang="zh-CN" sz="2800" b="1" i="1" smtClean="0">
                        <a:solidFill>
                          <a:schemeClr val="tx2"/>
                        </a:solidFill>
                        <a:latin typeface="Cambria Math" panose="02040503050406030204" pitchFamily="18" charset="0"/>
                        <a:ea typeface="微软雅黑" panose="020B0503020204020204" charset="-122"/>
                        <a:sym typeface="+mn-ea"/>
                      </a:rPr>
                      <m:t>𝑺𝑪𝒍𝒐𝒖</m:t>
                    </m:r>
                    <m:sSup>
                      <m:sSupPr>
                        <m:ctrlPr>
                          <a:rPr lang="en-US" altLang="zh-CN" sz="2800" b="1" i="1" smtClean="0">
                            <a:solidFill>
                              <a:schemeClr val="tx2"/>
                            </a:solidFill>
                            <a:latin typeface="Cambria Math" panose="02040503050406030204" pitchFamily="18" charset="0"/>
                            <a:ea typeface="微软雅黑" panose="020B0503020204020204" charset="-122"/>
                            <a:sym typeface="+mn-ea"/>
                          </a:rPr>
                        </m:ctrlPr>
                      </m:sSupPr>
                      <m:e>
                        <m:r>
                          <a:rPr lang="en-US" altLang="zh-CN" sz="2800" b="1" i="1" smtClean="0">
                            <a:solidFill>
                              <a:schemeClr val="tx2"/>
                            </a:solidFill>
                            <a:latin typeface="Cambria Math" panose="02040503050406030204" pitchFamily="18" charset="0"/>
                            <a:ea typeface="微软雅黑" panose="020B0503020204020204" charset="-122"/>
                            <a:sym typeface="+mn-ea"/>
                          </a:rPr>
                          <m:t>𝒅</m:t>
                        </m:r>
                      </m:e>
                      <m:sup>
                        <m:r>
                          <a:rPr lang="en-US" altLang="zh-CN" sz="2800" b="1" i="1" smtClean="0">
                            <a:solidFill>
                              <a:schemeClr val="tx2"/>
                            </a:solidFill>
                            <a:latin typeface="Cambria Math" panose="02040503050406030204" pitchFamily="18" charset="0"/>
                            <a:ea typeface="微软雅黑" panose="020B0503020204020204" charset="-122"/>
                            <a:sym typeface="+mn-ea"/>
                          </a:rPr>
                          <m:t>+</m:t>
                        </m:r>
                      </m:sup>
                    </m:sSup>
                  </m:oMath>
                </a14:m>
                <a:r>
                  <a:rPr lang="zh-CN" altLang="en-US" sz="2800" b="1" dirty="0">
                    <a:solidFill>
                      <a:schemeClr val="tx2"/>
                    </a:solidFill>
                    <a:latin typeface="微软雅黑" panose="020B0503020204020204" charset="-122"/>
                    <a:ea typeface="微软雅黑" panose="020B0503020204020204" charset="-122"/>
                  </a:rPr>
                  <a:t>算法硬件实现方案</a:t>
                </a:r>
                <a:endParaRPr lang="zh-CN" altLang="en-US" sz="2800" b="1" dirty="0">
                  <a:solidFill>
                    <a:schemeClr val="tx2"/>
                  </a:solidFill>
                  <a:latin typeface="微软雅黑" panose="020B0503020204020204" charset="-122"/>
                  <a:ea typeface="微软雅黑" panose="020B0503020204020204"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54990" y="277495"/>
                <a:ext cx="7660882" cy="523216"/>
              </a:xfrm>
              <a:prstGeom prst="rect">
                <a:avLst/>
              </a:prstGeom>
              <a:blipFill rotWithShape="1">
                <a:blip r:embed="rId2"/>
                <a:stretch>
                  <a:fillRect r="3" b="117"/>
                </a:stretch>
              </a:blipFill>
            </p:spPr>
            <p:txBody>
              <a:bodyPr/>
              <a:lstStyle/>
              <a:p>
                <a:r>
                  <a:rPr lang="zh-CN" altLang="en-US">
                    <a:noFill/>
                  </a:rPr>
                  <a:t> </a:t>
                </a:r>
              </a:p>
            </p:txBody>
          </p:sp>
        </mc:Fallback>
      </mc:AlternateContent>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5" name="组 1"/>
                <p:cNvGrpSpPr/>
                <p:nvPr/>
              </p:nvGrpSpPr>
              <p:grpSpPr bwMode="auto">
                <a:xfrm>
                  <a:off x="12039604" y="252856"/>
                  <a:ext cx="152393" cy="484287"/>
                  <a:chOff x="12039604" y="252856"/>
                  <a:chExt cx="152393" cy="484287"/>
                </a:xfrm>
              </p:grpSpPr>
              <p:sp>
                <p:nvSpPr>
                  <p:cNvPr id="3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1"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pic>
        <p:nvPicPr>
          <p:cNvPr id="12" name="图片 11"/>
          <p:cNvPicPr>
            <a:picLocks noChangeAspect="1"/>
          </p:cNvPicPr>
          <p:nvPr/>
        </p:nvPicPr>
        <p:blipFill>
          <a:blip r:embed="rId3"/>
          <a:stretch>
            <a:fillRect/>
          </a:stretch>
        </p:blipFill>
        <p:spPr>
          <a:xfrm>
            <a:off x="9218928" y="3253352"/>
            <a:ext cx="1044612" cy="3162456"/>
          </a:xfrm>
          <a:prstGeom prst="rect">
            <a:avLst/>
          </a:prstGeom>
        </p:spPr>
      </p:pic>
      <p:pic>
        <p:nvPicPr>
          <p:cNvPr id="45" name="图片 44"/>
          <p:cNvPicPr>
            <a:picLocks noChangeAspect="1"/>
          </p:cNvPicPr>
          <p:nvPr/>
        </p:nvPicPr>
        <p:blipFill>
          <a:blip r:embed="rId4"/>
          <a:stretch>
            <a:fillRect/>
          </a:stretch>
        </p:blipFill>
        <p:spPr>
          <a:xfrm>
            <a:off x="10317706" y="1233810"/>
            <a:ext cx="1044611" cy="5181998"/>
          </a:xfrm>
          <a:prstGeom prst="rect">
            <a:avLst/>
          </a:prstGeom>
        </p:spPr>
      </p:pic>
      <p:cxnSp>
        <p:nvCxnSpPr>
          <p:cNvPr id="56" name="直接连接符 55"/>
          <p:cNvCxnSpPr/>
          <p:nvPr/>
        </p:nvCxnSpPr>
        <p:spPr>
          <a:xfrm flipH="1" flipV="1">
            <a:off x="10268167" y="1229379"/>
            <a:ext cx="1378109" cy="13531"/>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10245892" y="1214924"/>
            <a:ext cx="29821" cy="200054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flipV="1">
            <a:off x="8989136" y="6495397"/>
            <a:ext cx="2657140" cy="12299"/>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1695815" y="1211332"/>
            <a:ext cx="10997" cy="529636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9058839" y="3221619"/>
            <a:ext cx="1217297"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9008668" y="3253352"/>
            <a:ext cx="7677" cy="327273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7" name="文本框 86"/>
              <p:cNvSpPr txBox="1"/>
              <p:nvPr/>
            </p:nvSpPr>
            <p:spPr>
              <a:xfrm>
                <a:off x="1886403" y="6452010"/>
                <a:ext cx="3082658" cy="338554"/>
              </a:xfrm>
              <a:prstGeom prst="rect">
                <a:avLst/>
              </a:prstGeom>
              <a:noFill/>
            </p:spPr>
            <p:txBody>
              <a:bodyPr wrap="square">
                <a:spAutoFit/>
              </a:bodyPr>
              <a:lstStyle/>
              <a:p>
                <a:pPr algn="ctr"/>
                <a14:m>
                  <m:oMath xmlns:m="http://schemas.openxmlformats.org/officeDocument/2006/math">
                    <m:r>
                      <a:rPr lang="en-US" altLang="zh-CN" sz="1600" b="0" i="1" smtClean="0">
                        <a:latin typeface="Cambria Math" panose="02040503050406030204" pitchFamily="18" charset="0"/>
                        <a:ea typeface="微软雅黑" panose="020B0503020204020204" charset="-122"/>
                        <a:cs typeface="Times New Roman" panose="02020603050405020304" pitchFamily="18" charset="0"/>
                      </a:rPr>
                      <m:t>𝑆𝐶𝑙𝑜𝑢</m:t>
                    </m:r>
                    <m:sSup>
                      <m:sSupPr>
                        <m:ctrlPr>
                          <a:rPr lang="en-US" altLang="zh-CN" sz="1600" b="0" i="1" smtClean="0">
                            <a:latin typeface="Cambria Math" panose="02040503050406030204" pitchFamily="18" charset="0"/>
                            <a:ea typeface="微软雅黑" panose="020B0503020204020204" charset="-122"/>
                            <a:cs typeface="Times New Roman" panose="02020603050405020304" pitchFamily="18" charset="0"/>
                          </a:rPr>
                        </m:ctrlPr>
                      </m:sSupPr>
                      <m:e>
                        <m:r>
                          <a:rPr lang="en-US" altLang="zh-CN" sz="1600" b="0" i="1" smtClean="0">
                            <a:latin typeface="Cambria Math" panose="02040503050406030204" pitchFamily="18" charset="0"/>
                            <a:ea typeface="微软雅黑" panose="020B0503020204020204" charset="-122"/>
                            <a:cs typeface="Times New Roman" panose="02020603050405020304" pitchFamily="18" charset="0"/>
                          </a:rPr>
                          <m:t>𝑑</m:t>
                        </m:r>
                      </m:e>
                      <m:sup>
                        <m:r>
                          <a:rPr lang="en-US" altLang="zh-CN" sz="1600" b="0" i="1" smtClean="0">
                            <a:latin typeface="Cambria Math" panose="02040503050406030204" pitchFamily="18" charset="0"/>
                            <a:ea typeface="微软雅黑" panose="020B0503020204020204" charset="-122"/>
                            <a:cs typeface="Times New Roman" panose="02020603050405020304" pitchFamily="18" charset="0"/>
                          </a:rPr>
                          <m:t>+</m:t>
                        </m:r>
                      </m:sup>
                    </m:sSup>
                  </m:oMath>
                </a14:m>
                <a:r>
                  <a:rPr lang="zh-CN" altLang="en-US" sz="1600" dirty="0">
                    <a:latin typeface="微软雅黑" panose="020B0503020204020204" charset="-122"/>
                    <a:ea typeface="微软雅黑" panose="020B0503020204020204" charset="-122"/>
                    <a:cs typeface="Times New Roman" panose="02020603050405020304" pitchFamily="18" charset="0"/>
                  </a:rPr>
                  <a:t>算法存储资源规划</a:t>
                </a:r>
                <a:endParaRPr lang="zh-CN" altLang="en-US" sz="1600" dirty="0"/>
              </a:p>
            </p:txBody>
          </p:sp>
        </mc:Choice>
        <mc:Fallback>
          <p:sp>
            <p:nvSpPr>
              <p:cNvPr id="87" name="文本框 86"/>
              <p:cNvSpPr txBox="1">
                <a:spLocks noRot="1" noChangeAspect="1" noMove="1" noResize="1" noEditPoints="1" noAdjustHandles="1" noChangeArrowheads="1" noChangeShapeType="1" noTextEdit="1"/>
              </p:cNvSpPr>
              <p:nvPr/>
            </p:nvSpPr>
            <p:spPr>
              <a:xfrm>
                <a:off x="1886403" y="6452010"/>
                <a:ext cx="3082658" cy="338554"/>
              </a:xfrm>
              <a:prstGeom prst="rect">
                <a:avLst/>
              </a:prstGeom>
              <a:blipFill rotWithShape="1">
                <a:blip r:embed="rId5"/>
                <a:stretch>
                  <a:fillRect l="-15" t="-121" r="6" b="1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0" name="文本框 89"/>
              <p:cNvSpPr txBox="1"/>
              <p:nvPr/>
            </p:nvSpPr>
            <p:spPr>
              <a:xfrm>
                <a:off x="6166836" y="744227"/>
                <a:ext cx="3500651" cy="338554"/>
              </a:xfrm>
              <a:prstGeom prst="rect">
                <a:avLst/>
              </a:prstGeom>
              <a:noFill/>
            </p:spPr>
            <p:txBody>
              <a:bodyPr wrap="square">
                <a:spAutoFit/>
              </a:bodyPr>
              <a:lstStyle/>
              <a:p>
                <a:pPr algn="ctr"/>
                <a14:m>
                  <m:oMath xmlns:m="http://schemas.openxmlformats.org/officeDocument/2006/math">
                    <m:r>
                      <a:rPr lang="en-US" altLang="zh-CN" sz="1600" b="0" i="1" smtClean="0">
                        <a:latin typeface="Cambria Math" panose="02040503050406030204" pitchFamily="18" charset="0"/>
                        <a:ea typeface="微软雅黑" panose="020B0503020204020204" charset="-122"/>
                        <a:cs typeface="Times New Roman" panose="02020603050405020304" pitchFamily="18" charset="0"/>
                      </a:rPr>
                      <m:t>𝑆𝐶𝑙𝑜𝑢</m:t>
                    </m:r>
                    <m:sSup>
                      <m:sSupPr>
                        <m:ctrlPr>
                          <a:rPr lang="en-US" altLang="zh-CN" sz="1600" b="0" i="1" smtClean="0">
                            <a:latin typeface="Cambria Math" panose="02040503050406030204" pitchFamily="18" charset="0"/>
                            <a:ea typeface="微软雅黑" panose="020B0503020204020204" charset="-122"/>
                            <a:cs typeface="Times New Roman" panose="02020603050405020304" pitchFamily="18" charset="0"/>
                          </a:rPr>
                        </m:ctrlPr>
                      </m:sSupPr>
                      <m:e>
                        <m:r>
                          <a:rPr lang="en-US" altLang="zh-CN" sz="1600" b="0" i="1" smtClean="0">
                            <a:latin typeface="Cambria Math" panose="02040503050406030204" pitchFamily="18" charset="0"/>
                            <a:ea typeface="微软雅黑" panose="020B0503020204020204" charset="-122"/>
                            <a:cs typeface="Times New Roman" panose="02020603050405020304" pitchFamily="18" charset="0"/>
                          </a:rPr>
                          <m:t>𝑑</m:t>
                        </m:r>
                      </m:e>
                      <m:sup>
                        <m:r>
                          <a:rPr lang="en-US" altLang="zh-CN" sz="1600" b="0" i="1" smtClean="0">
                            <a:latin typeface="Cambria Math" panose="02040503050406030204" pitchFamily="18" charset="0"/>
                            <a:ea typeface="微软雅黑" panose="020B0503020204020204" charset="-122"/>
                            <a:cs typeface="Times New Roman" panose="02020603050405020304" pitchFamily="18" charset="0"/>
                          </a:rPr>
                          <m:t>+</m:t>
                        </m:r>
                      </m:sup>
                    </m:sSup>
                  </m:oMath>
                </a14:m>
                <a:r>
                  <a:rPr lang="zh-CN" altLang="en-US" sz="1600" dirty="0">
                    <a:latin typeface="微软雅黑" panose="020B0503020204020204" charset="-122"/>
                    <a:ea typeface="微软雅黑" panose="020B0503020204020204" charset="-122"/>
                    <a:cs typeface="Times New Roman" panose="02020603050405020304" pitchFamily="18" charset="0"/>
                  </a:rPr>
                  <a:t>算法不同安全等级下的参数</a:t>
                </a:r>
                <a:endParaRPr lang="zh-CN" altLang="en-US" sz="1600" dirty="0"/>
              </a:p>
            </p:txBody>
          </p:sp>
        </mc:Choice>
        <mc:Fallback>
          <p:sp>
            <p:nvSpPr>
              <p:cNvPr id="90" name="文本框 89"/>
              <p:cNvSpPr txBox="1">
                <a:spLocks noRot="1" noChangeAspect="1" noMove="1" noResize="1" noEditPoints="1" noAdjustHandles="1" noChangeArrowheads="1" noChangeShapeType="1" noTextEdit="1"/>
              </p:cNvSpPr>
              <p:nvPr/>
            </p:nvSpPr>
            <p:spPr>
              <a:xfrm>
                <a:off x="6166836" y="744227"/>
                <a:ext cx="3500651" cy="338554"/>
              </a:xfrm>
              <a:prstGeom prst="rect">
                <a:avLst/>
              </a:prstGeom>
              <a:blipFill rotWithShape="1">
                <a:blip r:embed="rId6"/>
                <a:stretch>
                  <a:fillRect l="-10" t="-2" r="7" b="31"/>
                </a:stretch>
              </a:blipFill>
            </p:spPr>
            <p:txBody>
              <a:bodyPr/>
              <a:lstStyle/>
              <a:p>
                <a:r>
                  <a:rPr lang="zh-CN" altLang="en-US">
                    <a:noFill/>
                  </a:rPr>
                  <a:t> </a:t>
                </a:r>
              </a:p>
            </p:txBody>
          </p:sp>
        </mc:Fallback>
      </mc:AlternateContent>
      <p:pic>
        <p:nvPicPr>
          <p:cNvPr id="4" name="图片 3"/>
          <p:cNvPicPr>
            <a:picLocks noChangeAspect="1"/>
          </p:cNvPicPr>
          <p:nvPr/>
        </p:nvPicPr>
        <p:blipFill>
          <a:blip r:embed="rId7"/>
          <a:stretch>
            <a:fillRect/>
          </a:stretch>
        </p:blipFill>
        <p:spPr>
          <a:xfrm>
            <a:off x="555001" y="3119276"/>
            <a:ext cx="1884181" cy="3388411"/>
          </a:xfrm>
          <a:prstGeom prst="rect">
            <a:avLst/>
          </a:prstGeom>
        </p:spPr>
      </p:pic>
      <p:pic>
        <p:nvPicPr>
          <p:cNvPr id="6" name="图片 5"/>
          <p:cNvPicPr>
            <a:picLocks noChangeAspect="1"/>
          </p:cNvPicPr>
          <p:nvPr/>
        </p:nvPicPr>
        <p:blipFill>
          <a:blip r:embed="rId8"/>
          <a:stretch>
            <a:fillRect/>
          </a:stretch>
        </p:blipFill>
        <p:spPr>
          <a:xfrm>
            <a:off x="2508798" y="3138655"/>
            <a:ext cx="2355990" cy="3355501"/>
          </a:xfrm>
          <a:prstGeom prst="rect">
            <a:avLst/>
          </a:prstGeom>
        </p:spPr>
      </p:pic>
      <p:pic>
        <p:nvPicPr>
          <p:cNvPr id="8" name="图片 7"/>
          <p:cNvPicPr>
            <a:picLocks noChangeAspect="1"/>
          </p:cNvPicPr>
          <p:nvPr/>
        </p:nvPicPr>
        <p:blipFill>
          <a:blip r:embed="rId9"/>
          <a:stretch>
            <a:fillRect/>
          </a:stretch>
        </p:blipFill>
        <p:spPr>
          <a:xfrm>
            <a:off x="4896602" y="3138654"/>
            <a:ext cx="3206230" cy="3355501"/>
          </a:xfrm>
          <a:prstGeom prst="rect">
            <a:avLst/>
          </a:prstGeom>
        </p:spPr>
      </p:pic>
      <p:pic>
        <p:nvPicPr>
          <p:cNvPr id="17" name="图片 16"/>
          <p:cNvPicPr>
            <a:picLocks noChangeAspect="1"/>
          </p:cNvPicPr>
          <p:nvPr/>
        </p:nvPicPr>
        <p:blipFill>
          <a:blip r:embed="rId10"/>
          <a:stretch>
            <a:fillRect/>
          </a:stretch>
        </p:blipFill>
        <p:spPr>
          <a:xfrm>
            <a:off x="6081377" y="1017904"/>
            <a:ext cx="3648204" cy="208095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342496" y="948659"/>
            <a:ext cx="4223982" cy="4844819"/>
          </a:xfrm>
          <a:prstGeom prst="rect">
            <a:avLst/>
          </a:prstGeom>
          <a:solidFill>
            <a:schemeClr val="bg1">
              <a:lumMod val="9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en-US" altLang="zh-CN" sz="3600" dirty="0"/>
          </a:p>
        </p:txBody>
      </p:sp>
      <p:sp>
        <p:nvSpPr>
          <p:cNvPr id="27" name="矩形 26"/>
          <p:cNvSpPr/>
          <p:nvPr/>
        </p:nvSpPr>
        <p:spPr>
          <a:xfrm>
            <a:off x="7189" y="895097"/>
            <a:ext cx="7492737" cy="3829062"/>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中心二项分布（</a:t>
            </a:r>
            <a:r>
              <a:rPr lang="en-US" altLang="zh-CN" sz="2000" b="1" dirty="0">
                <a:latin typeface="微软雅黑" panose="020B0503020204020204" charset="-122"/>
                <a:ea typeface="微软雅黑" panose="020B0503020204020204" charset="-122"/>
                <a:cs typeface="Times New Roman" panose="02020603050405020304" pitchFamily="18" charset="0"/>
              </a:rPr>
              <a:t>CBD</a:t>
            </a:r>
            <a:r>
              <a:rPr lang="zh-CN" altLang="en-US" sz="2000" b="1" dirty="0">
                <a:latin typeface="微软雅黑" panose="020B0503020204020204" charset="-122"/>
                <a:ea typeface="微软雅黑" panose="020B0503020204020204" charset="-122"/>
                <a:cs typeface="Times New Roman" panose="02020603050405020304" pitchFamily="18" charset="0"/>
              </a:rPr>
              <a:t>）采样电路设计</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b="1" dirty="0">
                <a:latin typeface="微软雅黑" panose="020B0503020204020204" charset="-122"/>
                <a:ea typeface="微软雅黑" panose="020B0503020204020204" charset="-122"/>
                <a:cs typeface="Times New Roman" panose="02020603050405020304" pitchFamily="18" charset="0"/>
              </a:rPr>
              <a:t>结构：由</a:t>
            </a:r>
            <a:r>
              <a:rPr lang="en-US" altLang="zh-CN" b="1" dirty="0">
                <a:latin typeface="微软雅黑" panose="020B0503020204020204" charset="-122"/>
                <a:ea typeface="微软雅黑" panose="020B0503020204020204" charset="-122"/>
                <a:cs typeface="Times New Roman" panose="02020603050405020304" pitchFamily="18" charset="0"/>
              </a:rPr>
              <a:t>4</a:t>
            </a:r>
            <a:r>
              <a:rPr lang="zh-CN" altLang="en-US" b="1" dirty="0">
                <a:latin typeface="微软雅黑" panose="020B0503020204020204" charset="-122"/>
                <a:ea typeface="微软雅黑" panose="020B0503020204020204" charset="-122"/>
                <a:cs typeface="Times New Roman" panose="02020603050405020304" pitchFamily="18" charset="0"/>
              </a:rPr>
              <a:t>个加法树、</a:t>
            </a:r>
            <a:r>
              <a:rPr lang="en-US" altLang="zh-CN" b="1" dirty="0">
                <a:latin typeface="微软雅黑" panose="020B0503020204020204" charset="-122"/>
                <a:ea typeface="微软雅黑" panose="020B0503020204020204" charset="-122"/>
                <a:cs typeface="Times New Roman" panose="02020603050405020304" pitchFamily="18" charset="0"/>
              </a:rPr>
              <a:t>4</a:t>
            </a:r>
            <a:r>
              <a:rPr lang="zh-CN" altLang="en-US" b="1" dirty="0">
                <a:latin typeface="微软雅黑" panose="020B0503020204020204" charset="-122"/>
                <a:ea typeface="微软雅黑" panose="020B0503020204020204" charset="-122"/>
                <a:cs typeface="Times New Roman" panose="02020603050405020304" pitchFamily="18" charset="0"/>
              </a:rPr>
              <a:t>个模减器组成一个</a:t>
            </a:r>
            <a:r>
              <a:rPr lang="en-US" altLang="zh-CN" b="1" dirty="0">
                <a:latin typeface="微软雅黑" panose="020B0503020204020204" charset="-122"/>
                <a:ea typeface="微软雅黑" panose="020B0503020204020204" charset="-122"/>
                <a:cs typeface="Times New Roman" panose="02020603050405020304" pitchFamily="18" charset="0"/>
              </a:rPr>
              <a:t>sampler</a:t>
            </a:r>
            <a:r>
              <a:rPr lang="zh-CN" altLang="en-US" b="1" dirty="0">
                <a:latin typeface="微软雅黑" panose="020B0503020204020204" charset="-122"/>
                <a:ea typeface="微软雅黑" panose="020B0503020204020204" charset="-122"/>
                <a:cs typeface="Times New Roman" panose="02020603050405020304" pitchFamily="18" charset="0"/>
              </a:rPr>
              <a:t>模块</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b="1" dirty="0">
                <a:latin typeface="微软雅黑" panose="020B0503020204020204" charset="-122"/>
                <a:ea typeface="微软雅黑" panose="020B0503020204020204" charset="-122"/>
                <a:cs typeface="Times New Roman" panose="02020603050405020304" pitchFamily="18" charset="0"/>
              </a:rPr>
              <a:t>输入：输入由</a:t>
            </a:r>
            <a:r>
              <a:rPr lang="en-US" altLang="zh-CN" b="1" dirty="0">
                <a:latin typeface="微软雅黑" panose="020B0503020204020204" charset="-122"/>
                <a:ea typeface="微软雅黑" panose="020B0503020204020204" charset="-122"/>
                <a:cs typeface="Times New Roman" panose="02020603050405020304" pitchFamily="18" charset="0"/>
              </a:rPr>
              <a:t>Hash</a:t>
            </a:r>
            <a:r>
              <a:rPr lang="zh-CN" altLang="en-US" b="1" dirty="0">
                <a:latin typeface="微软雅黑" panose="020B0503020204020204" charset="-122"/>
                <a:ea typeface="微软雅黑" panose="020B0503020204020204" charset="-122"/>
                <a:cs typeface="Times New Roman" panose="02020603050405020304" pitchFamily="18" charset="0"/>
              </a:rPr>
              <a:t>函数生成的</a:t>
            </a:r>
            <a:r>
              <a:rPr lang="en-US" altLang="zh-CN" b="1" dirty="0">
                <a:latin typeface="微软雅黑" panose="020B0503020204020204" charset="-122"/>
                <a:ea typeface="微软雅黑" panose="020B0503020204020204" charset="-122"/>
                <a:cs typeface="Times New Roman" panose="02020603050405020304" pitchFamily="18" charset="0"/>
              </a:rPr>
              <a:t>64</a:t>
            </a:r>
            <a:r>
              <a:rPr lang="zh-CN" altLang="en-US" b="1" dirty="0">
                <a:latin typeface="微软雅黑" panose="020B0503020204020204" charset="-122"/>
                <a:ea typeface="微软雅黑" panose="020B0503020204020204" charset="-122"/>
                <a:cs typeface="Times New Roman" panose="02020603050405020304" pitchFamily="18" charset="0"/>
              </a:rPr>
              <a:t>位伪随机比特序列</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b="1" dirty="0">
                <a:latin typeface="微软雅黑" panose="020B0503020204020204" charset="-122"/>
                <a:ea typeface="微软雅黑" panose="020B0503020204020204" charset="-122"/>
                <a:cs typeface="Times New Roman" panose="02020603050405020304" pitchFamily="18" charset="0"/>
              </a:rPr>
              <a:t>输出：输出</a:t>
            </a:r>
            <a:r>
              <a:rPr lang="en-US" altLang="zh-CN" b="1" dirty="0">
                <a:latin typeface="微软雅黑" panose="020B0503020204020204" charset="-122"/>
                <a:ea typeface="微软雅黑" panose="020B0503020204020204" charset="-122"/>
                <a:cs typeface="Times New Roman" panose="02020603050405020304" pitchFamily="18" charset="0"/>
              </a:rPr>
              <a:t>4</a:t>
            </a:r>
            <a:r>
              <a:rPr lang="zh-CN" altLang="en-US" b="1" dirty="0">
                <a:latin typeface="微软雅黑" panose="020B0503020204020204" charset="-122"/>
                <a:ea typeface="微软雅黑" panose="020B0503020204020204" charset="-122"/>
                <a:cs typeface="Times New Roman" panose="02020603050405020304" pitchFamily="18" charset="0"/>
              </a:rPr>
              <a:t>个中心二项分布采样结果</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b="1" dirty="0">
                <a:latin typeface="微软雅黑" panose="020B0503020204020204" charset="-122"/>
                <a:ea typeface="微软雅黑" panose="020B0503020204020204" charset="-122"/>
                <a:cs typeface="Times New Roman" panose="02020603050405020304" pitchFamily="18" charset="0"/>
              </a:rPr>
              <a:t>实现思路：</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1257300" lvl="2" indent="-342900" algn="just">
              <a:lnSpc>
                <a:spcPct val="150000"/>
              </a:lnSpc>
              <a:buFont typeface="Wingdings" panose="05000000000000000000" pitchFamily="2" charset="2"/>
              <a:buChar char="l"/>
              <a:defRPr/>
            </a:pPr>
            <a:r>
              <a:rPr lang="zh-CN" altLang="en-US" dirty="0">
                <a:latin typeface="微软雅黑" panose="020B0503020204020204" charset="-122"/>
                <a:ea typeface="微软雅黑" panose="020B0503020204020204" charset="-122"/>
                <a:cs typeface="Times New Roman" panose="02020603050405020304" pitchFamily="18" charset="0"/>
              </a:rPr>
              <a:t>输入拆分：</a:t>
            </a:r>
            <a:r>
              <a:rPr lang="en-US" altLang="zh-CN" dirty="0">
                <a:latin typeface="微软雅黑" panose="020B0503020204020204" charset="-122"/>
                <a:ea typeface="微软雅黑" panose="020B0503020204020204" charset="-122"/>
                <a:cs typeface="Times New Roman" panose="02020603050405020304" pitchFamily="18" charset="0"/>
              </a:rPr>
              <a:t>64bit -&gt; 4×16bit </a:t>
            </a:r>
            <a:endParaRPr lang="en-US" altLang="zh-CN" dirty="0">
              <a:latin typeface="微软雅黑" panose="020B0503020204020204" charset="-122"/>
              <a:ea typeface="微软雅黑" panose="020B0503020204020204" charset="-122"/>
              <a:cs typeface="Times New Roman" panose="02020603050405020304" pitchFamily="18" charset="0"/>
            </a:endParaRPr>
          </a:p>
          <a:p>
            <a:pPr marL="1257300" lvl="2" indent="-342900" algn="just">
              <a:lnSpc>
                <a:spcPct val="150000"/>
              </a:lnSpc>
              <a:buFont typeface="Wingdings" panose="05000000000000000000" pitchFamily="2" charset="2"/>
              <a:buChar char="l"/>
              <a:defRPr/>
            </a:pPr>
            <a:r>
              <a:rPr lang="zh-CN" altLang="en-US" dirty="0">
                <a:latin typeface="微软雅黑" panose="020B0503020204020204" charset="-122"/>
                <a:ea typeface="微软雅黑" panose="020B0503020204020204" charset="-122"/>
                <a:cs typeface="Times New Roman" panose="02020603050405020304" pitchFamily="18" charset="0"/>
              </a:rPr>
              <a:t>按位映射：按位数模</a:t>
            </a:r>
            <a:r>
              <a:rPr lang="en-US" altLang="zh-CN" dirty="0">
                <a:latin typeface="微软雅黑" panose="020B0503020204020204" charset="-122"/>
                <a:ea typeface="微软雅黑" panose="020B0503020204020204" charset="-122"/>
                <a:cs typeface="Times New Roman" panose="02020603050405020304" pitchFamily="18" charset="0"/>
              </a:rPr>
              <a:t>4</a:t>
            </a:r>
            <a:r>
              <a:rPr lang="zh-CN" altLang="en-US" dirty="0">
                <a:latin typeface="微软雅黑" panose="020B0503020204020204" charset="-122"/>
                <a:ea typeface="微软雅黑" panose="020B0503020204020204" charset="-122"/>
                <a:cs typeface="Times New Roman" panose="02020603050405020304" pitchFamily="18" charset="0"/>
              </a:rPr>
              <a:t>的结果对输入数据进行映射</a:t>
            </a:r>
            <a:endParaRPr lang="en-US" altLang="zh-CN" dirty="0">
              <a:latin typeface="微软雅黑" panose="020B0503020204020204" charset="-122"/>
              <a:ea typeface="微软雅黑" panose="020B0503020204020204" charset="-122"/>
              <a:cs typeface="Times New Roman" panose="02020603050405020304" pitchFamily="18" charset="0"/>
            </a:endParaRPr>
          </a:p>
          <a:p>
            <a:pPr marL="1257300" lvl="2" indent="-342900" algn="just">
              <a:lnSpc>
                <a:spcPct val="150000"/>
              </a:lnSpc>
              <a:buFont typeface="Wingdings" panose="05000000000000000000" pitchFamily="2" charset="2"/>
              <a:buChar char="l"/>
              <a:defRPr/>
            </a:pPr>
            <a:r>
              <a:rPr lang="zh-CN" altLang="en-US" dirty="0">
                <a:latin typeface="微软雅黑" panose="020B0503020204020204" charset="-122"/>
                <a:ea typeface="微软雅黑" panose="020B0503020204020204" charset="-122"/>
                <a:cs typeface="Times New Roman" panose="02020603050405020304" pitchFamily="18" charset="0"/>
              </a:rPr>
              <a:t>真值求和：映射结果经加法树完成求和操作</a:t>
            </a:r>
            <a:endParaRPr lang="en-US" altLang="zh-CN" dirty="0">
              <a:latin typeface="微软雅黑" panose="020B0503020204020204" charset="-122"/>
              <a:ea typeface="微软雅黑" panose="020B0503020204020204" charset="-122"/>
              <a:cs typeface="Times New Roman" panose="02020603050405020304" pitchFamily="18" charset="0"/>
            </a:endParaRPr>
          </a:p>
          <a:p>
            <a:pPr marL="1257300" lvl="2" indent="-342900" algn="just">
              <a:lnSpc>
                <a:spcPct val="150000"/>
              </a:lnSpc>
              <a:buFont typeface="Wingdings" panose="05000000000000000000" pitchFamily="2" charset="2"/>
              <a:buChar char="l"/>
              <a:defRPr/>
            </a:pPr>
            <a:r>
              <a:rPr lang="zh-CN" altLang="en-US" dirty="0">
                <a:latin typeface="微软雅黑" panose="020B0503020204020204" charset="-122"/>
                <a:ea typeface="微软雅黑" panose="020B0503020204020204" charset="-122"/>
                <a:cs typeface="Times New Roman" panose="02020603050405020304" pitchFamily="18" charset="0"/>
              </a:rPr>
              <a:t>分组相减：求和结果相减</a:t>
            </a:r>
            <a:endParaRPr lang="en-US" altLang="zh-CN" dirty="0">
              <a:latin typeface="微软雅黑" panose="020B0503020204020204" charset="-122"/>
              <a:ea typeface="微软雅黑" panose="020B050302020402020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p:cNvSpPr txBox="1"/>
              <p:nvPr/>
            </p:nvSpPr>
            <p:spPr>
              <a:xfrm>
                <a:off x="554990" y="277495"/>
                <a:ext cx="7349757" cy="523216"/>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当前工作进展</a:t>
                </a:r>
                <a:r>
                  <a:rPr lang="en-US" altLang="zh-CN" sz="2800" b="1" dirty="0">
                    <a:solidFill>
                      <a:schemeClr val="tx2"/>
                    </a:solidFill>
                    <a:latin typeface="微软雅黑" panose="020B0503020204020204" charset="-122"/>
                    <a:ea typeface="微软雅黑" panose="020B0503020204020204" charset="-122"/>
                    <a:sym typeface="+mn-ea"/>
                  </a:rPr>
                  <a:t>—</a:t>
                </a:r>
                <a14:m>
                  <m:oMath xmlns:m="http://schemas.openxmlformats.org/officeDocument/2006/math">
                    <m:r>
                      <a:rPr lang="en-US" altLang="zh-CN" sz="2800" b="1" i="1" smtClean="0">
                        <a:solidFill>
                          <a:schemeClr val="tx2"/>
                        </a:solidFill>
                        <a:latin typeface="Cambria Math" panose="02040503050406030204" pitchFamily="18" charset="0"/>
                        <a:ea typeface="微软雅黑" panose="020B0503020204020204" charset="-122"/>
                        <a:sym typeface="+mn-ea"/>
                      </a:rPr>
                      <m:t>𝑺𝑪𝒍𝒐𝒖</m:t>
                    </m:r>
                    <m:sSup>
                      <m:sSupPr>
                        <m:ctrlPr>
                          <a:rPr lang="en-US" altLang="zh-CN" sz="2800" b="1" i="1" smtClean="0">
                            <a:solidFill>
                              <a:schemeClr val="tx2"/>
                            </a:solidFill>
                            <a:latin typeface="Cambria Math" panose="02040503050406030204" pitchFamily="18" charset="0"/>
                            <a:ea typeface="微软雅黑" panose="020B0503020204020204" charset="-122"/>
                            <a:sym typeface="+mn-ea"/>
                          </a:rPr>
                        </m:ctrlPr>
                      </m:sSupPr>
                      <m:e>
                        <m:r>
                          <a:rPr lang="en-US" altLang="zh-CN" sz="2800" b="1" i="1" smtClean="0">
                            <a:solidFill>
                              <a:schemeClr val="tx2"/>
                            </a:solidFill>
                            <a:latin typeface="Cambria Math" panose="02040503050406030204" pitchFamily="18" charset="0"/>
                            <a:ea typeface="微软雅黑" panose="020B0503020204020204" charset="-122"/>
                            <a:sym typeface="+mn-ea"/>
                          </a:rPr>
                          <m:t>𝒅</m:t>
                        </m:r>
                      </m:e>
                      <m:sup>
                        <m:r>
                          <a:rPr lang="en-US" altLang="zh-CN" sz="2800" b="1" i="1" smtClean="0">
                            <a:solidFill>
                              <a:schemeClr val="tx2"/>
                            </a:solidFill>
                            <a:latin typeface="Cambria Math" panose="02040503050406030204" pitchFamily="18" charset="0"/>
                            <a:ea typeface="微软雅黑" panose="020B0503020204020204" charset="-122"/>
                            <a:sym typeface="+mn-ea"/>
                          </a:rPr>
                          <m:t>+</m:t>
                        </m:r>
                      </m:sup>
                    </m:sSup>
                  </m:oMath>
                </a14:m>
                <a:r>
                  <a:rPr lang="zh-CN" altLang="en-US" sz="2800" b="1" dirty="0">
                    <a:solidFill>
                      <a:schemeClr val="tx2"/>
                    </a:solidFill>
                    <a:latin typeface="微软雅黑" panose="020B0503020204020204" charset="-122"/>
                    <a:ea typeface="微软雅黑" panose="020B0503020204020204" charset="-122"/>
                  </a:rPr>
                  <a:t>算法硬件实现方案</a:t>
                </a:r>
                <a:endParaRPr lang="zh-CN" altLang="en-US" sz="2800" b="1" dirty="0">
                  <a:solidFill>
                    <a:schemeClr val="tx2"/>
                  </a:solidFill>
                  <a:latin typeface="微软雅黑" panose="020B0503020204020204" charset="-122"/>
                  <a:ea typeface="微软雅黑" panose="020B050302020402020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54990" y="277495"/>
                <a:ext cx="7349757" cy="523216"/>
              </a:xfrm>
              <a:prstGeom prst="rect">
                <a:avLst/>
              </a:prstGeom>
              <a:blipFill rotWithShape="1">
                <a:blip r:embed="rId1"/>
                <a:stretch>
                  <a:fillRect r="4" b="117"/>
                </a:stretch>
              </a:blipFill>
            </p:spPr>
            <p:txBody>
              <a:bodyPr/>
              <a:lstStyle/>
              <a:p>
                <a:r>
                  <a:rPr lang="zh-CN" altLang="en-US">
                    <a:noFill/>
                  </a:rPr>
                  <a:t> </a:t>
                </a:r>
              </a:p>
            </p:txBody>
          </p:sp>
        </mc:Fallback>
      </mc:AlternateContent>
      <p:grpSp>
        <p:nvGrpSpPr>
          <p:cNvPr id="19" name="组合 18"/>
          <p:cNvGrpSpPr/>
          <p:nvPr/>
        </p:nvGrpSpPr>
        <p:grpSpPr>
          <a:xfrm>
            <a:off x="6200869" y="78051"/>
            <a:ext cx="5991131" cy="707884"/>
            <a:chOff x="6200869" y="78051"/>
            <a:chExt cx="5991131" cy="707884"/>
          </a:xfrm>
        </p:grpSpPr>
        <p:grpSp>
          <p:nvGrpSpPr>
            <p:cNvPr id="20" name="组 13"/>
            <p:cNvGrpSpPr/>
            <p:nvPr/>
          </p:nvGrpSpPr>
          <p:grpSpPr bwMode="auto">
            <a:xfrm>
              <a:off x="6200869" y="78051"/>
              <a:ext cx="5991131" cy="707884"/>
              <a:chOff x="6201071" y="148098"/>
              <a:chExt cx="5990926" cy="708515"/>
            </a:xfrm>
          </p:grpSpPr>
          <p:grpSp>
            <p:nvGrpSpPr>
              <p:cNvPr id="22" name="组 2"/>
              <p:cNvGrpSpPr/>
              <p:nvPr/>
            </p:nvGrpSpPr>
            <p:grpSpPr bwMode="auto">
              <a:xfrm>
                <a:off x="11454105" y="252856"/>
                <a:ext cx="737892" cy="484288"/>
                <a:chOff x="11454105" y="252856"/>
                <a:chExt cx="737892" cy="484288"/>
              </a:xfrm>
            </p:grpSpPr>
            <p:grpSp>
              <p:nvGrpSpPr>
                <p:cNvPr id="24" name="组 1"/>
                <p:cNvGrpSpPr/>
                <p:nvPr/>
              </p:nvGrpSpPr>
              <p:grpSpPr bwMode="auto">
                <a:xfrm>
                  <a:off x="12039604" y="252856"/>
                  <a:ext cx="152393" cy="484287"/>
                  <a:chOff x="12039604" y="252856"/>
                  <a:chExt cx="152393" cy="484287"/>
                </a:xfrm>
              </p:grpSpPr>
              <p:sp>
                <p:nvSpPr>
                  <p:cNvPr id="26"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5"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3"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1"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pic>
        <p:nvPicPr>
          <p:cNvPr id="15" name="图片 14"/>
          <p:cNvPicPr>
            <a:picLocks noChangeAspect="1"/>
          </p:cNvPicPr>
          <p:nvPr/>
        </p:nvPicPr>
        <p:blipFill>
          <a:blip r:embed="rId2"/>
          <a:stretch>
            <a:fillRect/>
          </a:stretch>
        </p:blipFill>
        <p:spPr>
          <a:xfrm>
            <a:off x="7342495" y="943978"/>
            <a:ext cx="4217773" cy="4844819"/>
          </a:xfrm>
          <a:prstGeom prst="rect">
            <a:avLst/>
          </a:prstGeom>
        </p:spPr>
      </p:pic>
      <p:sp>
        <p:nvSpPr>
          <p:cNvPr id="34" name="文本框 33"/>
          <p:cNvSpPr txBox="1"/>
          <p:nvPr/>
        </p:nvSpPr>
        <p:spPr>
          <a:xfrm>
            <a:off x="7973305" y="5909341"/>
            <a:ext cx="3082658" cy="338554"/>
          </a:xfrm>
          <a:prstGeom prst="rect">
            <a:avLst/>
          </a:prstGeom>
          <a:noFill/>
        </p:spPr>
        <p:txBody>
          <a:bodyPr wrap="square">
            <a:spAutoFit/>
          </a:bodyPr>
          <a:lstStyle/>
          <a:p>
            <a:pPr algn="ctr"/>
            <a:r>
              <a:rPr lang="zh-CN" altLang="en-US" sz="1600" dirty="0"/>
              <a:t>中心二项采样电路</a:t>
            </a:r>
            <a:endParaRPr lang="zh-CN" altLang="en-US" sz="1600" dirty="0"/>
          </a:p>
        </p:txBody>
      </p:sp>
      <p:pic>
        <p:nvPicPr>
          <p:cNvPr id="8" name="图片 7"/>
          <p:cNvPicPr>
            <a:picLocks noChangeAspect="1"/>
          </p:cNvPicPr>
          <p:nvPr/>
        </p:nvPicPr>
        <p:blipFill>
          <a:blip r:embed="rId3"/>
          <a:stretch>
            <a:fillRect/>
          </a:stretch>
        </p:blipFill>
        <p:spPr>
          <a:xfrm>
            <a:off x="339185" y="4658845"/>
            <a:ext cx="6828744" cy="1779612"/>
          </a:xfrm>
          <a:prstGeom prst="rect">
            <a:avLst/>
          </a:prstGeom>
          <a:effectLst>
            <a:outerShdw blurRad="63500" sx="102000" sy="102000" algn="ctr" rotWithShape="0">
              <a:prstClr val="black">
                <a:alpha val="40000"/>
              </a:prstClr>
            </a:outerShdw>
          </a:effectLst>
        </p:spPr>
      </p:pic>
      <p:sp>
        <p:nvSpPr>
          <p:cNvPr id="32" name="文本框 31"/>
          <p:cNvSpPr txBox="1"/>
          <p:nvPr/>
        </p:nvSpPr>
        <p:spPr>
          <a:xfrm>
            <a:off x="2212228" y="6438457"/>
            <a:ext cx="3082658" cy="338554"/>
          </a:xfrm>
          <a:prstGeom prst="rect">
            <a:avLst/>
          </a:prstGeom>
          <a:noFill/>
        </p:spPr>
        <p:txBody>
          <a:bodyPr wrap="square">
            <a:spAutoFit/>
          </a:bodyPr>
          <a:lstStyle/>
          <a:p>
            <a:pPr algn="ctr"/>
            <a:r>
              <a:rPr lang="zh-CN" altLang="en-US" sz="1600" dirty="0"/>
              <a:t>中心二项分布采样</a:t>
            </a:r>
            <a:endParaRPr lang="zh-CN" altLang="en-US" sz="1600" dirty="0"/>
          </a:p>
        </p:txBody>
      </p:sp>
      <p:sp>
        <p:nvSpPr>
          <p:cNvPr id="10" name="矩形: 圆角 9"/>
          <p:cNvSpPr/>
          <p:nvPr/>
        </p:nvSpPr>
        <p:spPr>
          <a:xfrm>
            <a:off x="6331482" y="5178490"/>
            <a:ext cx="923729" cy="1334277"/>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89037" y="4773040"/>
            <a:ext cx="2099387" cy="369332"/>
          </a:xfrm>
          <a:prstGeom prst="rect">
            <a:avLst/>
          </a:prstGeom>
          <a:noFill/>
        </p:spPr>
        <p:txBody>
          <a:bodyPr wrap="square" rtlCol="0">
            <a:spAutoFit/>
          </a:bodyPr>
          <a:lstStyle/>
          <a:p>
            <a:r>
              <a:rPr lang="zh-CN" altLang="en-US" b="1" dirty="0">
                <a:solidFill>
                  <a:srgbClr val="FF0000"/>
                </a:solidFill>
              </a:rPr>
              <a:t>十次采样结果</a:t>
            </a:r>
            <a:endParaRPr lang="zh-CN" altLang="en-US" b="1" dirty="0">
              <a:solidFill>
                <a:srgbClr val="FF0000"/>
              </a:solidFill>
            </a:endParaRPr>
          </a:p>
        </p:txBody>
      </p:sp>
      <p:sp>
        <p:nvSpPr>
          <p:cNvPr id="33" name="矩形: 圆角 32"/>
          <p:cNvSpPr/>
          <p:nvPr/>
        </p:nvSpPr>
        <p:spPr>
          <a:xfrm>
            <a:off x="793464" y="4851400"/>
            <a:ext cx="701961" cy="18415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64442" y="5044735"/>
            <a:ext cx="2099387" cy="369332"/>
          </a:xfrm>
          <a:prstGeom prst="rect">
            <a:avLst/>
          </a:prstGeom>
          <a:noFill/>
        </p:spPr>
        <p:txBody>
          <a:bodyPr wrap="square" rtlCol="0">
            <a:spAutoFit/>
          </a:bodyPr>
          <a:lstStyle/>
          <a:p>
            <a:r>
              <a:rPr lang="zh-CN" altLang="en-US" b="1" dirty="0">
                <a:solidFill>
                  <a:srgbClr val="FF0000"/>
                </a:solidFill>
              </a:rPr>
              <a:t>输入</a:t>
            </a:r>
            <a:r>
              <a:rPr lang="en-US" altLang="zh-CN" b="1" dirty="0">
                <a:solidFill>
                  <a:srgbClr val="FF0000"/>
                </a:solidFill>
              </a:rPr>
              <a:t>64bit</a:t>
            </a:r>
            <a:r>
              <a:rPr lang="zh-CN" altLang="en-US" b="1" dirty="0">
                <a:solidFill>
                  <a:srgbClr val="FF0000"/>
                </a:solidFill>
              </a:rPr>
              <a:t>伪随机数</a:t>
            </a:r>
            <a:endParaRPr lang="zh-CN" altLang="en-US"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zh-CN" altLang="en-US" sz="3600" dirty="0"/>
          </a:p>
        </p:txBody>
      </p:sp>
      <p:sp>
        <p:nvSpPr>
          <p:cNvPr id="22" name="矩形 21"/>
          <p:cNvSpPr/>
          <p:nvPr/>
        </p:nvSpPr>
        <p:spPr>
          <a:xfrm>
            <a:off x="213905" y="825905"/>
            <a:ext cx="6509684" cy="2998065"/>
          </a:xfrm>
          <a:prstGeom prst="rect">
            <a:avLst/>
          </a:prstGeom>
        </p:spPr>
        <p:txBody>
          <a:bodyPr wrap="square">
            <a:spAutoFit/>
          </a:bodyPr>
          <a:lstStyle/>
          <a:p>
            <a:pPr marL="342900" lvl="0" indent="-342900" algn="just">
              <a:lnSpc>
                <a:spcPct val="150000"/>
              </a:lnSpc>
              <a:buFont typeface="Wingdings" panose="05000000000000000000" pitchFamily="2" charset="2"/>
              <a:buChar char="n"/>
              <a:defRPr/>
            </a:pPr>
            <a:r>
              <a:rPr lang="en-US" altLang="zh-CN" sz="2000" b="1" dirty="0">
                <a:latin typeface="微软雅黑" panose="020B0503020204020204" charset="-122"/>
                <a:ea typeface="微软雅黑" panose="020B0503020204020204" charset="-122"/>
                <a:cs typeface="Times New Roman" panose="02020603050405020304" pitchFamily="18" charset="0"/>
              </a:rPr>
              <a:t>AESHA3</a:t>
            </a:r>
            <a:r>
              <a:rPr lang="zh-CN" altLang="en-US" sz="2000" b="1" dirty="0">
                <a:latin typeface="微软雅黑" panose="020B0503020204020204" charset="-122"/>
                <a:ea typeface="微软雅黑" panose="020B0503020204020204" charset="-122"/>
                <a:cs typeface="Times New Roman" panose="02020603050405020304" pitchFamily="18" charset="0"/>
              </a:rPr>
              <a:t>资源共享电路设计：</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nSpc>
                <a:spcPct val="150000"/>
              </a:lnSpc>
              <a:buFont typeface="Wingdings" panose="05000000000000000000" pitchFamily="2" charset="2"/>
              <a:buChar char="p"/>
              <a:defRPr/>
            </a:pPr>
            <a:r>
              <a:rPr lang="zh-CN" altLang="en-US" b="1" dirty="0">
                <a:latin typeface="微软雅黑" panose="020B0503020204020204" charset="-122"/>
                <a:ea typeface="微软雅黑" panose="020B0503020204020204" charset="-122"/>
                <a:cs typeface="Times New Roman" panose="02020603050405020304" pitchFamily="18" charset="0"/>
              </a:rPr>
              <a:t>支持</a:t>
            </a:r>
            <a:r>
              <a:rPr lang="en-US" altLang="zh-CN" b="1" dirty="0">
                <a:latin typeface="微软雅黑" panose="020B0503020204020204" charset="-122"/>
                <a:ea typeface="微软雅黑" panose="020B0503020204020204" charset="-122"/>
                <a:cs typeface="Times New Roman" panose="02020603050405020304" pitchFamily="18" charset="0"/>
              </a:rPr>
              <a:t>AES128</a:t>
            </a:r>
            <a:r>
              <a:rPr lang="zh-CN" altLang="en-US" b="1" dirty="0">
                <a:solidFill>
                  <a:prstClr val="black"/>
                </a:solidFill>
                <a:latin typeface="微软雅黑" panose="020B0503020204020204" charset="-122"/>
                <a:ea typeface="微软雅黑" panose="020B0503020204020204" charset="-122"/>
                <a:cs typeface="Times New Roman" panose="02020603050405020304" pitchFamily="18" charset="0"/>
              </a:rPr>
              <a:t>、</a:t>
            </a:r>
            <a:r>
              <a:rPr lang="en-US" altLang="zh-CN" b="1" dirty="0">
                <a:latin typeface="微软雅黑" panose="020B0503020204020204" charset="-122"/>
                <a:ea typeface="微软雅黑" panose="020B0503020204020204" charset="-122"/>
                <a:cs typeface="Times New Roman" panose="02020603050405020304" pitchFamily="18" charset="0"/>
              </a:rPr>
              <a:t>AES256</a:t>
            </a:r>
            <a:r>
              <a:rPr lang="zh-CN" altLang="en-US" b="1" dirty="0">
                <a:latin typeface="微软雅黑" panose="020B0503020204020204" charset="-122"/>
                <a:ea typeface="微软雅黑" panose="020B0503020204020204" charset="-122"/>
                <a:cs typeface="Times New Roman" panose="02020603050405020304" pitchFamily="18" charset="0"/>
              </a:rPr>
              <a:t>、</a:t>
            </a:r>
            <a:r>
              <a:rPr lang="en-US" altLang="zh-CN" b="1" dirty="0">
                <a:latin typeface="微软雅黑" panose="020B0503020204020204" charset="-122"/>
                <a:ea typeface="微软雅黑" panose="020B0503020204020204" charset="-122"/>
                <a:cs typeface="Times New Roman" panose="02020603050405020304" pitchFamily="18" charset="0"/>
              </a:rPr>
              <a:t>SHAKE128</a:t>
            </a:r>
            <a:r>
              <a:rPr lang="zh-CN" altLang="en-US" b="1" dirty="0">
                <a:latin typeface="微软雅黑" panose="020B0503020204020204" charset="-122"/>
                <a:ea typeface="微软雅黑" panose="020B0503020204020204" charset="-122"/>
                <a:cs typeface="Times New Roman" panose="02020603050405020304" pitchFamily="18" charset="0"/>
              </a:rPr>
              <a:t>和</a:t>
            </a:r>
            <a:r>
              <a:rPr lang="en-US" altLang="zh-CN" b="1" dirty="0">
                <a:latin typeface="微软雅黑" panose="020B0503020204020204" charset="-122"/>
                <a:ea typeface="微软雅黑" panose="020B0503020204020204" charset="-122"/>
                <a:cs typeface="Times New Roman" panose="02020603050405020304" pitchFamily="18" charset="0"/>
              </a:rPr>
              <a:t>SHAKE256</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nSpc>
                <a:spcPct val="150000"/>
              </a:lnSpc>
              <a:buFont typeface="Wingdings" panose="05000000000000000000" pitchFamily="2" charset="2"/>
              <a:buChar char="p"/>
              <a:defRPr/>
            </a:pPr>
            <a:r>
              <a:rPr lang="en-US" altLang="zh-CN" b="1" dirty="0">
                <a:latin typeface="微软雅黑" panose="020B0503020204020204" charset="-122"/>
                <a:ea typeface="微软雅黑" panose="020B0503020204020204" charset="-122"/>
                <a:cs typeface="Times New Roman" panose="02020603050405020304" pitchFamily="18" charset="0"/>
              </a:rPr>
              <a:t>Look-Up-Table Section</a:t>
            </a:r>
            <a:r>
              <a:rPr lang="zh-CN" altLang="en-US" b="1" dirty="0">
                <a:latin typeface="微软雅黑" panose="020B0503020204020204" charset="-122"/>
                <a:ea typeface="微软雅黑" panose="020B0503020204020204" charset="-122"/>
                <a:cs typeface="Times New Roman" panose="02020603050405020304" pitchFamily="18" charset="0"/>
              </a:rPr>
              <a:t>：</a:t>
            </a:r>
            <a:r>
              <a:rPr lang="en-US" altLang="zh-CN" b="1" dirty="0">
                <a:latin typeface="微软雅黑" panose="020B0503020204020204" charset="-122"/>
                <a:ea typeface="微软雅黑" panose="020B0503020204020204" charset="-122"/>
                <a:cs typeface="Times New Roman" panose="02020603050405020304" pitchFamily="18" charset="0"/>
              </a:rPr>
              <a:t>AES</a:t>
            </a:r>
            <a:r>
              <a:rPr lang="zh-CN" altLang="en-US" b="1" dirty="0">
                <a:latin typeface="微软雅黑" panose="020B0503020204020204" charset="-122"/>
                <a:ea typeface="微软雅黑" panose="020B0503020204020204" charset="-122"/>
                <a:cs typeface="Times New Roman" panose="02020603050405020304" pitchFamily="18" charset="0"/>
              </a:rPr>
              <a:t>算法的字节代换和列混合乘法运算</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nSpc>
                <a:spcPct val="150000"/>
              </a:lnSpc>
              <a:buFont typeface="Wingdings" panose="05000000000000000000" pitchFamily="2" charset="2"/>
              <a:buChar char="p"/>
              <a:defRPr/>
            </a:pPr>
            <a:r>
              <a:rPr lang="en-US" altLang="zh-CN" b="1" dirty="0">
                <a:latin typeface="微软雅黑" panose="020B0503020204020204" charset="-122"/>
                <a:ea typeface="微软雅黑" panose="020B0503020204020204" charset="-122"/>
                <a:cs typeface="Times New Roman" panose="02020603050405020304" pitchFamily="18" charset="0"/>
              </a:rPr>
              <a:t>Unified XOR Section</a:t>
            </a:r>
            <a:r>
              <a:rPr lang="zh-CN" altLang="en-US" b="1" dirty="0">
                <a:latin typeface="微软雅黑" panose="020B0503020204020204" charset="-122"/>
                <a:ea typeface="微软雅黑" panose="020B0503020204020204" charset="-122"/>
                <a:cs typeface="Times New Roman" panose="02020603050405020304" pitchFamily="18" charset="0"/>
              </a:rPr>
              <a:t>：</a:t>
            </a:r>
            <a:r>
              <a:rPr lang="en-US" altLang="zh-CN" b="1" dirty="0">
                <a:latin typeface="微软雅黑" panose="020B0503020204020204" charset="-122"/>
                <a:ea typeface="微软雅黑" panose="020B0503020204020204" charset="-122"/>
                <a:cs typeface="Times New Roman" panose="02020603050405020304" pitchFamily="18" charset="0"/>
              </a:rPr>
              <a:t>AES</a:t>
            </a:r>
            <a:r>
              <a:rPr lang="zh-CN" altLang="en-US" b="1" dirty="0">
                <a:latin typeface="微软雅黑" panose="020B0503020204020204" charset="-122"/>
                <a:ea typeface="微软雅黑" panose="020B0503020204020204" charset="-122"/>
                <a:cs typeface="Times New Roman" panose="02020603050405020304" pitchFamily="18" charset="0"/>
              </a:rPr>
              <a:t>算法的列混合异或运算和</a:t>
            </a:r>
            <a:r>
              <a:rPr lang="en-US" altLang="zh-CN" b="1" dirty="0">
                <a:latin typeface="微软雅黑" panose="020B0503020204020204" charset="-122"/>
                <a:ea typeface="微软雅黑" panose="020B0503020204020204" charset="-122"/>
                <a:cs typeface="Times New Roman" panose="02020603050405020304" pitchFamily="18" charset="0"/>
              </a:rPr>
              <a:t>Keccak</a:t>
            </a:r>
            <a:r>
              <a:rPr lang="zh-CN" altLang="en-US" b="1" dirty="0">
                <a:latin typeface="微软雅黑" panose="020B0503020204020204" charset="-122"/>
                <a:ea typeface="微软雅黑" panose="020B0503020204020204" charset="-122"/>
                <a:cs typeface="Times New Roman" panose="02020603050405020304" pitchFamily="18" charset="0"/>
              </a:rPr>
              <a:t>中</a:t>
            </a:r>
            <a:r>
              <a:rPr lang="en-US" altLang="zh-CN" b="1" dirty="0">
                <a:latin typeface="微软雅黑" panose="020B0503020204020204" charset="-122"/>
                <a:ea typeface="微软雅黑" panose="020B0503020204020204" charset="-122"/>
                <a:cs typeface="Times New Roman" panose="02020603050405020304" pitchFamily="18" charset="0"/>
              </a:rPr>
              <a:t>θ-1</a:t>
            </a:r>
            <a:r>
              <a:rPr lang="zh-CN" altLang="en-US" b="1" dirty="0">
                <a:latin typeface="微软雅黑" panose="020B0503020204020204" charset="-122"/>
                <a:ea typeface="微软雅黑" panose="020B0503020204020204" charset="-122"/>
                <a:cs typeface="Times New Roman" panose="02020603050405020304" pitchFamily="18" charset="0"/>
              </a:rPr>
              <a:t>、</a:t>
            </a:r>
            <a:r>
              <a:rPr lang="en-US" altLang="zh-CN" b="1" dirty="0">
                <a:latin typeface="微软雅黑" panose="020B0503020204020204" charset="-122"/>
                <a:ea typeface="微软雅黑" panose="020B0503020204020204" charset="-122"/>
                <a:cs typeface="Times New Roman" panose="02020603050405020304" pitchFamily="18" charset="0"/>
              </a:rPr>
              <a:t>θ-2</a:t>
            </a:r>
            <a:r>
              <a:rPr lang="zh-CN" altLang="en-US" b="1" dirty="0">
                <a:latin typeface="微软雅黑" panose="020B0503020204020204" charset="-122"/>
                <a:ea typeface="微软雅黑" panose="020B0503020204020204" charset="-122"/>
                <a:cs typeface="Times New Roman" panose="02020603050405020304" pitchFamily="18" charset="0"/>
              </a:rPr>
              <a:t>异或运算</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lvl="1" indent="-342900">
              <a:lnSpc>
                <a:spcPct val="150000"/>
              </a:lnSpc>
              <a:buFont typeface="Wingdings" panose="05000000000000000000" pitchFamily="2" charset="2"/>
              <a:buChar char="p"/>
              <a:defRPr/>
            </a:pPr>
            <a:r>
              <a:rPr lang="en-US" altLang="zh-CN" b="1" dirty="0" err="1">
                <a:latin typeface="微软雅黑" panose="020B0503020204020204" charset="-122"/>
                <a:ea typeface="微软雅黑" panose="020B0503020204020204" charset="-122"/>
                <a:cs typeface="Times New Roman" panose="02020603050405020304" pitchFamily="18" charset="0"/>
              </a:rPr>
              <a:t>SixIE</a:t>
            </a:r>
            <a:r>
              <a:rPr lang="en-US" altLang="zh-CN" b="1" dirty="0">
                <a:latin typeface="微软雅黑" panose="020B0503020204020204" charset="-122"/>
                <a:ea typeface="微软雅黑" panose="020B0503020204020204" charset="-122"/>
                <a:cs typeface="Times New Roman" panose="02020603050405020304" pitchFamily="18" charset="0"/>
              </a:rPr>
              <a:t> Network</a:t>
            </a:r>
            <a:r>
              <a:rPr lang="zh-CN" altLang="en-US" b="1" dirty="0">
                <a:latin typeface="微软雅黑" panose="020B0503020204020204" charset="-122"/>
                <a:ea typeface="微软雅黑" panose="020B0503020204020204" charset="-122"/>
                <a:cs typeface="Times New Roman" panose="02020603050405020304" pitchFamily="18" charset="0"/>
              </a:rPr>
              <a:t>：</a:t>
            </a:r>
            <a:r>
              <a:rPr lang="en-US" altLang="zh-CN" b="1" dirty="0">
                <a:latin typeface="微软雅黑" panose="020B0503020204020204" charset="-122"/>
                <a:ea typeface="微软雅黑" panose="020B0503020204020204" charset="-122"/>
                <a:cs typeface="Times New Roman" panose="02020603050405020304" pitchFamily="18" charset="0"/>
              </a:rPr>
              <a:t>Keccak</a:t>
            </a:r>
            <a:r>
              <a:rPr lang="zh-CN" altLang="en-US" sz="1600" b="1" dirty="0">
                <a:solidFill>
                  <a:prstClr val="black"/>
                </a:solidFill>
                <a:latin typeface="微软雅黑" panose="020B0503020204020204" charset="-122"/>
                <a:ea typeface="微软雅黑" panose="020B0503020204020204" charset="-122"/>
                <a:cs typeface="Times New Roman" panose="02020603050405020304" pitchFamily="18" charset="0"/>
              </a:rPr>
              <a:t>中</a:t>
            </a:r>
            <a:r>
              <a:rPr kumimoji="0" lang="en-US" altLang="zh-CN" sz="1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θ-3</a:t>
            </a:r>
            <a:r>
              <a:rPr kumimoji="0" lang="zh-CN" altLang="en-US" sz="1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en-US" altLang="zh-CN" sz="1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ρ</a:t>
            </a:r>
            <a:r>
              <a:rPr kumimoji="0" lang="zh-CN" altLang="en-US" sz="1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el-GR" altLang="zh-CN" sz="1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π</a:t>
            </a:r>
            <a:r>
              <a:rPr kumimoji="0" lang="zh-CN" altLang="en-US" sz="1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el-GR" altLang="zh-CN" sz="1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χ</a:t>
            </a:r>
            <a:r>
              <a:rPr kumimoji="0" lang="zh-CN" altLang="en-US" sz="1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和</a:t>
            </a:r>
            <a:r>
              <a:rPr kumimoji="0" lang="el-GR" altLang="zh-CN" sz="1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ι</a:t>
            </a:r>
            <a:r>
              <a:rPr kumimoji="0" lang="zh-CN" altLang="en-US" sz="1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运算</a:t>
            </a:r>
            <a:endParaRPr lang="en-US" altLang="zh-CN" b="1" dirty="0">
              <a:latin typeface="微软雅黑" panose="020B0503020204020204" charset="-122"/>
              <a:ea typeface="微软雅黑" panose="020B050302020402020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p:cNvSpPr txBox="1"/>
              <p:nvPr/>
            </p:nvSpPr>
            <p:spPr>
              <a:xfrm>
                <a:off x="554990" y="277495"/>
                <a:ext cx="7433915" cy="523216"/>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当前工作进展</a:t>
                </a:r>
                <a:r>
                  <a:rPr lang="en-US" altLang="zh-CN" sz="2800" b="1" dirty="0">
                    <a:solidFill>
                      <a:schemeClr val="tx2"/>
                    </a:solidFill>
                    <a:latin typeface="微软雅黑" panose="020B0503020204020204" charset="-122"/>
                    <a:ea typeface="微软雅黑" panose="020B0503020204020204" charset="-122"/>
                    <a:sym typeface="+mn-ea"/>
                  </a:rPr>
                  <a:t>—</a:t>
                </a:r>
                <a14:m>
                  <m:oMath xmlns:m="http://schemas.openxmlformats.org/officeDocument/2006/math">
                    <m:r>
                      <a:rPr lang="en-US" altLang="zh-CN" sz="2800" b="1" i="1" smtClean="0">
                        <a:solidFill>
                          <a:schemeClr val="tx2"/>
                        </a:solidFill>
                        <a:latin typeface="Cambria Math" panose="02040503050406030204" pitchFamily="18" charset="0"/>
                        <a:ea typeface="微软雅黑" panose="020B0503020204020204" charset="-122"/>
                        <a:sym typeface="+mn-ea"/>
                      </a:rPr>
                      <m:t>𝑺𝑪𝒍𝒐𝒖</m:t>
                    </m:r>
                    <m:sSup>
                      <m:sSupPr>
                        <m:ctrlPr>
                          <a:rPr lang="en-US" altLang="zh-CN" sz="2800" b="1" i="1" smtClean="0">
                            <a:solidFill>
                              <a:schemeClr val="tx2"/>
                            </a:solidFill>
                            <a:latin typeface="Cambria Math" panose="02040503050406030204" pitchFamily="18" charset="0"/>
                            <a:ea typeface="微软雅黑" panose="020B0503020204020204" charset="-122"/>
                            <a:sym typeface="+mn-ea"/>
                          </a:rPr>
                        </m:ctrlPr>
                      </m:sSupPr>
                      <m:e>
                        <m:r>
                          <a:rPr lang="en-US" altLang="zh-CN" sz="2800" b="1" i="1" smtClean="0">
                            <a:solidFill>
                              <a:schemeClr val="tx2"/>
                            </a:solidFill>
                            <a:latin typeface="Cambria Math" panose="02040503050406030204" pitchFamily="18" charset="0"/>
                            <a:ea typeface="微软雅黑" panose="020B0503020204020204" charset="-122"/>
                            <a:sym typeface="+mn-ea"/>
                          </a:rPr>
                          <m:t>𝒅</m:t>
                        </m:r>
                      </m:e>
                      <m:sup>
                        <m:r>
                          <a:rPr lang="en-US" altLang="zh-CN" sz="2800" b="1" i="1" smtClean="0">
                            <a:solidFill>
                              <a:schemeClr val="tx2"/>
                            </a:solidFill>
                            <a:latin typeface="Cambria Math" panose="02040503050406030204" pitchFamily="18" charset="0"/>
                            <a:ea typeface="微软雅黑" panose="020B0503020204020204" charset="-122"/>
                            <a:sym typeface="+mn-ea"/>
                          </a:rPr>
                          <m:t>+</m:t>
                        </m:r>
                      </m:sup>
                    </m:sSup>
                  </m:oMath>
                </a14:m>
                <a:r>
                  <a:rPr lang="zh-CN" altLang="en-US" sz="2800" b="1" dirty="0">
                    <a:solidFill>
                      <a:schemeClr val="tx2"/>
                    </a:solidFill>
                    <a:latin typeface="微软雅黑" panose="020B0503020204020204" charset="-122"/>
                    <a:ea typeface="微软雅黑" panose="020B0503020204020204" charset="-122"/>
                  </a:rPr>
                  <a:t>算法硬件实现方案</a:t>
                </a:r>
                <a:endParaRPr lang="zh-CN" altLang="en-US" sz="2800" b="1" dirty="0">
                  <a:solidFill>
                    <a:schemeClr val="tx2"/>
                  </a:solidFill>
                  <a:latin typeface="微软雅黑" panose="020B0503020204020204" charset="-122"/>
                  <a:ea typeface="微软雅黑" panose="020B050302020402020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54990" y="277495"/>
                <a:ext cx="7433915" cy="523216"/>
              </a:xfrm>
              <a:prstGeom prst="rect">
                <a:avLst/>
              </a:prstGeom>
              <a:blipFill rotWithShape="1">
                <a:blip r:embed="rId1"/>
                <a:stretch>
                  <a:fillRect r="8" b="117"/>
                </a:stretch>
              </a:blipFill>
            </p:spPr>
            <p:txBody>
              <a:bodyPr/>
              <a:lstStyle/>
              <a:p>
                <a:r>
                  <a:rPr lang="zh-CN" altLang="en-US">
                    <a:noFill/>
                  </a:rPr>
                  <a:t> </a:t>
                </a:r>
              </a:p>
            </p:txBody>
          </p:sp>
        </mc:Fallback>
      </mc:AlternateContent>
      <p:grpSp>
        <p:nvGrpSpPr>
          <p:cNvPr id="27" name="组合 26"/>
          <p:cNvGrpSpPr/>
          <p:nvPr/>
        </p:nvGrpSpPr>
        <p:grpSpPr>
          <a:xfrm>
            <a:off x="6200869" y="78051"/>
            <a:ext cx="5991131" cy="707884"/>
            <a:chOff x="6200869" y="78051"/>
            <a:chExt cx="5991131" cy="707884"/>
          </a:xfrm>
        </p:grpSpPr>
        <p:grpSp>
          <p:nvGrpSpPr>
            <p:cNvPr id="28" name="组 13"/>
            <p:cNvGrpSpPr/>
            <p:nvPr/>
          </p:nvGrpSpPr>
          <p:grpSpPr bwMode="auto">
            <a:xfrm>
              <a:off x="6200869" y="78051"/>
              <a:ext cx="5991131" cy="707884"/>
              <a:chOff x="6201071" y="148098"/>
              <a:chExt cx="5990926" cy="708515"/>
            </a:xfrm>
          </p:grpSpPr>
          <p:grpSp>
            <p:nvGrpSpPr>
              <p:cNvPr id="30" name="组 2"/>
              <p:cNvGrpSpPr/>
              <p:nvPr/>
            </p:nvGrpSpPr>
            <p:grpSpPr bwMode="auto">
              <a:xfrm>
                <a:off x="11454105" y="252856"/>
                <a:ext cx="737892" cy="484288"/>
                <a:chOff x="11454105" y="252856"/>
                <a:chExt cx="737892" cy="484288"/>
              </a:xfrm>
            </p:grpSpPr>
            <p:grpSp>
              <p:nvGrpSpPr>
                <p:cNvPr id="32" name="组 1"/>
                <p:cNvGrpSpPr/>
                <p:nvPr/>
              </p:nvGrpSpPr>
              <p:grpSpPr bwMode="auto">
                <a:xfrm>
                  <a:off x="12039604" y="252856"/>
                  <a:ext cx="152393" cy="484287"/>
                  <a:chOff x="12039604" y="252856"/>
                  <a:chExt cx="152393" cy="484287"/>
                </a:xfrm>
              </p:grpSpPr>
              <p:sp>
                <p:nvSpPr>
                  <p:cNvPr id="34"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1"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9"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pic>
        <p:nvPicPr>
          <p:cNvPr id="4" name="图片 3"/>
          <p:cNvPicPr>
            <a:picLocks noChangeAspect="1"/>
          </p:cNvPicPr>
          <p:nvPr/>
        </p:nvPicPr>
        <p:blipFill>
          <a:blip r:embed="rId2"/>
          <a:stretch>
            <a:fillRect/>
          </a:stretch>
        </p:blipFill>
        <p:spPr>
          <a:xfrm>
            <a:off x="6872020" y="866181"/>
            <a:ext cx="4975493" cy="5220708"/>
          </a:xfrm>
          <a:prstGeom prst="rect">
            <a:avLst/>
          </a:prstGeom>
        </p:spPr>
      </p:pic>
      <mc:AlternateContent xmlns:mc="http://schemas.openxmlformats.org/markup-compatibility/2006">
        <mc:Choice xmlns:a14="http://schemas.microsoft.com/office/drawing/2010/main" Requires="a14">
          <p:sp>
            <p:nvSpPr>
              <p:cNvPr id="26" name="文本框 25"/>
              <p:cNvSpPr txBox="1"/>
              <p:nvPr/>
            </p:nvSpPr>
            <p:spPr>
              <a:xfrm>
                <a:off x="3533460" y="6490913"/>
                <a:ext cx="3082658" cy="338554"/>
              </a:xfrm>
              <a:prstGeom prst="rect">
                <a:avLst/>
              </a:prstGeom>
              <a:noFill/>
            </p:spPr>
            <p:txBody>
              <a:bodyPr wrap="square">
                <a:spAutoFit/>
              </a:bodyPr>
              <a:lstStyle/>
              <a:p>
                <a:pPr algn="ctr"/>
                <a14:m>
                  <m:oMath xmlns:m="http://schemas.openxmlformats.org/officeDocument/2006/math">
                    <m:r>
                      <a:rPr lang="en-US" altLang="zh-CN" sz="1600" b="0" i="1" smtClean="0">
                        <a:latin typeface="Cambria Math" panose="02040503050406030204" pitchFamily="18" charset="0"/>
                        <a:ea typeface="微软雅黑" panose="020B0503020204020204" charset="-122"/>
                        <a:cs typeface="Times New Roman" panose="02020603050405020304" pitchFamily="18" charset="0"/>
                      </a:rPr>
                      <m:t>𝐴𝐸𝑆𝐻𝐴</m:t>
                    </m:r>
                    <m:r>
                      <a:rPr lang="en-US" altLang="zh-CN" sz="1600" b="0" i="1" smtClean="0">
                        <a:latin typeface="Cambria Math" panose="02040503050406030204" pitchFamily="18" charset="0"/>
                        <a:ea typeface="微软雅黑" panose="020B0503020204020204" charset="-122"/>
                        <a:cs typeface="Times New Roman" panose="02020603050405020304" pitchFamily="18" charset="0"/>
                      </a:rPr>
                      <m:t>3</m:t>
                    </m:r>
                  </m:oMath>
                </a14:m>
                <a:r>
                  <a:rPr lang="zh-CN" altLang="en-US" sz="1600" dirty="0">
                    <a:latin typeface="微软雅黑" panose="020B0503020204020204" charset="-122"/>
                    <a:ea typeface="微软雅黑" panose="020B0503020204020204" charset="-122"/>
                    <a:cs typeface="Times New Roman" panose="02020603050405020304" pitchFamily="18" charset="0"/>
                  </a:rPr>
                  <a:t>资源共享思路</a:t>
                </a:r>
                <a:endParaRPr lang="zh-CN" altLang="en-US" sz="1600" dirty="0"/>
              </a:p>
            </p:txBody>
          </p:sp>
        </mc:Choice>
        <mc:Fallback>
          <p:sp>
            <p:nvSpPr>
              <p:cNvPr id="26" name="文本框 25"/>
              <p:cNvSpPr txBox="1">
                <a:spLocks noRot="1" noChangeAspect="1" noMove="1" noResize="1" noEditPoints="1" noAdjustHandles="1" noChangeArrowheads="1" noChangeShapeType="1" noTextEdit="1"/>
              </p:cNvSpPr>
              <p:nvPr/>
            </p:nvSpPr>
            <p:spPr>
              <a:xfrm>
                <a:off x="3533460" y="6490913"/>
                <a:ext cx="3082658" cy="338554"/>
              </a:xfrm>
              <a:prstGeom prst="rect">
                <a:avLst/>
              </a:prstGeom>
              <a:blipFill rotWithShape="1">
                <a:blip r:embed="rId3"/>
                <a:stretch>
                  <a:fillRect l="-10" t="-171" r="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p:cNvSpPr txBox="1"/>
              <p:nvPr/>
            </p:nvSpPr>
            <p:spPr>
              <a:xfrm>
                <a:off x="7988905" y="6152359"/>
                <a:ext cx="3082658" cy="338554"/>
              </a:xfrm>
              <a:prstGeom prst="rect">
                <a:avLst/>
              </a:prstGeom>
              <a:noFill/>
            </p:spPr>
            <p:txBody>
              <a:bodyPr wrap="square">
                <a:spAutoFit/>
              </a:bodyPr>
              <a:lstStyle/>
              <a:p>
                <a:pPr algn="ctr"/>
                <a14:m>
                  <m:oMath xmlns:m="http://schemas.openxmlformats.org/officeDocument/2006/math">
                    <m:r>
                      <a:rPr lang="en-US" altLang="zh-CN" sz="1600" b="0" i="1" smtClean="0">
                        <a:latin typeface="Cambria Math" panose="02040503050406030204" pitchFamily="18" charset="0"/>
                        <a:ea typeface="微软雅黑" panose="020B0503020204020204" charset="-122"/>
                        <a:cs typeface="Times New Roman" panose="02020603050405020304" pitchFamily="18" charset="0"/>
                      </a:rPr>
                      <m:t>𝐴𝐸𝑆𝐻𝐴</m:t>
                    </m:r>
                    <m:r>
                      <a:rPr lang="en-US" altLang="zh-CN" sz="1600" b="0" i="1" smtClean="0">
                        <a:latin typeface="Cambria Math" panose="02040503050406030204" pitchFamily="18" charset="0"/>
                        <a:ea typeface="微软雅黑" panose="020B0503020204020204" charset="-122"/>
                        <a:cs typeface="Times New Roman" panose="02020603050405020304" pitchFamily="18" charset="0"/>
                      </a:rPr>
                      <m:t>3</m:t>
                    </m:r>
                  </m:oMath>
                </a14:m>
                <a:r>
                  <a:rPr lang="zh-CN" altLang="en-US" sz="1600" dirty="0">
                    <a:latin typeface="微软雅黑" panose="020B0503020204020204" charset="-122"/>
                    <a:ea typeface="微软雅黑" panose="020B0503020204020204" charset="-122"/>
                    <a:cs typeface="Times New Roman" panose="02020603050405020304" pitchFamily="18" charset="0"/>
                  </a:rPr>
                  <a:t>资源共享电路结构</a:t>
                </a:r>
                <a:endParaRPr lang="zh-CN" altLang="en-US" sz="1600" dirty="0"/>
              </a:p>
            </p:txBody>
          </p:sp>
        </mc:Choice>
        <mc:Fallback>
          <p:sp>
            <p:nvSpPr>
              <p:cNvPr id="39" name="文本框 38"/>
              <p:cNvSpPr txBox="1">
                <a:spLocks noRot="1" noChangeAspect="1" noMove="1" noResize="1" noEditPoints="1" noAdjustHandles="1" noChangeArrowheads="1" noChangeShapeType="1" noTextEdit="1"/>
              </p:cNvSpPr>
              <p:nvPr/>
            </p:nvSpPr>
            <p:spPr>
              <a:xfrm>
                <a:off x="7988905" y="6152359"/>
                <a:ext cx="3082658" cy="338554"/>
              </a:xfrm>
              <a:prstGeom prst="rect">
                <a:avLst/>
              </a:prstGeom>
              <a:blipFill rotWithShape="1">
                <a:blip r:embed="rId4"/>
                <a:stretch>
                  <a:fillRect l="-20" t="-141" r="11" b="171"/>
                </a:stretch>
              </a:blipFill>
            </p:spPr>
            <p:txBody>
              <a:bodyPr/>
              <a:lstStyle/>
              <a:p>
                <a:r>
                  <a:rPr lang="zh-CN" altLang="en-US">
                    <a:noFill/>
                  </a:rPr>
                  <a:t> </a:t>
                </a:r>
              </a:p>
            </p:txBody>
          </p:sp>
        </mc:Fallback>
      </mc:AlternateContent>
      <p:pic>
        <p:nvPicPr>
          <p:cNvPr id="7" name="图片 6"/>
          <p:cNvPicPr>
            <a:picLocks noChangeAspect="1"/>
          </p:cNvPicPr>
          <p:nvPr/>
        </p:nvPicPr>
        <p:blipFill>
          <a:blip r:embed="rId5"/>
          <a:stretch>
            <a:fillRect/>
          </a:stretch>
        </p:blipFill>
        <p:spPr>
          <a:xfrm>
            <a:off x="3608721" y="3849164"/>
            <a:ext cx="2932137" cy="2602972"/>
          </a:xfrm>
          <a:prstGeom prst="rect">
            <a:avLst/>
          </a:prstGeom>
        </p:spPr>
      </p:pic>
      <p:sp>
        <p:nvSpPr>
          <p:cNvPr id="40" name="文本框 39"/>
          <p:cNvSpPr txBox="1"/>
          <p:nvPr/>
        </p:nvSpPr>
        <p:spPr>
          <a:xfrm>
            <a:off x="450802" y="4517229"/>
            <a:ext cx="3055622" cy="1569660"/>
          </a:xfrm>
          <a:prstGeom prst="rect">
            <a:avLst/>
          </a:prstGeom>
          <a:noFill/>
        </p:spPr>
        <p:txBody>
          <a:bodyPr wrap="square">
            <a:spAutoFit/>
          </a:bodyPr>
          <a:lstStyle/>
          <a:p>
            <a:r>
              <a:rPr lang="zh-CN" altLang="en-US" sz="1200" b="1" dirty="0">
                <a:solidFill>
                  <a:srgbClr val="333333"/>
                </a:solidFill>
                <a:latin typeface="微软雅黑" panose="020B0503020204020204" charset="-122"/>
                <a:ea typeface="微软雅黑" panose="020B0503020204020204" charset="-122"/>
                <a:cs typeface="Arial" panose="020B0604020202020204" pitchFamily="34" charset="0"/>
              </a:rPr>
              <a:t>参考论文：</a:t>
            </a:r>
            <a:r>
              <a:rPr lang="en-US" altLang="zh-CN" sz="1200" dirty="0">
                <a:solidFill>
                  <a:srgbClr val="333333"/>
                </a:solidFill>
                <a:latin typeface="微软雅黑" panose="020B0503020204020204" charset="-122"/>
                <a:ea typeface="微软雅黑" panose="020B0503020204020204" charset="-122"/>
                <a:cs typeface="Arial" panose="020B0604020202020204" pitchFamily="34" charset="0"/>
              </a:rPr>
              <a:t>D. -e. -S. </a:t>
            </a:r>
            <a:r>
              <a:rPr lang="en-US" altLang="zh-CN" sz="1200" dirty="0" err="1">
                <a:solidFill>
                  <a:srgbClr val="333333"/>
                </a:solidFill>
                <a:latin typeface="微软雅黑" panose="020B0503020204020204" charset="-122"/>
                <a:ea typeface="微软雅黑" panose="020B0503020204020204" charset="-122"/>
                <a:cs typeface="Arial" panose="020B0604020202020204" pitchFamily="34" charset="0"/>
              </a:rPr>
              <a:t>Kundi</a:t>
            </a:r>
            <a:r>
              <a:rPr lang="en-US" altLang="zh-CN" sz="1200" dirty="0">
                <a:solidFill>
                  <a:srgbClr val="333333"/>
                </a:solidFill>
                <a:latin typeface="微软雅黑" panose="020B0503020204020204" charset="-122"/>
                <a:ea typeface="微软雅黑" panose="020B0503020204020204" charset="-122"/>
                <a:cs typeface="Arial" panose="020B0604020202020204" pitchFamily="34" charset="0"/>
              </a:rPr>
              <a:t>, A. Khalid, A. Aziz, C. Wang, M. O’Neill and W. Liu, "</a:t>
            </a:r>
            <a:r>
              <a:rPr lang="en-US" altLang="zh-CN" sz="1200" b="1" dirty="0">
                <a:solidFill>
                  <a:srgbClr val="333333"/>
                </a:solidFill>
                <a:latin typeface="微软雅黑" panose="020B0503020204020204" charset="-122"/>
                <a:ea typeface="微软雅黑" panose="020B0503020204020204" charset="-122"/>
                <a:cs typeface="Arial" panose="020B0604020202020204" pitchFamily="34" charset="0"/>
              </a:rPr>
              <a:t>Resource-Shared Crypto-Coprocessor of AES Enc/Dec With SHA-3</a:t>
            </a:r>
            <a:r>
              <a:rPr lang="en-US" altLang="zh-CN" sz="1200" dirty="0">
                <a:solidFill>
                  <a:srgbClr val="333333"/>
                </a:solidFill>
                <a:latin typeface="微软雅黑" panose="020B0503020204020204" charset="-122"/>
                <a:ea typeface="微软雅黑" panose="020B0503020204020204" charset="-122"/>
                <a:cs typeface="Arial" panose="020B0604020202020204" pitchFamily="34" charset="0"/>
              </a:rPr>
              <a:t>," in IEEE Transactions on Circuits and Systems I: Regular Papers, vol. 67, no. 12, pp. 4869-4882, Dec. 2020 (TCAS-Ⅰ)</a:t>
            </a:r>
            <a:endParaRPr lang="zh-CN" altLang="en-US" sz="1200" dirty="0">
              <a:solidFill>
                <a:prstClr val="black"/>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rPr>
              <a:t>3</a:t>
            </a:r>
            <a:endParaRPr kumimoji="0" lang="zh-CN" altLang="en-US" sz="36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3" name="文本框 2"/>
              <p:cNvSpPr txBox="1"/>
              <p:nvPr/>
            </p:nvSpPr>
            <p:spPr>
              <a:xfrm>
                <a:off x="554990" y="277495"/>
                <a:ext cx="7433915" cy="523216"/>
              </a:xfrm>
              <a:prstGeom prst="rect">
                <a:avLst/>
              </a:prstGeom>
              <a:noFill/>
            </p:spPr>
            <p:txBody>
              <a:bodyPr wrap="square" lIns="91436" tIns="45718" rIns="91436" bIns="4571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44546A"/>
                    </a:solidFill>
                    <a:effectLst/>
                    <a:uLnTx/>
                    <a:uFillTx/>
                    <a:latin typeface="微软雅黑" panose="020B0503020204020204" charset="-122"/>
                    <a:ea typeface="微软雅黑" panose="020B0503020204020204" charset="-122"/>
                    <a:cs typeface="+mn-cs"/>
                    <a:sym typeface="+mn-ea"/>
                  </a:rPr>
                  <a:t>当前工作进展</a:t>
                </a:r>
                <a:r>
                  <a:rPr kumimoji="0" lang="en-US" altLang="zh-CN" sz="2800" b="1" i="0" u="none" strike="noStrike" kern="1200" cap="none" spc="0" normalizeH="0" baseline="0" noProof="0" dirty="0">
                    <a:ln>
                      <a:noFill/>
                    </a:ln>
                    <a:solidFill>
                      <a:srgbClr val="44546A"/>
                    </a:solidFill>
                    <a:effectLst/>
                    <a:uLnTx/>
                    <a:uFillTx/>
                    <a:latin typeface="微软雅黑" panose="020B0503020204020204" charset="-122"/>
                    <a:ea typeface="微软雅黑" panose="020B0503020204020204" charset="-122"/>
                    <a:cs typeface="+mn-cs"/>
                    <a:sym typeface="+mn-ea"/>
                  </a:rPr>
                  <a:t>—</a:t>
                </a:r>
                <a14:m>
                  <m:oMath xmlns:m="http://schemas.openxmlformats.org/officeDocument/2006/math">
                    <m:r>
                      <a:rPr kumimoji="0" lang="en-US" altLang="zh-CN" sz="2800" b="1" i="1" u="none" strike="noStrike" kern="1200" cap="none" spc="0" normalizeH="0" baseline="0" noProof="0" smtClean="0">
                        <a:ln>
                          <a:noFill/>
                        </a:ln>
                        <a:solidFill>
                          <a:srgbClr val="44546A"/>
                        </a:solidFill>
                        <a:effectLst/>
                        <a:uLnTx/>
                        <a:uFillTx/>
                        <a:latin typeface="Cambria Math" panose="02040503050406030204" pitchFamily="18" charset="0"/>
                        <a:ea typeface="微软雅黑" panose="020B0503020204020204" charset="-122"/>
                        <a:cs typeface="+mn-cs"/>
                        <a:sym typeface="+mn-ea"/>
                      </a:rPr>
                      <m:t>𝑺𝑪𝒍𝒐𝒖</m:t>
                    </m:r>
                    <m:sSup>
                      <m:sSupPr>
                        <m:ctrlPr>
                          <a:rPr kumimoji="0" lang="en-US" altLang="zh-CN" sz="2800" b="1" i="1" u="none" strike="noStrike" kern="1200" cap="none" spc="0" normalizeH="0" baseline="0" noProof="0" smtClean="0">
                            <a:ln>
                              <a:noFill/>
                            </a:ln>
                            <a:solidFill>
                              <a:srgbClr val="44546A"/>
                            </a:solidFill>
                            <a:effectLst/>
                            <a:uLnTx/>
                            <a:uFillTx/>
                            <a:latin typeface="Cambria Math" panose="02040503050406030204" pitchFamily="18" charset="0"/>
                            <a:ea typeface="微软雅黑" panose="020B0503020204020204" charset="-122"/>
                            <a:cs typeface="+mn-cs"/>
                            <a:sym typeface="+mn-ea"/>
                          </a:rPr>
                        </m:ctrlPr>
                      </m:sSupPr>
                      <m:e>
                        <m:r>
                          <a:rPr kumimoji="0" lang="en-US" altLang="zh-CN" sz="2800" b="1" i="1" u="none" strike="noStrike" kern="1200" cap="none" spc="0" normalizeH="0" baseline="0" noProof="0" smtClean="0">
                            <a:ln>
                              <a:noFill/>
                            </a:ln>
                            <a:solidFill>
                              <a:srgbClr val="44546A"/>
                            </a:solidFill>
                            <a:effectLst/>
                            <a:uLnTx/>
                            <a:uFillTx/>
                            <a:latin typeface="Cambria Math" panose="02040503050406030204" pitchFamily="18" charset="0"/>
                            <a:ea typeface="微软雅黑" panose="020B0503020204020204" charset="-122"/>
                            <a:cs typeface="+mn-cs"/>
                            <a:sym typeface="+mn-ea"/>
                          </a:rPr>
                          <m:t>𝒅</m:t>
                        </m:r>
                      </m:e>
                      <m:sup>
                        <m:r>
                          <a:rPr kumimoji="0" lang="en-US" altLang="zh-CN" sz="2800" b="1" i="1" u="none" strike="noStrike" kern="1200" cap="none" spc="0" normalizeH="0" baseline="0" noProof="0" smtClean="0">
                            <a:ln>
                              <a:noFill/>
                            </a:ln>
                            <a:solidFill>
                              <a:srgbClr val="44546A"/>
                            </a:solidFill>
                            <a:effectLst/>
                            <a:uLnTx/>
                            <a:uFillTx/>
                            <a:latin typeface="Cambria Math" panose="02040503050406030204" pitchFamily="18" charset="0"/>
                            <a:ea typeface="微软雅黑" panose="020B0503020204020204" charset="-122"/>
                            <a:cs typeface="+mn-cs"/>
                            <a:sym typeface="+mn-ea"/>
                          </a:rPr>
                          <m:t>+</m:t>
                        </m:r>
                      </m:sup>
                    </m:sSup>
                  </m:oMath>
                </a14:m>
                <a:r>
                  <a:rPr kumimoji="0" lang="zh-CN" altLang="en-US" sz="2800" b="1" i="0" u="none" strike="noStrike" kern="1200" cap="none" spc="0" normalizeH="0" baseline="0" noProof="0" dirty="0">
                    <a:ln>
                      <a:noFill/>
                    </a:ln>
                    <a:solidFill>
                      <a:srgbClr val="44546A"/>
                    </a:solidFill>
                    <a:effectLst/>
                    <a:uLnTx/>
                    <a:uFillTx/>
                    <a:latin typeface="微软雅黑" panose="020B0503020204020204" charset="-122"/>
                    <a:ea typeface="微软雅黑" panose="020B0503020204020204" charset="-122"/>
                    <a:cs typeface="+mn-cs"/>
                  </a:rPr>
                  <a:t>算法硬件实现方案</a:t>
                </a:r>
                <a:endParaRPr kumimoji="0" lang="zh-CN" altLang="en-US" sz="2800" b="1" i="0" u="none" strike="noStrike" kern="1200" cap="none" spc="0" normalizeH="0" baseline="0" noProof="0" dirty="0">
                  <a:ln>
                    <a:noFill/>
                  </a:ln>
                  <a:solidFill>
                    <a:srgbClr val="44546A"/>
                  </a:solidFill>
                  <a:effectLst/>
                  <a:uLnTx/>
                  <a:uFillTx/>
                  <a:latin typeface="微软雅黑" panose="020B0503020204020204" charset="-122"/>
                  <a:ea typeface="微软雅黑" panose="020B0503020204020204" charset="-122"/>
                  <a:cs typeface="+mn-cs"/>
                </a:endParaRPr>
              </a:p>
            </p:txBody>
          </p:sp>
        </mc:Choice>
        <mc:Fallback>
          <p:sp>
            <p:nvSpPr>
              <p:cNvPr id="3" name="文本框 2"/>
              <p:cNvSpPr txBox="1">
                <a:spLocks noRot="1" noChangeAspect="1" noMove="1" noResize="1" noEditPoints="1" noAdjustHandles="1" noChangeArrowheads="1" noChangeShapeType="1" noTextEdit="1"/>
              </p:cNvSpPr>
              <p:nvPr/>
            </p:nvSpPr>
            <p:spPr>
              <a:xfrm>
                <a:off x="554990" y="277495"/>
                <a:ext cx="7433915" cy="523216"/>
              </a:xfrm>
              <a:prstGeom prst="rect">
                <a:avLst/>
              </a:prstGeom>
              <a:blipFill rotWithShape="1">
                <a:blip r:embed="rId1"/>
                <a:stretch>
                  <a:fillRect r="8" b="117"/>
                </a:stretch>
              </a:blipFill>
            </p:spPr>
            <p:txBody>
              <a:bodyPr/>
              <a:lstStyle/>
              <a:p>
                <a:r>
                  <a:rPr lang="zh-CN" altLang="en-US">
                    <a:noFill/>
                  </a:rPr>
                  <a:t> </a:t>
                </a:r>
              </a:p>
            </p:txBody>
          </p:sp>
        </mc:Fallback>
      </mc:AlternateContent>
      <p:grpSp>
        <p:nvGrpSpPr>
          <p:cNvPr id="27" name="组合 26"/>
          <p:cNvGrpSpPr/>
          <p:nvPr/>
        </p:nvGrpSpPr>
        <p:grpSpPr>
          <a:xfrm>
            <a:off x="6200869" y="78051"/>
            <a:ext cx="5991131" cy="707884"/>
            <a:chOff x="6200869" y="78051"/>
            <a:chExt cx="5991131" cy="707884"/>
          </a:xfrm>
        </p:grpSpPr>
        <p:grpSp>
          <p:nvGrpSpPr>
            <p:cNvPr id="28" name="组 13"/>
            <p:cNvGrpSpPr/>
            <p:nvPr/>
          </p:nvGrpSpPr>
          <p:grpSpPr bwMode="auto">
            <a:xfrm>
              <a:off x="6200869" y="78051"/>
              <a:ext cx="5991131" cy="707884"/>
              <a:chOff x="6201071" y="148098"/>
              <a:chExt cx="5990926" cy="708515"/>
            </a:xfrm>
          </p:grpSpPr>
          <p:grpSp>
            <p:nvGrpSpPr>
              <p:cNvPr id="30" name="组 2"/>
              <p:cNvGrpSpPr/>
              <p:nvPr/>
            </p:nvGrpSpPr>
            <p:grpSpPr bwMode="auto">
              <a:xfrm>
                <a:off x="11454105" y="252856"/>
                <a:ext cx="737892" cy="484288"/>
                <a:chOff x="11454105" y="252856"/>
                <a:chExt cx="737892" cy="484288"/>
              </a:xfrm>
            </p:grpSpPr>
            <p:grpSp>
              <p:nvGrpSpPr>
                <p:cNvPr id="32" name="组 1"/>
                <p:cNvGrpSpPr/>
                <p:nvPr/>
              </p:nvGrpSpPr>
              <p:grpSpPr bwMode="auto">
                <a:xfrm>
                  <a:off x="12039604" y="252856"/>
                  <a:ext cx="152393" cy="484287"/>
                  <a:chOff x="12039604" y="252856"/>
                  <a:chExt cx="152393" cy="484287"/>
                </a:xfrm>
              </p:grpSpPr>
              <p:sp>
                <p:nvSpPr>
                  <p:cNvPr id="34"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5"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6"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7"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8"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33"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31"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华中科技大学</a:t>
                </a:r>
                <a:endParaRPr kumimoji="0" lang="en-US" altLang="zh-CN" sz="1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Huazhong </a:t>
                </a:r>
                <a:r>
                  <a:rPr kumimoji="0" lang="en-US" altLang="zh-CN" sz="14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Segoe UI Semilight" panose="020B0402040204020203" pitchFamily="34" charset="0"/>
                  </a:rPr>
                  <a:t>University of</a:t>
                </a:r>
                <a:endParaRPr kumimoji="0" lang="en-US" altLang="zh-CN" sz="14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Segoe UI Semilight" panose="020B0402040204020203" pitchFamily="34" charset="0"/>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kumimoji="0" lang="en-US" altLang="zh-CN" sz="1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9"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23" name="矩形 22"/>
          <p:cNvSpPr/>
          <p:nvPr/>
        </p:nvSpPr>
        <p:spPr>
          <a:xfrm>
            <a:off x="213904" y="825905"/>
            <a:ext cx="7629439" cy="3829062"/>
          </a:xfrm>
          <a:prstGeom prst="rect">
            <a:avLst/>
          </a:prstGeom>
        </p:spPr>
        <p:txBody>
          <a:bodyPr wrap="square">
            <a:spAutoFit/>
          </a:bodyPr>
          <a:lstStyle/>
          <a:p>
            <a:pPr marL="342900" lvl="0" indent="-342900" algn="just">
              <a:lnSpc>
                <a:spcPct val="150000"/>
              </a:lnSpc>
              <a:buFont typeface="Wingdings" panose="05000000000000000000" pitchFamily="2" charset="2"/>
              <a:buChar char="n"/>
              <a:defRPr/>
            </a:pPr>
            <a:r>
              <a:rPr lang="en-US" altLang="zh-CN" sz="2000" b="1" dirty="0">
                <a:latin typeface="微软雅黑" panose="020B0503020204020204" charset="-122"/>
                <a:ea typeface="微软雅黑" panose="020B0503020204020204" charset="-122"/>
                <a:cs typeface="Times New Roman" panose="02020603050405020304" pitchFamily="18" charset="0"/>
              </a:rPr>
              <a:t>AESHA3</a:t>
            </a:r>
            <a:r>
              <a:rPr lang="zh-CN" altLang="en-US" sz="2000" b="1" dirty="0">
                <a:latin typeface="微软雅黑" panose="020B0503020204020204" charset="-122"/>
                <a:ea typeface="微软雅黑" panose="020B0503020204020204" charset="-122"/>
                <a:cs typeface="Times New Roman" panose="02020603050405020304" pitchFamily="18" charset="0"/>
              </a:rPr>
              <a:t>资源共享电路设计：</a:t>
            </a:r>
            <a:endParaRPr lang="en-US" altLang="zh-CN" b="1" dirty="0">
              <a:latin typeface="微软雅黑" panose="020B0503020204020204" charset="-122"/>
              <a:ea typeface="微软雅黑" panose="020B0503020204020204" charset="-122"/>
              <a:cs typeface="Times New Roman" panose="02020603050405020304" pitchFamily="18" charset="0"/>
            </a:endParaRP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p"/>
              <a:defRPr/>
            </a:pPr>
            <a:r>
              <a:rPr lang="en-US" altLang="zh-CN" b="1" dirty="0">
                <a:latin typeface="微软雅黑" panose="020B0503020204020204" charset="-122"/>
                <a:ea typeface="微软雅黑" panose="020B0503020204020204" charset="-122"/>
                <a:cs typeface="Times New Roman" panose="02020603050405020304" pitchFamily="18" charset="0"/>
              </a:rPr>
              <a:t>I-Table</a:t>
            </a:r>
            <a:r>
              <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1257300" marR="0" lvl="2"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T-Box</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用于前面轮次运算，</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S-Box</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用于最后一轮运算</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1257300" marR="0" lvl="2"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lang="zh-CN" altLang="en-US" dirty="0">
                <a:solidFill>
                  <a:prstClr val="black"/>
                </a:solidFill>
                <a:latin typeface="微软雅黑" panose="020B0503020204020204" charset="-122"/>
                <a:ea typeface="微软雅黑" panose="020B0503020204020204" charset="-122"/>
                <a:cs typeface="Times New Roman" panose="02020603050405020304" pitchFamily="18" charset="0"/>
              </a:rPr>
              <a:t>查找部分和边沿触发寄存器部分为两阶段流水线架构，每两个时钟周期产生一轮输出</a:t>
            </a:r>
            <a:endParaRPr lang="en-US" altLang="zh-CN" dirty="0">
              <a:solidFill>
                <a:prstClr val="black"/>
              </a:solidFill>
              <a:latin typeface="微软雅黑" panose="020B0503020204020204" charset="-122"/>
              <a:ea typeface="微软雅黑" panose="020B0503020204020204" charset="-122"/>
              <a:cs typeface="Times New Roman" panose="02020603050405020304" pitchFamily="18" charset="0"/>
            </a:endParaRP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Unified XOR Section </a:t>
            </a:r>
            <a:r>
              <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1257300" marR="0" lvl="2"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AES</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运算时，</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N1</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N2</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并行运算，分别输出</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128bit</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运算结果</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1257300" marR="0" lvl="2"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Keccak</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运算时，</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N1</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N2</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分别进行</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θ-1</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θ-2</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运算，顺序执行，输出</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160bit</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运算结果</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p:txBody>
      </p:sp>
      <p:pic>
        <p:nvPicPr>
          <p:cNvPr id="25" name="图片 24"/>
          <p:cNvPicPr>
            <a:picLocks noChangeAspect="1"/>
          </p:cNvPicPr>
          <p:nvPr/>
        </p:nvPicPr>
        <p:blipFill rotWithShape="1">
          <a:blip r:embed="rId2">
            <a:extLst>
              <a:ext uri="{28A0092B-C50C-407E-A947-70E740481C1C}">
                <a14:useLocalDpi xmlns:a14="http://schemas.microsoft.com/office/drawing/2010/main" val="0"/>
              </a:ext>
            </a:extLst>
          </a:blip>
          <a:srcRect l="1464" t="14565" r="2139" b="38409"/>
          <a:stretch>
            <a:fillRect/>
          </a:stretch>
        </p:blipFill>
        <p:spPr>
          <a:xfrm>
            <a:off x="894738" y="4680161"/>
            <a:ext cx="5659551" cy="1804219"/>
          </a:xfrm>
          <a:prstGeom prst="rect">
            <a:avLst/>
          </a:prstGeom>
        </p:spPr>
      </p:pic>
      <p:pic>
        <p:nvPicPr>
          <p:cNvPr id="39" name="图片 38"/>
          <p:cNvPicPr>
            <a:picLocks noChangeAspect="1"/>
          </p:cNvPicPr>
          <p:nvPr/>
        </p:nvPicPr>
        <p:blipFill>
          <a:blip r:embed="rId3"/>
          <a:stretch>
            <a:fillRect/>
          </a:stretch>
        </p:blipFill>
        <p:spPr>
          <a:xfrm>
            <a:off x="8240679" y="3686573"/>
            <a:ext cx="3538484" cy="1401607"/>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16212" t="22306"/>
          <a:stretch>
            <a:fillRect/>
          </a:stretch>
        </p:blipFill>
        <p:spPr>
          <a:xfrm>
            <a:off x="6775116" y="5336086"/>
            <a:ext cx="5004047" cy="1146340"/>
          </a:xfrm>
          <a:prstGeom prst="rect">
            <a:avLst/>
          </a:prstGeom>
        </p:spPr>
      </p:pic>
      <p:pic>
        <p:nvPicPr>
          <p:cNvPr id="10" name="图片 9"/>
          <p:cNvPicPr>
            <a:picLocks noChangeAspect="1"/>
          </p:cNvPicPr>
          <p:nvPr/>
        </p:nvPicPr>
        <p:blipFill>
          <a:blip r:embed="rId5"/>
          <a:stretch>
            <a:fillRect/>
          </a:stretch>
        </p:blipFill>
        <p:spPr>
          <a:xfrm>
            <a:off x="7988905" y="811702"/>
            <a:ext cx="3877328" cy="2575972"/>
          </a:xfrm>
          <a:prstGeom prst="rect">
            <a:avLst/>
          </a:prstGeom>
        </p:spPr>
      </p:pic>
      <p:sp>
        <p:nvSpPr>
          <p:cNvPr id="40" name="文本框 39"/>
          <p:cNvSpPr txBox="1"/>
          <p:nvPr/>
        </p:nvSpPr>
        <p:spPr>
          <a:xfrm>
            <a:off x="8386240" y="3367847"/>
            <a:ext cx="3082658" cy="338554"/>
          </a:xfrm>
          <a:prstGeom prst="rect">
            <a:avLst/>
          </a:prstGeom>
          <a:noFill/>
        </p:spPr>
        <p:txBody>
          <a:bodyPr wrap="square">
            <a:spAutoFit/>
          </a:bodyPr>
          <a:lstStyle/>
          <a:p>
            <a:pPr algn="ctr"/>
            <a:r>
              <a:rPr lang="en-US" altLang="zh-CN" sz="1600" dirty="0">
                <a:latin typeface="Cambria Math" panose="02040503050406030204" pitchFamily="18" charset="0"/>
                <a:ea typeface="Cambria Math" panose="02040503050406030204" pitchFamily="18" charset="0"/>
                <a:cs typeface="Times New Roman" panose="02020603050405020304" pitchFamily="18" charset="0"/>
              </a:rPr>
              <a:t>I-Table (BRAM1)</a:t>
            </a:r>
            <a:r>
              <a:rPr lang="zh-CN" altLang="en-US" sz="1600" dirty="0">
                <a:latin typeface="微软雅黑" panose="020B0503020204020204" charset="-122"/>
                <a:ea typeface="微软雅黑" panose="020B0503020204020204" charset="-122"/>
                <a:cs typeface="Times New Roman" panose="02020603050405020304" pitchFamily="18" charset="0"/>
              </a:rPr>
              <a:t>电路结构</a:t>
            </a:r>
            <a:endParaRPr lang="zh-CN" altLang="en-US" sz="1600" dirty="0"/>
          </a:p>
        </p:txBody>
      </p:sp>
      <p:sp>
        <p:nvSpPr>
          <p:cNvPr id="41" name="文本框 40"/>
          <p:cNvSpPr txBox="1"/>
          <p:nvPr/>
        </p:nvSpPr>
        <p:spPr>
          <a:xfrm>
            <a:off x="8468592" y="5038562"/>
            <a:ext cx="3082658" cy="338554"/>
          </a:xfrm>
          <a:prstGeom prst="rect">
            <a:avLst/>
          </a:prstGeom>
          <a:noFill/>
        </p:spPr>
        <p:txBody>
          <a:bodyPr wrap="square">
            <a:spAutoFit/>
          </a:bodyPr>
          <a:lstStyle/>
          <a:p>
            <a:pPr algn="ctr"/>
            <a:r>
              <a:rPr lang="en-US" altLang="zh-CN" sz="1600" dirty="0">
                <a:latin typeface="Cambria Math" panose="02040503050406030204" pitchFamily="18" charset="0"/>
                <a:ea typeface="Cambria Math" panose="02040503050406030204" pitchFamily="18" charset="0"/>
                <a:cs typeface="Times New Roman" panose="02020603050405020304" pitchFamily="18" charset="0"/>
              </a:rPr>
              <a:t>Unified XOR</a:t>
            </a:r>
            <a:r>
              <a:rPr lang="zh-CN" altLang="en-US" sz="1600" dirty="0">
                <a:latin typeface="微软雅黑" panose="020B0503020204020204" charset="-122"/>
                <a:ea typeface="微软雅黑" panose="020B0503020204020204" charset="-122"/>
                <a:cs typeface="Times New Roman" panose="02020603050405020304" pitchFamily="18" charset="0"/>
              </a:rPr>
              <a:t>电路结构</a:t>
            </a:r>
            <a:endParaRPr lang="zh-CN" altLang="en-US" sz="1600" dirty="0"/>
          </a:p>
        </p:txBody>
      </p:sp>
      <p:sp>
        <p:nvSpPr>
          <p:cNvPr id="42" name="文本框 41"/>
          <p:cNvSpPr txBox="1"/>
          <p:nvPr/>
        </p:nvSpPr>
        <p:spPr>
          <a:xfrm>
            <a:off x="7901835" y="6482426"/>
            <a:ext cx="3082658" cy="338554"/>
          </a:xfrm>
          <a:prstGeom prst="rect">
            <a:avLst/>
          </a:prstGeom>
          <a:noFill/>
        </p:spPr>
        <p:txBody>
          <a:bodyPr wrap="square">
            <a:spAutoFit/>
          </a:bodyPr>
          <a:lstStyle/>
          <a:p>
            <a:pPr algn="ctr"/>
            <a:r>
              <a:rPr lang="en-US" altLang="zh-CN" sz="1600" dirty="0">
                <a:latin typeface="Cambria Math" panose="02040503050406030204" pitchFamily="18" charset="0"/>
                <a:ea typeface="Cambria Math" panose="02040503050406030204" pitchFamily="18" charset="0"/>
                <a:cs typeface="Times New Roman" panose="02020603050405020304" pitchFamily="18" charset="0"/>
              </a:rPr>
              <a:t>Unified XOR</a:t>
            </a:r>
            <a:r>
              <a:rPr lang="zh-CN" altLang="en-US" sz="1600" dirty="0">
                <a:latin typeface="微软雅黑" panose="020B0503020204020204" charset="-122"/>
                <a:ea typeface="微软雅黑" panose="020B0503020204020204" charset="-122"/>
                <a:cs typeface="Times New Roman" panose="02020603050405020304" pitchFamily="18" charset="0"/>
              </a:rPr>
              <a:t>仿真波形图</a:t>
            </a:r>
            <a:endParaRPr lang="zh-CN" altLang="en-US" sz="1600" dirty="0"/>
          </a:p>
        </p:txBody>
      </p:sp>
      <p:sp>
        <p:nvSpPr>
          <p:cNvPr id="43" name="文本框 42"/>
          <p:cNvSpPr txBox="1"/>
          <p:nvPr/>
        </p:nvSpPr>
        <p:spPr>
          <a:xfrm>
            <a:off x="2170934" y="6484380"/>
            <a:ext cx="3082658" cy="338554"/>
          </a:xfrm>
          <a:prstGeom prst="rect">
            <a:avLst/>
          </a:prstGeom>
          <a:noFill/>
        </p:spPr>
        <p:txBody>
          <a:bodyPr wrap="square">
            <a:spAutoFit/>
          </a:bodyPr>
          <a:lstStyle/>
          <a:p>
            <a:pPr algn="ctr"/>
            <a:r>
              <a:rPr lang="en-US" altLang="zh-CN" sz="1600" dirty="0">
                <a:latin typeface="Cambria Math" panose="02040503050406030204" pitchFamily="18" charset="0"/>
                <a:ea typeface="Cambria Math" panose="02040503050406030204" pitchFamily="18" charset="0"/>
                <a:cs typeface="Times New Roman" panose="02020603050405020304" pitchFamily="18" charset="0"/>
              </a:rPr>
              <a:t>I-Table(BRAM1)</a:t>
            </a:r>
            <a:r>
              <a:rPr lang="zh-CN" altLang="en-US" sz="1600" dirty="0">
                <a:latin typeface="微软雅黑" panose="020B0503020204020204" charset="-122"/>
                <a:ea typeface="微软雅黑" panose="020B0503020204020204" charset="-122"/>
                <a:cs typeface="Times New Roman" panose="02020603050405020304" pitchFamily="18" charset="0"/>
              </a:rPr>
              <a:t>仿真波形图</a:t>
            </a:r>
            <a:endParaRPr lang="zh-CN" alt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zh-CN" altLang="en-US" sz="3600" dirty="0"/>
          </a:p>
        </p:txBody>
      </p:sp>
      <mc:AlternateContent xmlns:mc="http://schemas.openxmlformats.org/markup-compatibility/2006">
        <mc:Choice xmlns:a14="http://schemas.microsoft.com/office/drawing/2010/main" Requires="a14">
          <p:sp>
            <p:nvSpPr>
              <p:cNvPr id="27" name="矩形 26"/>
              <p:cNvSpPr/>
              <p:nvPr/>
            </p:nvSpPr>
            <p:spPr>
              <a:xfrm>
                <a:off x="59238" y="800711"/>
                <a:ext cx="11980361" cy="2807948"/>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存在问题：</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sz="2000" b="1" dirty="0">
                    <a:latin typeface="微软雅黑" panose="020B0503020204020204" charset="-122"/>
                    <a:ea typeface="微软雅黑" panose="020B0503020204020204" charset="-122"/>
                    <a:cs typeface="Times New Roman" panose="02020603050405020304" pitchFamily="18" charset="0"/>
                  </a:rPr>
                  <a:t>不同安全等级下</a:t>
                </a:r>
                <a:r>
                  <a:rPr lang="zh-CN" altLang="en-US" sz="2000" b="1" dirty="0">
                    <a:solidFill>
                      <a:srgbClr val="FF0000"/>
                    </a:solidFill>
                    <a:latin typeface="微软雅黑" panose="020B0503020204020204" charset="-122"/>
                    <a:ea typeface="微软雅黑" panose="020B0503020204020204" charset="-122"/>
                    <a:cs typeface="Times New Roman" panose="02020603050405020304" pitchFamily="18" charset="0"/>
                  </a:rPr>
                  <a:t>参数大小</a:t>
                </a:r>
                <a:r>
                  <a:rPr lang="zh-CN" altLang="en-US" sz="2000" b="1" dirty="0">
                    <a:latin typeface="微软雅黑" panose="020B0503020204020204" charset="-122"/>
                    <a:ea typeface="微软雅黑" panose="020B0503020204020204" charset="-122"/>
                    <a:cs typeface="Times New Roman" panose="02020603050405020304" pitchFamily="18" charset="0"/>
                  </a:rPr>
                  <a:t>不一致</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sz="2000" b="1" dirty="0">
                    <a:latin typeface="微软雅黑" panose="020B0503020204020204" charset="-122"/>
                    <a:ea typeface="微软雅黑" panose="020B0503020204020204" charset="-122"/>
                    <a:cs typeface="Times New Roman" panose="02020603050405020304" pitchFamily="18" charset="0"/>
                  </a:rPr>
                  <a:t>向量</a:t>
                </a:r>
                <a14:m>
                  <m:oMath xmlns:m="http://schemas.openxmlformats.org/officeDocument/2006/math">
                    <m: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t>𝒔𝒆𝒆</m:t>
                    </m:r>
                    <m:sSub>
                      <m:sSubPr>
                        <m:ctrlP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ctrlPr>
                      </m:sSubPr>
                      <m:e>
                        <m: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t>𝒅</m:t>
                        </m:r>
                      </m:e>
                      <m:sub>
                        <m: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t>𝑨</m:t>
                        </m:r>
                      </m:sub>
                    </m:sSub>
                    <m: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t>,</m:t>
                    </m:r>
                    <m:sSub>
                      <m:sSubPr>
                        <m:ctrlP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ctrlPr>
                      </m:sSubPr>
                      <m:e>
                        <m: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t>𝒓</m:t>
                        </m:r>
                      </m:e>
                      <m:sub>
                        <m: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t>𝟏</m:t>
                        </m:r>
                      </m:sub>
                    </m:sSub>
                    <m: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t>,</m:t>
                    </m:r>
                    <m:sSub>
                      <m:sSubPr>
                        <m:ctrlP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ctrlPr>
                      </m:sSubPr>
                      <m:e>
                        <m: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t>𝒓</m:t>
                        </m:r>
                      </m:e>
                      <m:sub>
                        <m:r>
                          <a:rPr lang="en-US" altLang="zh-CN" sz="2000" b="1" i="1" smtClean="0">
                            <a:solidFill>
                              <a:srgbClr val="FF0000"/>
                            </a:solidFill>
                            <a:latin typeface="Cambria Math" panose="02040503050406030204" pitchFamily="18" charset="0"/>
                            <a:ea typeface="微软雅黑" panose="020B0503020204020204" charset="-122"/>
                            <a:cs typeface="Times New Roman" panose="02020603050405020304" pitchFamily="18" charset="0"/>
                          </a:rPr>
                          <m:t>𝟐</m:t>
                        </m:r>
                      </m:sub>
                    </m:sSub>
                  </m:oMath>
                </a14:m>
                <a:r>
                  <a:rPr lang="zh-CN" altLang="en-US" sz="2000" b="1" dirty="0">
                    <a:solidFill>
                      <a:srgbClr val="FF0000"/>
                    </a:solidFill>
                    <a:latin typeface="微软雅黑" panose="020B0503020204020204" charset="-122"/>
                    <a:ea typeface="微软雅黑" panose="020B0503020204020204" charset="-122"/>
                    <a:cs typeface="Times New Roman" panose="02020603050405020304" pitchFamily="18" charset="0"/>
                  </a:rPr>
                  <a:t>的生成方式</a:t>
                </a:r>
                <a:r>
                  <a:rPr lang="zh-CN" altLang="en-US" sz="2000" b="1" dirty="0">
                    <a:latin typeface="微软雅黑" panose="020B0503020204020204" charset="-122"/>
                    <a:ea typeface="微软雅黑" panose="020B0503020204020204" charset="-122"/>
                    <a:cs typeface="Times New Roman" panose="02020603050405020304" pitchFamily="18" charset="0"/>
                  </a:rPr>
                  <a:t>不同，文档</a:t>
                </a:r>
                <a:r>
                  <a:rPr lang="en-US" altLang="zh-CN" sz="2000" b="1" dirty="0">
                    <a:latin typeface="微软雅黑" panose="020B0503020204020204" charset="-122"/>
                    <a:ea typeface="微软雅黑" panose="020B0503020204020204" charset="-122"/>
                    <a:cs typeface="Times New Roman" panose="02020603050405020304" pitchFamily="18" charset="0"/>
                  </a:rPr>
                  <a:t>2</a:t>
                </a:r>
                <a:r>
                  <a:rPr lang="zh-CN" altLang="en-US" sz="2000" b="1" dirty="0">
                    <a:latin typeface="微软雅黑" panose="020B0503020204020204" charset="-122"/>
                    <a:ea typeface="微软雅黑" panose="020B0503020204020204" charset="-122"/>
                    <a:cs typeface="Times New Roman" panose="02020603050405020304" pitchFamily="18" charset="0"/>
                  </a:rPr>
                  <a:t>使用</a:t>
                </a:r>
                <a:r>
                  <a:rPr lang="en-US" altLang="zh-CN" sz="2000" b="1" dirty="0">
                    <a:latin typeface="微软雅黑" panose="020B0503020204020204" charset="-122"/>
                    <a:ea typeface="微软雅黑" panose="020B0503020204020204" charset="-122"/>
                    <a:cs typeface="Times New Roman" panose="02020603050405020304" pitchFamily="18" charset="0"/>
                  </a:rPr>
                  <a:t>AES-256</a:t>
                </a:r>
                <a:r>
                  <a:rPr lang="zh-CN" altLang="en-US" sz="2000" b="1" dirty="0">
                    <a:latin typeface="微软雅黑" panose="020B0503020204020204" charset="-122"/>
                    <a:ea typeface="微软雅黑" panose="020B0503020204020204" charset="-122"/>
                    <a:cs typeface="Times New Roman" panose="02020603050405020304" pitchFamily="18" charset="0"/>
                  </a:rPr>
                  <a:t>，代码使用</a:t>
                </a:r>
                <a:r>
                  <a:rPr lang="en-US" altLang="zh-CN" sz="2000" b="1" dirty="0">
                    <a:latin typeface="微软雅黑" panose="020B0503020204020204" charset="-122"/>
                    <a:ea typeface="微软雅黑" panose="020B0503020204020204" charset="-122"/>
                    <a:cs typeface="Times New Roman" panose="02020603050405020304" pitchFamily="18" charset="0"/>
                  </a:rPr>
                  <a:t>SHAKE-256</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sz="2000" b="1" dirty="0">
                    <a:latin typeface="微软雅黑" panose="020B0503020204020204" charset="-122"/>
                    <a:ea typeface="微软雅黑" panose="020B0503020204020204" charset="-122"/>
                    <a:cs typeface="Times New Roman" panose="02020603050405020304" pitchFamily="18" charset="0"/>
                  </a:rPr>
                  <a:t>矩阵</a:t>
                </a:r>
                <a:r>
                  <a:rPr lang="en-US" altLang="zh-CN" sz="2000" b="1" dirty="0">
                    <a:solidFill>
                      <a:srgbClr val="FF0000"/>
                    </a:solidFill>
                    <a:latin typeface="微软雅黑" panose="020B0503020204020204" charset="-122"/>
                    <a:ea typeface="微软雅黑" panose="020B0503020204020204" charset="-122"/>
                    <a:cs typeface="Times New Roman" panose="02020603050405020304" pitchFamily="18" charset="0"/>
                  </a:rPr>
                  <a:t>A</a:t>
                </a:r>
                <a:r>
                  <a:rPr lang="zh-CN" altLang="en-US" sz="2000" b="1" dirty="0">
                    <a:solidFill>
                      <a:srgbClr val="FF0000"/>
                    </a:solidFill>
                    <a:latin typeface="微软雅黑" panose="020B0503020204020204" charset="-122"/>
                    <a:ea typeface="微软雅黑" panose="020B0503020204020204" charset="-122"/>
                    <a:cs typeface="Times New Roman" panose="02020603050405020304" pitchFamily="18" charset="0"/>
                  </a:rPr>
                  <a:t>的生成方式</a:t>
                </a:r>
                <a:r>
                  <a:rPr lang="zh-CN" altLang="en-US" sz="2000" b="1" dirty="0">
                    <a:latin typeface="微软雅黑" panose="020B0503020204020204" charset="-122"/>
                    <a:ea typeface="微软雅黑" panose="020B0503020204020204" charset="-122"/>
                    <a:cs typeface="Times New Roman" panose="02020603050405020304" pitchFamily="18" charset="0"/>
                  </a:rPr>
                  <a:t>不同，文档</a:t>
                </a:r>
                <a:r>
                  <a:rPr lang="en-US" altLang="zh-CN" sz="2000" b="1" dirty="0">
                    <a:latin typeface="微软雅黑" panose="020B0503020204020204" charset="-122"/>
                    <a:ea typeface="微软雅黑" panose="020B0503020204020204" charset="-122"/>
                    <a:cs typeface="Times New Roman" panose="02020603050405020304" pitchFamily="18" charset="0"/>
                  </a:rPr>
                  <a:t>1</a:t>
                </a:r>
                <a:r>
                  <a:rPr lang="zh-CN" altLang="en-US" sz="2000" b="1" dirty="0">
                    <a:latin typeface="微软雅黑" panose="020B0503020204020204" charset="-122"/>
                    <a:ea typeface="微软雅黑" panose="020B0503020204020204" charset="-122"/>
                    <a:cs typeface="Times New Roman" panose="02020603050405020304" pitchFamily="18" charset="0"/>
                  </a:rPr>
                  <a:t>使用</a:t>
                </a:r>
                <a:r>
                  <a:rPr lang="en-US" altLang="zh-CN" sz="2000" b="1" dirty="0">
                    <a:latin typeface="微软雅黑" panose="020B0503020204020204" charset="-122"/>
                    <a:ea typeface="微软雅黑" panose="020B0503020204020204" charset="-122"/>
                    <a:cs typeface="Times New Roman" panose="02020603050405020304" pitchFamily="18" charset="0"/>
                  </a:rPr>
                  <a:t>SM3</a:t>
                </a:r>
                <a:r>
                  <a:rPr lang="zh-CN" altLang="en-US" sz="2000" b="1" dirty="0">
                    <a:latin typeface="微软雅黑" panose="020B0503020204020204" charset="-122"/>
                    <a:ea typeface="微软雅黑" panose="020B0503020204020204" charset="-122"/>
                    <a:cs typeface="Times New Roman" panose="02020603050405020304" pitchFamily="18" charset="0"/>
                  </a:rPr>
                  <a:t>，文档</a:t>
                </a:r>
                <a:r>
                  <a:rPr lang="en-US" altLang="zh-CN" sz="2000" b="1" dirty="0">
                    <a:latin typeface="微软雅黑" panose="020B0503020204020204" charset="-122"/>
                    <a:ea typeface="微软雅黑" panose="020B0503020204020204" charset="-122"/>
                    <a:cs typeface="Times New Roman" panose="02020603050405020304" pitchFamily="18" charset="0"/>
                  </a:rPr>
                  <a:t>2</a:t>
                </a:r>
                <a:r>
                  <a:rPr lang="zh-CN" altLang="en-US" sz="2000" b="1" dirty="0">
                    <a:latin typeface="微软雅黑" panose="020B0503020204020204" charset="-122"/>
                    <a:ea typeface="微软雅黑" panose="020B0503020204020204" charset="-122"/>
                    <a:cs typeface="Times New Roman" panose="02020603050405020304" pitchFamily="18" charset="0"/>
                  </a:rPr>
                  <a:t>未给出明确规定，代码中使用</a:t>
                </a:r>
                <a:r>
                  <a:rPr lang="en-US" altLang="zh-CN" sz="2000" b="1" dirty="0">
                    <a:latin typeface="微软雅黑" panose="020B0503020204020204" charset="-122"/>
                    <a:ea typeface="微软雅黑" panose="020B0503020204020204" charset="-122"/>
                    <a:cs typeface="Times New Roman" panose="02020603050405020304" pitchFamily="18" charset="0"/>
                  </a:rPr>
                  <a:t>AES-128</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sz="2000" b="1" dirty="0">
                    <a:latin typeface="微软雅黑" panose="020B0503020204020204" charset="-122"/>
                    <a:ea typeface="微软雅黑" panose="020B0503020204020204" charset="-122"/>
                    <a:cs typeface="Times New Roman" panose="02020603050405020304" pitchFamily="18" charset="0"/>
                  </a:rPr>
                  <a:t>文档</a:t>
                </a:r>
                <a:r>
                  <a:rPr lang="en-US" altLang="zh-CN" sz="2000" b="1" dirty="0">
                    <a:latin typeface="微软雅黑" panose="020B0503020204020204" charset="-122"/>
                    <a:ea typeface="微软雅黑" panose="020B0503020204020204" charset="-122"/>
                    <a:cs typeface="Times New Roman" panose="02020603050405020304" pitchFamily="18" charset="0"/>
                  </a:rPr>
                  <a:t>2</a:t>
                </a:r>
                <a:r>
                  <a:rPr lang="zh-CN" altLang="en-US" sz="2000" b="1" dirty="0">
                    <a:latin typeface="微软雅黑" panose="020B0503020204020204" charset="-122"/>
                    <a:ea typeface="微软雅黑" panose="020B0503020204020204" charset="-122"/>
                    <a:cs typeface="Times New Roman" panose="02020603050405020304" pitchFamily="18" charset="0"/>
                  </a:rPr>
                  <a:t>中使用</a:t>
                </a:r>
                <a:r>
                  <a:rPr lang="en-US" altLang="zh-CN" sz="2000" b="1" dirty="0">
                    <a:latin typeface="微软雅黑" panose="020B0503020204020204" charset="-122"/>
                    <a:ea typeface="微软雅黑" panose="020B0503020204020204" charset="-122"/>
                    <a:cs typeface="Times New Roman" panose="02020603050405020304" pitchFamily="18" charset="0"/>
                  </a:rPr>
                  <a:t>SHA3-256</a:t>
                </a:r>
                <a:r>
                  <a:rPr lang="zh-CN" altLang="en-US" sz="2000" b="1" dirty="0">
                    <a:latin typeface="微软雅黑" panose="020B0503020204020204" charset="-122"/>
                    <a:ea typeface="微软雅黑" panose="020B0503020204020204" charset="-122"/>
                    <a:cs typeface="Times New Roman" panose="02020603050405020304" pitchFamily="18" charset="0"/>
                  </a:rPr>
                  <a:t>和</a:t>
                </a:r>
                <a:r>
                  <a:rPr lang="en-US" altLang="zh-CN" sz="2000" b="1" dirty="0">
                    <a:latin typeface="微软雅黑" panose="020B0503020204020204" charset="-122"/>
                    <a:ea typeface="微软雅黑" panose="020B0503020204020204" charset="-122"/>
                    <a:cs typeface="Times New Roman" panose="02020603050405020304" pitchFamily="18" charset="0"/>
                  </a:rPr>
                  <a:t>SHA3-512</a:t>
                </a:r>
                <a:r>
                  <a:rPr lang="zh-CN" altLang="en-US" sz="2000" b="1" dirty="0">
                    <a:latin typeface="微软雅黑" panose="020B0503020204020204" charset="-122"/>
                    <a:ea typeface="微软雅黑" panose="020B0503020204020204" charset="-122"/>
                    <a:cs typeface="Times New Roman" panose="02020603050405020304" pitchFamily="18" charset="0"/>
                  </a:rPr>
                  <a:t>的地方对公钥和明文进行的哈希操作，代码中均使用</a:t>
                </a:r>
                <a:r>
                  <a:rPr lang="en-US" altLang="zh-CN" sz="2000" b="1" dirty="0">
                    <a:latin typeface="微软雅黑" panose="020B0503020204020204" charset="-122"/>
                    <a:ea typeface="微软雅黑" panose="020B0503020204020204" charset="-122"/>
                    <a:cs typeface="Times New Roman" panose="02020603050405020304" pitchFamily="18" charset="0"/>
                  </a:rPr>
                  <a:t>SHAKE-256</a:t>
                </a:r>
                <a:r>
                  <a:rPr lang="zh-CN" altLang="en-US" sz="2000" b="1" dirty="0">
                    <a:latin typeface="微软雅黑" panose="020B0503020204020204" charset="-122"/>
                    <a:ea typeface="微软雅黑" panose="020B0503020204020204" charset="-122"/>
                    <a:cs typeface="Times New Roman" panose="02020603050405020304" pitchFamily="18" charset="0"/>
                  </a:rPr>
                  <a:t>作为替代</a:t>
                </a:r>
                <a:endParaRPr lang="en-US" altLang="zh-CN" sz="2000" b="1" dirty="0">
                  <a:latin typeface="微软雅黑" panose="020B0503020204020204" charset="-122"/>
                  <a:ea typeface="微软雅黑" panose="020B0503020204020204" charset="-122"/>
                  <a:cs typeface="Times New Roman" panose="02020603050405020304" pitchFamily="18" charset="0"/>
                </a:endParaRPr>
              </a:p>
            </p:txBody>
          </p:sp>
        </mc:Choice>
        <mc:Fallback>
          <p:sp>
            <p:nvSpPr>
              <p:cNvPr id="27" name="矩形 26"/>
              <p:cNvSpPr>
                <a:spLocks noRot="1" noChangeAspect="1" noMove="1" noResize="1" noEditPoints="1" noAdjustHandles="1" noChangeArrowheads="1" noChangeShapeType="1" noTextEdit="1"/>
              </p:cNvSpPr>
              <p:nvPr/>
            </p:nvSpPr>
            <p:spPr>
              <a:xfrm>
                <a:off x="59238" y="800711"/>
                <a:ext cx="11980361" cy="2807948"/>
              </a:xfrm>
              <a:prstGeom prst="rect">
                <a:avLst/>
              </a:prstGeom>
              <a:blipFill rotWithShape="1">
                <a:blip r:embed="rId1"/>
                <a:stretch>
                  <a:fillRect l="-2" t="-22" r="5"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554990" y="277495"/>
                <a:ext cx="7295615" cy="523216"/>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当前工作进展</a:t>
                </a:r>
                <a:r>
                  <a:rPr lang="en-US" altLang="zh-CN" sz="2800" b="1" dirty="0">
                    <a:solidFill>
                      <a:schemeClr val="tx2"/>
                    </a:solidFill>
                    <a:latin typeface="微软雅黑" panose="020B0503020204020204" charset="-122"/>
                    <a:ea typeface="微软雅黑" panose="020B0503020204020204" charset="-122"/>
                    <a:sym typeface="+mn-ea"/>
                  </a:rPr>
                  <a:t>—</a:t>
                </a:r>
                <a14:m>
                  <m:oMath xmlns:m="http://schemas.openxmlformats.org/officeDocument/2006/math">
                    <m:r>
                      <a:rPr lang="en-US" altLang="zh-CN" sz="2800" b="1" i="1" smtClean="0">
                        <a:solidFill>
                          <a:schemeClr val="tx2"/>
                        </a:solidFill>
                        <a:latin typeface="Cambria Math" panose="02040503050406030204" pitchFamily="18" charset="0"/>
                        <a:ea typeface="微软雅黑" panose="020B0503020204020204" charset="-122"/>
                        <a:sym typeface="+mn-ea"/>
                      </a:rPr>
                      <m:t>𝑺𝑪𝒍𝒐𝒖</m:t>
                    </m:r>
                    <m:sSup>
                      <m:sSupPr>
                        <m:ctrlPr>
                          <a:rPr lang="en-US" altLang="zh-CN" sz="2800" b="1" i="1" smtClean="0">
                            <a:solidFill>
                              <a:schemeClr val="tx2"/>
                            </a:solidFill>
                            <a:latin typeface="Cambria Math" panose="02040503050406030204" pitchFamily="18" charset="0"/>
                            <a:ea typeface="微软雅黑" panose="020B0503020204020204" charset="-122"/>
                            <a:sym typeface="+mn-ea"/>
                          </a:rPr>
                        </m:ctrlPr>
                      </m:sSupPr>
                      <m:e>
                        <m:r>
                          <a:rPr lang="en-US" altLang="zh-CN" sz="2800" b="1" i="1" smtClean="0">
                            <a:solidFill>
                              <a:schemeClr val="tx2"/>
                            </a:solidFill>
                            <a:latin typeface="Cambria Math" panose="02040503050406030204" pitchFamily="18" charset="0"/>
                            <a:ea typeface="微软雅黑" panose="020B0503020204020204" charset="-122"/>
                            <a:sym typeface="+mn-ea"/>
                          </a:rPr>
                          <m:t>𝒅</m:t>
                        </m:r>
                      </m:e>
                      <m:sup>
                        <m:r>
                          <a:rPr lang="en-US" altLang="zh-CN" sz="2800" b="1" i="1" smtClean="0">
                            <a:solidFill>
                              <a:schemeClr val="tx2"/>
                            </a:solidFill>
                            <a:latin typeface="Cambria Math" panose="02040503050406030204" pitchFamily="18" charset="0"/>
                            <a:ea typeface="微软雅黑" panose="020B0503020204020204" charset="-122"/>
                            <a:sym typeface="+mn-ea"/>
                          </a:rPr>
                          <m:t>+</m:t>
                        </m:r>
                      </m:sup>
                    </m:sSup>
                  </m:oMath>
                </a14:m>
                <a:r>
                  <a:rPr lang="zh-CN" altLang="en-US" sz="2800" b="1" dirty="0">
                    <a:solidFill>
                      <a:schemeClr val="tx2"/>
                    </a:solidFill>
                    <a:latin typeface="微软雅黑" panose="020B0503020204020204" charset="-122"/>
                    <a:ea typeface="微软雅黑" panose="020B0503020204020204" charset="-122"/>
                  </a:rPr>
                  <a:t>算法硬件实现方案</a:t>
                </a:r>
                <a:endParaRPr lang="zh-CN" altLang="en-US" sz="2800" b="1" dirty="0">
                  <a:solidFill>
                    <a:schemeClr val="tx2"/>
                  </a:solidFill>
                  <a:latin typeface="微软雅黑" panose="020B0503020204020204" charset="-122"/>
                  <a:ea typeface="微软雅黑" panose="020B050302020402020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54990" y="277495"/>
                <a:ext cx="7295615" cy="523216"/>
              </a:xfrm>
              <a:prstGeom prst="rect">
                <a:avLst/>
              </a:prstGeom>
              <a:blipFill rotWithShape="1">
                <a:blip r:embed="rId2"/>
                <a:stretch>
                  <a:fillRect r="1" b="117"/>
                </a:stretch>
              </a:blipFill>
            </p:spPr>
            <p:txBody>
              <a:bodyPr/>
              <a:lstStyle/>
              <a:p>
                <a:r>
                  <a:rPr lang="zh-CN" altLang="en-US">
                    <a:noFill/>
                  </a:rPr>
                  <a:t> </a:t>
                </a:r>
              </a:p>
            </p:txBody>
          </p:sp>
        </mc:Fallback>
      </mc:AlternateContent>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mc:AlternateContent xmlns:mc="http://schemas.openxmlformats.org/markup-compatibility/2006">
        <mc:Choice xmlns:a14="http://schemas.microsoft.com/office/drawing/2010/main" Requires="a14">
          <p:sp>
            <p:nvSpPr>
              <p:cNvPr id="32" name="矩形 31"/>
              <p:cNvSpPr/>
              <p:nvPr/>
            </p:nvSpPr>
            <p:spPr>
              <a:xfrm>
                <a:off x="5093543" y="738500"/>
                <a:ext cx="7039219" cy="988476"/>
              </a:xfrm>
              <a:prstGeom prst="rect">
                <a:avLst/>
              </a:prstGeom>
            </p:spPr>
            <p:txBody>
              <a:bodyPr wrap="square">
                <a:spAutoFit/>
              </a:bodyPr>
              <a:lstStyle/>
              <a:p>
                <a:pPr algn="just">
                  <a:lnSpc>
                    <a:spcPct val="150000"/>
                  </a:lnSpc>
                  <a:defRPr/>
                </a:pPr>
                <a:r>
                  <a:rPr lang="zh-CN" altLang="en-US" sz="1000" b="1" dirty="0">
                    <a:latin typeface="微软雅黑" panose="020B0503020204020204" charset="-122"/>
                    <a:ea typeface="微软雅黑" panose="020B0503020204020204" charset="-122"/>
                    <a:cs typeface="Times New Roman" panose="02020603050405020304" pitchFamily="18" charset="0"/>
                  </a:rPr>
                  <a:t>注：</a:t>
                </a:r>
                <a:endParaRPr lang="en-US" altLang="zh-CN" sz="1000" b="1" dirty="0">
                  <a:latin typeface="微软雅黑" panose="020B0503020204020204" charset="-122"/>
                  <a:ea typeface="微软雅黑" panose="020B0503020204020204" charset="-122"/>
                  <a:cs typeface="Times New Roman" panose="02020603050405020304" pitchFamily="18" charset="0"/>
                </a:endParaRPr>
              </a:p>
              <a:p>
                <a:pPr marL="285750" indent="-285750" algn="just">
                  <a:lnSpc>
                    <a:spcPct val="150000"/>
                  </a:lnSpc>
                  <a:buFont typeface="Wingdings" panose="05000000000000000000" pitchFamily="2" charset="2"/>
                  <a:buChar char="Ø"/>
                  <a:defRPr/>
                </a:pPr>
                <a:r>
                  <a:rPr lang="zh-CN" altLang="en-US" sz="1000" b="1" dirty="0">
                    <a:latin typeface="微软雅黑" panose="020B0503020204020204" charset="-122"/>
                    <a:ea typeface="微软雅黑" panose="020B0503020204020204" charset="-122"/>
                    <a:cs typeface="Times New Roman" panose="02020603050405020304" pitchFamily="18" charset="0"/>
                  </a:rPr>
                  <a:t>文档</a:t>
                </a:r>
                <a:r>
                  <a:rPr lang="en-US" altLang="zh-CN" sz="1000" b="1" dirty="0">
                    <a:latin typeface="微软雅黑" panose="020B0503020204020204" charset="-122"/>
                    <a:ea typeface="微软雅黑" panose="020B0503020204020204" charset="-122"/>
                    <a:cs typeface="Times New Roman" panose="02020603050405020304" pitchFamily="18" charset="0"/>
                  </a:rPr>
                  <a:t>1</a:t>
                </a:r>
                <a:r>
                  <a:rPr lang="zh-CN" altLang="en-US" sz="1000" b="1" dirty="0">
                    <a:latin typeface="微软雅黑" panose="020B0503020204020204" charset="-122"/>
                    <a:ea typeface="微软雅黑" panose="020B0503020204020204" charset="-122"/>
                    <a:cs typeface="Times New Roman" panose="02020603050405020304" pitchFamily="18" charset="0"/>
                  </a:rPr>
                  <a:t>：</a:t>
                </a:r>
                <a:r>
                  <a:rPr lang="en-US" altLang="zh-CN" sz="1000" b="1" dirty="0">
                    <a:latin typeface="微软雅黑" panose="020B0503020204020204" charset="-122"/>
                    <a:ea typeface="微软雅黑" panose="020B0503020204020204" charset="-122"/>
                    <a:cs typeface="Times New Roman" panose="02020603050405020304" pitchFamily="18" charset="0"/>
                  </a:rPr>
                  <a:t>《</a:t>
                </a:r>
                <a14:m>
                  <m:oMath xmlns:m="http://schemas.openxmlformats.org/officeDocument/2006/math">
                    <m:r>
                      <a:rPr lang="en-US" altLang="zh-CN" sz="1000" b="1" i="1" smtClean="0">
                        <a:latin typeface="Cambria Math" panose="02040503050406030204" pitchFamily="18" charset="0"/>
                        <a:ea typeface="微软雅黑" panose="020B0503020204020204" charset="-122"/>
                        <a:cs typeface="Times New Roman" panose="02020603050405020304" pitchFamily="18" charset="0"/>
                      </a:rPr>
                      <m:t>𝑺𝑪𝒍𝒐𝒖𝒅</m:t>
                    </m:r>
                  </m:oMath>
                </a14:m>
                <a:r>
                  <a:rPr lang="zh-CN" altLang="en-US" sz="1000" b="1" dirty="0">
                    <a:latin typeface="微软雅黑" panose="020B0503020204020204" charset="-122"/>
                    <a:ea typeface="微软雅黑" panose="020B0503020204020204" charset="-122"/>
                    <a:cs typeface="Times New Roman" panose="02020603050405020304" pitchFamily="18" charset="0"/>
                  </a:rPr>
                  <a:t>：基于</a:t>
                </a:r>
                <a:r>
                  <a:rPr lang="en-US" altLang="zh-CN" sz="1000" b="1" dirty="0">
                    <a:latin typeface="微软雅黑" panose="020B0503020204020204" charset="-122"/>
                    <a:ea typeface="微软雅黑" panose="020B0503020204020204" charset="-122"/>
                    <a:cs typeface="Times New Roman" panose="02020603050405020304" pitchFamily="18" charset="0"/>
                  </a:rPr>
                  <a:t>LWE</a:t>
                </a:r>
                <a:r>
                  <a:rPr lang="zh-CN" altLang="en-US" sz="1000" b="1" dirty="0">
                    <a:latin typeface="微软雅黑" panose="020B0503020204020204" charset="-122"/>
                    <a:ea typeface="微软雅黑" panose="020B0503020204020204" charset="-122"/>
                    <a:cs typeface="Times New Roman" panose="02020603050405020304" pitchFamily="18" charset="0"/>
                  </a:rPr>
                  <a:t>的加密与密钥封装算法</a:t>
                </a:r>
                <a:r>
                  <a:rPr lang="en-US" altLang="zh-CN" sz="1000" b="1" dirty="0">
                    <a:latin typeface="微软雅黑" panose="020B0503020204020204" charset="-122"/>
                    <a:ea typeface="微软雅黑" panose="020B0503020204020204" charset="-122"/>
                    <a:cs typeface="Times New Roman" panose="02020603050405020304" pitchFamily="18" charset="0"/>
                  </a:rPr>
                  <a:t>》</a:t>
                </a:r>
                <a:r>
                  <a:rPr lang="zh-CN" altLang="en-US" sz="1000" b="1" dirty="0">
                    <a:latin typeface="微软雅黑" panose="020B0503020204020204" charset="-122"/>
                    <a:ea typeface="微软雅黑" panose="020B0503020204020204" charset="-122"/>
                    <a:cs typeface="Times New Roman" panose="02020603050405020304" pitchFamily="18" charset="0"/>
                  </a:rPr>
                  <a:t>（</a:t>
                </a:r>
                <a:r>
                  <a:rPr lang="en-US" altLang="zh-CN" sz="1000" b="1" dirty="0">
                    <a:latin typeface="微软雅黑" panose="020B0503020204020204" charset="-122"/>
                    <a:ea typeface="微软雅黑" panose="020B0503020204020204" charset="-122"/>
                    <a:cs typeface="Times New Roman" panose="02020603050405020304" pitchFamily="18" charset="0"/>
                  </a:rPr>
                  <a:t>2019</a:t>
                </a:r>
                <a:r>
                  <a:rPr lang="zh-CN" altLang="en-US" sz="1000" b="1" dirty="0">
                    <a:latin typeface="微软雅黑" panose="020B0503020204020204" charset="-122"/>
                    <a:ea typeface="微软雅黑" panose="020B0503020204020204" charset="-122"/>
                    <a:cs typeface="Times New Roman" panose="02020603050405020304" pitchFamily="18" charset="0"/>
                  </a:rPr>
                  <a:t>）</a:t>
                </a:r>
                <a:endParaRPr lang="en-US" altLang="zh-CN" sz="1000" b="1" dirty="0">
                  <a:latin typeface="微软雅黑" panose="020B0503020204020204" charset="-122"/>
                  <a:ea typeface="微软雅黑" panose="020B0503020204020204" charset="-122"/>
                  <a:cs typeface="Times New Roman" panose="02020603050405020304" pitchFamily="18" charset="0"/>
                </a:endParaRPr>
              </a:p>
              <a:p>
                <a:pPr marL="285750" indent="-285750" algn="just">
                  <a:lnSpc>
                    <a:spcPct val="150000"/>
                  </a:lnSpc>
                  <a:buFont typeface="Wingdings" panose="05000000000000000000" pitchFamily="2" charset="2"/>
                  <a:buChar char="Ø"/>
                  <a:defRPr/>
                </a:pPr>
                <a:r>
                  <a:rPr lang="zh-CN" altLang="en-US" sz="1000" b="1" dirty="0">
                    <a:latin typeface="微软雅黑" panose="020B0503020204020204" charset="-122"/>
                    <a:ea typeface="微软雅黑" panose="020B0503020204020204" charset="-122"/>
                    <a:cs typeface="Times New Roman" panose="02020603050405020304" pitchFamily="18" charset="0"/>
                  </a:rPr>
                  <a:t>文档</a:t>
                </a:r>
                <a:r>
                  <a:rPr lang="en-US" altLang="zh-CN" sz="1000" b="1" dirty="0">
                    <a:latin typeface="微软雅黑" panose="020B0503020204020204" charset="-122"/>
                    <a:ea typeface="微软雅黑" panose="020B0503020204020204" charset="-122"/>
                    <a:cs typeface="Times New Roman" panose="02020603050405020304" pitchFamily="18" charset="0"/>
                  </a:rPr>
                  <a:t>2</a:t>
                </a:r>
                <a:r>
                  <a:rPr lang="zh-CN" altLang="en-US" sz="1000" b="1" dirty="0">
                    <a:latin typeface="微软雅黑" panose="020B0503020204020204" charset="-122"/>
                    <a:ea typeface="微软雅黑" panose="020B0503020204020204" charset="-122"/>
                    <a:cs typeface="Times New Roman" panose="02020603050405020304" pitchFamily="18" charset="0"/>
                  </a:rPr>
                  <a:t>：</a:t>
                </a:r>
                <a:r>
                  <a:rPr lang="en-US" altLang="zh-CN" sz="1000" b="1" dirty="0">
                    <a:latin typeface="微软雅黑" panose="020B0503020204020204" charset="-122"/>
                    <a:ea typeface="微软雅黑" panose="020B0503020204020204" charset="-122"/>
                    <a:cs typeface="Times New Roman" panose="02020603050405020304" pitchFamily="18" charset="0"/>
                  </a:rPr>
                  <a:t>《</a:t>
                </a:r>
                <a14:m>
                  <m:oMath xmlns:m="http://schemas.openxmlformats.org/officeDocument/2006/math">
                    <m:r>
                      <a:rPr lang="en-US" altLang="zh-CN" sz="1000" b="1" i="1" smtClean="0">
                        <a:latin typeface="Cambria Math" panose="02040503050406030204" pitchFamily="18" charset="0"/>
                        <a:ea typeface="微软雅黑" panose="020B0503020204020204" charset="-122"/>
                        <a:cs typeface="Times New Roman" panose="02020603050405020304" pitchFamily="18" charset="0"/>
                      </a:rPr>
                      <m:t>𝑺𝑪𝒍𝒐𝒖</m:t>
                    </m:r>
                    <m:sSup>
                      <m:sSupPr>
                        <m:ctrlPr>
                          <a:rPr lang="en-US" altLang="zh-CN" sz="1000" b="1" i="1" smtClean="0">
                            <a:latin typeface="Cambria Math" panose="02040503050406030204" pitchFamily="18" charset="0"/>
                            <a:ea typeface="微软雅黑" panose="020B0503020204020204" charset="-122"/>
                            <a:cs typeface="Times New Roman" panose="02020603050405020304" pitchFamily="18" charset="0"/>
                          </a:rPr>
                        </m:ctrlPr>
                      </m:sSupPr>
                      <m:e>
                        <m:r>
                          <a:rPr lang="en-US" altLang="zh-CN" sz="1000" b="1" i="1" smtClean="0">
                            <a:latin typeface="Cambria Math" panose="02040503050406030204" pitchFamily="18" charset="0"/>
                            <a:ea typeface="微软雅黑" panose="020B0503020204020204" charset="-122"/>
                            <a:cs typeface="Times New Roman" panose="02020603050405020304" pitchFamily="18" charset="0"/>
                          </a:rPr>
                          <m:t>𝒅</m:t>
                        </m:r>
                      </m:e>
                      <m:sup>
                        <m:r>
                          <a:rPr lang="en-US" altLang="zh-CN" sz="1000" b="1" i="1" smtClean="0">
                            <a:latin typeface="Cambria Math" panose="02040503050406030204" pitchFamily="18" charset="0"/>
                            <a:ea typeface="微软雅黑" panose="020B0503020204020204" charset="-122"/>
                            <a:cs typeface="Times New Roman" panose="02020603050405020304" pitchFamily="18" charset="0"/>
                          </a:rPr>
                          <m:t>+</m:t>
                        </m:r>
                      </m:sup>
                    </m:sSup>
                    <m:r>
                      <a:rPr lang="zh-CN" altLang="en-US" sz="1000" b="1" i="1">
                        <a:latin typeface="Cambria Math" panose="02040503050406030204" pitchFamily="18" charset="0"/>
                        <a:ea typeface="微软雅黑" panose="020B0503020204020204" charset="-122"/>
                        <a:cs typeface="Times New Roman" panose="02020603050405020304" pitchFamily="18" charset="0"/>
                      </a:rPr>
                      <m:t>：</m:t>
                    </m:r>
                  </m:oMath>
                </a14:m>
                <a:r>
                  <a:rPr lang="en-US" altLang="zh-CN" sz="1000" b="1" dirty="0">
                    <a:latin typeface="微软雅黑" panose="020B0503020204020204" charset="-122"/>
                    <a:ea typeface="微软雅黑" panose="020B0503020204020204" charset="-122"/>
                    <a:cs typeface="Times New Roman" panose="02020603050405020304" pitchFamily="18" charset="0"/>
                  </a:rPr>
                  <a:t>A Lightweight LWE-based KEM without Ring/Module Structure》</a:t>
                </a:r>
                <a:r>
                  <a:rPr lang="zh-CN" altLang="en-US" sz="1000" b="1" dirty="0">
                    <a:latin typeface="微软雅黑" panose="020B0503020204020204" charset="-122"/>
                    <a:ea typeface="微软雅黑" panose="020B0503020204020204" charset="-122"/>
                    <a:cs typeface="Times New Roman" panose="02020603050405020304" pitchFamily="18" charset="0"/>
                  </a:rPr>
                  <a:t>（</a:t>
                </a:r>
                <a:r>
                  <a:rPr lang="en-US" altLang="zh-CN" sz="1000" b="1" dirty="0">
                    <a:latin typeface="微软雅黑" panose="020B0503020204020204" charset="-122"/>
                    <a:ea typeface="微软雅黑" panose="020B0503020204020204" charset="-122"/>
                    <a:cs typeface="Times New Roman" panose="02020603050405020304" pitchFamily="18" charset="0"/>
                  </a:rPr>
                  <a:t>2024</a:t>
                </a:r>
                <a:r>
                  <a:rPr lang="zh-CN" altLang="en-US" sz="1000" b="1" dirty="0">
                    <a:latin typeface="微软雅黑" panose="020B0503020204020204" charset="-122"/>
                    <a:ea typeface="微软雅黑" panose="020B0503020204020204" charset="-122"/>
                    <a:cs typeface="Times New Roman" panose="02020603050405020304" pitchFamily="18" charset="0"/>
                  </a:rPr>
                  <a:t>）</a:t>
                </a:r>
                <a:endParaRPr lang="en-US" altLang="zh-CN" sz="1000" b="1" dirty="0">
                  <a:latin typeface="微软雅黑" panose="020B0503020204020204" charset="-122"/>
                  <a:ea typeface="微软雅黑" panose="020B0503020204020204" charset="-122"/>
                  <a:cs typeface="Times New Roman" panose="02020603050405020304" pitchFamily="18" charset="0"/>
                </a:endParaRPr>
              </a:p>
              <a:p>
                <a:pPr marL="285750" indent="-285750" algn="just">
                  <a:lnSpc>
                    <a:spcPct val="150000"/>
                  </a:lnSpc>
                  <a:buFont typeface="Wingdings" panose="05000000000000000000" pitchFamily="2" charset="2"/>
                  <a:buChar char="Ø"/>
                  <a:defRPr/>
                </a:pPr>
                <a:r>
                  <a:rPr lang="zh-CN" altLang="en-US" sz="1000" b="1" dirty="0">
                    <a:latin typeface="微软雅黑" panose="020B0503020204020204" charset="-122"/>
                    <a:ea typeface="微软雅黑" panose="020B0503020204020204" charset="-122"/>
                    <a:cs typeface="Times New Roman" panose="02020603050405020304" pitchFamily="18" charset="0"/>
                  </a:rPr>
                  <a:t>代码：</a:t>
                </a:r>
                <a14:m>
                  <m:oMath xmlns:m="http://schemas.openxmlformats.org/officeDocument/2006/math">
                    <m:r>
                      <a:rPr lang="en-US" altLang="zh-CN" sz="1000" b="1" i="1" smtClean="0">
                        <a:latin typeface="Cambria Math" panose="02040503050406030204" pitchFamily="18" charset="0"/>
                        <a:ea typeface="微软雅黑" panose="020B0503020204020204" charset="-122"/>
                        <a:cs typeface="Times New Roman" panose="02020603050405020304" pitchFamily="18" charset="0"/>
                      </a:rPr>
                      <m:t>𝑺𝑪𝒍𝒐𝒖𝒅</m:t>
                    </m:r>
                    <m:r>
                      <a:rPr lang="en-US" altLang="zh-CN" sz="1000" b="1" i="1" smtClean="0">
                        <a:latin typeface="Cambria Math" panose="02040503050406030204" pitchFamily="18" charset="0"/>
                        <a:ea typeface="微软雅黑" panose="020B0503020204020204" charset="-122"/>
                        <a:cs typeface="Times New Roman" panose="02020603050405020304" pitchFamily="18" charset="0"/>
                      </a:rPr>
                      <m:t>_</m:t>
                    </m:r>
                    <m:r>
                      <a:rPr lang="en-US" altLang="zh-CN" sz="1000" b="1" i="1" smtClean="0">
                        <a:latin typeface="Cambria Math" panose="02040503050406030204" pitchFamily="18" charset="0"/>
                        <a:ea typeface="微软雅黑" panose="020B0503020204020204" charset="-122"/>
                        <a:cs typeface="Times New Roman" panose="02020603050405020304" pitchFamily="18" charset="0"/>
                      </a:rPr>
                      <m:t>𝒑𝒍𝒖𝒔</m:t>
                    </m:r>
                    <m:r>
                      <a:rPr lang="en-US" altLang="zh-CN" sz="1000" b="1" i="1" smtClean="0">
                        <a:latin typeface="Cambria Math" panose="02040503050406030204" pitchFamily="18" charset="0"/>
                        <a:ea typeface="微软雅黑" panose="020B0503020204020204" charset="-122"/>
                        <a:cs typeface="Times New Roman" panose="02020603050405020304" pitchFamily="18" charset="0"/>
                      </a:rPr>
                      <m:t>_</m:t>
                    </m:r>
                    <m:r>
                      <a:rPr lang="en-US" altLang="zh-CN" sz="1000" b="1" i="1" smtClean="0">
                        <a:latin typeface="Cambria Math" panose="02040503050406030204" pitchFamily="18" charset="0"/>
                        <a:ea typeface="微软雅黑" panose="020B0503020204020204" charset="-122"/>
                        <a:cs typeface="Times New Roman" panose="02020603050405020304" pitchFamily="18" charset="0"/>
                      </a:rPr>
                      <m:t>𝟎𝟗𝟏𝟔</m:t>
                    </m:r>
                  </m:oMath>
                </a14:m>
                <a:endParaRPr lang="en-US" altLang="zh-CN" sz="1000" b="1" dirty="0">
                  <a:latin typeface="微软雅黑" panose="020B0503020204020204" charset="-122"/>
                  <a:ea typeface="微软雅黑" panose="020B0503020204020204" charset="-122"/>
                  <a:cs typeface="Times New Roman" panose="02020603050405020304" pitchFamily="18" charset="0"/>
                </a:endParaRPr>
              </a:p>
            </p:txBody>
          </p:sp>
        </mc:Choice>
        <mc:Fallback>
          <p:sp>
            <p:nvSpPr>
              <p:cNvPr id="32" name="矩形 31"/>
              <p:cNvSpPr>
                <a:spLocks noRot="1" noChangeAspect="1" noMove="1" noResize="1" noEditPoints="1" noAdjustHandles="1" noChangeArrowheads="1" noChangeShapeType="1" noTextEdit="1"/>
              </p:cNvSpPr>
              <p:nvPr/>
            </p:nvSpPr>
            <p:spPr>
              <a:xfrm>
                <a:off x="5093543" y="738500"/>
                <a:ext cx="7039219" cy="988476"/>
              </a:xfrm>
              <a:prstGeom prst="rect">
                <a:avLst/>
              </a:prstGeom>
              <a:blipFill rotWithShape="1">
                <a:blip r:embed="rId3"/>
                <a:stretch>
                  <a:fillRect l="-3" t="-64" r="6" b="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格 3"/>
              <p:cNvGraphicFramePr>
                <a:graphicFrameLocks noGrp="1"/>
              </p:cNvGraphicFramePr>
              <p:nvPr/>
            </p:nvGraphicFramePr>
            <p:xfrm>
              <a:off x="235743" y="3813229"/>
              <a:ext cx="8968792" cy="2966720"/>
            </p:xfrm>
            <a:graphic>
              <a:graphicData uri="http://schemas.openxmlformats.org/drawingml/2006/table">
                <a:tbl>
                  <a:tblPr firstRow="1" bandRow="1">
                    <a:tableStyleId>{5C22544A-7EE6-4342-B048-85BDC9FD1C3A}</a:tableStyleId>
                  </a:tblPr>
                  <a:tblGrid>
                    <a:gridCol w="1281256"/>
                    <a:gridCol w="1281256"/>
                    <a:gridCol w="1281256"/>
                    <a:gridCol w="1281256"/>
                    <a:gridCol w="1281256"/>
                    <a:gridCol w="1281256"/>
                    <a:gridCol w="1281256"/>
                  </a:tblGrid>
                  <a:tr h="370840">
                    <a:tc rowSpan="2">
                      <a:txBody>
                        <a:bodyPr/>
                        <a:lstStyle/>
                        <a:p>
                          <a:endParaRPr lang="zh-CN" altLang="en-US" dirty="0"/>
                        </a:p>
                      </a:txBody>
                      <a:tcPr/>
                    </a:tc>
                    <a:tc gridSpan="2">
                      <a:txBody>
                        <a:bodyPr/>
                        <a:lstStyle/>
                        <a:p>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𝑺𝑪𝒍𝒐𝒖𝒅</m:t>
                                </m:r>
                                <m:r>
                                  <a:rPr lang="en-US" altLang="zh-CN" b="1" i="1" smtClean="0">
                                    <a:latin typeface="Cambria Math" panose="02040503050406030204" pitchFamily="18" charset="0"/>
                                  </a:rPr>
                                  <m:t>−</m:t>
                                </m:r>
                                <m:r>
                                  <a:rPr lang="en-US" altLang="zh-CN" b="1" i="1" smtClean="0">
                                    <a:latin typeface="Cambria Math" panose="02040503050406030204" pitchFamily="18" charset="0"/>
                                  </a:rPr>
                                  <m:t>𝟏𝟐𝟖</m:t>
                                </m:r>
                              </m:oMath>
                            </m:oMathPara>
                          </a14:m>
                          <a:endParaRPr lang="zh-CN" altLang="en-US" dirty="0"/>
                        </a:p>
                      </a:txBody>
                      <a:tcPr/>
                    </a:tc>
                    <a:tc hMerge="1">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𝑺𝑪𝒍𝒐𝒖𝒅</m:t>
                                </m:r>
                                <m:r>
                                  <a:rPr lang="en-US" altLang="zh-CN" b="1" i="1" smtClean="0">
                                    <a:latin typeface="Cambria Math" panose="02040503050406030204" pitchFamily="18" charset="0"/>
                                  </a:rPr>
                                  <m:t>−</m:t>
                                </m:r>
                                <m:r>
                                  <a:rPr lang="en-US" altLang="zh-CN" b="1" i="1" smtClean="0">
                                    <a:latin typeface="Cambria Math" panose="02040503050406030204" pitchFamily="18" charset="0"/>
                                  </a:rPr>
                                  <m:t>𝟏𝟗𝟐</m:t>
                                </m:r>
                              </m:oMath>
                            </m:oMathPara>
                          </a14:m>
                          <a:endParaRPr lang="zh-CN" altLang="en-US" dirty="0"/>
                        </a:p>
                      </a:txBody>
                      <a:tcPr/>
                    </a:tc>
                    <a:tc hMerge="1">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𝑺𝑪𝒍𝒐𝒖𝒅</m:t>
                                </m:r>
                                <m:r>
                                  <a:rPr lang="en-US" altLang="zh-CN" b="1" i="1" smtClean="0">
                                    <a:latin typeface="Cambria Math" panose="02040503050406030204" pitchFamily="18" charset="0"/>
                                  </a:rPr>
                                  <m:t>−</m:t>
                                </m:r>
                                <m:r>
                                  <a:rPr lang="en-US" altLang="zh-CN" b="1" i="1" smtClean="0">
                                    <a:latin typeface="Cambria Math" panose="02040503050406030204" pitchFamily="18" charset="0"/>
                                  </a:rPr>
                                  <m:t>𝟐𝟓𝟔</m:t>
                                </m:r>
                              </m:oMath>
                            </m:oMathPara>
                          </a14:m>
                          <a:endParaRPr lang="zh-CN" altLang="en-US" dirty="0"/>
                        </a:p>
                      </a:txBody>
                      <a:tcPr/>
                    </a:tc>
                    <a:tc hMerge="1">
                      <a:tcPr/>
                    </a:tc>
                  </a:tr>
                  <a:tr h="370840">
                    <a:tc vMerge="1">
                      <a:tcPr/>
                    </a:tc>
                    <a:tc>
                      <a:txBody>
                        <a:bodyPr/>
                        <a:lstStyle/>
                        <a:p>
                          <a:pPr algn="ctr"/>
                          <a:r>
                            <a:rPr lang="en-US" altLang="zh-CN" dirty="0"/>
                            <a:t>code</a:t>
                          </a:r>
                          <a:endParaRPr lang="zh-CN" altLang="en-US" dirty="0"/>
                        </a:p>
                      </a:txBody>
                      <a:tcPr anchor="ctr"/>
                    </a:tc>
                    <a:tc>
                      <a:txBody>
                        <a:bodyPr/>
                        <a:lstStyle/>
                        <a:p>
                          <a:pPr algn="ctr"/>
                          <a:r>
                            <a:rPr lang="en-US" altLang="zh-CN" dirty="0"/>
                            <a:t>doc</a:t>
                          </a:r>
                          <a:endParaRPr lang="zh-CN" altLang="en-US" dirty="0"/>
                        </a:p>
                      </a:txBody>
                      <a:tcPr anchor="ctr"/>
                    </a:tc>
                    <a:tc>
                      <a:txBody>
                        <a:bodyPr/>
                        <a:lstStyle/>
                        <a:p>
                          <a:pPr algn="ctr"/>
                          <a:r>
                            <a:rPr lang="en-US" altLang="zh-CN" dirty="0"/>
                            <a:t>code</a:t>
                          </a:r>
                          <a:endParaRPr lang="zh-CN" altLang="en-US" dirty="0"/>
                        </a:p>
                      </a:txBody>
                      <a:tcPr anchor="ctr"/>
                    </a:tc>
                    <a:tc>
                      <a:txBody>
                        <a:bodyPr/>
                        <a:lstStyle/>
                        <a:p>
                          <a:pPr algn="ctr"/>
                          <a:r>
                            <a:rPr lang="en-US" altLang="zh-CN" dirty="0"/>
                            <a:t>doc</a:t>
                          </a:r>
                          <a:endParaRPr lang="zh-CN" altLang="en-US" dirty="0"/>
                        </a:p>
                      </a:txBody>
                      <a:tcPr anchor="ctr"/>
                    </a:tc>
                    <a:tc>
                      <a:txBody>
                        <a:bodyPr/>
                        <a:lstStyle/>
                        <a:p>
                          <a:pPr algn="ctr"/>
                          <a:r>
                            <a:rPr lang="en-US" altLang="zh-CN" dirty="0"/>
                            <a:t>code</a:t>
                          </a:r>
                          <a:endParaRPr lang="zh-CN" altLang="en-US" dirty="0"/>
                        </a:p>
                      </a:txBody>
                      <a:tcPr anchor="ctr"/>
                    </a:tc>
                    <a:tc>
                      <a:txBody>
                        <a:bodyPr/>
                        <a:lstStyle/>
                        <a:p>
                          <a:pPr algn="ctr"/>
                          <a:r>
                            <a:rPr lang="en-US" altLang="zh-CN" dirty="0"/>
                            <a:t>doc</a:t>
                          </a:r>
                          <a:endParaRPr lang="zh-CN" altLang="en-US" dirty="0"/>
                        </a:p>
                      </a:txBody>
                      <a:tcPr anchor="ctr"/>
                    </a:tc>
                  </a:tr>
                  <a:tr h="370840">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𝑞</m:t>
                                </m:r>
                              </m:oMath>
                            </m:oMathPara>
                          </a14:m>
                          <a:endParaRPr lang="zh-CN" altLang="en-US" dirty="0"/>
                        </a:p>
                      </a:txBody>
                      <a:tcPr/>
                    </a:tc>
                    <a:tc>
                      <a:txBody>
                        <a:bodyPr/>
                        <a:lstStyle/>
                        <a:p>
                          <a:pPr algn="ctr"/>
                          <a:r>
                            <a:rPr lang="en-US" altLang="zh-CN" dirty="0"/>
                            <a:t>4096</a:t>
                          </a:r>
                          <a:endParaRPr lang="zh-CN" altLang="en-US" dirty="0"/>
                        </a:p>
                      </a:txBody>
                      <a:tcPr anchor="ctr"/>
                    </a:tc>
                    <a:tc>
                      <a:txBody>
                        <a:bodyPr/>
                        <a:lstStyle/>
                        <a:p>
                          <a:pPr algn="ctr"/>
                          <a:r>
                            <a:rPr lang="en-US" altLang="zh-CN" dirty="0"/>
                            <a:t>4096</a:t>
                          </a:r>
                          <a:endParaRPr lang="zh-CN" altLang="en-US" dirty="0"/>
                        </a:p>
                      </a:txBody>
                      <a:tcPr anchor="ctr"/>
                    </a:tc>
                    <a:tc>
                      <a:txBody>
                        <a:bodyPr/>
                        <a:lstStyle/>
                        <a:p>
                          <a:pPr algn="ctr"/>
                          <a:r>
                            <a:rPr lang="en-US" altLang="zh-CN" dirty="0"/>
                            <a:t>4096</a:t>
                          </a:r>
                          <a:endParaRPr lang="zh-CN" altLang="en-US" dirty="0"/>
                        </a:p>
                      </a:txBody>
                      <a:tcPr anchor="ctr"/>
                    </a:tc>
                    <a:tc>
                      <a:txBody>
                        <a:bodyPr/>
                        <a:lstStyle/>
                        <a:p>
                          <a:pPr algn="ctr"/>
                          <a:r>
                            <a:rPr lang="en-US" altLang="zh-CN" dirty="0"/>
                            <a:t>4096</a:t>
                          </a:r>
                          <a:endParaRPr lang="zh-CN" altLang="en-US" dirty="0"/>
                        </a:p>
                      </a:txBody>
                      <a:tcPr anchor="ctr"/>
                    </a:tc>
                    <a:tc>
                      <a:txBody>
                        <a:bodyPr/>
                        <a:lstStyle/>
                        <a:p>
                          <a:pPr algn="ctr"/>
                          <a:r>
                            <a:rPr lang="en-US" altLang="zh-CN" dirty="0"/>
                            <a:t>4096</a:t>
                          </a:r>
                          <a:endParaRPr lang="zh-CN" altLang="en-US" dirty="0"/>
                        </a:p>
                      </a:txBody>
                      <a:tcPr anchor="ctr"/>
                    </a:tc>
                    <a:tc>
                      <a:txBody>
                        <a:bodyPr/>
                        <a:lstStyle/>
                        <a:p>
                          <a:pPr algn="ctr"/>
                          <a:r>
                            <a:rPr lang="en-US" altLang="zh-CN" dirty="0"/>
                            <a:t>4096</a:t>
                          </a:r>
                          <a:endParaRPr lang="zh-CN" altLang="en-US" dirty="0"/>
                        </a:p>
                      </a:txBody>
                      <a:tcPr anchor="ctr"/>
                    </a:tc>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𝑘</m:t>
                                    </m:r>
                                  </m:sub>
                                </m:sSub>
                              </m:oMath>
                            </m:oMathPara>
                          </a14:m>
                          <a:endParaRPr lang="zh-CN" altLang="en-US" dirty="0"/>
                        </a:p>
                      </a:txBody>
                      <a:tcPr/>
                    </a:tc>
                    <a:tc>
                      <a:txBody>
                        <a:bodyPr/>
                        <a:lstStyle/>
                        <a:p>
                          <a:pPr algn="ctr"/>
                          <a:r>
                            <a:rPr lang="en-US" altLang="zh-CN" dirty="0">
                              <a:solidFill>
                                <a:srgbClr val="FF0000"/>
                              </a:solidFill>
                            </a:rPr>
                            <a:t>4096</a:t>
                          </a:r>
                          <a:endParaRPr lang="zh-CN" altLang="en-US" dirty="0">
                            <a:solidFill>
                              <a:srgbClr val="FF0000"/>
                            </a:solidFill>
                          </a:endParaRPr>
                        </a:p>
                      </a:txBody>
                      <a:tcPr anchor="ctr"/>
                    </a:tc>
                    <a:tc>
                      <a:txBody>
                        <a:bodyPr/>
                        <a:lstStyle/>
                        <a:p>
                          <a:pPr algn="ctr"/>
                          <a:r>
                            <a:rPr lang="en-US" altLang="zh-CN" dirty="0">
                              <a:solidFill>
                                <a:srgbClr val="FF0000"/>
                              </a:solidFill>
                            </a:rPr>
                            <a:t>512</a:t>
                          </a:r>
                          <a:endParaRPr lang="zh-CN" altLang="en-US" dirty="0">
                            <a:solidFill>
                              <a:srgbClr val="FF0000"/>
                            </a:solidFill>
                          </a:endParaRPr>
                        </a:p>
                      </a:txBody>
                      <a:tcPr anchor="ctr"/>
                    </a:tc>
                    <a:tc>
                      <a:txBody>
                        <a:bodyPr/>
                        <a:lstStyle/>
                        <a:p>
                          <a:pPr algn="ctr"/>
                          <a:r>
                            <a:rPr lang="en-US" altLang="zh-CN" dirty="0">
                              <a:solidFill>
                                <a:srgbClr val="FF0000"/>
                              </a:solidFill>
                            </a:rPr>
                            <a:t>4096</a:t>
                          </a:r>
                          <a:endParaRPr lang="zh-CN" altLang="en-US" dirty="0">
                            <a:solidFill>
                              <a:srgbClr val="FF0000"/>
                            </a:solidFill>
                          </a:endParaRPr>
                        </a:p>
                      </a:txBody>
                      <a:tcPr anchor="ctr"/>
                    </a:tc>
                    <a:tc>
                      <a:txBody>
                        <a:bodyPr/>
                        <a:lstStyle/>
                        <a:p>
                          <a:pPr algn="ctr"/>
                          <a:r>
                            <a:rPr lang="en-US" altLang="zh-CN" dirty="0">
                              <a:solidFill>
                                <a:srgbClr val="FF0000"/>
                              </a:solidFill>
                            </a:rPr>
                            <a:t>2048</a:t>
                          </a:r>
                          <a:endParaRPr lang="zh-CN" altLang="en-US" dirty="0">
                            <a:solidFill>
                              <a:srgbClr val="FF0000"/>
                            </a:solidFill>
                          </a:endParaRPr>
                        </a:p>
                      </a:txBody>
                      <a:tcPr anchor="ctr"/>
                    </a:tc>
                    <a:tc>
                      <a:txBody>
                        <a:bodyPr/>
                        <a:lstStyle/>
                        <a:p>
                          <a:pPr algn="ctr"/>
                          <a:r>
                            <a:rPr lang="en-US" altLang="zh-CN" dirty="0">
                              <a:solidFill>
                                <a:srgbClr val="FF0000"/>
                              </a:solidFill>
                            </a:rPr>
                            <a:t>4096</a:t>
                          </a:r>
                          <a:endParaRPr lang="zh-CN" altLang="en-US" dirty="0">
                            <a:solidFill>
                              <a:srgbClr val="FF0000"/>
                            </a:solidFill>
                          </a:endParaRPr>
                        </a:p>
                      </a:txBody>
                      <a:tcPr anchor="ctr"/>
                    </a:tc>
                    <a:tc>
                      <a:txBody>
                        <a:bodyPr/>
                        <a:lstStyle/>
                        <a:p>
                          <a:pPr algn="ctr"/>
                          <a:r>
                            <a:rPr lang="en-US" altLang="zh-CN" dirty="0">
                              <a:solidFill>
                                <a:srgbClr val="FF0000"/>
                              </a:solidFill>
                            </a:rPr>
                            <a:t>2048</a:t>
                          </a:r>
                          <a:endParaRPr lang="zh-CN" altLang="en-US" dirty="0">
                            <a:solidFill>
                              <a:srgbClr val="FF0000"/>
                            </a:solidFill>
                          </a:endParaRPr>
                        </a:p>
                      </a:txBody>
                      <a:tcPr anchor="ctr"/>
                    </a:tc>
                  </a:tr>
                  <a:tr h="370840">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a:txBody>
                      <a:tcPr/>
                    </a:tc>
                    <a:tc>
                      <a:txBody>
                        <a:bodyPr/>
                        <a:lstStyle/>
                        <a:p>
                          <a:pPr algn="ctr"/>
                          <a:r>
                            <a:rPr lang="en-US" altLang="zh-CN" dirty="0"/>
                            <a:t>(512,</a:t>
                          </a:r>
                          <a:r>
                            <a:rPr lang="en-US" altLang="zh-CN" dirty="0">
                              <a:solidFill>
                                <a:srgbClr val="FF0000"/>
                              </a:solidFill>
                            </a:rPr>
                            <a:t>128</a:t>
                          </a:r>
                          <a:r>
                            <a:rPr lang="en-US" altLang="zh-CN" dirty="0"/>
                            <a:t>)</a:t>
                          </a:r>
                          <a:endParaRPr lang="zh-CN" altLang="en-US" dirty="0"/>
                        </a:p>
                      </a:txBody>
                      <a:tcPr anchor="ctr"/>
                    </a:tc>
                    <a:tc>
                      <a:txBody>
                        <a:bodyPr/>
                        <a:lstStyle/>
                        <a:p>
                          <a:pPr algn="ctr"/>
                          <a:r>
                            <a:rPr lang="en-US" altLang="zh-CN" dirty="0"/>
                            <a:t>(512,</a:t>
                          </a:r>
                          <a:r>
                            <a:rPr lang="en-US" altLang="zh-CN" dirty="0">
                              <a:solidFill>
                                <a:srgbClr val="FF0000"/>
                              </a:solidFill>
                            </a:rPr>
                            <a:t>256</a:t>
                          </a:r>
                          <a:r>
                            <a:rPr lang="en-US" altLang="zh-CN" dirty="0"/>
                            <a:t>)</a:t>
                          </a:r>
                          <a:endParaRPr lang="zh-CN" altLang="en-US" dirty="0"/>
                        </a:p>
                      </a:txBody>
                      <a:tcPr anchor="ctr"/>
                    </a:tc>
                    <a:tc>
                      <a:txBody>
                        <a:bodyPr/>
                        <a:lstStyle/>
                        <a:p>
                          <a:pPr algn="ctr"/>
                          <a:r>
                            <a:rPr lang="en-US" altLang="zh-CN" dirty="0">
                              <a:solidFill>
                                <a:srgbClr val="FF0000"/>
                              </a:solidFill>
                            </a:rPr>
                            <a:t>(4096,256)</a:t>
                          </a:r>
                          <a:endParaRPr lang="zh-CN" altLang="en-US" dirty="0">
                            <a:solidFill>
                              <a:srgbClr val="FF0000"/>
                            </a:solidFill>
                          </a:endParaRPr>
                        </a:p>
                      </a:txBody>
                      <a:tcPr anchor="ctr"/>
                    </a:tc>
                    <a:tc>
                      <a:txBody>
                        <a:bodyPr/>
                        <a:lstStyle/>
                        <a:p>
                          <a:pPr algn="ctr"/>
                          <a:r>
                            <a:rPr lang="en-US" altLang="zh-CN" dirty="0">
                              <a:solidFill>
                                <a:srgbClr val="FF0000"/>
                              </a:solidFill>
                            </a:rPr>
                            <a:t>(2048,1024)</a:t>
                          </a:r>
                          <a:endParaRPr lang="zh-CN" altLang="en-US" dirty="0">
                            <a:solidFill>
                              <a:srgbClr val="FF0000"/>
                            </a:solidFill>
                          </a:endParaRPr>
                        </a:p>
                      </a:txBody>
                      <a:tcPr anchor="ctr"/>
                    </a:tc>
                    <a:tc>
                      <a:txBody>
                        <a:bodyPr/>
                        <a:lstStyle/>
                        <a:p>
                          <a:pPr algn="ctr"/>
                          <a:r>
                            <a:rPr lang="en-US" altLang="zh-CN" dirty="0"/>
                            <a:t>(1024,256)</a:t>
                          </a:r>
                          <a:endParaRPr lang="zh-CN" altLang="en-US" dirty="0"/>
                        </a:p>
                      </a:txBody>
                      <a:tcPr anchor="ctr"/>
                    </a:tc>
                    <a:tc>
                      <a:txBody>
                        <a:bodyPr/>
                        <a:lstStyle/>
                        <a:p>
                          <a:pPr algn="ctr"/>
                          <a:r>
                            <a:rPr lang="en-US" altLang="zh-CN" dirty="0"/>
                            <a:t>(1024,256)</a:t>
                          </a:r>
                          <a:endParaRPr lang="zh-CN" altLang="en-US" dirty="0"/>
                        </a:p>
                      </a:txBody>
                      <a:tcPr anchor="ctr"/>
                    </a:tc>
                  </a:tr>
                  <a:tr h="370840">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zh-CN" altLang="en-US" dirty="0"/>
                        </a:p>
                      </a:txBody>
                      <a:tcPr/>
                    </a:tc>
                    <a:tc>
                      <a:txBody>
                        <a:bodyPr/>
                        <a:lstStyle/>
                        <a:p>
                          <a:pPr algn="ctr"/>
                          <a:r>
                            <a:rPr lang="en-US" altLang="zh-CN" dirty="0">
                              <a:solidFill>
                                <a:srgbClr val="FF0000"/>
                              </a:solidFill>
                            </a:rPr>
                            <a:t>(600,600)</a:t>
                          </a:r>
                          <a:endParaRPr lang="zh-CN" altLang="en-US" dirty="0">
                            <a:solidFill>
                              <a:srgbClr val="FF0000"/>
                            </a:solidFill>
                          </a:endParaRPr>
                        </a:p>
                      </a:txBody>
                      <a:tcPr anchor="ctr"/>
                    </a:tc>
                    <a:tc>
                      <a:txBody>
                        <a:bodyPr/>
                        <a:lstStyle/>
                        <a:p>
                          <a:pPr algn="ctr"/>
                          <a:r>
                            <a:rPr lang="en-US" altLang="zh-CN" dirty="0">
                              <a:solidFill>
                                <a:srgbClr val="FF0000"/>
                              </a:solidFill>
                            </a:rPr>
                            <a:t>(640,640)</a:t>
                          </a:r>
                          <a:endParaRPr lang="zh-CN" altLang="en-US" dirty="0">
                            <a:solidFill>
                              <a:srgbClr val="FF0000"/>
                            </a:solidFill>
                          </a:endParaRPr>
                        </a:p>
                      </a:txBody>
                      <a:tcPr anchor="ctr"/>
                    </a:tc>
                    <a:tc>
                      <a:txBody>
                        <a:bodyPr/>
                        <a:lstStyle/>
                        <a:p>
                          <a:pPr algn="ctr"/>
                          <a:r>
                            <a:rPr lang="en-US" altLang="zh-CN" dirty="0">
                              <a:solidFill>
                                <a:srgbClr val="FF0000"/>
                              </a:solidFill>
                            </a:rPr>
                            <a:t>(928,896)</a:t>
                          </a:r>
                          <a:endParaRPr lang="zh-CN" altLang="en-US" dirty="0">
                            <a:solidFill>
                              <a:srgbClr val="FF0000"/>
                            </a:solidFill>
                          </a:endParaRPr>
                        </a:p>
                      </a:txBody>
                      <a:tcPr anchor="ctr"/>
                    </a:tc>
                    <a:tc>
                      <a:txBody>
                        <a:bodyPr/>
                        <a:lstStyle/>
                        <a:p>
                          <a:pPr algn="ctr"/>
                          <a:r>
                            <a:rPr lang="en-US" altLang="zh-CN" dirty="0">
                              <a:solidFill>
                                <a:srgbClr val="FF0000"/>
                              </a:solidFill>
                            </a:rPr>
                            <a:t>(900,900)</a:t>
                          </a:r>
                          <a:endParaRPr lang="zh-CN" altLang="en-US" dirty="0">
                            <a:solidFill>
                              <a:srgbClr val="FF0000"/>
                            </a:solidFill>
                          </a:endParaRPr>
                        </a:p>
                      </a:txBody>
                      <a:tcPr anchor="ctr"/>
                    </a:tc>
                    <a:tc>
                      <a:txBody>
                        <a:bodyPr/>
                        <a:lstStyle/>
                        <a:p>
                          <a:pPr algn="ctr"/>
                          <a:r>
                            <a:rPr lang="en-US" altLang="zh-CN" dirty="0"/>
                            <a:t>(</a:t>
                          </a:r>
                          <a:r>
                            <a:rPr lang="en-US" altLang="zh-CN" dirty="0">
                              <a:solidFill>
                                <a:srgbClr val="FF0000"/>
                              </a:solidFill>
                            </a:rPr>
                            <a:t>1136</a:t>
                          </a:r>
                          <a:r>
                            <a:rPr lang="en-US" altLang="zh-CN" dirty="0"/>
                            <a:t>,1120)</a:t>
                          </a:r>
                          <a:endParaRPr lang="zh-CN" altLang="en-US" dirty="0"/>
                        </a:p>
                      </a:txBody>
                      <a:tcPr anchor="ctr"/>
                    </a:tc>
                    <a:tc>
                      <a:txBody>
                        <a:bodyPr/>
                        <a:lstStyle/>
                        <a:p>
                          <a:pPr algn="ctr"/>
                          <a:r>
                            <a:rPr lang="en-US" altLang="zh-CN" dirty="0"/>
                            <a:t>(</a:t>
                          </a:r>
                          <a:r>
                            <a:rPr lang="en-US" altLang="zh-CN" dirty="0">
                              <a:solidFill>
                                <a:srgbClr val="FF0000"/>
                              </a:solidFill>
                            </a:rPr>
                            <a:t>1120</a:t>
                          </a:r>
                          <a:r>
                            <a:rPr lang="en-US" altLang="zh-CN" dirty="0"/>
                            <a:t>,1120)</a:t>
                          </a:r>
                          <a:endParaRPr lang="zh-CN" altLang="en-US" dirty="0"/>
                        </a:p>
                      </a:txBody>
                      <a:tcPr anchor="ctr"/>
                    </a:tc>
                  </a:tr>
                  <a:tr h="370840">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𝑚</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𝑛</m:t>
                                    </m:r>
                                  </m:e>
                                </m:acc>
                                <m:r>
                                  <a:rPr lang="en-US" altLang="zh-CN" b="0" i="1" smtClean="0">
                                    <a:latin typeface="Cambria Math" panose="02040503050406030204" pitchFamily="18" charset="0"/>
                                  </a:rPr>
                                  <m:t>)</m:t>
                                </m:r>
                              </m:oMath>
                            </m:oMathPara>
                          </a14:m>
                          <a:endParaRPr lang="zh-CN" altLang="en-US" dirty="0"/>
                        </a:p>
                      </a:txBody>
                      <a:tcPr/>
                    </a:tc>
                    <a:tc>
                      <a:txBody>
                        <a:bodyPr/>
                        <a:lstStyle/>
                        <a:p>
                          <a:pPr algn="ctr"/>
                          <a:r>
                            <a:rPr lang="en-US" altLang="zh-CN" dirty="0"/>
                            <a:t>(8,8)</a:t>
                          </a:r>
                          <a:endParaRPr lang="zh-CN" altLang="en-US" dirty="0"/>
                        </a:p>
                      </a:txBody>
                      <a:tcPr anchor="ctr"/>
                    </a:tc>
                    <a:tc>
                      <a:txBody>
                        <a:bodyPr/>
                        <a:lstStyle/>
                        <a:p>
                          <a:pPr algn="ctr"/>
                          <a:r>
                            <a:rPr lang="en-US" altLang="zh-CN" dirty="0"/>
                            <a:t>(8,8)</a:t>
                          </a:r>
                          <a:endParaRPr lang="zh-CN" altLang="en-US" dirty="0"/>
                        </a:p>
                      </a:txBody>
                      <a:tcPr anchor="ctr"/>
                    </a:tc>
                    <a:tc>
                      <a:txBody>
                        <a:bodyPr/>
                        <a:lstStyle/>
                        <a:p>
                          <a:pPr algn="ctr"/>
                          <a:r>
                            <a:rPr lang="en-US" altLang="zh-CN" dirty="0"/>
                            <a:t>(8,8)</a:t>
                          </a:r>
                          <a:endParaRPr lang="zh-CN" altLang="en-US" dirty="0"/>
                        </a:p>
                      </a:txBody>
                      <a:tcPr anchor="ctr"/>
                    </a:tc>
                    <a:tc>
                      <a:txBody>
                        <a:bodyPr/>
                        <a:lstStyle/>
                        <a:p>
                          <a:pPr algn="ctr"/>
                          <a:r>
                            <a:rPr lang="en-US" altLang="zh-CN" dirty="0"/>
                            <a:t>(8,8)</a:t>
                          </a:r>
                          <a:endParaRPr lang="zh-CN" altLang="en-US" dirty="0"/>
                        </a:p>
                      </a:txBody>
                      <a:tcPr anchor="ctr"/>
                    </a:tc>
                    <a:tc>
                      <a:txBody>
                        <a:bodyPr/>
                        <a:lstStyle/>
                        <a:p>
                          <a:pPr algn="ctr"/>
                          <a:r>
                            <a:rPr lang="en-US" altLang="zh-CN" dirty="0"/>
                            <a:t>(12,11)</a:t>
                          </a:r>
                          <a:endParaRPr lang="zh-CN" altLang="en-US" dirty="0"/>
                        </a:p>
                      </a:txBody>
                      <a:tcPr anchor="ctr"/>
                    </a:tc>
                    <a:tc>
                      <a:txBody>
                        <a:bodyPr/>
                        <a:lstStyle/>
                        <a:p>
                          <a:pPr algn="ctr"/>
                          <a:r>
                            <a:rPr lang="en-US" altLang="zh-CN" dirty="0"/>
                            <a:t>(12,11)</a:t>
                          </a:r>
                          <a:endParaRPr lang="zh-CN" altLang="en-US" dirty="0"/>
                        </a:p>
                      </a:txBody>
                      <a:tcPr anchor="ctr"/>
                    </a:tc>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ℎ</m:t>
                                    </m:r>
                                  </m:e>
                                  <m:sub>
                                    <m:r>
                                      <a:rPr lang="en-US" altLang="zh-CN" b="0" i="1" smtClean="0">
                                        <a:latin typeface="Cambria Math" panose="02040503050406030204" pitchFamily="18" charset="0"/>
                                      </a:rPr>
                                      <m:t>𝑠</m:t>
                                    </m:r>
                                  </m:sub>
                                </m:sSub>
                              </m:oMath>
                            </m:oMathPara>
                          </a14:m>
                          <a:endParaRPr lang="zh-CN" altLang="en-US" dirty="0"/>
                        </a:p>
                      </a:txBody>
                      <a:tcPr/>
                    </a:tc>
                    <a:tc>
                      <a:txBody>
                        <a:bodyPr/>
                        <a:lstStyle/>
                        <a:p>
                          <a:pPr algn="ctr"/>
                          <a:r>
                            <a:rPr lang="en-US" altLang="zh-CN" dirty="0">
                              <a:solidFill>
                                <a:srgbClr val="FF0000"/>
                              </a:solidFill>
                            </a:rPr>
                            <a:t>150</a:t>
                          </a:r>
                          <a:endParaRPr lang="zh-CN" altLang="en-US" dirty="0">
                            <a:solidFill>
                              <a:srgbClr val="FF0000"/>
                            </a:solidFill>
                          </a:endParaRPr>
                        </a:p>
                      </a:txBody>
                      <a:tcPr anchor="ctr"/>
                    </a:tc>
                    <a:tc>
                      <a:txBody>
                        <a:bodyPr/>
                        <a:lstStyle/>
                        <a:p>
                          <a:pPr algn="ctr"/>
                          <a:r>
                            <a:rPr lang="en-US" altLang="zh-CN" dirty="0">
                              <a:solidFill>
                                <a:srgbClr val="FF0000"/>
                              </a:solidFill>
                            </a:rPr>
                            <a:t>160</a:t>
                          </a:r>
                          <a:endParaRPr lang="zh-CN" altLang="en-US" dirty="0">
                            <a:solidFill>
                              <a:srgbClr val="FF0000"/>
                            </a:solidFill>
                          </a:endParaRPr>
                        </a:p>
                      </a:txBody>
                      <a:tcPr anchor="ctr"/>
                    </a:tc>
                    <a:tc>
                      <a:txBody>
                        <a:bodyPr/>
                        <a:lstStyle/>
                        <a:p>
                          <a:pPr algn="ctr"/>
                          <a:r>
                            <a:rPr lang="en-US" altLang="zh-CN" dirty="0">
                              <a:solidFill>
                                <a:srgbClr val="FF0000"/>
                              </a:solidFill>
                            </a:rPr>
                            <a:t>224</a:t>
                          </a:r>
                          <a:endParaRPr lang="zh-CN" altLang="en-US" dirty="0">
                            <a:solidFill>
                              <a:srgbClr val="FF0000"/>
                            </a:solidFill>
                          </a:endParaRPr>
                        </a:p>
                      </a:txBody>
                      <a:tcPr anchor="ctr"/>
                    </a:tc>
                    <a:tc>
                      <a:txBody>
                        <a:bodyPr/>
                        <a:lstStyle/>
                        <a:p>
                          <a:pPr algn="ctr"/>
                          <a:r>
                            <a:rPr lang="en-US" altLang="zh-CN" dirty="0">
                              <a:solidFill>
                                <a:srgbClr val="FF0000"/>
                              </a:solidFill>
                            </a:rPr>
                            <a:t>225</a:t>
                          </a:r>
                          <a:endParaRPr lang="zh-CN" altLang="en-US" dirty="0">
                            <a:solidFill>
                              <a:srgbClr val="FF0000"/>
                            </a:solidFill>
                          </a:endParaRPr>
                        </a:p>
                      </a:txBody>
                      <a:tcPr anchor="ctr"/>
                    </a:tc>
                    <a:tc>
                      <a:txBody>
                        <a:bodyPr/>
                        <a:lstStyle/>
                        <a:p>
                          <a:pPr algn="ctr"/>
                          <a:r>
                            <a:rPr lang="en-US" altLang="zh-CN" dirty="0"/>
                            <a:t>280</a:t>
                          </a:r>
                          <a:endParaRPr lang="zh-CN" altLang="en-US" dirty="0"/>
                        </a:p>
                      </a:txBody>
                      <a:tcPr anchor="ctr"/>
                    </a:tc>
                    <a:tc>
                      <a:txBody>
                        <a:bodyPr/>
                        <a:lstStyle/>
                        <a:p>
                          <a:pPr algn="ctr"/>
                          <a:r>
                            <a:rPr lang="en-US" altLang="zh-CN" dirty="0"/>
                            <a:t>280</a:t>
                          </a:r>
                          <a:endParaRPr lang="zh-CN" altLang="en-US" dirty="0"/>
                        </a:p>
                      </a:txBody>
                      <a:tcPr anchor="ctr"/>
                    </a:tc>
                  </a:tr>
                </a:tbl>
              </a:graphicData>
            </a:graphic>
          </p:graphicFrame>
        </mc:Choice>
        <mc:Fallback xmlns="">
          <p:graphicFrame>
            <p:nvGraphicFramePr>
              <p:cNvPr id="2" name="表格 3"/>
              <p:cNvGraphicFramePr>
                <a:graphicFrameLocks noGrp="1"/>
              </p:cNvGraphicFramePr>
              <p:nvPr/>
            </p:nvGraphicFramePr>
            <p:xfrm>
              <a:off x="235743" y="3813229"/>
              <a:ext cx="8968792" cy="2966720"/>
            </p:xfrm>
            <a:graphic>
              <a:graphicData uri="http://schemas.openxmlformats.org/drawingml/2006/table">
                <a:tbl>
                  <a:tblPr firstRow="1" bandRow="1">
                    <a:tableStyleId>{5C22544A-7EE6-4342-B048-85BDC9FD1C3A}</a:tableStyleId>
                  </a:tblPr>
                  <a:tblGrid>
                    <a:gridCol w="1281256"/>
                    <a:gridCol w="1281256"/>
                    <a:gridCol w="1281256"/>
                    <a:gridCol w="1281256"/>
                    <a:gridCol w="1281256"/>
                    <a:gridCol w="1281256"/>
                    <a:gridCol w="1281256"/>
                  </a:tblGrid>
                  <a:tr h="370840">
                    <a:tc rowSpan="2">
                      <a:txBody>
                        <a:bodyPr/>
                        <a:lstStyle/>
                        <a:p>
                          <a:endParaRPr lang="zh-CN" altLang="en-US" dirty="0"/>
                        </a:p>
                      </a:txBody>
                      <a:tcPr/>
                    </a:tc>
                    <a:tc gridSpan="2">
                      <a:txBody>
                        <a:bodyPr/>
                        <a:lstStyle/>
                        <a:p>
                          <a:endParaRPr lang="zh-CN"/>
                        </a:p>
                      </a:txBody>
                      <a:tcPr>
                        <a:blipFill>
                          <a:blip r:embed="rId4"/>
                        </a:blipFill>
                      </a:tcPr>
                    </a:tc>
                    <a:tc hMerge="1">
                      <a:tcPr/>
                    </a:tc>
                    <a:tc gridSpan="2">
                      <a:txBody>
                        <a:bodyPr/>
                        <a:lstStyle/>
                        <a:p>
                          <a:endParaRPr lang="zh-CN"/>
                        </a:p>
                      </a:txBody>
                      <a:tcPr>
                        <a:blipFill>
                          <a:blip r:embed="rId4"/>
                        </a:blipFill>
                      </a:tcPr>
                    </a:tc>
                    <a:tc hMerge="1">
                      <a:tcPr/>
                    </a:tc>
                    <a:tc gridSpan="2">
                      <a:txBody>
                        <a:bodyPr/>
                        <a:lstStyle/>
                        <a:p>
                          <a:endParaRPr lang="zh-CN"/>
                        </a:p>
                      </a:txBody>
                      <a:tcPr>
                        <a:blipFill>
                          <a:blip r:embed="rId4"/>
                        </a:blipFill>
                      </a:tcPr>
                    </a:tc>
                    <a:tc hMerge="1">
                      <a:tcPr/>
                    </a:tc>
                  </a:tr>
                  <a:tr h="370840">
                    <a:tc vMerge="1">
                      <a:tcPr/>
                    </a:tc>
                    <a:tc>
                      <a:txBody>
                        <a:bodyPr/>
                        <a:lstStyle/>
                        <a:p>
                          <a:pPr algn="ctr"/>
                          <a:r>
                            <a:rPr lang="en-US" altLang="zh-CN" dirty="0"/>
                            <a:t>code</a:t>
                          </a:r>
                          <a:endParaRPr lang="zh-CN" altLang="en-US" dirty="0"/>
                        </a:p>
                      </a:txBody>
                      <a:tcPr anchor="ctr"/>
                    </a:tc>
                    <a:tc>
                      <a:txBody>
                        <a:bodyPr/>
                        <a:lstStyle/>
                        <a:p>
                          <a:pPr algn="ctr"/>
                          <a:r>
                            <a:rPr lang="en-US" altLang="zh-CN" dirty="0"/>
                            <a:t>doc</a:t>
                          </a:r>
                          <a:endParaRPr lang="zh-CN" altLang="en-US" dirty="0"/>
                        </a:p>
                      </a:txBody>
                      <a:tcPr anchor="ctr"/>
                    </a:tc>
                    <a:tc>
                      <a:txBody>
                        <a:bodyPr/>
                        <a:lstStyle/>
                        <a:p>
                          <a:pPr algn="ctr"/>
                          <a:r>
                            <a:rPr lang="en-US" altLang="zh-CN" dirty="0"/>
                            <a:t>code</a:t>
                          </a:r>
                          <a:endParaRPr lang="zh-CN" altLang="en-US" dirty="0"/>
                        </a:p>
                      </a:txBody>
                      <a:tcPr anchor="ctr"/>
                    </a:tc>
                    <a:tc>
                      <a:txBody>
                        <a:bodyPr/>
                        <a:lstStyle/>
                        <a:p>
                          <a:pPr algn="ctr"/>
                          <a:r>
                            <a:rPr lang="en-US" altLang="zh-CN" dirty="0"/>
                            <a:t>doc</a:t>
                          </a:r>
                          <a:endParaRPr lang="zh-CN" altLang="en-US" dirty="0"/>
                        </a:p>
                      </a:txBody>
                      <a:tcPr anchor="ctr"/>
                    </a:tc>
                    <a:tc>
                      <a:txBody>
                        <a:bodyPr/>
                        <a:lstStyle/>
                        <a:p>
                          <a:pPr algn="ctr"/>
                          <a:r>
                            <a:rPr lang="en-US" altLang="zh-CN" dirty="0"/>
                            <a:t>code</a:t>
                          </a:r>
                          <a:endParaRPr lang="zh-CN" altLang="en-US" dirty="0"/>
                        </a:p>
                      </a:txBody>
                      <a:tcPr anchor="ctr"/>
                    </a:tc>
                    <a:tc>
                      <a:txBody>
                        <a:bodyPr/>
                        <a:lstStyle/>
                        <a:p>
                          <a:pPr algn="ctr"/>
                          <a:r>
                            <a:rPr lang="en-US" altLang="zh-CN" dirty="0"/>
                            <a:t>doc</a:t>
                          </a:r>
                          <a:endParaRPr lang="zh-CN" altLang="en-US" dirty="0"/>
                        </a:p>
                      </a:txBody>
                      <a:tcPr anchor="ctr"/>
                    </a:tc>
                  </a:tr>
                  <a:tr h="370840">
                    <a:tc>
                      <a:txBody>
                        <a:bodyPr/>
                        <a:lstStyle/>
                        <a:p>
                          <a:endParaRPr lang="zh-CN"/>
                        </a:p>
                      </a:txBody>
                      <a:tcPr>
                        <a:blipFill>
                          <a:blip r:embed="rId4"/>
                        </a:blipFill>
                      </a:tcPr>
                    </a:tc>
                    <a:tc>
                      <a:txBody>
                        <a:bodyPr/>
                        <a:lstStyle/>
                        <a:p>
                          <a:pPr algn="ctr"/>
                          <a:r>
                            <a:rPr lang="en-US" altLang="zh-CN" dirty="0"/>
                            <a:t>4096</a:t>
                          </a:r>
                          <a:endParaRPr lang="zh-CN" altLang="en-US" dirty="0"/>
                        </a:p>
                      </a:txBody>
                      <a:tcPr anchor="ctr"/>
                    </a:tc>
                    <a:tc>
                      <a:txBody>
                        <a:bodyPr/>
                        <a:lstStyle/>
                        <a:p>
                          <a:pPr algn="ctr"/>
                          <a:r>
                            <a:rPr lang="en-US" altLang="zh-CN" dirty="0"/>
                            <a:t>4096</a:t>
                          </a:r>
                          <a:endParaRPr lang="zh-CN" altLang="en-US" dirty="0"/>
                        </a:p>
                      </a:txBody>
                      <a:tcPr anchor="ctr"/>
                    </a:tc>
                    <a:tc>
                      <a:txBody>
                        <a:bodyPr/>
                        <a:lstStyle/>
                        <a:p>
                          <a:pPr algn="ctr"/>
                          <a:r>
                            <a:rPr lang="en-US" altLang="zh-CN" dirty="0"/>
                            <a:t>4096</a:t>
                          </a:r>
                          <a:endParaRPr lang="zh-CN" altLang="en-US" dirty="0"/>
                        </a:p>
                      </a:txBody>
                      <a:tcPr anchor="ctr"/>
                    </a:tc>
                    <a:tc>
                      <a:txBody>
                        <a:bodyPr/>
                        <a:lstStyle/>
                        <a:p>
                          <a:pPr algn="ctr"/>
                          <a:r>
                            <a:rPr lang="en-US" altLang="zh-CN" dirty="0"/>
                            <a:t>4096</a:t>
                          </a:r>
                          <a:endParaRPr lang="zh-CN" altLang="en-US" dirty="0"/>
                        </a:p>
                      </a:txBody>
                      <a:tcPr anchor="ctr"/>
                    </a:tc>
                    <a:tc>
                      <a:txBody>
                        <a:bodyPr/>
                        <a:lstStyle/>
                        <a:p>
                          <a:pPr algn="ctr"/>
                          <a:r>
                            <a:rPr lang="en-US" altLang="zh-CN" dirty="0"/>
                            <a:t>4096</a:t>
                          </a:r>
                          <a:endParaRPr lang="zh-CN" altLang="en-US" dirty="0"/>
                        </a:p>
                      </a:txBody>
                      <a:tcPr anchor="ctr"/>
                    </a:tc>
                    <a:tc>
                      <a:txBody>
                        <a:bodyPr/>
                        <a:lstStyle/>
                        <a:p>
                          <a:pPr algn="ctr"/>
                          <a:r>
                            <a:rPr lang="en-US" altLang="zh-CN" dirty="0"/>
                            <a:t>4096</a:t>
                          </a:r>
                          <a:endParaRPr lang="zh-CN" altLang="en-US" dirty="0"/>
                        </a:p>
                      </a:txBody>
                      <a:tcPr anchor="ctr"/>
                    </a:tc>
                  </a:tr>
                  <a:tr h="370840">
                    <a:tc>
                      <a:txBody>
                        <a:bodyPr/>
                        <a:lstStyle/>
                        <a:p>
                          <a:endParaRPr lang="zh-CN"/>
                        </a:p>
                      </a:txBody>
                      <a:tcPr>
                        <a:blipFill>
                          <a:blip r:embed="rId4"/>
                        </a:blipFill>
                      </a:tcPr>
                    </a:tc>
                    <a:tc>
                      <a:txBody>
                        <a:bodyPr/>
                        <a:lstStyle/>
                        <a:p>
                          <a:pPr algn="ctr"/>
                          <a:r>
                            <a:rPr lang="en-US" altLang="zh-CN" dirty="0">
                              <a:solidFill>
                                <a:srgbClr val="FF0000"/>
                              </a:solidFill>
                            </a:rPr>
                            <a:t>4096</a:t>
                          </a:r>
                          <a:endParaRPr lang="zh-CN" altLang="en-US" dirty="0">
                            <a:solidFill>
                              <a:srgbClr val="FF0000"/>
                            </a:solidFill>
                          </a:endParaRPr>
                        </a:p>
                      </a:txBody>
                      <a:tcPr anchor="ctr"/>
                    </a:tc>
                    <a:tc>
                      <a:txBody>
                        <a:bodyPr/>
                        <a:lstStyle/>
                        <a:p>
                          <a:pPr algn="ctr"/>
                          <a:r>
                            <a:rPr lang="en-US" altLang="zh-CN" dirty="0">
                              <a:solidFill>
                                <a:srgbClr val="FF0000"/>
                              </a:solidFill>
                            </a:rPr>
                            <a:t>512</a:t>
                          </a:r>
                          <a:endParaRPr lang="zh-CN" altLang="en-US" dirty="0">
                            <a:solidFill>
                              <a:srgbClr val="FF0000"/>
                            </a:solidFill>
                          </a:endParaRPr>
                        </a:p>
                      </a:txBody>
                      <a:tcPr anchor="ctr"/>
                    </a:tc>
                    <a:tc>
                      <a:txBody>
                        <a:bodyPr/>
                        <a:lstStyle/>
                        <a:p>
                          <a:pPr algn="ctr"/>
                          <a:r>
                            <a:rPr lang="en-US" altLang="zh-CN" dirty="0">
                              <a:solidFill>
                                <a:srgbClr val="FF0000"/>
                              </a:solidFill>
                            </a:rPr>
                            <a:t>4096</a:t>
                          </a:r>
                          <a:endParaRPr lang="zh-CN" altLang="en-US" dirty="0">
                            <a:solidFill>
                              <a:srgbClr val="FF0000"/>
                            </a:solidFill>
                          </a:endParaRPr>
                        </a:p>
                      </a:txBody>
                      <a:tcPr anchor="ctr"/>
                    </a:tc>
                    <a:tc>
                      <a:txBody>
                        <a:bodyPr/>
                        <a:lstStyle/>
                        <a:p>
                          <a:pPr algn="ctr"/>
                          <a:r>
                            <a:rPr lang="en-US" altLang="zh-CN" dirty="0">
                              <a:solidFill>
                                <a:srgbClr val="FF0000"/>
                              </a:solidFill>
                            </a:rPr>
                            <a:t>2048</a:t>
                          </a:r>
                          <a:endParaRPr lang="zh-CN" altLang="en-US" dirty="0">
                            <a:solidFill>
                              <a:srgbClr val="FF0000"/>
                            </a:solidFill>
                          </a:endParaRPr>
                        </a:p>
                      </a:txBody>
                      <a:tcPr anchor="ctr"/>
                    </a:tc>
                    <a:tc>
                      <a:txBody>
                        <a:bodyPr/>
                        <a:lstStyle/>
                        <a:p>
                          <a:pPr algn="ctr"/>
                          <a:r>
                            <a:rPr lang="en-US" altLang="zh-CN" dirty="0">
                              <a:solidFill>
                                <a:srgbClr val="FF0000"/>
                              </a:solidFill>
                            </a:rPr>
                            <a:t>4096</a:t>
                          </a:r>
                          <a:endParaRPr lang="zh-CN" altLang="en-US" dirty="0">
                            <a:solidFill>
                              <a:srgbClr val="FF0000"/>
                            </a:solidFill>
                          </a:endParaRPr>
                        </a:p>
                      </a:txBody>
                      <a:tcPr anchor="ctr"/>
                    </a:tc>
                    <a:tc>
                      <a:txBody>
                        <a:bodyPr/>
                        <a:lstStyle/>
                        <a:p>
                          <a:pPr algn="ctr"/>
                          <a:r>
                            <a:rPr lang="en-US" altLang="zh-CN" dirty="0">
                              <a:solidFill>
                                <a:srgbClr val="FF0000"/>
                              </a:solidFill>
                            </a:rPr>
                            <a:t>2048</a:t>
                          </a:r>
                          <a:endParaRPr lang="zh-CN" altLang="en-US" dirty="0">
                            <a:solidFill>
                              <a:srgbClr val="FF0000"/>
                            </a:solidFill>
                          </a:endParaRPr>
                        </a:p>
                      </a:txBody>
                      <a:tcPr anchor="ctr"/>
                    </a:tc>
                  </a:tr>
                  <a:tr h="370840">
                    <a:tc>
                      <a:txBody>
                        <a:bodyPr/>
                        <a:lstStyle/>
                        <a:p>
                          <a:endParaRPr lang="zh-CN"/>
                        </a:p>
                      </a:txBody>
                      <a:tcPr>
                        <a:blipFill>
                          <a:blip r:embed="rId4"/>
                        </a:blipFill>
                      </a:tcPr>
                    </a:tc>
                    <a:tc>
                      <a:txBody>
                        <a:bodyPr/>
                        <a:lstStyle/>
                        <a:p>
                          <a:pPr algn="ctr"/>
                          <a:r>
                            <a:rPr lang="en-US" altLang="zh-CN" dirty="0"/>
                            <a:t>(512,</a:t>
                          </a:r>
                          <a:r>
                            <a:rPr lang="en-US" altLang="zh-CN" dirty="0">
                              <a:solidFill>
                                <a:srgbClr val="FF0000"/>
                              </a:solidFill>
                            </a:rPr>
                            <a:t>128</a:t>
                          </a:r>
                          <a:r>
                            <a:rPr lang="en-US" altLang="zh-CN" dirty="0"/>
                            <a:t>)</a:t>
                          </a:r>
                          <a:endParaRPr lang="zh-CN" altLang="en-US" dirty="0"/>
                        </a:p>
                      </a:txBody>
                      <a:tcPr anchor="ctr"/>
                    </a:tc>
                    <a:tc>
                      <a:txBody>
                        <a:bodyPr/>
                        <a:lstStyle/>
                        <a:p>
                          <a:pPr algn="ctr"/>
                          <a:r>
                            <a:rPr lang="en-US" altLang="zh-CN" dirty="0"/>
                            <a:t>(512,</a:t>
                          </a:r>
                          <a:r>
                            <a:rPr lang="en-US" altLang="zh-CN" dirty="0">
                              <a:solidFill>
                                <a:srgbClr val="FF0000"/>
                              </a:solidFill>
                            </a:rPr>
                            <a:t>256</a:t>
                          </a:r>
                          <a:r>
                            <a:rPr lang="en-US" altLang="zh-CN" dirty="0"/>
                            <a:t>)</a:t>
                          </a:r>
                          <a:endParaRPr lang="zh-CN" altLang="en-US" dirty="0"/>
                        </a:p>
                      </a:txBody>
                      <a:tcPr anchor="ctr"/>
                    </a:tc>
                    <a:tc>
                      <a:txBody>
                        <a:bodyPr/>
                        <a:lstStyle/>
                        <a:p>
                          <a:pPr algn="ctr"/>
                          <a:r>
                            <a:rPr lang="en-US" altLang="zh-CN" dirty="0">
                              <a:solidFill>
                                <a:srgbClr val="FF0000"/>
                              </a:solidFill>
                            </a:rPr>
                            <a:t>(4096,256)</a:t>
                          </a:r>
                          <a:endParaRPr lang="zh-CN" altLang="en-US" dirty="0">
                            <a:solidFill>
                              <a:srgbClr val="FF0000"/>
                            </a:solidFill>
                          </a:endParaRPr>
                        </a:p>
                      </a:txBody>
                      <a:tcPr anchor="ctr"/>
                    </a:tc>
                    <a:tc>
                      <a:txBody>
                        <a:bodyPr/>
                        <a:lstStyle/>
                        <a:p>
                          <a:pPr algn="ctr"/>
                          <a:r>
                            <a:rPr lang="en-US" altLang="zh-CN" dirty="0">
                              <a:solidFill>
                                <a:srgbClr val="FF0000"/>
                              </a:solidFill>
                            </a:rPr>
                            <a:t>(2048,1024)</a:t>
                          </a:r>
                          <a:endParaRPr lang="zh-CN" altLang="en-US" dirty="0">
                            <a:solidFill>
                              <a:srgbClr val="FF0000"/>
                            </a:solidFill>
                          </a:endParaRPr>
                        </a:p>
                      </a:txBody>
                      <a:tcPr anchor="ctr"/>
                    </a:tc>
                    <a:tc>
                      <a:txBody>
                        <a:bodyPr/>
                        <a:lstStyle/>
                        <a:p>
                          <a:pPr algn="ctr"/>
                          <a:r>
                            <a:rPr lang="en-US" altLang="zh-CN" dirty="0"/>
                            <a:t>(1024,256)</a:t>
                          </a:r>
                          <a:endParaRPr lang="zh-CN" altLang="en-US" dirty="0"/>
                        </a:p>
                      </a:txBody>
                      <a:tcPr anchor="ctr"/>
                    </a:tc>
                    <a:tc>
                      <a:txBody>
                        <a:bodyPr/>
                        <a:lstStyle/>
                        <a:p>
                          <a:pPr algn="ctr"/>
                          <a:r>
                            <a:rPr lang="en-US" altLang="zh-CN" dirty="0"/>
                            <a:t>(1024,256)</a:t>
                          </a:r>
                          <a:endParaRPr lang="zh-CN" altLang="en-US" dirty="0"/>
                        </a:p>
                      </a:txBody>
                      <a:tcPr anchor="ctr"/>
                    </a:tc>
                  </a:tr>
                  <a:tr h="370840">
                    <a:tc>
                      <a:txBody>
                        <a:bodyPr/>
                        <a:lstStyle/>
                        <a:p>
                          <a:endParaRPr lang="zh-CN"/>
                        </a:p>
                      </a:txBody>
                      <a:tcPr>
                        <a:blipFill>
                          <a:blip r:embed="rId4"/>
                        </a:blipFill>
                      </a:tcPr>
                    </a:tc>
                    <a:tc>
                      <a:txBody>
                        <a:bodyPr/>
                        <a:lstStyle/>
                        <a:p>
                          <a:pPr algn="ctr"/>
                          <a:r>
                            <a:rPr lang="en-US" altLang="zh-CN" dirty="0">
                              <a:solidFill>
                                <a:srgbClr val="FF0000"/>
                              </a:solidFill>
                            </a:rPr>
                            <a:t>(600,600)</a:t>
                          </a:r>
                          <a:endParaRPr lang="zh-CN" altLang="en-US" dirty="0">
                            <a:solidFill>
                              <a:srgbClr val="FF0000"/>
                            </a:solidFill>
                          </a:endParaRPr>
                        </a:p>
                      </a:txBody>
                      <a:tcPr anchor="ctr"/>
                    </a:tc>
                    <a:tc>
                      <a:txBody>
                        <a:bodyPr/>
                        <a:lstStyle/>
                        <a:p>
                          <a:pPr algn="ctr"/>
                          <a:r>
                            <a:rPr lang="en-US" altLang="zh-CN" dirty="0">
                              <a:solidFill>
                                <a:srgbClr val="FF0000"/>
                              </a:solidFill>
                            </a:rPr>
                            <a:t>(640,640)</a:t>
                          </a:r>
                          <a:endParaRPr lang="zh-CN" altLang="en-US" dirty="0">
                            <a:solidFill>
                              <a:srgbClr val="FF0000"/>
                            </a:solidFill>
                          </a:endParaRPr>
                        </a:p>
                      </a:txBody>
                      <a:tcPr anchor="ctr"/>
                    </a:tc>
                    <a:tc>
                      <a:txBody>
                        <a:bodyPr/>
                        <a:lstStyle/>
                        <a:p>
                          <a:pPr algn="ctr"/>
                          <a:r>
                            <a:rPr lang="en-US" altLang="zh-CN" dirty="0">
                              <a:solidFill>
                                <a:srgbClr val="FF0000"/>
                              </a:solidFill>
                            </a:rPr>
                            <a:t>(928,896)</a:t>
                          </a:r>
                          <a:endParaRPr lang="zh-CN" altLang="en-US" dirty="0">
                            <a:solidFill>
                              <a:srgbClr val="FF0000"/>
                            </a:solidFill>
                          </a:endParaRPr>
                        </a:p>
                      </a:txBody>
                      <a:tcPr anchor="ctr"/>
                    </a:tc>
                    <a:tc>
                      <a:txBody>
                        <a:bodyPr/>
                        <a:lstStyle/>
                        <a:p>
                          <a:pPr algn="ctr"/>
                          <a:r>
                            <a:rPr lang="en-US" altLang="zh-CN" dirty="0">
                              <a:solidFill>
                                <a:srgbClr val="FF0000"/>
                              </a:solidFill>
                            </a:rPr>
                            <a:t>(900,900)</a:t>
                          </a:r>
                          <a:endParaRPr lang="zh-CN" altLang="en-US" dirty="0">
                            <a:solidFill>
                              <a:srgbClr val="FF0000"/>
                            </a:solidFill>
                          </a:endParaRPr>
                        </a:p>
                      </a:txBody>
                      <a:tcPr anchor="ctr"/>
                    </a:tc>
                    <a:tc>
                      <a:txBody>
                        <a:bodyPr/>
                        <a:lstStyle/>
                        <a:p>
                          <a:pPr algn="ctr"/>
                          <a:r>
                            <a:rPr lang="en-US" altLang="zh-CN" dirty="0"/>
                            <a:t>(</a:t>
                          </a:r>
                          <a:r>
                            <a:rPr lang="en-US" altLang="zh-CN" dirty="0">
                              <a:solidFill>
                                <a:srgbClr val="FF0000"/>
                              </a:solidFill>
                            </a:rPr>
                            <a:t>1136</a:t>
                          </a:r>
                          <a:r>
                            <a:rPr lang="en-US" altLang="zh-CN" dirty="0"/>
                            <a:t>,1120)</a:t>
                          </a:r>
                          <a:endParaRPr lang="zh-CN" altLang="en-US" dirty="0"/>
                        </a:p>
                      </a:txBody>
                      <a:tcPr anchor="ctr"/>
                    </a:tc>
                    <a:tc>
                      <a:txBody>
                        <a:bodyPr/>
                        <a:lstStyle/>
                        <a:p>
                          <a:pPr algn="ctr"/>
                          <a:r>
                            <a:rPr lang="en-US" altLang="zh-CN" dirty="0"/>
                            <a:t>(</a:t>
                          </a:r>
                          <a:r>
                            <a:rPr lang="en-US" altLang="zh-CN" dirty="0">
                              <a:solidFill>
                                <a:srgbClr val="FF0000"/>
                              </a:solidFill>
                            </a:rPr>
                            <a:t>1120</a:t>
                          </a:r>
                          <a:r>
                            <a:rPr lang="en-US" altLang="zh-CN" dirty="0"/>
                            <a:t>,1120)</a:t>
                          </a:r>
                          <a:endParaRPr lang="zh-CN" altLang="en-US" dirty="0"/>
                        </a:p>
                      </a:txBody>
                      <a:tcPr anchor="ctr"/>
                    </a:tc>
                  </a:tr>
                  <a:tr h="370840">
                    <a:tc>
                      <a:txBody>
                        <a:bodyPr/>
                        <a:lstStyle/>
                        <a:p>
                          <a:endParaRPr lang="zh-CN"/>
                        </a:p>
                      </a:txBody>
                      <a:tcPr>
                        <a:blipFill>
                          <a:blip r:embed="rId4"/>
                        </a:blipFill>
                      </a:tcPr>
                    </a:tc>
                    <a:tc>
                      <a:txBody>
                        <a:bodyPr/>
                        <a:lstStyle/>
                        <a:p>
                          <a:pPr algn="ctr"/>
                          <a:r>
                            <a:rPr lang="en-US" altLang="zh-CN" dirty="0"/>
                            <a:t>(8,8)</a:t>
                          </a:r>
                          <a:endParaRPr lang="zh-CN" altLang="en-US" dirty="0"/>
                        </a:p>
                      </a:txBody>
                      <a:tcPr anchor="ctr"/>
                    </a:tc>
                    <a:tc>
                      <a:txBody>
                        <a:bodyPr/>
                        <a:lstStyle/>
                        <a:p>
                          <a:pPr algn="ctr"/>
                          <a:r>
                            <a:rPr lang="en-US" altLang="zh-CN" dirty="0"/>
                            <a:t>(8,8)</a:t>
                          </a:r>
                          <a:endParaRPr lang="zh-CN" altLang="en-US" dirty="0"/>
                        </a:p>
                      </a:txBody>
                      <a:tcPr anchor="ctr"/>
                    </a:tc>
                    <a:tc>
                      <a:txBody>
                        <a:bodyPr/>
                        <a:lstStyle/>
                        <a:p>
                          <a:pPr algn="ctr"/>
                          <a:r>
                            <a:rPr lang="en-US" altLang="zh-CN" dirty="0"/>
                            <a:t>(8,8)</a:t>
                          </a:r>
                          <a:endParaRPr lang="zh-CN" altLang="en-US" dirty="0"/>
                        </a:p>
                      </a:txBody>
                      <a:tcPr anchor="ctr"/>
                    </a:tc>
                    <a:tc>
                      <a:txBody>
                        <a:bodyPr/>
                        <a:lstStyle/>
                        <a:p>
                          <a:pPr algn="ctr"/>
                          <a:r>
                            <a:rPr lang="en-US" altLang="zh-CN" dirty="0"/>
                            <a:t>(8,8)</a:t>
                          </a:r>
                          <a:endParaRPr lang="zh-CN" altLang="en-US" dirty="0"/>
                        </a:p>
                      </a:txBody>
                      <a:tcPr anchor="ctr"/>
                    </a:tc>
                    <a:tc>
                      <a:txBody>
                        <a:bodyPr/>
                        <a:lstStyle/>
                        <a:p>
                          <a:pPr algn="ctr"/>
                          <a:r>
                            <a:rPr lang="en-US" altLang="zh-CN" dirty="0"/>
                            <a:t>(12,11)</a:t>
                          </a:r>
                          <a:endParaRPr lang="zh-CN" altLang="en-US" dirty="0"/>
                        </a:p>
                      </a:txBody>
                      <a:tcPr anchor="ctr"/>
                    </a:tc>
                    <a:tc>
                      <a:txBody>
                        <a:bodyPr/>
                        <a:lstStyle/>
                        <a:p>
                          <a:pPr algn="ctr"/>
                          <a:r>
                            <a:rPr lang="en-US" altLang="zh-CN" dirty="0"/>
                            <a:t>(12,11)</a:t>
                          </a:r>
                          <a:endParaRPr lang="zh-CN" altLang="en-US" dirty="0"/>
                        </a:p>
                      </a:txBody>
                      <a:tcPr anchor="ctr"/>
                    </a:tc>
                  </a:tr>
                  <a:tr h="370840">
                    <a:tc>
                      <a:txBody>
                        <a:bodyPr/>
                        <a:lstStyle/>
                        <a:p>
                          <a:endParaRPr lang="zh-CN"/>
                        </a:p>
                      </a:txBody>
                      <a:tcPr>
                        <a:blipFill>
                          <a:blip r:embed="rId4"/>
                        </a:blipFill>
                      </a:tcPr>
                    </a:tc>
                    <a:tc>
                      <a:txBody>
                        <a:bodyPr/>
                        <a:lstStyle/>
                        <a:p>
                          <a:pPr algn="ctr"/>
                          <a:r>
                            <a:rPr lang="en-US" altLang="zh-CN" dirty="0">
                              <a:solidFill>
                                <a:srgbClr val="FF0000"/>
                              </a:solidFill>
                            </a:rPr>
                            <a:t>150</a:t>
                          </a:r>
                          <a:endParaRPr lang="zh-CN" altLang="en-US" dirty="0">
                            <a:solidFill>
                              <a:srgbClr val="FF0000"/>
                            </a:solidFill>
                          </a:endParaRPr>
                        </a:p>
                      </a:txBody>
                      <a:tcPr anchor="ctr"/>
                    </a:tc>
                    <a:tc>
                      <a:txBody>
                        <a:bodyPr/>
                        <a:lstStyle/>
                        <a:p>
                          <a:pPr algn="ctr"/>
                          <a:r>
                            <a:rPr lang="en-US" altLang="zh-CN" dirty="0">
                              <a:solidFill>
                                <a:srgbClr val="FF0000"/>
                              </a:solidFill>
                            </a:rPr>
                            <a:t>160</a:t>
                          </a:r>
                          <a:endParaRPr lang="zh-CN" altLang="en-US" dirty="0">
                            <a:solidFill>
                              <a:srgbClr val="FF0000"/>
                            </a:solidFill>
                          </a:endParaRPr>
                        </a:p>
                      </a:txBody>
                      <a:tcPr anchor="ctr"/>
                    </a:tc>
                    <a:tc>
                      <a:txBody>
                        <a:bodyPr/>
                        <a:lstStyle/>
                        <a:p>
                          <a:pPr algn="ctr"/>
                          <a:r>
                            <a:rPr lang="en-US" altLang="zh-CN" dirty="0">
                              <a:solidFill>
                                <a:srgbClr val="FF0000"/>
                              </a:solidFill>
                            </a:rPr>
                            <a:t>224</a:t>
                          </a:r>
                          <a:endParaRPr lang="zh-CN" altLang="en-US" dirty="0">
                            <a:solidFill>
                              <a:srgbClr val="FF0000"/>
                            </a:solidFill>
                          </a:endParaRPr>
                        </a:p>
                      </a:txBody>
                      <a:tcPr anchor="ctr"/>
                    </a:tc>
                    <a:tc>
                      <a:txBody>
                        <a:bodyPr/>
                        <a:lstStyle/>
                        <a:p>
                          <a:pPr algn="ctr"/>
                          <a:r>
                            <a:rPr lang="en-US" altLang="zh-CN" dirty="0">
                              <a:solidFill>
                                <a:srgbClr val="FF0000"/>
                              </a:solidFill>
                            </a:rPr>
                            <a:t>225</a:t>
                          </a:r>
                          <a:endParaRPr lang="zh-CN" altLang="en-US" dirty="0">
                            <a:solidFill>
                              <a:srgbClr val="FF0000"/>
                            </a:solidFill>
                          </a:endParaRPr>
                        </a:p>
                      </a:txBody>
                      <a:tcPr anchor="ctr"/>
                    </a:tc>
                    <a:tc>
                      <a:txBody>
                        <a:bodyPr/>
                        <a:lstStyle/>
                        <a:p>
                          <a:pPr algn="ctr"/>
                          <a:r>
                            <a:rPr lang="en-US" altLang="zh-CN" dirty="0"/>
                            <a:t>280</a:t>
                          </a:r>
                          <a:endParaRPr lang="zh-CN" altLang="en-US" dirty="0"/>
                        </a:p>
                      </a:txBody>
                      <a:tcPr anchor="ctr"/>
                    </a:tc>
                    <a:tc>
                      <a:txBody>
                        <a:bodyPr/>
                        <a:lstStyle/>
                        <a:p>
                          <a:pPr algn="ctr"/>
                          <a:r>
                            <a:rPr lang="en-US" altLang="zh-CN" dirty="0"/>
                            <a:t>280</a:t>
                          </a:r>
                          <a:endParaRPr lang="zh-CN" altLang="en-US" dirty="0"/>
                        </a:p>
                      </a:txBody>
                      <a:tcPr anchor="ctr"/>
                    </a:tc>
                  </a:tr>
                </a:tbl>
              </a:graphicData>
            </a:graphic>
          </p:graphicFrame>
        </mc:Fallback>
      </mc:AlternateContent>
      <mc:AlternateContent xmlns:mc="http://schemas.openxmlformats.org/markup-compatibility/2006">
        <mc:Choice xmlns:a14="http://schemas.microsoft.com/office/drawing/2010/main" Requires="a14">
          <p:sp>
            <p:nvSpPr>
              <p:cNvPr id="33" name="文本框 32"/>
              <p:cNvSpPr txBox="1"/>
              <p:nvPr/>
            </p:nvSpPr>
            <p:spPr>
              <a:xfrm>
                <a:off x="2683415" y="3481018"/>
                <a:ext cx="4820255" cy="338554"/>
              </a:xfrm>
              <a:prstGeom prst="rect">
                <a:avLst/>
              </a:prstGeom>
              <a:noFill/>
            </p:spPr>
            <p:txBody>
              <a:bodyPr wrap="square">
                <a:spAutoFit/>
              </a:bodyPr>
              <a:lstStyle/>
              <a:p>
                <a:pPr algn="ctr"/>
                <a14:m>
                  <m:oMath xmlns:m="http://schemas.openxmlformats.org/officeDocument/2006/math">
                    <m:r>
                      <a:rPr lang="en-US" altLang="zh-CN" sz="1600" b="0" i="1" smtClean="0">
                        <a:latin typeface="Cambria Math" panose="02040503050406030204" pitchFamily="18" charset="0"/>
                        <a:ea typeface="微软雅黑" panose="020B0503020204020204" charset="-122"/>
                        <a:cs typeface="Times New Roman" panose="02020603050405020304" pitchFamily="18" charset="0"/>
                      </a:rPr>
                      <m:t>𝑆𝐶𝑙𝑜𝑢</m:t>
                    </m:r>
                    <m:sSup>
                      <m:sSupPr>
                        <m:ctrlPr>
                          <a:rPr lang="en-US" altLang="zh-CN" sz="1600" b="0" i="1" smtClean="0">
                            <a:latin typeface="Cambria Math" panose="02040503050406030204" pitchFamily="18" charset="0"/>
                            <a:ea typeface="微软雅黑" panose="020B0503020204020204" charset="-122"/>
                            <a:cs typeface="Times New Roman" panose="02020603050405020304" pitchFamily="18" charset="0"/>
                          </a:rPr>
                        </m:ctrlPr>
                      </m:sSupPr>
                      <m:e>
                        <m:r>
                          <a:rPr lang="en-US" altLang="zh-CN" sz="1600" b="0" i="1" smtClean="0">
                            <a:latin typeface="Cambria Math" panose="02040503050406030204" pitchFamily="18" charset="0"/>
                            <a:ea typeface="微软雅黑" panose="020B0503020204020204" charset="-122"/>
                            <a:cs typeface="Times New Roman" panose="02020603050405020304" pitchFamily="18" charset="0"/>
                          </a:rPr>
                          <m:t>𝑑</m:t>
                        </m:r>
                      </m:e>
                      <m:sup>
                        <m:r>
                          <a:rPr lang="en-US" altLang="zh-CN" sz="1600" b="0" i="1" smtClean="0">
                            <a:latin typeface="Cambria Math" panose="02040503050406030204" pitchFamily="18" charset="0"/>
                            <a:ea typeface="微软雅黑" panose="020B0503020204020204" charset="-122"/>
                            <a:cs typeface="Times New Roman" panose="02020603050405020304" pitchFamily="18" charset="0"/>
                          </a:rPr>
                          <m:t>+</m:t>
                        </m:r>
                      </m:sup>
                    </m:sSup>
                  </m:oMath>
                </a14:m>
                <a:r>
                  <a:rPr lang="zh-CN" altLang="en-US" sz="1600" dirty="0">
                    <a:latin typeface="微软雅黑" panose="020B0503020204020204" charset="-122"/>
                    <a:ea typeface="微软雅黑" panose="020B0503020204020204" charset="-122"/>
                    <a:cs typeface="Times New Roman" panose="02020603050405020304" pitchFamily="18" charset="0"/>
                  </a:rPr>
                  <a:t>算法不同安全等级下代码与文档参数对比</a:t>
                </a:r>
                <a:endParaRPr lang="zh-CN" altLang="en-US" sz="1600" dirty="0"/>
              </a:p>
            </p:txBody>
          </p:sp>
        </mc:Choice>
        <mc:Fallback>
          <p:sp>
            <p:nvSpPr>
              <p:cNvPr id="33" name="文本框 32"/>
              <p:cNvSpPr txBox="1">
                <a:spLocks noRot="1" noChangeAspect="1" noMove="1" noResize="1" noEditPoints="1" noAdjustHandles="1" noChangeArrowheads="1" noChangeShapeType="1" noTextEdit="1"/>
              </p:cNvSpPr>
              <p:nvPr/>
            </p:nvSpPr>
            <p:spPr>
              <a:xfrm>
                <a:off x="2683415" y="3481018"/>
                <a:ext cx="4820255" cy="338554"/>
              </a:xfrm>
              <a:prstGeom prst="rect">
                <a:avLst/>
              </a:prstGeom>
              <a:blipFill rotWithShape="1">
                <a:blip r:embed="rId5"/>
                <a:stretch>
                  <a:fillRect l="-11" t="-172" r="11" b="14"/>
                </a:stretch>
              </a:blipFill>
            </p:spPr>
            <p:txBody>
              <a:bodyPr/>
              <a:lstStyle/>
              <a:p>
                <a:r>
                  <a:rPr lang="zh-CN" altLang="en-US">
                    <a:noFill/>
                  </a:rPr>
                  <a:t> </a:t>
                </a:r>
              </a:p>
            </p:txBody>
          </p:sp>
        </mc:Fallback>
      </mc:AlternateContent>
      <p:pic>
        <p:nvPicPr>
          <p:cNvPr id="7" name="图片 6"/>
          <p:cNvPicPr>
            <a:picLocks noChangeAspect="1"/>
          </p:cNvPicPr>
          <p:nvPr/>
        </p:nvPicPr>
        <p:blipFill>
          <a:blip r:embed="rId6"/>
          <a:stretch>
            <a:fillRect/>
          </a:stretch>
        </p:blipFill>
        <p:spPr>
          <a:xfrm>
            <a:off x="9204535" y="3916998"/>
            <a:ext cx="1419196" cy="1379591"/>
          </a:xfrm>
          <a:prstGeom prst="rect">
            <a:avLst/>
          </a:prstGeom>
        </p:spPr>
      </p:pic>
      <p:pic>
        <p:nvPicPr>
          <p:cNvPr id="11" name="图片 10"/>
          <p:cNvPicPr>
            <a:picLocks noChangeAspect="1"/>
          </p:cNvPicPr>
          <p:nvPr/>
        </p:nvPicPr>
        <p:blipFill>
          <a:blip r:embed="rId7"/>
          <a:stretch>
            <a:fillRect/>
          </a:stretch>
        </p:blipFill>
        <p:spPr>
          <a:xfrm>
            <a:off x="10713329" y="3916998"/>
            <a:ext cx="1134183" cy="1379591"/>
          </a:xfrm>
          <a:prstGeom prst="rect">
            <a:avLst/>
          </a:prstGeom>
        </p:spPr>
      </p:pic>
      <p:pic>
        <p:nvPicPr>
          <p:cNvPr id="13" name="图片 12"/>
          <p:cNvPicPr>
            <a:picLocks noChangeAspect="1"/>
          </p:cNvPicPr>
          <p:nvPr/>
        </p:nvPicPr>
        <p:blipFill>
          <a:blip r:embed="rId8"/>
          <a:stretch>
            <a:fillRect/>
          </a:stretch>
        </p:blipFill>
        <p:spPr>
          <a:xfrm>
            <a:off x="9402681" y="5411066"/>
            <a:ext cx="1112501" cy="1446934"/>
          </a:xfrm>
          <a:prstGeom prst="rect">
            <a:avLst/>
          </a:prstGeom>
        </p:spPr>
      </p:pic>
      <p:pic>
        <p:nvPicPr>
          <p:cNvPr id="15" name="图片 14"/>
          <p:cNvPicPr>
            <a:picLocks noChangeAspect="1"/>
          </p:cNvPicPr>
          <p:nvPr/>
        </p:nvPicPr>
        <p:blipFill>
          <a:blip r:embed="rId9"/>
          <a:stretch>
            <a:fillRect/>
          </a:stretch>
        </p:blipFill>
        <p:spPr>
          <a:xfrm>
            <a:off x="10523390" y="5670216"/>
            <a:ext cx="1324122" cy="9815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 3"/>
          <p:cNvGrpSpPr/>
          <p:nvPr/>
        </p:nvGrpSpPr>
        <p:grpSpPr bwMode="auto">
          <a:xfrm>
            <a:off x="0" y="2873375"/>
            <a:ext cx="12212638" cy="1799846"/>
            <a:chOff x="-21102" y="2847433"/>
            <a:chExt cx="12213102" cy="1798954"/>
          </a:xfrm>
        </p:grpSpPr>
        <p:sp>
          <p:nvSpPr>
            <p:cNvPr id="51" name="矩形 50"/>
            <p:cNvSpPr/>
            <p:nvPr/>
          </p:nvSpPr>
          <p:spPr>
            <a:xfrm flipH="1">
              <a:off x="-463" y="2872820"/>
              <a:ext cx="12192463" cy="125191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圆角矩形 39"/>
            <p:cNvSpPr/>
            <p:nvPr/>
          </p:nvSpPr>
          <p:spPr>
            <a:xfrm rot="10800000" flipV="1">
              <a:off x="464691" y="2847433"/>
              <a:ext cx="1273223" cy="1291584"/>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eaLnBrk="1" fontAlgn="auto" hangingPunct="1">
                <a:spcBef>
                  <a:spcPts val="0"/>
                </a:spcBef>
                <a:spcAft>
                  <a:spcPts val="0"/>
                </a:spcAft>
                <a:defRPr/>
              </a:pPr>
              <a:r>
                <a:rPr lang="en-US" altLang="zh-CN" sz="6000" dirty="0"/>
                <a:t>4</a:t>
              </a:r>
              <a:endParaRPr lang="zh-CN" altLang="en-US" sz="6000" dirty="0"/>
            </a:p>
          </p:txBody>
        </p:sp>
        <p:sp>
          <p:nvSpPr>
            <p:cNvPr id="42" name="文本框 41"/>
            <p:cNvSpPr txBox="1"/>
            <p:nvPr/>
          </p:nvSpPr>
          <p:spPr>
            <a:xfrm>
              <a:off x="1373642" y="3077507"/>
              <a:ext cx="10818358" cy="1568880"/>
            </a:xfrm>
            <a:prstGeom prst="rect">
              <a:avLst/>
            </a:prstGeom>
            <a:noFill/>
          </p:spPr>
          <p:txBody>
            <a:bodyPr wrap="square" lIns="91438" tIns="45719" rIns="91438" bIns="45719">
              <a:spAutoFit/>
            </a:bodyPr>
            <a:lstStyle/>
            <a:p>
              <a:pPr algn="r">
                <a:defRPr/>
              </a:pPr>
              <a:r>
                <a:rPr lang="en-US" altLang="zh-CN" sz="4800" b="1" spc="600" dirty="0" err="1">
                  <a:latin typeface="微软雅黑" panose="020B0503020204020204" charset="-122"/>
                  <a:ea typeface="微软雅黑" panose="020B0503020204020204" charset="-122"/>
                </a:rPr>
                <a:t>Kyber</a:t>
              </a:r>
              <a:r>
                <a:rPr lang="zh-CN" altLang="en-US" sz="4800" b="1" spc="600" dirty="0">
                  <a:latin typeface="微软雅黑" panose="020B0503020204020204" charset="-122"/>
                  <a:ea typeface="微软雅黑" panose="020B0503020204020204" charset="-122"/>
                </a:rPr>
                <a:t>与</a:t>
              </a:r>
              <a:r>
                <a:rPr lang="en-US" altLang="zh-CN" sz="4800" b="1" spc="600" dirty="0" err="1">
                  <a:latin typeface="微软雅黑" panose="020B0503020204020204" charset="-122"/>
                  <a:ea typeface="微软雅黑" panose="020B0503020204020204" charset="-122"/>
                </a:rPr>
                <a:t>Dilithium</a:t>
              </a:r>
              <a:r>
                <a:rPr lang="zh-CN" altLang="en-US" sz="4800" b="1" spc="600" dirty="0">
                  <a:latin typeface="微软雅黑" panose="020B0503020204020204" charset="-122"/>
                  <a:ea typeface="微软雅黑" panose="020B0503020204020204" charset="-122"/>
                </a:rPr>
                <a:t>工作进展</a:t>
              </a:r>
              <a:endParaRPr lang="zh-CN" altLang="en-US" sz="4800" b="1" spc="600" dirty="0">
                <a:latin typeface="微软雅黑" panose="020B0503020204020204" charset="-122"/>
                <a:ea typeface="微软雅黑" panose="020B0503020204020204" charset="-122"/>
              </a:endParaRPr>
            </a:p>
            <a:p>
              <a:pPr algn="r">
                <a:defRPr/>
              </a:pPr>
              <a:endParaRPr lang="zh-CN" altLang="en-US" sz="4800" b="1" spc="600" dirty="0">
                <a:latin typeface="微软雅黑" panose="020B0503020204020204" charset="-122"/>
                <a:ea typeface="微软雅黑" panose="020B0503020204020204" charset="-122"/>
              </a:endParaRPr>
            </a:p>
          </p:txBody>
        </p:sp>
        <p:grpSp>
          <p:nvGrpSpPr>
            <p:cNvPr id="4102" name="组 2"/>
            <p:cNvGrpSpPr/>
            <p:nvPr/>
          </p:nvGrpSpPr>
          <p:grpSpPr bwMode="auto">
            <a:xfrm>
              <a:off x="-21102" y="2858492"/>
              <a:ext cx="242777" cy="1285286"/>
              <a:chOff x="-21102" y="2858492"/>
              <a:chExt cx="242777" cy="1285286"/>
            </a:xfrm>
          </p:grpSpPr>
          <p:sp>
            <p:nvSpPr>
              <p:cNvPr id="46" name="圆角矩形 45"/>
              <p:cNvSpPr/>
              <p:nvPr/>
            </p:nvSpPr>
            <p:spPr>
              <a:xfrm rot="16200000" flipV="1">
                <a:off x="-13103" y="3643898"/>
                <a:ext cx="22689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圆角矩形 46"/>
              <p:cNvSpPr/>
              <p:nvPr/>
            </p:nvSpPr>
            <p:spPr>
              <a:xfrm rot="16200000" flipV="1">
                <a:off x="-13104" y="3908880"/>
                <a:ext cx="226900"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圆角矩形 47"/>
              <p:cNvSpPr/>
              <p:nvPr/>
            </p:nvSpPr>
            <p:spPr>
              <a:xfrm rot="16200000" flipV="1">
                <a:off x="-13104" y="3121870"/>
                <a:ext cx="226900"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圆角矩形 48"/>
              <p:cNvSpPr/>
              <p:nvPr/>
            </p:nvSpPr>
            <p:spPr>
              <a:xfrm rot="16200000" flipV="1">
                <a:off x="-13897" y="3387645"/>
                <a:ext cx="228487"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圆角矩形 44"/>
              <p:cNvSpPr/>
              <p:nvPr/>
            </p:nvSpPr>
            <p:spPr>
              <a:xfrm rot="16200000" flipV="1">
                <a:off x="-13103" y="2850542"/>
                <a:ext cx="226899"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zh-CN" altLang="en-US" sz="3600" dirty="0"/>
          </a:p>
        </p:txBody>
      </p:sp>
      <p:sp>
        <p:nvSpPr>
          <p:cNvPr id="5" name="TextBox 8"/>
          <p:cNvSpPr txBox="1"/>
          <p:nvPr/>
        </p:nvSpPr>
        <p:spPr>
          <a:xfrm>
            <a:off x="235743" y="934720"/>
            <a:ext cx="11467538" cy="133794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a:solidFill>
                  <a:prstClr val="black"/>
                </a:solidFill>
                <a:latin typeface="微软雅黑" panose="020B0503020204020204" charset="-122"/>
                <a:ea typeface="微软雅黑" panose="020B0503020204020204" charset="-122"/>
              </a:rPr>
              <a:t>超标量处理器架构</a:t>
            </a:r>
            <a:r>
              <a:rPr lang="zh-CN" altLang="en-US" b="1" dirty="0">
                <a:solidFill>
                  <a:prstClr val="black"/>
                </a:solidFill>
                <a:latin typeface="微软雅黑" panose="020B0503020204020204" charset="-122"/>
              </a:rPr>
              <a:t>：</a:t>
            </a:r>
            <a:r>
              <a:rPr lang="zh-CN" altLang="en-US" dirty="0">
                <a:solidFill>
                  <a:prstClr val="black"/>
                </a:solidFill>
                <a:latin typeface="微软雅黑" panose="020B0503020204020204" charset="-122"/>
                <a:ea typeface="微软雅黑" panose="020B0503020204020204" charset="-122"/>
              </a:rPr>
              <a:t>拥有</a:t>
            </a:r>
            <a:r>
              <a:rPr lang="zh-CN" altLang="en-US" b="1" dirty="0">
                <a:solidFill>
                  <a:prstClr val="black"/>
                </a:solidFill>
                <a:latin typeface="微软雅黑" panose="020B0503020204020204" charset="-122"/>
                <a:ea typeface="微软雅黑" panose="020B0503020204020204" charset="-122"/>
              </a:rPr>
              <a:t>两条完全独立的解码</a:t>
            </a:r>
            <a:r>
              <a:rPr lang="en-US" altLang="zh-CN" b="1" dirty="0">
                <a:solidFill>
                  <a:prstClr val="black"/>
                </a:solidFill>
                <a:latin typeface="微软雅黑" panose="020B0503020204020204" charset="-122"/>
                <a:ea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rPr>
              <a:t>执行</a:t>
            </a:r>
            <a:r>
              <a:rPr lang="en-US" altLang="zh-CN" b="1" dirty="0">
                <a:solidFill>
                  <a:prstClr val="black"/>
                </a:solidFill>
                <a:latin typeface="微软雅黑" panose="020B0503020204020204" charset="-122"/>
                <a:ea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rPr>
              <a:t>访存</a:t>
            </a:r>
            <a:r>
              <a:rPr lang="en-US" altLang="zh-CN" b="1" dirty="0">
                <a:solidFill>
                  <a:prstClr val="black"/>
                </a:solidFill>
                <a:latin typeface="微软雅黑" panose="020B0503020204020204" charset="-122"/>
                <a:ea typeface="微软雅黑" panose="020B0503020204020204" charset="-122"/>
              </a:rPr>
              <a:t>-</a:t>
            </a:r>
            <a:r>
              <a:rPr lang="zh-CN" altLang="en-US" b="1" dirty="0">
                <a:solidFill>
                  <a:prstClr val="black"/>
                </a:solidFill>
                <a:latin typeface="微软雅黑" panose="020B0503020204020204" charset="-122"/>
                <a:ea typeface="微软雅黑" panose="020B0503020204020204" charset="-122"/>
              </a:rPr>
              <a:t>写回流水线</a:t>
            </a:r>
            <a:r>
              <a:rPr lang="zh-CN" altLang="en-US" dirty="0">
                <a:solidFill>
                  <a:prstClr val="black"/>
                </a:solidFill>
                <a:latin typeface="微软雅黑" panose="020B0503020204020204" charset="-122"/>
                <a:ea typeface="微软雅黑" panose="020B0503020204020204" charset="-122"/>
              </a:rPr>
              <a:t>，支持</a:t>
            </a:r>
            <a:r>
              <a:rPr lang="zh-CN" altLang="en-US" b="1" dirty="0">
                <a:solidFill>
                  <a:srgbClr val="FF0000"/>
                </a:solidFill>
                <a:latin typeface="微软雅黑" panose="020B0503020204020204" charset="-122"/>
                <a:ea typeface="微软雅黑" panose="020B0503020204020204" charset="-122"/>
              </a:rPr>
              <a:t>不同核心算子的并行调度</a:t>
            </a:r>
            <a:endParaRPr lang="en-US" altLang="zh-CN" b="1" dirty="0">
              <a:solidFill>
                <a:srgbClr val="FF0000"/>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n"/>
            </a:pPr>
            <a:r>
              <a:rPr lang="zh-CN" altLang="en-US" b="1" dirty="0">
                <a:solidFill>
                  <a:schemeClr val="tx1"/>
                </a:solidFill>
                <a:latin typeface="微软雅黑" panose="020B0503020204020204" charset="-122"/>
                <a:ea typeface="微软雅黑" panose="020B0503020204020204" charset="-122"/>
              </a:rPr>
              <a:t>高效格密码存算结构</a:t>
            </a:r>
            <a:r>
              <a:rPr lang="zh-CN" altLang="en-US" b="1" dirty="0">
                <a:solidFill>
                  <a:prstClr val="black"/>
                </a:solidFill>
                <a:latin typeface="微软雅黑" panose="020B0503020204020204" charset="-122"/>
                <a:ea typeface="微软雅黑" panose="020B0503020204020204" charset="-122"/>
              </a:rPr>
              <a:t>：</a:t>
            </a:r>
            <a:r>
              <a:rPr lang="en-US" altLang="zh-CN" dirty="0">
                <a:solidFill>
                  <a:prstClr val="black"/>
                </a:solidFill>
                <a:latin typeface="微软雅黑" panose="020B0503020204020204" charset="-122"/>
                <a:ea typeface="微软雅黑" panose="020B0503020204020204" charset="-122"/>
              </a:rPr>
              <a:t>Hash</a:t>
            </a:r>
            <a:r>
              <a:rPr lang="zh-CN" altLang="en-US" dirty="0">
                <a:solidFill>
                  <a:prstClr val="black"/>
                </a:solidFill>
                <a:latin typeface="微软雅黑" panose="020B0503020204020204" charset="-122"/>
                <a:ea typeface="微软雅黑" panose="020B0503020204020204" charset="-122"/>
              </a:rPr>
              <a:t> </a:t>
            </a:r>
            <a:r>
              <a:rPr lang="en-US" altLang="zh-CN" dirty="0">
                <a:solidFill>
                  <a:prstClr val="black"/>
                </a:solidFill>
                <a:latin typeface="微软雅黑" panose="020B0503020204020204" charset="-122"/>
                <a:ea typeface="微软雅黑" panose="020B0503020204020204" charset="-122"/>
              </a:rPr>
              <a:t>Unit</a:t>
            </a:r>
            <a:r>
              <a:rPr lang="zh-CN" altLang="en-US" dirty="0">
                <a:solidFill>
                  <a:prstClr val="black"/>
                </a:solidFill>
                <a:latin typeface="微软雅黑" panose="020B0503020204020204" charset="-122"/>
                <a:ea typeface="微软雅黑" panose="020B0503020204020204" charset="-122"/>
              </a:rPr>
              <a:t>使用单个</a:t>
            </a:r>
            <a:r>
              <a:rPr lang="en-US" altLang="zh-CN" dirty="0">
                <a:solidFill>
                  <a:prstClr val="black"/>
                </a:solidFill>
                <a:latin typeface="微软雅黑" panose="020B0503020204020204" charset="-122"/>
                <a:ea typeface="微软雅黑" panose="020B0503020204020204" charset="-122"/>
              </a:rPr>
              <a:t>Keccak</a:t>
            </a:r>
            <a:r>
              <a:rPr lang="zh-CN" altLang="en-US" dirty="0">
                <a:solidFill>
                  <a:prstClr val="black"/>
                </a:solidFill>
                <a:latin typeface="微软雅黑" panose="020B0503020204020204" charset="-122"/>
                <a:ea typeface="微软雅黑" panose="020B0503020204020204" charset="-122"/>
              </a:rPr>
              <a:t>内核，并实现多种</a:t>
            </a:r>
            <a:r>
              <a:rPr lang="zh-CN" altLang="en-US" b="1" dirty="0">
                <a:solidFill>
                  <a:prstClr val="black"/>
                </a:solidFill>
                <a:latin typeface="微软雅黑" panose="020B0503020204020204" charset="-122"/>
                <a:ea typeface="微软雅黑" panose="020B0503020204020204" charset="-122"/>
              </a:rPr>
              <a:t>并行采样器</a:t>
            </a:r>
            <a:r>
              <a:rPr lang="zh-CN" altLang="en-US" dirty="0">
                <a:solidFill>
                  <a:prstClr val="black"/>
                </a:solidFill>
                <a:latin typeface="微软雅黑" panose="020B0503020204020204" charset="-122"/>
                <a:ea typeface="微软雅黑" panose="020B0503020204020204" charset="-122"/>
              </a:rPr>
              <a:t>；</a:t>
            </a:r>
            <a:r>
              <a:rPr lang="en-US" altLang="zh-CN" dirty="0">
                <a:solidFill>
                  <a:prstClr val="black"/>
                </a:solidFill>
                <a:latin typeface="微软雅黑" panose="020B0503020204020204" charset="-122"/>
                <a:ea typeface="微软雅黑" panose="020B0503020204020204" charset="-122"/>
              </a:rPr>
              <a:t>Polynomial Unit</a:t>
            </a:r>
            <a:r>
              <a:rPr lang="zh-CN" altLang="en-US" dirty="0">
                <a:solidFill>
                  <a:prstClr val="black"/>
                </a:solidFill>
                <a:latin typeface="微软雅黑" panose="020B0503020204020204" charset="-122"/>
                <a:ea typeface="微软雅黑" panose="020B0503020204020204" charset="-122"/>
              </a:rPr>
              <a:t>由</a:t>
            </a:r>
            <a:r>
              <a:rPr lang="zh-CN" altLang="en-US" b="1" dirty="0">
                <a:solidFill>
                  <a:prstClr val="black"/>
                </a:solidFill>
                <a:latin typeface="微软雅黑" panose="020B0503020204020204" charset="-122"/>
                <a:ea typeface="微软雅黑" panose="020B0503020204020204" charset="-122"/>
              </a:rPr>
              <a:t>多维</a:t>
            </a:r>
            <a:r>
              <a:rPr lang="en-US" altLang="zh-CN" b="1" dirty="0">
                <a:solidFill>
                  <a:prstClr val="black"/>
                </a:solidFill>
                <a:latin typeface="微软雅黑" panose="020B0503020204020204" charset="-122"/>
                <a:ea typeface="微软雅黑" panose="020B0503020204020204" charset="-122"/>
              </a:rPr>
              <a:t>PLU_OE</a:t>
            </a:r>
            <a:r>
              <a:rPr lang="zh-CN" altLang="en-US" b="1" dirty="0">
                <a:solidFill>
                  <a:prstClr val="black"/>
                </a:solidFill>
                <a:latin typeface="微软雅黑" panose="020B0503020204020204" charset="-122"/>
                <a:ea typeface="微软雅黑" panose="020B0503020204020204" charset="-122"/>
              </a:rPr>
              <a:t>阵列</a:t>
            </a:r>
            <a:r>
              <a:rPr lang="zh-CN" altLang="en-US" dirty="0">
                <a:solidFill>
                  <a:prstClr val="black"/>
                </a:solidFill>
                <a:latin typeface="微软雅黑" panose="020B0503020204020204" charset="-122"/>
                <a:ea typeface="微软雅黑" panose="020B0503020204020204" charset="-122"/>
              </a:rPr>
              <a:t>组成；</a:t>
            </a:r>
            <a:r>
              <a:rPr lang="en-US" altLang="zh-CN" dirty="0">
                <a:solidFill>
                  <a:prstClr val="black"/>
                </a:solidFill>
                <a:latin typeface="微软雅黑" panose="020B0503020204020204" charset="-122"/>
                <a:ea typeface="微软雅黑" panose="020B0503020204020204" charset="-122"/>
              </a:rPr>
              <a:t>Mem Unit</a:t>
            </a:r>
            <a:r>
              <a:rPr lang="zh-CN" altLang="en-US" dirty="0">
                <a:solidFill>
                  <a:prstClr val="black"/>
                </a:solidFill>
                <a:latin typeface="微软雅黑" panose="020B0503020204020204" charset="-122"/>
                <a:ea typeface="微软雅黑" panose="020B0503020204020204" charset="-122"/>
              </a:rPr>
              <a:t>包括三个用于存储中间系数的</a:t>
            </a:r>
            <a:r>
              <a:rPr lang="en-US" altLang="zh-CN" dirty="0">
                <a:solidFill>
                  <a:prstClr val="black"/>
                </a:solidFill>
                <a:latin typeface="微软雅黑" panose="020B0503020204020204" charset="-122"/>
                <a:ea typeface="微软雅黑" panose="020B0503020204020204" charset="-122"/>
              </a:rPr>
              <a:t>RAM</a:t>
            </a:r>
            <a:r>
              <a:rPr lang="zh-CN" altLang="en-US" dirty="0">
                <a:solidFill>
                  <a:prstClr val="black"/>
                </a:solidFill>
                <a:latin typeface="微软雅黑" panose="020B0503020204020204" charset="-122"/>
                <a:ea typeface="微软雅黑" panose="020B0503020204020204" charset="-122"/>
              </a:rPr>
              <a:t>和两个用于存储</a:t>
            </a:r>
            <a:r>
              <a:rPr lang="en-US" altLang="zh-CN" dirty="0">
                <a:solidFill>
                  <a:prstClr val="black"/>
                </a:solidFill>
                <a:latin typeface="微软雅黑" panose="020B0503020204020204" charset="-122"/>
                <a:ea typeface="微软雅黑" panose="020B0503020204020204" charset="-122"/>
              </a:rPr>
              <a:t>KD NTT</a:t>
            </a:r>
            <a:r>
              <a:rPr lang="zh-CN" altLang="en-US" dirty="0">
                <a:solidFill>
                  <a:prstClr val="black"/>
                </a:solidFill>
                <a:latin typeface="微软雅黑" panose="020B0503020204020204" charset="-122"/>
                <a:ea typeface="微软雅黑" panose="020B0503020204020204" charset="-122"/>
              </a:rPr>
              <a:t>旋转因子的</a:t>
            </a:r>
            <a:r>
              <a:rPr lang="en-US" altLang="zh-CN" dirty="0">
                <a:solidFill>
                  <a:prstClr val="black"/>
                </a:solidFill>
                <a:latin typeface="微软雅黑" panose="020B0503020204020204" charset="-122"/>
                <a:ea typeface="微软雅黑" panose="020B0503020204020204" charset="-122"/>
              </a:rPr>
              <a:t>ROM</a:t>
            </a:r>
            <a:r>
              <a:rPr lang="zh-CN" altLang="en-US" dirty="0">
                <a:solidFill>
                  <a:prstClr val="black"/>
                </a:solidFill>
                <a:latin typeface="微软雅黑" panose="020B0503020204020204" charset="-122"/>
                <a:ea typeface="微软雅黑" panose="020B0503020204020204" charset="-122"/>
              </a:rPr>
              <a:t>。</a:t>
            </a:r>
            <a:endParaRPr lang="en-US" altLang="zh-CN" dirty="0">
              <a:solidFill>
                <a:prstClr val="black"/>
              </a:solidFill>
              <a:latin typeface="微软雅黑" panose="020B0503020204020204" charset="-122"/>
              <a:ea typeface="微软雅黑" panose="020B0503020204020204" charset="-122"/>
            </a:endParaRPr>
          </a:p>
        </p:txBody>
      </p:sp>
      <p:graphicFrame>
        <p:nvGraphicFramePr>
          <p:cNvPr id="6" name="对象 5"/>
          <p:cNvGraphicFramePr>
            <a:graphicFrameLocks noChangeAspect="1"/>
          </p:cNvGraphicFramePr>
          <p:nvPr/>
        </p:nvGraphicFramePr>
        <p:xfrm>
          <a:off x="197236" y="2731805"/>
          <a:ext cx="7392288" cy="3682846"/>
        </p:xfrm>
        <a:graphic>
          <a:graphicData uri="http://schemas.openxmlformats.org/presentationml/2006/ole">
            <mc:AlternateContent xmlns:mc="http://schemas.openxmlformats.org/markup-compatibility/2006">
              <mc:Choice xmlns:v="urn:schemas-microsoft-com:vml" Requires="v">
                <p:oleObj spid="_x0000_s4099" name="Visio" r:id="rId1" imgW="7809230" imgH="4133215" progId="Visio.Drawing.15">
                  <p:embed/>
                </p:oleObj>
              </mc:Choice>
              <mc:Fallback>
                <p:oleObj name="Visio" r:id="rId1" imgW="7809230" imgH="4133215" progId="Visio.Drawing.15">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36" y="2731805"/>
                        <a:ext cx="7392288" cy="3682846"/>
                      </a:xfrm>
                      <a:prstGeom prst="rect">
                        <a:avLst/>
                      </a:prstGeom>
                      <a:noFill/>
                    </p:spPr>
                  </p:pic>
                </p:oleObj>
              </mc:Fallback>
            </mc:AlternateContent>
          </a:graphicData>
        </a:graphic>
      </p:graphicFrame>
      <p:sp useBgFill="1">
        <p:nvSpPr>
          <p:cNvPr id="16" name="矩形 15"/>
          <p:cNvSpPr/>
          <p:nvPr/>
        </p:nvSpPr>
        <p:spPr>
          <a:xfrm>
            <a:off x="8271875" y="2432720"/>
            <a:ext cx="3365294" cy="2990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lvl="1" algn="ctr" defTabSz="0">
              <a:spcBef>
                <a:spcPct val="20000"/>
              </a:spcBef>
              <a:buClr>
                <a:prstClr val="black"/>
              </a:buClr>
              <a:buSzPct val="100000"/>
            </a:pPr>
            <a:r>
              <a:rPr lang="en-US" altLang="zh-CN" sz="1350" b="1" dirty="0">
                <a:solidFill>
                  <a:prstClr val="black"/>
                </a:solidFill>
                <a:latin typeface="微软雅黑" panose="020B0503020204020204" charset="-122"/>
                <a:cs typeface="Times New Roman" panose="02020603050405020304" pitchFamily="18" charset="0"/>
              </a:rPr>
              <a:t>Super-KD</a:t>
            </a:r>
            <a:r>
              <a:rPr lang="zh-CN" altLang="en-US" sz="1350" b="1" dirty="0">
                <a:solidFill>
                  <a:prstClr val="black"/>
                </a:solidFill>
                <a:latin typeface="微软雅黑" panose="020B0503020204020204" charset="-122"/>
                <a:cs typeface="Times New Roman" panose="02020603050405020304" pitchFamily="18" charset="0"/>
              </a:rPr>
              <a:t>支持算法参数</a:t>
            </a:r>
            <a:r>
              <a:rPr lang="en-US" altLang="zh-CN" sz="1350" b="1" dirty="0">
                <a:solidFill>
                  <a:prstClr val="black"/>
                </a:solidFill>
                <a:latin typeface="微软雅黑" panose="020B0503020204020204" charset="-122"/>
                <a:cs typeface="Times New Roman" panose="02020603050405020304" pitchFamily="18" charset="0"/>
              </a:rPr>
              <a:t>/</a:t>
            </a:r>
            <a:r>
              <a:rPr lang="zh-CN" altLang="en-US" sz="1350" b="1" dirty="0">
                <a:solidFill>
                  <a:prstClr val="black"/>
                </a:solidFill>
                <a:latin typeface="微软雅黑" panose="020B0503020204020204" charset="-122"/>
                <a:cs typeface="Times New Roman" panose="02020603050405020304" pitchFamily="18" charset="0"/>
              </a:rPr>
              <a:t>功能</a:t>
            </a:r>
            <a:endParaRPr lang="en-US" altLang="zh-CN" sz="1350" b="1" dirty="0">
              <a:solidFill>
                <a:prstClr val="black"/>
              </a:solidFill>
              <a:latin typeface="微软雅黑" panose="020B0503020204020204" charset="-122"/>
              <a:cs typeface="Times New Roman" panose="02020603050405020304" pitchFamily="18" charset="0"/>
            </a:endParaRPr>
          </a:p>
        </p:txBody>
      </p:sp>
      <p:graphicFrame>
        <p:nvGraphicFramePr>
          <p:cNvPr id="15" name="表格 14"/>
          <p:cNvGraphicFramePr>
            <a:graphicFrameLocks noGrp="1"/>
          </p:cNvGraphicFramePr>
          <p:nvPr>
            <p:custDataLst>
              <p:tags r:id="rId3"/>
            </p:custDataLst>
          </p:nvPr>
        </p:nvGraphicFramePr>
        <p:xfrm>
          <a:off x="7874494" y="2731805"/>
          <a:ext cx="4107322" cy="3760971"/>
        </p:xfrm>
        <a:graphic>
          <a:graphicData uri="http://schemas.openxmlformats.org/drawingml/2006/table">
            <a:tbl>
              <a:tblPr firstRow="1" bandRow="1">
                <a:tableStyleId>{5C22544A-7EE6-4342-B048-85BDC9FD1C3A}</a:tableStyleId>
              </a:tblPr>
              <a:tblGrid>
                <a:gridCol w="762198"/>
                <a:gridCol w="1582688"/>
                <a:gridCol w="1762436"/>
              </a:tblGrid>
              <a:tr h="256332">
                <a:tc>
                  <a:txBody>
                    <a:bodyPr/>
                    <a:lstStyle/>
                    <a:p>
                      <a:pPr algn="ctr"/>
                      <a:r>
                        <a:rPr lang="zh-CN" altLang="en-US" sz="1400" b="1" dirty="0"/>
                        <a:t>算法</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b="1" dirty="0" err="1"/>
                        <a:t>Kyber</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b="1" dirty="0" err="1"/>
                        <a:t>Dilithium</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6332">
                <a:tc>
                  <a:txBody>
                    <a:bodyPr/>
                    <a:lstStyle/>
                    <a:p>
                      <a:pPr algn="ctr"/>
                      <a:r>
                        <a:rPr lang="zh-CN" altLang="en-US" sz="1400" b="1" dirty="0"/>
                        <a:t>模数</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b="1" dirty="0"/>
                        <a:t>q=3329</a:t>
                      </a:r>
                      <a:endParaRPr lang="zh-CN" altLang="en-US" sz="1400" b="1" baseline="30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b="1" dirty="0"/>
                        <a:t>q=8380417</a:t>
                      </a:r>
                      <a:endParaRPr lang="zh-CN" altLang="en-US" sz="1400" b="1" baseline="30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5197">
                <a:tc>
                  <a:txBody>
                    <a:bodyPr/>
                    <a:lstStyle/>
                    <a:p>
                      <a:pPr algn="ctr"/>
                      <a:r>
                        <a:rPr lang="zh-CN" altLang="en-US" sz="1400" b="1" dirty="0"/>
                        <a:t>采样</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b="1" dirty="0"/>
                        <a:t>CBD</a:t>
                      </a:r>
                      <a:endParaRPr lang="en-US" altLang="zh-CN" sz="1400" b="1" dirty="0"/>
                    </a:p>
                    <a:p>
                      <a:pPr algn="ctr"/>
                      <a:r>
                        <a:rPr lang="en-US" altLang="zh-CN" sz="1400" b="1" dirty="0"/>
                        <a:t>Reject</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Reject</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Expand Mask</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Sample In Ball</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74062">
                <a:tc>
                  <a:txBody>
                    <a:bodyPr/>
                    <a:lstStyle/>
                    <a:p>
                      <a:pPr algn="ctr"/>
                      <a:r>
                        <a:rPr lang="zh-CN" altLang="en-US" sz="1400" b="1" dirty="0"/>
                        <a:t>多项式运算</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b="1" dirty="0"/>
                        <a:t>NTT/INTT</a:t>
                      </a:r>
                      <a:endParaRPr lang="en-US" altLang="zh-CN" sz="1400" b="1" dirty="0"/>
                    </a:p>
                    <a:p>
                      <a:pPr algn="ctr"/>
                      <a:r>
                        <a:rPr lang="en-US" altLang="zh-CN" sz="1400" b="1" dirty="0"/>
                        <a:t>ADD/SUB</a:t>
                      </a:r>
                      <a:endParaRPr lang="en-US" altLang="zh-CN" sz="1400" b="1" dirty="0"/>
                    </a:p>
                    <a:p>
                      <a:pPr algn="ctr"/>
                      <a:r>
                        <a:rPr lang="en-US" altLang="zh-CN" sz="1400" b="1" dirty="0"/>
                        <a:t>PWM</a:t>
                      </a:r>
                      <a:endParaRPr lang="en-US" altLang="zh-CN" sz="1400" b="1" dirty="0"/>
                    </a:p>
                    <a:p>
                      <a:pPr algn="ctr"/>
                      <a:r>
                        <a:rPr lang="en-US" altLang="zh-CN" sz="1400" b="1" dirty="0"/>
                        <a:t>Com/Decom</a:t>
                      </a:r>
                      <a:endParaRPr lang="en-US" altLang="zh-CN" sz="1400" b="1" dirty="0"/>
                    </a:p>
                    <a:p>
                      <a:pPr algn="ctr"/>
                      <a:r>
                        <a:rPr lang="en-US" altLang="zh-CN" sz="1400" b="1" dirty="0"/>
                        <a:t>…</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NTT/INTT</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ADD/SUB</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Decompose</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Verify</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5197">
                <a:tc>
                  <a:txBody>
                    <a:bodyPr/>
                    <a:lstStyle/>
                    <a:p>
                      <a:pPr algn="ctr"/>
                      <a:r>
                        <a:rPr lang="zh-CN" altLang="en-US" sz="1400" b="1" dirty="0"/>
                        <a:t>安全</a:t>
                      </a:r>
                      <a:endParaRPr lang="en-US" altLang="zh-CN" sz="1400" b="1" dirty="0"/>
                    </a:p>
                    <a:p>
                      <a:pPr algn="ctr"/>
                      <a:r>
                        <a:rPr lang="zh-CN" altLang="en-US" sz="1400" b="1" dirty="0"/>
                        <a:t>等级</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b="1" dirty="0"/>
                        <a:t>Kyber-512</a:t>
                      </a:r>
                      <a:endParaRPr lang="en-US" altLang="zh-CN" sz="1400" b="1" dirty="0"/>
                    </a:p>
                    <a:p>
                      <a:pPr algn="ctr"/>
                      <a:r>
                        <a:rPr lang="en-US" altLang="zh-CN" sz="1400" b="1" dirty="0"/>
                        <a:t>Kyber-768</a:t>
                      </a:r>
                      <a:endParaRPr lang="en-US" altLang="zh-CN" sz="1400" b="1" dirty="0"/>
                    </a:p>
                    <a:p>
                      <a:pPr algn="ctr"/>
                      <a:r>
                        <a:rPr lang="en-US" altLang="zh-CN" sz="1400" b="1" dirty="0"/>
                        <a:t>Kyber-1024</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Dilithium-2</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DIlithium-3</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t>Dilithium-5</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30091">
                <a:tc>
                  <a:txBody>
                    <a:bodyPr/>
                    <a:lstStyle/>
                    <a:p>
                      <a:pPr algn="ctr"/>
                      <a:r>
                        <a:rPr lang="zh-CN" altLang="en-US" sz="1400" b="1" dirty="0"/>
                        <a:t>操作</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b="1" dirty="0"/>
                        <a:t>密钥生成</a:t>
                      </a:r>
                      <a:r>
                        <a:rPr lang="en-US" altLang="zh-CN" sz="1400" b="1" dirty="0"/>
                        <a:t>/</a:t>
                      </a:r>
                      <a:r>
                        <a:rPr lang="zh-CN" altLang="en-US" sz="1400" b="1" dirty="0"/>
                        <a:t>加密</a:t>
                      </a:r>
                      <a:r>
                        <a:rPr lang="en-US" altLang="zh-CN" sz="1400" b="1" dirty="0"/>
                        <a:t>(</a:t>
                      </a:r>
                      <a:r>
                        <a:rPr lang="zh-CN" altLang="en-US" sz="1400" b="1" dirty="0"/>
                        <a:t>封装</a:t>
                      </a:r>
                      <a:r>
                        <a:rPr lang="en-US" altLang="zh-CN" sz="1400" b="1" dirty="0"/>
                        <a:t>)/</a:t>
                      </a:r>
                      <a:r>
                        <a:rPr lang="zh-CN" altLang="en-US" sz="1400" b="1" dirty="0"/>
                        <a:t>解密</a:t>
                      </a:r>
                      <a:r>
                        <a:rPr lang="en-US" altLang="zh-CN" sz="1400" b="1" dirty="0"/>
                        <a:t>(</a:t>
                      </a:r>
                      <a:r>
                        <a:rPr lang="zh-CN" altLang="en-US" sz="1400" b="1" dirty="0"/>
                        <a:t>解封装</a:t>
                      </a:r>
                      <a:r>
                        <a:rPr lang="en-US" altLang="zh-CN" sz="1400" b="1" dirty="0"/>
                        <a:t>)</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dirty="0"/>
                        <a:t>密钥生成</a:t>
                      </a:r>
                      <a:r>
                        <a:rPr lang="en-US" altLang="zh-CN" sz="1400" b="1" dirty="0"/>
                        <a:t>/</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dirty="0"/>
                        <a:t>签名</a:t>
                      </a:r>
                      <a:r>
                        <a:rPr lang="en-US" altLang="zh-CN" sz="1400" b="1" dirty="0"/>
                        <a:t>/</a:t>
                      </a:r>
                      <a:r>
                        <a:rPr lang="zh-CN" altLang="en-US" sz="1400" b="1" dirty="0"/>
                        <a:t>验签</a:t>
                      </a:r>
                      <a:endParaRPr lang="zh-CN" altLang="en-US"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文本框 1"/>
          <p:cNvSpPr txBox="1"/>
          <p:nvPr/>
        </p:nvSpPr>
        <p:spPr>
          <a:xfrm>
            <a:off x="554990" y="277495"/>
            <a:ext cx="8188960"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当前工作进展</a:t>
            </a:r>
            <a:r>
              <a:rPr lang="en-US" altLang="zh-CN" sz="2800" b="1" dirty="0">
                <a:solidFill>
                  <a:schemeClr val="tx2"/>
                </a:solidFill>
                <a:latin typeface="微软雅黑" panose="020B0503020204020204" charset="-122"/>
                <a:ea typeface="微软雅黑" panose="020B0503020204020204" charset="-122"/>
                <a:sym typeface="+mn-ea"/>
              </a:rPr>
              <a:t>—</a:t>
            </a:r>
            <a:r>
              <a:rPr lang="zh-CN" altLang="en-US" sz="2800" b="1" dirty="0">
                <a:solidFill>
                  <a:schemeClr val="tx2"/>
                </a:solidFill>
                <a:latin typeface="微软雅黑" panose="020B0503020204020204" charset="-122"/>
                <a:ea typeface="微软雅黑" panose="020B0503020204020204" charset="-122"/>
              </a:rPr>
              <a:t>Kyber与Dilithium硬件实现方案</a:t>
            </a:r>
            <a:endParaRPr lang="zh-CN" altLang="en-US" sz="2800" b="1" dirty="0">
              <a:solidFill>
                <a:schemeClr val="tx2"/>
              </a:solidFill>
              <a:latin typeface="微软雅黑" panose="020B0503020204020204" charset="-122"/>
              <a:ea typeface="微软雅黑" panose="020B0503020204020204" charset="-122"/>
            </a:endParaRPr>
          </a:p>
        </p:txBody>
      </p:sp>
      <p:grpSp>
        <p:nvGrpSpPr>
          <p:cNvPr id="3" name="组合 2"/>
          <p:cNvGrpSpPr/>
          <p:nvPr/>
        </p:nvGrpSpPr>
        <p:grpSpPr>
          <a:xfrm>
            <a:off x="6200869" y="78051"/>
            <a:ext cx="5991131" cy="707884"/>
            <a:chOff x="6200869" y="78051"/>
            <a:chExt cx="5991131" cy="707884"/>
          </a:xfrm>
        </p:grpSpPr>
        <p:grpSp>
          <p:nvGrpSpPr>
            <p:cNvPr id="4" name="组 13"/>
            <p:cNvGrpSpPr/>
            <p:nvPr/>
          </p:nvGrpSpPr>
          <p:grpSpPr bwMode="auto">
            <a:xfrm>
              <a:off x="6200869" y="78051"/>
              <a:ext cx="5991131" cy="707884"/>
              <a:chOff x="6201071" y="148098"/>
              <a:chExt cx="5990926" cy="708515"/>
            </a:xfrm>
          </p:grpSpPr>
          <p:grpSp>
            <p:nvGrpSpPr>
              <p:cNvPr id="8" name="组 2"/>
              <p:cNvGrpSpPr/>
              <p:nvPr/>
            </p:nvGrpSpPr>
            <p:grpSpPr bwMode="auto">
              <a:xfrm>
                <a:off x="11454105" y="252856"/>
                <a:ext cx="737892" cy="484288"/>
                <a:chOff x="11454105" y="252856"/>
                <a:chExt cx="737892" cy="484288"/>
              </a:xfrm>
            </p:grpSpPr>
            <p:grpSp>
              <p:nvGrpSpPr>
                <p:cNvPr id="10" name="组 1"/>
                <p:cNvGrpSpPr/>
                <p:nvPr/>
              </p:nvGrpSpPr>
              <p:grpSpPr bwMode="auto">
                <a:xfrm>
                  <a:off x="12039604" y="252856"/>
                  <a:ext cx="152393" cy="484287"/>
                  <a:chOff x="12039604" y="252856"/>
                  <a:chExt cx="152393" cy="484287"/>
                </a:xfrm>
              </p:grpSpPr>
              <p:sp>
                <p:nvSpPr>
                  <p:cNvPr id="12"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7"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zh-CN" altLang="en-US" sz="3600" dirty="0"/>
          </a:p>
        </p:txBody>
      </p:sp>
      <p:sp>
        <p:nvSpPr>
          <p:cNvPr id="5" name="TextBox 8"/>
          <p:cNvSpPr txBox="1"/>
          <p:nvPr/>
        </p:nvSpPr>
        <p:spPr>
          <a:xfrm>
            <a:off x="554990" y="1389380"/>
            <a:ext cx="10961370" cy="1337945"/>
          </a:xfrm>
          <a:prstGeom prst="rect">
            <a:avLst/>
          </a:prstGeom>
          <a:noFill/>
        </p:spPr>
        <p:txBody>
          <a:bodyPr wrap="square" rtlCol="0">
            <a:spAutoFit/>
          </a:bodyPr>
          <a:lstStyle/>
          <a:p>
            <a:pPr marL="285750" indent="-285750">
              <a:lnSpc>
                <a:spcPct val="150000"/>
              </a:lnSpc>
              <a:buFont typeface="Wingdings" panose="05000000000000000000" charset="0"/>
              <a:buChar char="p"/>
            </a:pPr>
            <a:r>
              <a:rPr lang="zh-CN" dirty="0">
                <a:latin typeface="微软雅黑" panose="020B0503020204020204" charset="-122"/>
                <a:sym typeface="+mn-ea"/>
              </a:rPr>
              <a:t>根据两种</a:t>
            </a:r>
            <a:r>
              <a:rPr dirty="0">
                <a:latin typeface="微软雅黑" panose="020B0503020204020204" charset="-122"/>
                <a:sym typeface="+mn-ea"/>
              </a:rPr>
              <a:t>后量子密码算法间的差异性与特征点，拆分解析核心计算步骤</a:t>
            </a:r>
            <a:endParaRPr dirty="0">
              <a:latin typeface="微软雅黑" panose="020B0503020204020204" charset="-122"/>
              <a:sym typeface="+mn-ea"/>
            </a:endParaRPr>
          </a:p>
          <a:p>
            <a:pPr marL="285750" indent="-285750">
              <a:lnSpc>
                <a:spcPct val="150000"/>
              </a:lnSpc>
              <a:buFont typeface="Wingdings" panose="05000000000000000000" charset="0"/>
              <a:buChar char="p"/>
            </a:pPr>
            <a:r>
              <a:rPr dirty="0">
                <a:latin typeface="微软雅黑" panose="020B0503020204020204" charset="-122"/>
                <a:ea typeface="微软雅黑" panose="020B0503020204020204" charset="-122"/>
              </a:rPr>
              <a:t>针对随机数生成、多功能采样器与可重构NTT等核心运算单元设计支持不同参数配置的定制化微指令集</a:t>
            </a:r>
            <a:r>
              <a:rPr lang="zh-CN" altLang="en-US" dirty="0">
                <a:solidFill>
                  <a:prstClr val="black"/>
                </a:solidFill>
                <a:latin typeface="微软雅黑" panose="020B0503020204020204" charset="-122"/>
                <a:ea typeface="微软雅黑" panose="020B0503020204020204" charset="-122"/>
              </a:rPr>
              <a:t>。通过不同的指令来配置系数生成单元和多项式运算单元等核心算子。</a:t>
            </a:r>
            <a:endParaRPr lang="zh-CN" altLang="en-US" dirty="0">
              <a:solidFill>
                <a:prstClr val="black"/>
              </a:solidFill>
              <a:latin typeface="微软雅黑" panose="020B0503020204020204" charset="-122"/>
              <a:ea typeface="微软雅黑" panose="020B0503020204020204" charset="-122"/>
            </a:endParaRPr>
          </a:p>
        </p:txBody>
      </p:sp>
      <p:sp>
        <p:nvSpPr>
          <p:cNvPr id="2" name="文本框 1"/>
          <p:cNvSpPr txBox="1"/>
          <p:nvPr/>
        </p:nvSpPr>
        <p:spPr>
          <a:xfrm>
            <a:off x="554990" y="277495"/>
            <a:ext cx="8188960"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当前工作进展</a:t>
            </a:r>
            <a:r>
              <a:rPr lang="en-US" altLang="zh-CN" sz="2800" b="1" dirty="0">
                <a:solidFill>
                  <a:schemeClr val="tx2"/>
                </a:solidFill>
                <a:latin typeface="微软雅黑" panose="020B0503020204020204" charset="-122"/>
                <a:ea typeface="微软雅黑" panose="020B0503020204020204" charset="-122"/>
                <a:sym typeface="+mn-ea"/>
              </a:rPr>
              <a:t>—</a:t>
            </a:r>
            <a:r>
              <a:rPr lang="zh-CN" altLang="en-US" sz="2800" b="1" dirty="0">
                <a:solidFill>
                  <a:schemeClr val="tx2"/>
                </a:solidFill>
                <a:latin typeface="微软雅黑" panose="020B0503020204020204" charset="-122"/>
                <a:ea typeface="微软雅黑" panose="020B0503020204020204" charset="-122"/>
              </a:rPr>
              <a:t>Kyber与Dilithium硬件实现方案</a:t>
            </a:r>
            <a:endParaRPr lang="zh-CN" altLang="en-US" sz="2800" b="1" dirty="0">
              <a:solidFill>
                <a:schemeClr val="tx2"/>
              </a:solidFill>
              <a:latin typeface="微软雅黑" panose="020B0503020204020204" charset="-122"/>
              <a:ea typeface="微软雅黑" panose="020B0503020204020204" charset="-122"/>
            </a:endParaRPr>
          </a:p>
        </p:txBody>
      </p:sp>
      <p:grpSp>
        <p:nvGrpSpPr>
          <p:cNvPr id="3" name="组合 2"/>
          <p:cNvGrpSpPr/>
          <p:nvPr/>
        </p:nvGrpSpPr>
        <p:grpSpPr>
          <a:xfrm>
            <a:off x="6200869" y="78051"/>
            <a:ext cx="5991131" cy="707884"/>
            <a:chOff x="6200869" y="78051"/>
            <a:chExt cx="5991131" cy="707884"/>
          </a:xfrm>
        </p:grpSpPr>
        <p:grpSp>
          <p:nvGrpSpPr>
            <p:cNvPr id="4" name="组 13"/>
            <p:cNvGrpSpPr/>
            <p:nvPr/>
          </p:nvGrpSpPr>
          <p:grpSpPr bwMode="auto">
            <a:xfrm>
              <a:off x="6200869" y="78051"/>
              <a:ext cx="5991131" cy="707884"/>
              <a:chOff x="6201071" y="148098"/>
              <a:chExt cx="5990926" cy="708515"/>
            </a:xfrm>
          </p:grpSpPr>
          <p:grpSp>
            <p:nvGrpSpPr>
              <p:cNvPr id="8" name="组 2"/>
              <p:cNvGrpSpPr/>
              <p:nvPr/>
            </p:nvGrpSpPr>
            <p:grpSpPr bwMode="auto">
              <a:xfrm>
                <a:off x="11454105" y="252856"/>
                <a:ext cx="737892" cy="484288"/>
                <a:chOff x="11454105" y="252856"/>
                <a:chExt cx="737892" cy="484288"/>
              </a:xfrm>
            </p:grpSpPr>
            <p:grpSp>
              <p:nvGrpSpPr>
                <p:cNvPr id="10" name="组 1"/>
                <p:cNvGrpSpPr/>
                <p:nvPr/>
              </p:nvGrpSpPr>
              <p:grpSpPr bwMode="auto">
                <a:xfrm>
                  <a:off x="12039604" y="252856"/>
                  <a:ext cx="152393" cy="484287"/>
                  <a:chOff x="12039604" y="252856"/>
                  <a:chExt cx="152393" cy="484287"/>
                </a:xfrm>
              </p:grpSpPr>
              <p:sp>
                <p:nvSpPr>
                  <p:cNvPr id="12"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7"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28" name="矩形 27"/>
          <p:cNvSpPr/>
          <p:nvPr/>
        </p:nvSpPr>
        <p:spPr>
          <a:xfrm>
            <a:off x="119131" y="836409"/>
            <a:ext cx="6629853" cy="553085"/>
          </a:xfrm>
          <a:prstGeom prst="rect">
            <a:avLst/>
          </a:prstGeom>
        </p:spPr>
        <p:txBody>
          <a:bodyPr wrap="square">
            <a:spAutoFit/>
          </a:bodyPr>
          <a:lstStyle/>
          <a:p>
            <a:pPr marL="342900" lvl="0" indent="-342900" algn="just">
              <a:lnSpc>
                <a:spcPct val="150000"/>
              </a:lnSpc>
              <a:buFont typeface="Wingdings" panose="05000000000000000000" pitchFamily="2" charset="2"/>
              <a:buChar char="n"/>
              <a:defRPr/>
            </a:pPr>
            <a:r>
              <a:rPr lang="zh-CN" sz="2000" b="1" dirty="0" err="1">
                <a:solidFill>
                  <a:schemeClr val="tx1"/>
                </a:solidFill>
                <a:latin typeface="微软雅黑" panose="020B0503020204020204" charset="-122"/>
                <a:ea typeface="微软雅黑" panose="020B0503020204020204" charset="-122"/>
                <a:cs typeface="Times New Roman" panose="02020603050405020304" pitchFamily="18" charset="0"/>
              </a:rPr>
              <a:t>定制指令集架构</a:t>
            </a:r>
            <a:endParaRPr lang="zh-CN" sz="2000" b="1" dirty="0" err="1">
              <a:solidFill>
                <a:schemeClr val="tx1"/>
              </a:solidFill>
              <a:latin typeface="微软雅黑" panose="020B0503020204020204" charset="-122"/>
              <a:ea typeface="微软雅黑" panose="020B0503020204020204" charset="-122"/>
              <a:cs typeface="Times New Roman" panose="02020603050405020304" pitchFamily="18" charset="0"/>
            </a:endParaRPr>
          </a:p>
        </p:txBody>
      </p:sp>
      <p:sp>
        <p:nvSpPr>
          <p:cNvPr id="22" name="矩形: 圆角 5"/>
          <p:cNvSpPr/>
          <p:nvPr/>
        </p:nvSpPr>
        <p:spPr>
          <a:xfrm>
            <a:off x="119336" y="2932592"/>
            <a:ext cx="11889522" cy="3626620"/>
          </a:xfrm>
          <a:prstGeom prst="roundRect">
            <a:avLst>
              <a:gd name="adj" fmla="val 617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1"/>
          <a:stretch>
            <a:fillRect/>
          </a:stretch>
        </p:blipFill>
        <p:spPr>
          <a:xfrm>
            <a:off x="119336" y="3020893"/>
            <a:ext cx="6338427" cy="3450019"/>
          </a:xfrm>
          <a:prstGeom prst="rect">
            <a:avLst/>
          </a:prstGeom>
        </p:spPr>
      </p:pic>
      <p:pic>
        <p:nvPicPr>
          <p:cNvPr id="24" name="图片 23"/>
          <p:cNvPicPr>
            <a:picLocks noChangeAspect="1"/>
          </p:cNvPicPr>
          <p:nvPr/>
        </p:nvPicPr>
        <p:blipFill>
          <a:blip r:embed="rId2"/>
          <a:stretch>
            <a:fillRect/>
          </a:stretch>
        </p:blipFill>
        <p:spPr>
          <a:xfrm>
            <a:off x="6647352" y="3161370"/>
            <a:ext cx="5248121" cy="284502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zh-CN" altLang="en-US" sz="3600" dirty="0"/>
          </a:p>
        </p:txBody>
      </p:sp>
      <p:sp>
        <p:nvSpPr>
          <p:cNvPr id="28" name="矩形 27"/>
          <p:cNvSpPr/>
          <p:nvPr/>
        </p:nvSpPr>
        <p:spPr>
          <a:xfrm>
            <a:off x="197871" y="736714"/>
            <a:ext cx="6629853" cy="553085"/>
          </a:xfrm>
          <a:prstGeom prst="rect">
            <a:avLst/>
          </a:prstGeom>
        </p:spPr>
        <p:txBody>
          <a:bodyPr wrap="square">
            <a:spAutoFit/>
          </a:bodyPr>
          <a:lstStyle/>
          <a:p>
            <a:pPr marL="342900" lvl="0" indent="-342900" algn="just">
              <a:lnSpc>
                <a:spcPct val="150000"/>
              </a:lnSpc>
              <a:buFont typeface="Wingdings" panose="05000000000000000000" pitchFamily="2" charset="2"/>
              <a:buChar char="n"/>
              <a:defRPr/>
            </a:pPr>
            <a:r>
              <a:rPr lang="zh-CN" sz="2000" b="1" dirty="0" err="1">
                <a:solidFill>
                  <a:schemeClr val="tx1"/>
                </a:solidFill>
                <a:latin typeface="微软雅黑" panose="020B0503020204020204" charset="-122"/>
                <a:ea typeface="微软雅黑" panose="020B0503020204020204" charset="-122"/>
                <a:cs typeface="Times New Roman" panose="02020603050405020304" pitchFamily="18" charset="0"/>
              </a:rPr>
              <a:t>动态硬件调度策略</a:t>
            </a:r>
            <a:endParaRPr lang="zh-CN" sz="2000" b="1" dirty="0" err="1">
              <a:solidFill>
                <a:schemeClr val="tx1"/>
              </a:solidFill>
              <a:latin typeface="微软雅黑" panose="020B0503020204020204" charset="-122"/>
              <a:ea typeface="微软雅黑" panose="020B0503020204020204" charset="-122"/>
              <a:cs typeface="Times New Roman" panose="02020603050405020304" pitchFamily="18" charset="0"/>
            </a:endParaRPr>
          </a:p>
        </p:txBody>
      </p:sp>
      <p:sp>
        <p:nvSpPr>
          <p:cNvPr id="27" name="TextBox 6"/>
          <p:cNvSpPr txBox="1"/>
          <p:nvPr/>
        </p:nvSpPr>
        <p:spPr>
          <a:xfrm>
            <a:off x="554990" y="1184067"/>
            <a:ext cx="10939823" cy="823419"/>
          </a:xfrm>
          <a:prstGeom prst="rect">
            <a:avLst/>
          </a:prstGeom>
          <a:noFill/>
        </p:spPr>
        <p:txBody>
          <a:bodyPr wrap="square" rtlCol="0">
            <a:noAutofit/>
          </a:bodyPr>
          <a:lstStyle/>
          <a:p>
            <a:pPr marL="285750" indent="-285750">
              <a:lnSpc>
                <a:spcPct val="150000"/>
              </a:lnSpc>
              <a:buFont typeface="Wingdings" panose="05000000000000000000" pitchFamily="2" charset="2"/>
              <a:buChar char="p"/>
            </a:pPr>
            <a:r>
              <a:rPr lang="zh-CN" altLang="en-US" b="1" dirty="0">
                <a:solidFill>
                  <a:schemeClr val="tx1"/>
                </a:solidFill>
                <a:latin typeface="微软雅黑" panose="020B0503020204020204" charset="-122"/>
                <a:ea typeface="微软雅黑" panose="020B0503020204020204" charset="-122"/>
              </a:rPr>
              <a:t>格密码中</a:t>
            </a:r>
            <a:r>
              <a:rPr lang="zh-CN" altLang="zh-CN" b="1" dirty="0">
                <a:solidFill>
                  <a:schemeClr val="tx1"/>
                </a:solidFill>
                <a:latin typeface="微软雅黑" panose="020B0503020204020204" charset="-122"/>
                <a:ea typeface="微软雅黑" panose="020B0503020204020204" charset="-122"/>
              </a:rPr>
              <a:t>采样和多项式运算可以</a:t>
            </a:r>
            <a:r>
              <a:rPr lang="zh-CN" altLang="zh-CN" b="1" dirty="0">
                <a:solidFill>
                  <a:srgbClr val="FF0000"/>
                </a:solidFill>
                <a:latin typeface="微软雅黑" panose="020B0503020204020204" charset="-122"/>
                <a:ea typeface="微软雅黑" panose="020B0503020204020204" charset="-122"/>
              </a:rPr>
              <a:t>并行进行</a:t>
            </a:r>
            <a:r>
              <a:rPr lang="zh-CN" altLang="en-US" b="1" dirty="0">
                <a:solidFill>
                  <a:schemeClr val="tx1"/>
                </a:solidFill>
                <a:latin typeface="微软雅黑" panose="020B0503020204020204" charset="-122"/>
                <a:ea typeface="微软雅黑" panose="020B0503020204020204" charset="-122"/>
              </a:rPr>
              <a:t>，</a:t>
            </a:r>
            <a:r>
              <a:rPr lang="zh-CN" altLang="en-US" dirty="0">
                <a:solidFill>
                  <a:prstClr val="black"/>
                </a:solidFill>
                <a:latin typeface="微软雅黑" panose="020B0503020204020204" charset="-122"/>
                <a:ea typeface="微软雅黑" panose="020B0503020204020204" charset="-122"/>
              </a:rPr>
              <a:t>协议</a:t>
            </a:r>
            <a:r>
              <a:rPr lang="zh-CN" altLang="zh-CN" dirty="0">
                <a:solidFill>
                  <a:prstClr val="black"/>
                </a:solidFill>
                <a:latin typeface="微软雅黑" panose="020B0503020204020204" charset="-122"/>
                <a:ea typeface="微软雅黑" panose="020B0503020204020204" charset="-122"/>
              </a:rPr>
              <a:t>最长的时间路径取决于多项式运算的时间</a:t>
            </a:r>
            <a:endParaRPr lang="en-US" altLang="zh-CN" dirty="0">
              <a:solidFill>
                <a:prstClr val="black"/>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p"/>
            </a:pPr>
            <a:r>
              <a:rPr lang="zh-CN" altLang="en-US" dirty="0">
                <a:solidFill>
                  <a:prstClr val="black"/>
                </a:solidFill>
                <a:latin typeface="微软雅黑" panose="020B0503020204020204" charset="-122"/>
                <a:ea typeface="微软雅黑" panose="020B0503020204020204" charset="-122"/>
              </a:rPr>
              <a:t>提出一种动态硬件调度策略，在</a:t>
            </a:r>
            <a:r>
              <a:rPr lang="zh-CN" altLang="en-US" b="1" dirty="0">
                <a:solidFill>
                  <a:srgbClr val="FF0000"/>
                </a:solidFill>
                <a:latin typeface="微软雅黑" panose="020B0503020204020204" charset="-122"/>
                <a:ea typeface="微软雅黑" panose="020B0503020204020204" charset="-122"/>
              </a:rPr>
              <a:t>避免访存冲突的基础上最大程度利用计算带宽</a:t>
            </a:r>
            <a:endParaRPr lang="zh-CN" altLang="en-US" sz="1400" dirty="0">
              <a:solidFill>
                <a:prstClr val="black"/>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6992194" y="2140387"/>
            <a:ext cx="3992328" cy="1423797"/>
          </a:xfrm>
          <a:prstGeom prst="rect">
            <a:avLst/>
          </a:prstGeom>
        </p:spPr>
      </p:pic>
      <p:sp useBgFill="1">
        <p:nvSpPr>
          <p:cNvPr id="8" name="矩形 7"/>
          <p:cNvSpPr/>
          <p:nvPr/>
        </p:nvSpPr>
        <p:spPr>
          <a:xfrm>
            <a:off x="5809683" y="3551924"/>
            <a:ext cx="6334328" cy="3000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lvl="1" algn="ctr" defTabSz="0">
              <a:spcBef>
                <a:spcPct val="20000"/>
              </a:spcBef>
              <a:buClr>
                <a:prstClr val="black"/>
              </a:buClr>
              <a:buSzPct val="100000"/>
            </a:pPr>
            <a:r>
              <a:rPr lang="en-US" altLang="zh-CN" sz="1350" b="1" dirty="0">
                <a:solidFill>
                  <a:prstClr val="black"/>
                </a:solidFill>
                <a:latin typeface="微软雅黑" panose="020B0503020204020204" charset="-122"/>
                <a:cs typeface="Times New Roman" panose="02020603050405020304" pitchFamily="18" charset="0"/>
              </a:rPr>
              <a:t>256-point </a:t>
            </a:r>
            <a:r>
              <a:rPr lang="en-US" altLang="zh-CN" sz="1350" b="1" dirty="0" err="1">
                <a:solidFill>
                  <a:prstClr val="black"/>
                </a:solidFill>
                <a:latin typeface="微软雅黑" panose="020B0503020204020204" charset="-122"/>
                <a:cs typeface="Times New Roman" panose="02020603050405020304" pitchFamily="18" charset="0"/>
              </a:rPr>
              <a:t>Dilithium</a:t>
            </a:r>
            <a:r>
              <a:rPr lang="en-US" altLang="zh-CN" sz="1350" b="1" dirty="0">
                <a:solidFill>
                  <a:prstClr val="black"/>
                </a:solidFill>
                <a:latin typeface="微软雅黑" panose="020B0503020204020204" charset="-122"/>
                <a:cs typeface="Times New Roman" panose="02020603050405020304" pitchFamily="18" charset="0"/>
              </a:rPr>
              <a:t> NTT flow</a:t>
            </a:r>
            <a:endParaRPr lang="en-US" altLang="zh-CN" sz="1350" b="1" dirty="0">
              <a:solidFill>
                <a:prstClr val="black"/>
              </a:solidFill>
              <a:latin typeface="微软雅黑" panose="020B0503020204020204" charset="-122"/>
              <a:cs typeface="Times New Roman" panose="02020603050405020304" pitchFamily="18" charset="0"/>
            </a:endParaRPr>
          </a:p>
        </p:txBody>
      </p:sp>
      <p:pic>
        <p:nvPicPr>
          <p:cNvPr id="35" name="图片 34"/>
          <p:cNvPicPr>
            <a:picLocks noChangeAspect="1"/>
          </p:cNvPicPr>
          <p:nvPr/>
        </p:nvPicPr>
        <p:blipFill>
          <a:blip r:embed="rId2"/>
          <a:stretch>
            <a:fillRect/>
          </a:stretch>
        </p:blipFill>
        <p:spPr>
          <a:xfrm>
            <a:off x="6336070" y="3745460"/>
            <a:ext cx="5412614" cy="1399083"/>
          </a:xfrm>
          <a:prstGeom prst="rect">
            <a:avLst/>
          </a:prstGeom>
        </p:spPr>
      </p:pic>
      <p:sp useBgFill="1">
        <p:nvSpPr>
          <p:cNvPr id="36" name="矩形 35"/>
          <p:cNvSpPr/>
          <p:nvPr/>
        </p:nvSpPr>
        <p:spPr>
          <a:xfrm>
            <a:off x="6396138" y="5160556"/>
            <a:ext cx="4848910" cy="3000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lvl="1" algn="ctr" defTabSz="0">
              <a:spcBef>
                <a:spcPct val="20000"/>
              </a:spcBef>
              <a:buClr>
                <a:prstClr val="black"/>
              </a:buClr>
              <a:buSzPct val="100000"/>
            </a:pPr>
            <a:r>
              <a:rPr lang="en-US" altLang="zh-CN" sz="1350" b="1" dirty="0">
                <a:solidFill>
                  <a:prstClr val="black"/>
                </a:solidFill>
                <a:latin typeface="微软雅黑" panose="020B0503020204020204" charset="-122"/>
                <a:cs typeface="Times New Roman" panose="02020603050405020304" pitchFamily="18" charset="0"/>
              </a:rPr>
              <a:t>Double 128-point </a:t>
            </a:r>
            <a:r>
              <a:rPr lang="en-US" altLang="zh-CN" sz="1350" b="1" dirty="0" err="1">
                <a:solidFill>
                  <a:prstClr val="black"/>
                </a:solidFill>
                <a:latin typeface="微软雅黑" panose="020B0503020204020204" charset="-122"/>
                <a:cs typeface="Times New Roman" panose="02020603050405020304" pitchFamily="18" charset="0"/>
              </a:rPr>
              <a:t>Kyber</a:t>
            </a:r>
            <a:r>
              <a:rPr lang="en-US" altLang="zh-CN" sz="1350" b="1" dirty="0">
                <a:solidFill>
                  <a:prstClr val="black"/>
                </a:solidFill>
                <a:latin typeface="微软雅黑" panose="020B0503020204020204" charset="-122"/>
                <a:cs typeface="Times New Roman" panose="02020603050405020304" pitchFamily="18" charset="0"/>
              </a:rPr>
              <a:t> NTT flow</a:t>
            </a:r>
            <a:endParaRPr lang="en-US" altLang="zh-CN" sz="1350" b="1" dirty="0">
              <a:solidFill>
                <a:prstClr val="black"/>
              </a:solidFill>
              <a:latin typeface="微软雅黑" panose="020B050302020402020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 name="文本框 16"/>
              <p:cNvSpPr txBox="1"/>
              <p:nvPr/>
            </p:nvSpPr>
            <p:spPr>
              <a:xfrm>
                <a:off x="6104689" y="5530415"/>
                <a:ext cx="5431807" cy="57515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rPr>
                        <m:t>𝑫𝒊𝒍𝒊𝒕𝒉𝒊𝒖𝒎</m:t>
                      </m:r>
                      <m:r>
                        <a:rPr lang="en-US" altLang="zh-CN" b="1" i="1" smtClean="0">
                          <a:solidFill>
                            <a:schemeClr val="accent1"/>
                          </a:solidFill>
                          <a:latin typeface="Cambria Math" panose="02040503050406030204" pitchFamily="18" charset="0"/>
                        </a:rPr>
                        <m:t> </m:t>
                      </m:r>
                      <m:r>
                        <a:rPr lang="en-US" altLang="zh-CN" b="1" i="1" smtClean="0">
                          <a:solidFill>
                            <a:schemeClr val="accent1"/>
                          </a:solidFill>
                          <a:latin typeface="Cambria Math" panose="02040503050406030204" pitchFamily="18" charset="0"/>
                        </a:rPr>
                        <m:t>𝑵𝑻𝑻</m:t>
                      </m:r>
                      <m:r>
                        <a:rPr lang="en-US" altLang="zh-CN" b="1" i="1" smtClean="0">
                          <a:solidFill>
                            <a:schemeClr val="accent1"/>
                          </a:solidFill>
                          <a:latin typeface="Cambria Math" panose="02040503050406030204" pitchFamily="18" charset="0"/>
                        </a:rPr>
                        <m:t>/</m:t>
                      </m:r>
                      <m:r>
                        <a:rPr lang="en-US" altLang="zh-CN" b="1" i="1" smtClean="0">
                          <a:solidFill>
                            <a:schemeClr val="accent1"/>
                          </a:solidFill>
                          <a:latin typeface="Cambria Math" panose="02040503050406030204" pitchFamily="18" charset="0"/>
                        </a:rPr>
                        <m:t>𝑰𝑵𝑻𝑻𝒄𝒚𝒄𝒍𝒆𝒔</m:t>
                      </m:r>
                      <m:r>
                        <a:rPr lang="en-US" altLang="zh-CN" i="1" smtClean="0">
                          <a:solidFill>
                            <a:schemeClr val="accent1"/>
                          </a:solidFill>
                          <a:latin typeface="Cambria Math" panose="02040503050406030204" pitchFamily="18" charset="0"/>
                        </a:rPr>
                        <m:t>=</m:t>
                      </m:r>
                      <m:f>
                        <m:fPr>
                          <m:ctrlPr>
                            <a:rPr lang="en-US" altLang="zh-CN" i="1" smtClean="0">
                              <a:solidFill>
                                <a:schemeClr val="accent1"/>
                              </a:solidFill>
                              <a:latin typeface="Cambria Math" panose="02040503050406030204" pitchFamily="18" charset="0"/>
                            </a:rPr>
                          </m:ctrlPr>
                        </m:fPr>
                        <m:num>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128</m:t>
                              </m:r>
                              <m:r>
                                <a:rPr lang="en-US" altLang="zh-CN" b="0" i="1" smtClean="0">
                                  <a:solidFill>
                                    <a:schemeClr val="accent1"/>
                                  </a:solidFill>
                                  <a:latin typeface="Cambria Math" panose="02040503050406030204" pitchFamily="18" charset="0"/>
                                </a:rPr>
                                <m:t>𝑙𝑜𝑔</m:t>
                              </m:r>
                            </m:e>
                            <m:sub>
                              <m:r>
                                <a:rPr lang="en-US" altLang="zh-CN" b="0" i="1" smtClean="0">
                                  <a:solidFill>
                                    <a:schemeClr val="accent1"/>
                                  </a:solidFill>
                                  <a:latin typeface="Cambria Math" panose="02040503050406030204" pitchFamily="18" charset="0"/>
                                </a:rPr>
                                <m:t>2</m:t>
                              </m:r>
                            </m:sub>
                          </m:sSub>
                          <m:r>
                            <a:rPr lang="en-US" altLang="zh-CN" b="0" i="1" smtClean="0">
                              <a:solidFill>
                                <a:schemeClr val="accent1"/>
                              </a:solidFill>
                              <a:latin typeface="Cambria Math" panose="02040503050406030204" pitchFamily="18" charset="0"/>
                            </a:rPr>
                            <m:t>256</m:t>
                          </m:r>
                        </m:num>
                        <m:den>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 </m:t>
                          </m:r>
                          <m:r>
                            <m:rPr>
                              <m:sty m:val="p"/>
                            </m:rPr>
                            <a:rPr lang="en-US" altLang="zh-CN" i="1">
                              <a:solidFill>
                                <a:schemeClr val="accent1"/>
                              </a:solidFill>
                              <a:latin typeface="Cambria Math" panose="02040503050406030204" pitchFamily="18" charset="0"/>
                            </a:rPr>
                            <m:t>nu</m:t>
                          </m:r>
                          <m:r>
                            <a:rPr lang="en-US" altLang="zh-CN" b="0" i="1" smtClean="0">
                              <a:solidFill>
                                <a:schemeClr val="accent1"/>
                              </a:solidFill>
                              <a:latin typeface="Cambria Math" panose="02040503050406030204" pitchFamily="18" charset="0"/>
                            </a:rPr>
                            <m:t>𝑚</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𝑜𝑓</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𝑃𝐿𝑈</m:t>
                          </m:r>
                        </m:den>
                      </m:f>
                    </m:oMath>
                  </m:oMathPara>
                </a14:m>
                <a:endParaRPr lang="en-US" altLang="zh-CN" b="0" i="1" dirty="0">
                  <a:solidFill>
                    <a:schemeClr val="accent1"/>
                  </a:solidFill>
                  <a:latin typeface="Cambria Math" panose="02040503050406030204" pitchFamily="18" charset="0"/>
                  <a:cs typeface="Cambria Math" panose="02040503050406030204" pitchFamily="18" charset="0"/>
                </a:endParaRPr>
              </a:p>
            </p:txBody>
          </p:sp>
        </mc:Choice>
        <mc:Fallback>
          <p:sp>
            <p:nvSpPr>
              <p:cNvPr id="17" name="文本框 16"/>
              <p:cNvSpPr txBox="1">
                <a:spLocks noRot="1" noChangeAspect="1" noMove="1" noResize="1" noEditPoints="1" noAdjustHandles="1" noChangeArrowheads="1" noChangeShapeType="1" noTextEdit="1"/>
              </p:cNvSpPr>
              <p:nvPr/>
            </p:nvSpPr>
            <p:spPr>
              <a:xfrm>
                <a:off x="6104689" y="5530415"/>
                <a:ext cx="5431807" cy="575157"/>
              </a:xfrm>
              <a:prstGeom prst="rect">
                <a:avLst/>
              </a:prstGeom>
              <a:blipFill rotWithShape="1">
                <a:blip r:embed="rId3"/>
                <a:stretch>
                  <a:fillRect l="-8" t="-35" r="8"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6692513" y="6216174"/>
                <a:ext cx="4699727" cy="440057"/>
              </a:xfrm>
              <a:prstGeom prst="rect">
                <a:avLst/>
              </a:prstGeom>
              <a:noFill/>
            </p:spPr>
            <p:txBody>
              <a:bodyPr wrap="square" lIns="0" tIns="0" rIns="0" bIns="0" rtlCol="0">
                <a:spAutoFit/>
              </a:bodyPr>
              <a:lstStyle/>
              <a:p>
                <a14:m>
                  <m:oMath xmlns:m="http://schemas.openxmlformats.org/officeDocument/2006/math">
                    <m:r>
                      <a:rPr lang="en-US" altLang="zh-CN" b="1" i="1" smtClean="0">
                        <a:solidFill>
                          <a:schemeClr val="accent1"/>
                        </a:solidFill>
                        <a:latin typeface="Cambria Math" panose="02040503050406030204" pitchFamily="18" charset="0"/>
                      </a:rPr>
                      <m:t>𝑲𝒚𝒃𝒆𝒓</m:t>
                    </m:r>
                    <m:r>
                      <a:rPr lang="en-US" altLang="zh-CN" b="1" i="1" smtClean="0">
                        <a:solidFill>
                          <a:schemeClr val="accent1"/>
                        </a:solidFill>
                        <a:latin typeface="Cambria Math" panose="02040503050406030204" pitchFamily="18" charset="0"/>
                      </a:rPr>
                      <m:t> </m:t>
                    </m:r>
                    <m:r>
                      <a:rPr lang="en-US" altLang="zh-CN" b="1" i="1" smtClean="0">
                        <a:solidFill>
                          <a:schemeClr val="accent1"/>
                        </a:solidFill>
                        <a:latin typeface="Cambria Math" panose="02040503050406030204" pitchFamily="18" charset="0"/>
                      </a:rPr>
                      <m:t>𝑵𝑻𝑻</m:t>
                    </m:r>
                    <m:r>
                      <a:rPr lang="en-US" altLang="zh-CN" b="1" i="1" smtClean="0">
                        <a:solidFill>
                          <a:schemeClr val="accent1"/>
                        </a:solidFill>
                        <a:latin typeface="Cambria Math" panose="02040503050406030204" pitchFamily="18" charset="0"/>
                      </a:rPr>
                      <m:t>/</m:t>
                    </m:r>
                    <m:r>
                      <a:rPr lang="en-US" altLang="zh-CN" b="1" i="1" smtClean="0">
                        <a:solidFill>
                          <a:schemeClr val="accent1"/>
                        </a:solidFill>
                        <a:latin typeface="Cambria Math" panose="02040503050406030204" pitchFamily="18" charset="0"/>
                      </a:rPr>
                      <m:t>𝑰𝑵𝑻𝑻𝒄𝒚𝒄𝒍𝒆𝒔</m:t>
                    </m:r>
                    <m:r>
                      <a:rPr lang="en-US" altLang="zh-CN" i="1" smtClean="0">
                        <a:solidFill>
                          <a:schemeClr val="accent1"/>
                        </a:solidFill>
                        <a:latin typeface="Cambria Math" panose="02040503050406030204" pitchFamily="18" charset="0"/>
                      </a:rPr>
                      <m:t>=</m:t>
                    </m:r>
                  </m:oMath>
                </a14:m>
                <a:r>
                  <a:rPr lang="en-US" altLang="zh-CN" dirty="0">
                    <a:solidFill>
                      <a:schemeClr val="accent1"/>
                    </a:solidFill>
                  </a:rPr>
                  <a:t> </a:t>
                </a:r>
                <a14:m>
                  <m:oMath xmlns:m="http://schemas.openxmlformats.org/officeDocument/2006/math">
                    <m:f>
                      <m:fPr>
                        <m:ctrlPr>
                          <a:rPr lang="en-US" altLang="zh-CN" i="1">
                            <a:solidFill>
                              <a:schemeClr val="accent1"/>
                            </a:solidFill>
                            <a:latin typeface="Cambria Math" panose="02040503050406030204" pitchFamily="18" charset="0"/>
                          </a:rPr>
                        </m:ctrlPr>
                      </m:fPr>
                      <m:num>
                        <m:r>
                          <a:rPr lang="en-US" altLang="zh-CN" i="1" smtClean="0">
                            <a:solidFill>
                              <a:schemeClr val="accent1"/>
                            </a:solidFill>
                            <a:latin typeface="Cambria Math" panose="02040503050406030204" pitchFamily="18" charset="0"/>
                          </a:rPr>
                          <m:t>2</m:t>
                        </m:r>
                        <m:r>
                          <a:rPr lang="zh-CN" altLang="en-US" i="1">
                            <a:solidFill>
                              <a:schemeClr val="accent1"/>
                            </a:solidFill>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r>
                              <a:rPr lang="en-US" altLang="zh-CN" i="1" smtClean="0">
                                <a:solidFill>
                                  <a:schemeClr val="accent1"/>
                                </a:solidFill>
                                <a:latin typeface="Cambria Math" panose="02040503050406030204" pitchFamily="18" charset="0"/>
                              </a:rPr>
                              <m:t>6</m:t>
                            </m:r>
                            <m:r>
                              <a:rPr lang="en-US" altLang="zh-CN" i="1">
                                <a:solidFill>
                                  <a:schemeClr val="accent1"/>
                                </a:solidFill>
                                <a:latin typeface="Cambria Math" panose="02040503050406030204" pitchFamily="18" charset="0"/>
                              </a:rPr>
                              <m:t>4</m:t>
                            </m:r>
                            <m:r>
                              <a:rPr lang="en-US" altLang="zh-CN" i="1">
                                <a:solidFill>
                                  <a:schemeClr val="accent1"/>
                                </a:solidFill>
                                <a:latin typeface="Cambria Math" panose="02040503050406030204" pitchFamily="18" charset="0"/>
                              </a:rPr>
                              <m:t>𝑙𝑜𝑔</m:t>
                            </m:r>
                          </m:e>
                          <m:sub>
                            <m:r>
                              <a:rPr lang="en-US" altLang="zh-CN" i="1">
                                <a:solidFill>
                                  <a:schemeClr val="accent1"/>
                                </a:solidFill>
                                <a:latin typeface="Cambria Math" panose="02040503050406030204" pitchFamily="18" charset="0"/>
                              </a:rPr>
                              <m:t>2</m:t>
                            </m:r>
                          </m:sub>
                        </m:sSub>
                        <m:r>
                          <a:rPr lang="en-US" altLang="zh-CN" i="1" smtClean="0">
                            <a:solidFill>
                              <a:schemeClr val="accent1"/>
                            </a:solidFill>
                            <a:latin typeface="Cambria Math" panose="02040503050406030204" pitchFamily="18" charset="0"/>
                          </a:rPr>
                          <m:t>1</m:t>
                        </m:r>
                        <m:r>
                          <a:rPr lang="en-US" altLang="zh-CN" i="1">
                            <a:solidFill>
                              <a:schemeClr val="accent1"/>
                            </a:solidFill>
                            <a:latin typeface="Cambria Math" panose="02040503050406030204" pitchFamily="18" charset="0"/>
                          </a:rPr>
                          <m:t>2</m:t>
                        </m:r>
                        <m:r>
                          <a:rPr lang="en-US" altLang="zh-CN" i="1" smtClean="0">
                            <a:solidFill>
                              <a:schemeClr val="accent1"/>
                            </a:solidFill>
                            <a:latin typeface="Cambria Math" panose="02040503050406030204" pitchFamily="18" charset="0"/>
                          </a:rPr>
                          <m:t>8</m:t>
                        </m:r>
                      </m:num>
                      <m:den>
                        <m:r>
                          <a:rPr lang="en-US" altLang="zh-CN" i="1">
                            <a:solidFill>
                              <a:schemeClr val="accent1"/>
                            </a:solidFill>
                            <a:latin typeface="Cambria Math" panose="02040503050406030204" pitchFamily="18" charset="0"/>
                          </a:rPr>
                          <m:t>2</m:t>
                        </m:r>
                        <m:r>
                          <a:rPr lang="en-US" altLang="zh-CN" i="1">
                            <a:solidFill>
                              <a:schemeClr val="accent1"/>
                            </a:solidFill>
                            <a:latin typeface="Cambria Math" panose="02040503050406030204" pitchFamily="18" charset="0"/>
                          </a:rPr>
                          <m:t>∗</m:t>
                        </m:r>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𝑛𝑢𝑚</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𝑜𝑓</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𝑃𝐿𝑈</m:t>
                            </m:r>
                          </m:e>
                        </m:d>
                      </m:den>
                    </m:f>
                  </m:oMath>
                </a14:m>
                <a:endParaRPr lang="en-US" altLang="zh-CN" b="0" i="1" dirty="0">
                  <a:solidFill>
                    <a:schemeClr val="accent1"/>
                  </a:solidFill>
                  <a:latin typeface="Cambria Math" panose="02040503050406030204" pitchFamily="18" charset="0"/>
                  <a:cs typeface="Cambria Math" panose="02040503050406030204" pitchFamily="18" charset="0"/>
                </a:endParaRPr>
              </a:p>
            </p:txBody>
          </p:sp>
        </mc:Choice>
        <mc:Fallback>
          <p:sp>
            <p:nvSpPr>
              <p:cNvPr id="18" name="文本框 17"/>
              <p:cNvSpPr txBox="1">
                <a:spLocks noRot="1" noChangeAspect="1" noMove="1" noResize="1" noEditPoints="1" noAdjustHandles="1" noChangeArrowheads="1" noChangeShapeType="1" noTextEdit="1"/>
              </p:cNvSpPr>
              <p:nvPr/>
            </p:nvSpPr>
            <p:spPr>
              <a:xfrm>
                <a:off x="6692513" y="6216174"/>
                <a:ext cx="4699727" cy="440057"/>
              </a:xfrm>
              <a:prstGeom prst="rect">
                <a:avLst/>
              </a:prstGeom>
              <a:blipFill rotWithShape="1">
                <a:blip r:embed="rId4"/>
                <a:stretch>
                  <a:fillRect l="-5" t="-36" r="7" b="37"/>
                </a:stretch>
              </a:blipFill>
            </p:spPr>
            <p:txBody>
              <a:bodyPr/>
              <a:lstStyle/>
              <a:p>
                <a:r>
                  <a:rPr lang="zh-CN" altLang="en-US">
                    <a:noFill/>
                  </a:rPr>
                  <a:t> </a:t>
                </a:r>
              </a:p>
            </p:txBody>
          </p:sp>
        </mc:Fallback>
      </mc:AlternateContent>
      <p:sp>
        <p:nvSpPr>
          <p:cNvPr id="26" name="文本框 25"/>
          <p:cNvSpPr txBox="1"/>
          <p:nvPr/>
        </p:nvSpPr>
        <p:spPr>
          <a:xfrm>
            <a:off x="554990" y="277495"/>
            <a:ext cx="8188960"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当前工作进展</a:t>
            </a:r>
            <a:r>
              <a:rPr lang="en-US" altLang="zh-CN" sz="2800" b="1" dirty="0">
                <a:solidFill>
                  <a:schemeClr val="tx2"/>
                </a:solidFill>
                <a:latin typeface="微软雅黑" panose="020B0503020204020204" charset="-122"/>
                <a:ea typeface="微软雅黑" panose="020B0503020204020204" charset="-122"/>
                <a:sym typeface="+mn-ea"/>
              </a:rPr>
              <a:t>—</a:t>
            </a:r>
            <a:r>
              <a:rPr lang="zh-CN" altLang="en-US" sz="2800" b="1" dirty="0">
                <a:solidFill>
                  <a:schemeClr val="tx2"/>
                </a:solidFill>
                <a:latin typeface="微软雅黑" panose="020B0503020204020204" charset="-122"/>
                <a:ea typeface="微软雅黑" panose="020B0503020204020204" charset="-122"/>
              </a:rPr>
              <a:t>Kyber与Dilithium硬件实现方案</a:t>
            </a:r>
            <a:endParaRPr lang="zh-CN" altLang="en-US" sz="2800" b="1" dirty="0">
              <a:solidFill>
                <a:schemeClr val="tx2"/>
              </a:solidFill>
              <a:latin typeface="微软雅黑" panose="020B0503020204020204" charset="-122"/>
              <a:ea typeface="微软雅黑" panose="020B0503020204020204" charset="-122"/>
            </a:endParaRPr>
          </a:p>
        </p:txBody>
      </p:sp>
      <p:grpSp>
        <p:nvGrpSpPr>
          <p:cNvPr id="29" name="组合 28"/>
          <p:cNvGrpSpPr/>
          <p:nvPr/>
        </p:nvGrpSpPr>
        <p:grpSpPr>
          <a:xfrm>
            <a:off x="6200869" y="78051"/>
            <a:ext cx="5991131" cy="707884"/>
            <a:chOff x="6200869" y="78051"/>
            <a:chExt cx="5991131" cy="707884"/>
          </a:xfrm>
        </p:grpSpPr>
        <p:grpSp>
          <p:nvGrpSpPr>
            <p:cNvPr id="30" name="组 13"/>
            <p:cNvGrpSpPr/>
            <p:nvPr/>
          </p:nvGrpSpPr>
          <p:grpSpPr bwMode="auto">
            <a:xfrm>
              <a:off x="6200869" y="78051"/>
              <a:ext cx="5991131" cy="707884"/>
              <a:chOff x="6201071" y="148098"/>
              <a:chExt cx="5990926" cy="708515"/>
            </a:xfrm>
          </p:grpSpPr>
          <p:grpSp>
            <p:nvGrpSpPr>
              <p:cNvPr id="32" name="组 2"/>
              <p:cNvGrpSpPr/>
              <p:nvPr/>
            </p:nvGrpSpPr>
            <p:grpSpPr bwMode="auto">
              <a:xfrm>
                <a:off x="11454105" y="252856"/>
                <a:ext cx="737892" cy="484288"/>
                <a:chOff x="11454105" y="252856"/>
                <a:chExt cx="737892" cy="484288"/>
              </a:xfrm>
            </p:grpSpPr>
            <p:grpSp>
              <p:nvGrpSpPr>
                <p:cNvPr id="34" name="组 1"/>
                <p:cNvGrpSpPr/>
                <p:nvPr/>
              </p:nvGrpSpPr>
              <p:grpSpPr bwMode="auto">
                <a:xfrm>
                  <a:off x="12039604" y="252856"/>
                  <a:ext cx="152393" cy="484287"/>
                  <a:chOff x="12039604" y="252856"/>
                  <a:chExt cx="152393" cy="484287"/>
                </a:xfrm>
              </p:grpSpPr>
              <p:sp>
                <p:nvSpPr>
                  <p:cNvPr id="38"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31"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graphicFrame>
        <p:nvGraphicFramePr>
          <p:cNvPr id="43" name="对象 42"/>
          <p:cNvGraphicFramePr>
            <a:graphicFrameLocks noChangeAspect="1"/>
          </p:cNvGraphicFramePr>
          <p:nvPr/>
        </p:nvGraphicFramePr>
        <p:xfrm>
          <a:off x="247341" y="2476604"/>
          <a:ext cx="5267325" cy="3108960"/>
        </p:xfrm>
        <a:graphic>
          <a:graphicData uri="http://schemas.openxmlformats.org/presentationml/2006/ole">
            <mc:AlternateContent xmlns:mc="http://schemas.openxmlformats.org/markup-compatibility/2006">
              <mc:Choice xmlns:v="urn:schemas-microsoft-com:vml" Requires="v">
                <p:oleObj spid="_x0000_s5123" name="Visio" r:id="rId5" imgW="9756775" imgH="5879465" progId="Visio.Drawing.15">
                  <p:embed/>
                </p:oleObj>
              </mc:Choice>
              <mc:Fallback>
                <p:oleObj name="Visio" r:id="rId5" imgW="9756775" imgH="5879465" progId="Visio.Drawing.15">
                  <p:embed/>
                  <p:pic>
                    <p:nvPicPr>
                      <p:cNvPr id="0" name="对象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341" y="2476604"/>
                        <a:ext cx="5267325" cy="3108960"/>
                      </a:xfrm>
                      <a:prstGeom prst="rect">
                        <a:avLst/>
                      </a:prstGeom>
                      <a:noFill/>
                    </p:spPr>
                  </p:pic>
                </p:oleObj>
              </mc:Fallback>
            </mc:AlternateContent>
          </a:graphicData>
        </a:graphic>
      </p:graphicFrame>
      <p:sp>
        <p:nvSpPr>
          <p:cNvPr id="44" name="文本框 43"/>
          <p:cNvSpPr txBox="1"/>
          <p:nvPr/>
        </p:nvSpPr>
        <p:spPr>
          <a:xfrm>
            <a:off x="277563" y="5832294"/>
            <a:ext cx="5532120" cy="846455"/>
          </a:xfrm>
          <a:prstGeom prst="rect">
            <a:avLst/>
          </a:prstGeom>
          <a:noFill/>
        </p:spPr>
        <p:txBody>
          <a:bodyPr wrap="square">
            <a:noAutofit/>
          </a:bodyPr>
          <a:lstStyle/>
          <a:p>
            <a:pPr marL="342900" lvl="1">
              <a:lnSpc>
                <a:spcPct val="150000"/>
              </a:lnSpc>
            </a:pPr>
            <a:r>
              <a:rPr lang="en-US" altLang="zh-CN" sz="1400" b="1" dirty="0">
                <a:solidFill>
                  <a:prstClr val="black"/>
                </a:solidFill>
                <a:latin typeface="微软雅黑" panose="020B0503020204020204" charset="-122"/>
                <a:ea typeface="微软雅黑" panose="020B0503020204020204" charset="-122"/>
              </a:rPr>
              <a:t>Input bit-reversed order</a:t>
            </a:r>
            <a:r>
              <a:rPr lang="en-US" altLang="zh-CN" sz="1400" dirty="0">
                <a:solidFill>
                  <a:prstClr val="black"/>
                </a:solidFill>
                <a:latin typeface="微软雅黑" panose="020B0503020204020204" charset="-122"/>
                <a:ea typeface="微软雅黑" panose="020B0503020204020204" charset="-122"/>
              </a:rPr>
              <a:t>: 0/128,1/129,2/130…,127/255</a:t>
            </a:r>
            <a:endParaRPr lang="en-US" altLang="zh-CN" sz="1400" dirty="0">
              <a:solidFill>
                <a:prstClr val="black"/>
              </a:solidFill>
              <a:latin typeface="微软雅黑" panose="020B0503020204020204" charset="-122"/>
              <a:ea typeface="微软雅黑" panose="020B0503020204020204" charset="-122"/>
            </a:endParaRPr>
          </a:p>
          <a:p>
            <a:pPr marL="342900" lvl="1">
              <a:lnSpc>
                <a:spcPct val="150000"/>
              </a:lnSpc>
            </a:pPr>
            <a:r>
              <a:rPr lang="en-US" altLang="zh-CN" sz="1400" b="1" dirty="0">
                <a:solidFill>
                  <a:prstClr val="black"/>
                </a:solidFill>
                <a:latin typeface="微软雅黑" panose="020B0503020204020204" charset="-122"/>
                <a:ea typeface="微软雅黑" panose="020B0503020204020204" charset="-122"/>
              </a:rPr>
              <a:t>Output normal order</a:t>
            </a:r>
            <a:r>
              <a:rPr lang="en-US" altLang="zh-CN" sz="1400" dirty="0">
                <a:solidFill>
                  <a:prstClr val="black"/>
                </a:solidFill>
                <a:latin typeface="微软雅黑" panose="020B0503020204020204" charset="-122"/>
                <a:ea typeface="微软雅黑" panose="020B0503020204020204" charset="-122"/>
              </a:rPr>
              <a:t>: 0/1,2/3,4/5…,244/255</a:t>
            </a:r>
            <a:endParaRPr lang="en-US" altLang="zh-CN" sz="1400" dirty="0">
              <a:solidFill>
                <a:prstClr val="black"/>
              </a:solidFill>
              <a:latin typeface="微软雅黑" panose="020B0503020204020204" charset="-122"/>
              <a:ea typeface="微软雅黑" panose="020B0503020204020204" charset="-122"/>
            </a:endParaRPr>
          </a:p>
        </p:txBody>
      </p:sp>
      <p:sp>
        <p:nvSpPr>
          <p:cNvPr id="45" name="直角上箭头 8"/>
          <p:cNvSpPr/>
          <p:nvPr/>
        </p:nvSpPr>
        <p:spPr>
          <a:xfrm rot="5400000">
            <a:off x="1775093" y="5378162"/>
            <a:ext cx="229121" cy="451485"/>
          </a:xfrm>
          <a:prstGeom prst="bentUpArrow">
            <a:avLst>
              <a:gd name="adj1" fmla="val 23631"/>
              <a:gd name="adj2" fmla="val 29314"/>
              <a:gd name="adj3" fmla="val 42725"/>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6" name="文本框 45"/>
          <p:cNvSpPr txBox="1"/>
          <p:nvPr/>
        </p:nvSpPr>
        <p:spPr>
          <a:xfrm>
            <a:off x="2148870" y="5489344"/>
            <a:ext cx="3735705" cy="275590"/>
          </a:xfrm>
          <a:prstGeom prst="rect">
            <a:avLst/>
          </a:prstGeom>
          <a:noFill/>
        </p:spPr>
        <p:txBody>
          <a:bodyPr wrap="square" rtlCol="0">
            <a:spAutoFit/>
          </a:bodyPr>
          <a:lstStyle/>
          <a:p>
            <a:r>
              <a:rPr lang="zh-CN" altLang="en-US" sz="1200" b="1" dirty="0">
                <a:solidFill>
                  <a:srgbClr val="FF0000"/>
                </a:solidFill>
              </a:rPr>
              <a:t>Dual-Port NTT Ping-Pong Architecture</a:t>
            </a:r>
            <a:endParaRPr lang="zh-CN" altLang="en-US" sz="1200" b="1" dirty="0">
              <a:solidFill>
                <a:srgbClr val="FF0000"/>
              </a:solidFill>
            </a:endParaRPr>
          </a:p>
        </p:txBody>
      </p:sp>
      <p:sp>
        <p:nvSpPr>
          <p:cNvPr id="47" name="圆角右箭头 15"/>
          <p:cNvSpPr/>
          <p:nvPr/>
        </p:nvSpPr>
        <p:spPr>
          <a:xfrm>
            <a:off x="4202484" y="2374652"/>
            <a:ext cx="195761" cy="146522"/>
          </a:xfrm>
          <a:prstGeom prst="bentArrow">
            <a:avLst>
              <a:gd name="adj1" fmla="val 25000"/>
              <a:gd name="adj2" fmla="val 25000"/>
              <a:gd name="adj3" fmla="val 25000"/>
              <a:gd name="adj4" fmla="val 20231"/>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48" name="文本框 47"/>
          <p:cNvSpPr txBox="1"/>
          <p:nvPr/>
        </p:nvSpPr>
        <p:spPr>
          <a:xfrm>
            <a:off x="4398245" y="2188582"/>
            <a:ext cx="2232841" cy="461665"/>
          </a:xfrm>
          <a:prstGeom prst="rect">
            <a:avLst/>
          </a:prstGeom>
          <a:noFill/>
        </p:spPr>
        <p:txBody>
          <a:bodyPr wrap="square" rtlCol="0">
            <a:spAutoFit/>
          </a:bodyPr>
          <a:lstStyle/>
          <a:p>
            <a:r>
              <a:rPr lang="zh-CN" altLang="en-US" sz="1200" b="1" dirty="0">
                <a:solidFill>
                  <a:srgbClr val="FF0000"/>
                </a:solidFill>
              </a:rPr>
              <a:t>为避免RAW(Read After Write)冲突使用气泡阻塞流水线</a:t>
            </a:r>
            <a:endParaRPr lang="zh-CN" altLang="en-US" sz="1200"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zh-CN" altLang="en-US" sz="3600" dirty="0"/>
          </a:p>
        </p:txBody>
      </p:sp>
      <p:sp>
        <p:nvSpPr>
          <p:cNvPr id="28" name="矩形 27"/>
          <p:cNvSpPr/>
          <p:nvPr/>
        </p:nvSpPr>
        <p:spPr>
          <a:xfrm>
            <a:off x="79375" y="747395"/>
            <a:ext cx="10627995" cy="553085"/>
          </a:xfrm>
          <a:prstGeom prst="rect">
            <a:avLst/>
          </a:prstGeom>
        </p:spPr>
        <p:txBody>
          <a:bodyPr wrap="square">
            <a:spAutoFit/>
          </a:bodyPr>
          <a:lstStyle/>
          <a:p>
            <a:pPr marL="342900" lvl="0" indent="-342900" algn="just">
              <a:lnSpc>
                <a:spcPct val="150000"/>
              </a:lnSpc>
              <a:buFont typeface="Wingdings" panose="05000000000000000000" pitchFamily="2" charset="2"/>
              <a:buChar char="n"/>
              <a:defRPr/>
            </a:pPr>
            <a:r>
              <a:rPr lang="zh-CN" sz="2000" b="1" dirty="0" err="1">
                <a:solidFill>
                  <a:schemeClr val="tx1"/>
                </a:solidFill>
                <a:latin typeface="微软雅黑" panose="020B0503020204020204" charset="-122"/>
                <a:ea typeface="微软雅黑" panose="020B0503020204020204" charset="-122"/>
                <a:cs typeface="Times New Roman" panose="02020603050405020304" pitchFamily="18" charset="0"/>
              </a:rPr>
              <a:t>从不同核心运算方式和不同拓扑结构两个层面进行可重构后量子密码核心单元设计与研究</a:t>
            </a:r>
            <a:endParaRPr lang="zh-CN" sz="2000" b="1" dirty="0" err="1">
              <a:solidFill>
                <a:schemeClr val="tx1"/>
              </a:solidFill>
              <a:latin typeface="微软雅黑" panose="020B0503020204020204" charset="-122"/>
              <a:ea typeface="微软雅黑" panose="020B0503020204020204" charset="-122"/>
              <a:cs typeface="Times New Roman" panose="02020603050405020304" pitchFamily="18" charset="0"/>
            </a:endParaRPr>
          </a:p>
        </p:txBody>
      </p:sp>
      <p:sp>
        <p:nvSpPr>
          <p:cNvPr id="27" name="TextBox 6"/>
          <p:cNvSpPr txBox="1"/>
          <p:nvPr/>
        </p:nvSpPr>
        <p:spPr>
          <a:xfrm>
            <a:off x="554990" y="1286510"/>
            <a:ext cx="10939780" cy="1706245"/>
          </a:xfrm>
          <a:prstGeom prst="rect">
            <a:avLst/>
          </a:prstGeom>
          <a:noFill/>
        </p:spPr>
        <p:txBody>
          <a:bodyPr wrap="square" rtlCol="0">
            <a:noAutofit/>
          </a:bodyPr>
          <a:lstStyle/>
          <a:p>
            <a:pPr marL="285750" indent="-285750">
              <a:lnSpc>
                <a:spcPct val="150000"/>
              </a:lnSpc>
              <a:buFont typeface="Wingdings" panose="05000000000000000000" pitchFamily="2" charset="2"/>
              <a:buChar char="p"/>
            </a:pPr>
            <a:r>
              <a:rPr lang="zh-CN" dirty="0">
                <a:latin typeface="微软雅黑" panose="020B0503020204020204" charset="-122"/>
                <a:ea typeface="微软雅黑" panose="020B0503020204020204" charset="-122"/>
              </a:rPr>
              <a:t>基于定制微指令与指令解码，对可重构核心单元内部数据通路进行选通配置，实现对蝶形操作、移位模乘、向量点乘、模约减、多项式乘加等各种后量子密码算法中核心运算的支持</a:t>
            </a:r>
            <a:endParaRPr lang="zh-CN" dirty="0">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p"/>
            </a:pPr>
            <a:r>
              <a:rPr lang="zh-CN" altLang="en-US" dirty="0">
                <a:latin typeface="微软雅黑" panose="020B0503020204020204" charset="-122"/>
                <a:ea typeface="微软雅黑" panose="020B0503020204020204" charset="-122"/>
              </a:rPr>
              <a:t>探索可重构核心单元并行（Parallel）、串行（Serial）、交互（Interaction）等多种连接方式下的组合模式，实现连接拓扑的动态可调</a:t>
            </a:r>
            <a:endParaRPr lang="zh-CN" altLang="en-US" dirty="0">
              <a:latin typeface="微软雅黑" panose="020B0503020204020204" charset="-122"/>
              <a:ea typeface="微软雅黑" panose="020B0503020204020204" charset="-122"/>
            </a:endParaRPr>
          </a:p>
        </p:txBody>
      </p:sp>
      <p:sp>
        <p:nvSpPr>
          <p:cNvPr id="26" name="文本框 25"/>
          <p:cNvSpPr txBox="1"/>
          <p:nvPr/>
        </p:nvSpPr>
        <p:spPr>
          <a:xfrm>
            <a:off x="554990" y="277495"/>
            <a:ext cx="8188960"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当前工作进展</a:t>
            </a:r>
            <a:r>
              <a:rPr lang="en-US" altLang="zh-CN" sz="2800" b="1" dirty="0">
                <a:solidFill>
                  <a:schemeClr val="tx2"/>
                </a:solidFill>
                <a:latin typeface="微软雅黑" panose="020B0503020204020204" charset="-122"/>
                <a:ea typeface="微软雅黑" panose="020B0503020204020204" charset="-122"/>
                <a:sym typeface="+mn-ea"/>
              </a:rPr>
              <a:t>—</a:t>
            </a:r>
            <a:r>
              <a:rPr lang="zh-CN" altLang="en-US" sz="2800" b="1" dirty="0">
                <a:solidFill>
                  <a:schemeClr val="tx2"/>
                </a:solidFill>
                <a:latin typeface="微软雅黑" panose="020B0503020204020204" charset="-122"/>
                <a:ea typeface="微软雅黑" panose="020B0503020204020204" charset="-122"/>
              </a:rPr>
              <a:t>Kyber与Dilithium硬件实现方案</a:t>
            </a:r>
            <a:endParaRPr lang="zh-CN" altLang="en-US" sz="2800" b="1" dirty="0">
              <a:solidFill>
                <a:schemeClr val="tx2"/>
              </a:solidFill>
              <a:latin typeface="微软雅黑" panose="020B0503020204020204" charset="-122"/>
              <a:ea typeface="微软雅黑" panose="020B0503020204020204" charset="-122"/>
            </a:endParaRPr>
          </a:p>
        </p:txBody>
      </p:sp>
      <p:grpSp>
        <p:nvGrpSpPr>
          <p:cNvPr id="29" name="组合 28"/>
          <p:cNvGrpSpPr/>
          <p:nvPr/>
        </p:nvGrpSpPr>
        <p:grpSpPr>
          <a:xfrm>
            <a:off x="6200869" y="78051"/>
            <a:ext cx="5991131" cy="707884"/>
            <a:chOff x="6200869" y="78051"/>
            <a:chExt cx="5991131" cy="707884"/>
          </a:xfrm>
        </p:grpSpPr>
        <p:grpSp>
          <p:nvGrpSpPr>
            <p:cNvPr id="30" name="组 13"/>
            <p:cNvGrpSpPr/>
            <p:nvPr/>
          </p:nvGrpSpPr>
          <p:grpSpPr bwMode="auto">
            <a:xfrm>
              <a:off x="6200869" y="78051"/>
              <a:ext cx="5991131" cy="707884"/>
              <a:chOff x="6201071" y="148098"/>
              <a:chExt cx="5990926" cy="708515"/>
            </a:xfrm>
          </p:grpSpPr>
          <p:grpSp>
            <p:nvGrpSpPr>
              <p:cNvPr id="32" name="组 2"/>
              <p:cNvGrpSpPr/>
              <p:nvPr/>
            </p:nvGrpSpPr>
            <p:grpSpPr bwMode="auto">
              <a:xfrm>
                <a:off x="11454105" y="252856"/>
                <a:ext cx="737892" cy="484288"/>
                <a:chOff x="11454105" y="252856"/>
                <a:chExt cx="737892" cy="484288"/>
              </a:xfrm>
            </p:grpSpPr>
            <p:grpSp>
              <p:nvGrpSpPr>
                <p:cNvPr id="34" name="组 1"/>
                <p:cNvGrpSpPr/>
                <p:nvPr/>
              </p:nvGrpSpPr>
              <p:grpSpPr bwMode="auto">
                <a:xfrm>
                  <a:off x="12039604" y="252856"/>
                  <a:ext cx="152393" cy="484287"/>
                  <a:chOff x="12039604" y="252856"/>
                  <a:chExt cx="152393" cy="484287"/>
                </a:xfrm>
              </p:grpSpPr>
              <p:sp>
                <p:nvSpPr>
                  <p:cNvPr id="38"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31"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6" name="矩形: 圆角 5"/>
          <p:cNvSpPr/>
          <p:nvPr/>
        </p:nvSpPr>
        <p:spPr>
          <a:xfrm>
            <a:off x="272734" y="2992650"/>
            <a:ext cx="11671354" cy="3700768"/>
          </a:xfrm>
          <a:prstGeom prst="roundRect">
            <a:avLst>
              <a:gd name="adj" fmla="val 701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478268" y="3160002"/>
            <a:ext cx="11358654" cy="3467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 3"/>
          <p:cNvGrpSpPr/>
          <p:nvPr/>
        </p:nvGrpSpPr>
        <p:grpSpPr bwMode="auto">
          <a:xfrm>
            <a:off x="0" y="2873375"/>
            <a:ext cx="12212638" cy="1799846"/>
            <a:chOff x="-21102" y="2847433"/>
            <a:chExt cx="12213102" cy="1798954"/>
          </a:xfrm>
        </p:grpSpPr>
        <p:sp>
          <p:nvSpPr>
            <p:cNvPr id="51" name="矩形 50"/>
            <p:cNvSpPr/>
            <p:nvPr/>
          </p:nvSpPr>
          <p:spPr>
            <a:xfrm flipH="1">
              <a:off x="-463" y="2872820"/>
              <a:ext cx="12192463" cy="125191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圆角矩形 39"/>
            <p:cNvSpPr/>
            <p:nvPr/>
          </p:nvSpPr>
          <p:spPr>
            <a:xfrm rot="10800000" flipV="1">
              <a:off x="464691" y="2847433"/>
              <a:ext cx="1273223" cy="1291584"/>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eaLnBrk="1" fontAlgn="auto" hangingPunct="1">
                <a:spcBef>
                  <a:spcPts val="0"/>
                </a:spcBef>
                <a:spcAft>
                  <a:spcPts val="0"/>
                </a:spcAft>
                <a:defRPr/>
              </a:pPr>
              <a:r>
                <a:rPr lang="en-US" altLang="zh-CN" sz="6000" dirty="0"/>
                <a:t>1</a:t>
              </a:r>
              <a:endParaRPr lang="zh-CN" altLang="en-US" sz="6000" dirty="0"/>
            </a:p>
          </p:txBody>
        </p:sp>
        <p:sp>
          <p:nvSpPr>
            <p:cNvPr id="42" name="文本框 41"/>
            <p:cNvSpPr txBox="1"/>
            <p:nvPr/>
          </p:nvSpPr>
          <p:spPr>
            <a:xfrm>
              <a:off x="1373642" y="3077507"/>
              <a:ext cx="10818358" cy="1568880"/>
            </a:xfrm>
            <a:prstGeom prst="rect">
              <a:avLst/>
            </a:prstGeom>
            <a:noFill/>
          </p:spPr>
          <p:txBody>
            <a:bodyPr wrap="square" lIns="91438" tIns="45719" rIns="91438" bIns="45719">
              <a:spAutoFit/>
            </a:bodyPr>
            <a:lstStyle/>
            <a:p>
              <a:pPr algn="r">
                <a:defRPr/>
              </a:pPr>
              <a:r>
                <a:rPr lang="zh-CN" altLang="en-US" sz="4800" b="1" spc="600" dirty="0">
                  <a:latin typeface="微软雅黑" panose="020B0503020204020204" charset="-122"/>
                  <a:ea typeface="微软雅黑" panose="020B0503020204020204" charset="-122"/>
                </a:rPr>
                <a:t>高性能</a:t>
              </a:r>
              <a:r>
                <a:rPr lang="en-US" altLang="zh-CN" sz="4800" b="1" spc="600" dirty="0">
                  <a:latin typeface="微软雅黑" panose="020B0503020204020204" charset="-122"/>
                  <a:ea typeface="微软雅黑" panose="020B0503020204020204" charset="-122"/>
                </a:rPr>
                <a:t>Frodo</a:t>
              </a:r>
              <a:r>
                <a:rPr lang="zh-CN" altLang="en-US" sz="4800" b="1" spc="600" dirty="0">
                  <a:latin typeface="微软雅黑" panose="020B0503020204020204" charset="-122"/>
                  <a:ea typeface="微软雅黑" panose="020B0503020204020204" charset="-122"/>
                </a:rPr>
                <a:t>实现进展</a:t>
              </a:r>
              <a:endParaRPr lang="zh-CN" altLang="en-US" sz="4800" b="1" spc="600" dirty="0">
                <a:latin typeface="微软雅黑" panose="020B0503020204020204" charset="-122"/>
                <a:ea typeface="微软雅黑" panose="020B0503020204020204" charset="-122"/>
              </a:endParaRPr>
            </a:p>
            <a:p>
              <a:pPr algn="r">
                <a:defRPr/>
              </a:pPr>
              <a:endParaRPr lang="zh-CN" altLang="en-US" sz="4800" b="1" spc="600" dirty="0">
                <a:latin typeface="微软雅黑" panose="020B0503020204020204" charset="-122"/>
                <a:ea typeface="微软雅黑" panose="020B0503020204020204" charset="-122"/>
              </a:endParaRPr>
            </a:p>
          </p:txBody>
        </p:sp>
        <p:grpSp>
          <p:nvGrpSpPr>
            <p:cNvPr id="4102" name="组 2"/>
            <p:cNvGrpSpPr/>
            <p:nvPr/>
          </p:nvGrpSpPr>
          <p:grpSpPr bwMode="auto">
            <a:xfrm>
              <a:off x="-21102" y="2858492"/>
              <a:ext cx="242777" cy="1285286"/>
              <a:chOff x="-21102" y="2858492"/>
              <a:chExt cx="242777" cy="1285286"/>
            </a:xfrm>
          </p:grpSpPr>
          <p:sp>
            <p:nvSpPr>
              <p:cNvPr id="46" name="圆角矩形 45"/>
              <p:cNvSpPr/>
              <p:nvPr/>
            </p:nvSpPr>
            <p:spPr>
              <a:xfrm rot="16200000" flipV="1">
                <a:off x="-13103" y="3643898"/>
                <a:ext cx="22689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圆角矩形 46"/>
              <p:cNvSpPr/>
              <p:nvPr/>
            </p:nvSpPr>
            <p:spPr>
              <a:xfrm rot="16200000" flipV="1">
                <a:off x="-13104" y="3908880"/>
                <a:ext cx="226900"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圆角矩形 47"/>
              <p:cNvSpPr/>
              <p:nvPr/>
            </p:nvSpPr>
            <p:spPr>
              <a:xfrm rot="16200000" flipV="1">
                <a:off x="-13104" y="3121870"/>
                <a:ext cx="226900"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圆角矩形 48"/>
              <p:cNvSpPr/>
              <p:nvPr/>
            </p:nvSpPr>
            <p:spPr>
              <a:xfrm rot="16200000" flipV="1">
                <a:off x="-13897" y="3387645"/>
                <a:ext cx="228487"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圆角矩形 44"/>
              <p:cNvSpPr/>
              <p:nvPr/>
            </p:nvSpPr>
            <p:spPr>
              <a:xfrm rot="16200000" flipV="1">
                <a:off x="-13103" y="2850542"/>
                <a:ext cx="226899"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3</a:t>
            </a:r>
            <a:endParaRPr lang="en-US" altLang="zh-CN" sz="3600" dirty="0"/>
          </a:p>
        </p:txBody>
      </p:sp>
      <p:grpSp>
        <p:nvGrpSpPr>
          <p:cNvPr id="5126" name="组合 72"/>
          <p:cNvGrpSpPr/>
          <p:nvPr/>
        </p:nvGrpSpPr>
        <p:grpSpPr bwMode="auto">
          <a:xfrm>
            <a:off x="11426825" y="171450"/>
            <a:ext cx="765175" cy="646113"/>
            <a:chOff x="11426849" y="171657"/>
            <a:chExt cx="765149" cy="646688"/>
          </a:xfrm>
        </p:grpSpPr>
        <p:grpSp>
          <p:nvGrpSpPr>
            <p:cNvPr id="5200" name="组 2"/>
            <p:cNvGrpSpPr/>
            <p:nvPr/>
          </p:nvGrpSpPr>
          <p:grpSpPr bwMode="auto">
            <a:xfrm>
              <a:off x="11454106" y="252857"/>
              <a:ext cx="737892" cy="484288"/>
              <a:chOff x="11454105" y="252856"/>
              <a:chExt cx="737892" cy="484288"/>
            </a:xfrm>
          </p:grpSpPr>
          <p:grpSp>
            <p:nvGrpSpPr>
              <p:cNvPr id="5202" name="组 1"/>
              <p:cNvGrpSpPr/>
              <p:nvPr/>
            </p:nvGrpSpPr>
            <p:grpSpPr bwMode="auto">
              <a:xfrm>
                <a:off x="12039604" y="252856"/>
                <a:ext cx="152393" cy="484287"/>
                <a:chOff x="12039604" y="252856"/>
                <a:chExt cx="152393" cy="484287"/>
              </a:xfrm>
            </p:grpSpPr>
            <p:sp>
              <p:nvSpPr>
                <p:cNvPr id="80"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3"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4"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9"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5" name="KSO_Shape"/>
            <p:cNvSpPr/>
            <p:nvPr/>
          </p:nvSpPr>
          <p:spPr>
            <a:xfrm>
              <a:off x="11426849" y="171657"/>
              <a:ext cx="420674" cy="646688"/>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28" name="矩形 27"/>
          <p:cNvSpPr/>
          <p:nvPr/>
        </p:nvSpPr>
        <p:spPr>
          <a:xfrm>
            <a:off x="197871" y="844664"/>
            <a:ext cx="6629853" cy="553085"/>
          </a:xfrm>
          <a:prstGeom prst="rect">
            <a:avLst/>
          </a:prstGeom>
        </p:spPr>
        <p:txBody>
          <a:bodyPr wrap="square">
            <a:spAutoFit/>
          </a:bodyPr>
          <a:lstStyle/>
          <a:p>
            <a:pPr marL="342900" lvl="0" indent="-342900" algn="just">
              <a:lnSpc>
                <a:spcPct val="150000"/>
              </a:lnSpc>
              <a:buFont typeface="Wingdings" panose="05000000000000000000" pitchFamily="2" charset="2"/>
              <a:buChar char="n"/>
              <a:defRPr/>
            </a:pPr>
            <a:r>
              <a:rPr lang="zh-CN" sz="2000" b="1" dirty="0" err="1">
                <a:solidFill>
                  <a:schemeClr val="tx1"/>
                </a:solidFill>
                <a:latin typeface="微软雅黑" panose="020B0503020204020204" charset="-122"/>
                <a:ea typeface="微软雅黑" panose="020B0503020204020204" charset="-122"/>
                <a:cs typeface="Times New Roman" panose="02020603050405020304" pitchFamily="18" charset="0"/>
              </a:rPr>
              <a:t>项目进度</a:t>
            </a:r>
            <a:endParaRPr lang="zh-CN" sz="2000" b="1" dirty="0" err="1">
              <a:solidFill>
                <a:schemeClr val="tx1"/>
              </a:solidFill>
              <a:latin typeface="微软雅黑" panose="020B0503020204020204" charset="-122"/>
              <a:ea typeface="微软雅黑" panose="020B0503020204020204" charset="-122"/>
              <a:cs typeface="Times New Roman" panose="02020603050405020304" pitchFamily="18" charset="0"/>
            </a:endParaRPr>
          </a:p>
        </p:txBody>
      </p:sp>
      <p:sp>
        <p:nvSpPr>
          <p:cNvPr id="11" name="文本框 10"/>
          <p:cNvSpPr txBox="1"/>
          <p:nvPr/>
        </p:nvSpPr>
        <p:spPr>
          <a:xfrm>
            <a:off x="554990" y="1397635"/>
            <a:ext cx="3114040" cy="368300"/>
          </a:xfrm>
          <a:prstGeom prst="rect">
            <a:avLst/>
          </a:prstGeom>
          <a:noFill/>
        </p:spPr>
        <p:txBody>
          <a:bodyPr wrap="square" rtlCol="0">
            <a:spAutoFit/>
          </a:bodyPr>
          <a:lstStyle/>
          <a:p>
            <a:pPr marL="285750" indent="-285750">
              <a:buFont typeface="Wingdings" panose="05000000000000000000" pitchFamily="2" charset="2"/>
              <a:buChar char="p"/>
            </a:pPr>
            <a:r>
              <a:rPr lang="en-US" dirty="0" err="1">
                <a:latin typeface="微软雅黑" panose="020B0503020204020204" charset="-122"/>
                <a:ea typeface="微软雅黑" panose="020B0503020204020204" charset="-122"/>
              </a:rPr>
              <a:t>Kyber</a:t>
            </a:r>
            <a:r>
              <a:rPr lang="zh-CN" altLang="en-US" dirty="0">
                <a:latin typeface="微软雅黑" panose="020B0503020204020204" charset="-122"/>
                <a:ea typeface="微软雅黑" panose="020B0503020204020204" charset="-122"/>
              </a:rPr>
              <a:t>的</a:t>
            </a:r>
            <a:r>
              <a:rPr lang="en-US" altLang="zh-CN" dirty="0">
                <a:latin typeface="微软雅黑" panose="020B0503020204020204" charset="-122"/>
                <a:ea typeface="微软雅黑" panose="020B0503020204020204" charset="-122"/>
              </a:rPr>
              <a:t>FPGA</a:t>
            </a:r>
            <a:r>
              <a:rPr lang="zh-CN" altLang="en-US" dirty="0">
                <a:latin typeface="微软雅黑" panose="020B0503020204020204" charset="-122"/>
                <a:ea typeface="微软雅黑" panose="020B0503020204020204" charset="-122"/>
              </a:rPr>
              <a:t>实现结果</a:t>
            </a:r>
            <a:endParaRPr lang="zh-CN" altLang="en-US" dirty="0">
              <a:latin typeface="微软雅黑" panose="020B0503020204020204" charset="-122"/>
              <a:ea typeface="微软雅黑" panose="020B0503020204020204" charset="-122"/>
            </a:endParaRPr>
          </a:p>
        </p:txBody>
      </p:sp>
      <p:graphicFrame>
        <p:nvGraphicFramePr>
          <p:cNvPr id="14" name="表格 13"/>
          <p:cNvGraphicFramePr/>
          <p:nvPr>
            <p:custDataLst>
              <p:tags r:id="rId1"/>
            </p:custDataLst>
          </p:nvPr>
        </p:nvGraphicFramePr>
        <p:xfrm>
          <a:off x="758825" y="1913890"/>
          <a:ext cx="10438766" cy="1779905"/>
        </p:xfrm>
        <a:graphic>
          <a:graphicData uri="http://schemas.openxmlformats.org/drawingml/2006/table">
            <a:tbl>
              <a:tblPr firstRow="1" bandRow="1">
                <a:tableStyleId>{5C22544A-7EE6-4342-B048-85BDC9FD1C3A}</a:tableStyleId>
              </a:tblPr>
              <a:tblGrid>
                <a:gridCol w="1169670"/>
                <a:gridCol w="1178560"/>
                <a:gridCol w="892175"/>
                <a:gridCol w="949961"/>
                <a:gridCol w="994410"/>
                <a:gridCol w="1623060"/>
                <a:gridCol w="1341120"/>
                <a:gridCol w="1184275"/>
                <a:gridCol w="1105535"/>
              </a:tblGrid>
              <a:tr h="394970">
                <a:tc>
                  <a:txBody>
                    <a:bodyPr/>
                    <a:lstStyle/>
                    <a:p>
                      <a:pPr algn="ctr">
                        <a:buNone/>
                      </a:pPr>
                      <a:endParaRPr lang="en-US" altLang="zh-CN" sz="1400" b="1" dirty="0">
                        <a:latin typeface="微软雅黑" panose="020B0503020204020204" charset="-122"/>
                        <a:ea typeface="微软雅黑" panose="020B0503020204020204" charset="-122"/>
                      </a:endParaRPr>
                    </a:p>
                  </a:txBody>
                  <a:tcPr anchor="ctr"/>
                </a:tc>
                <a:tc>
                  <a:txBody>
                    <a:bodyPr/>
                    <a:lstStyle/>
                    <a:p>
                      <a:pPr algn="ctr">
                        <a:buNone/>
                      </a:pPr>
                      <a:r>
                        <a:rPr lang="en-US" altLang="zh-CN" sz="1400" b="1" dirty="0">
                          <a:latin typeface="微软雅黑" panose="020B0503020204020204" charset="-122"/>
                          <a:ea typeface="微软雅黑" panose="020B0503020204020204" charset="-122"/>
                        </a:rPr>
                        <a:t>Platform</a:t>
                      </a:r>
                      <a:endParaRPr lang="en-US" altLang="zh-CN" sz="1400" b="1" dirty="0">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CLBs</a:t>
                      </a:r>
                      <a:endParaRPr lang="en-US" altLang="zh-CN" sz="1400" b="1">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DSPs</a:t>
                      </a:r>
                      <a:endParaRPr lang="en-US" altLang="zh-CN" sz="1400" b="1">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BRAMs</a:t>
                      </a:r>
                      <a:endParaRPr lang="en-US" altLang="zh-CN" sz="1400" b="1">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Frequency(MHz)</a:t>
                      </a:r>
                      <a:endParaRPr lang="en-US" altLang="zh-CN" sz="1400" b="1">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Keygen(</a:t>
                      </a:r>
                      <a:r>
                        <a:rPr lang="en-US" altLang="zh-CN" sz="1400" b="1">
                          <a:latin typeface="微软雅黑" panose="020B0503020204020204" charset="-122"/>
                          <a:ea typeface="微软雅黑" panose="020B0503020204020204" charset="-122"/>
                          <a:cs typeface="Cambria Math" panose="02040503050406030204" pitchFamily="18" charset="0"/>
                        </a:rPr>
                        <a:t>μs</a:t>
                      </a:r>
                      <a:r>
                        <a:rPr lang="zh-CN" altLang="en-US" sz="1400" b="1">
                          <a:latin typeface="微软雅黑" panose="020B0503020204020204" charset="-122"/>
                          <a:ea typeface="微软雅黑" panose="020B0503020204020204" charset="-122"/>
                          <a:cs typeface="Cambria Math" panose="02040503050406030204" pitchFamily="18" charset="0"/>
                        </a:rPr>
                        <a:t>）</a:t>
                      </a:r>
                      <a:endParaRPr lang="zh-CN" altLang="en-US" sz="1400" b="1">
                        <a:latin typeface="微软雅黑" panose="020B0503020204020204" charset="-122"/>
                        <a:ea typeface="微软雅黑" panose="020B0503020204020204" charset="-122"/>
                        <a:cs typeface="Cambria Math" panose="02040503050406030204" pitchFamily="18" charset="0"/>
                      </a:endParaRPr>
                    </a:p>
                  </a:txBody>
                  <a:tcPr anchor="ctr"/>
                </a:tc>
                <a:tc>
                  <a:txBody>
                    <a:bodyPr/>
                    <a:lstStyle/>
                    <a:p>
                      <a:pPr algn="ctr">
                        <a:buNone/>
                      </a:pPr>
                      <a:r>
                        <a:rPr lang="en-US" altLang="zh-CN" sz="1400" b="1">
                          <a:latin typeface="微软雅黑" panose="020B0503020204020204" charset="-122"/>
                          <a:ea typeface="微软雅黑" panose="020B0503020204020204" charset="-122"/>
                        </a:rPr>
                        <a:t>Encaps(</a:t>
                      </a:r>
                      <a:r>
                        <a:rPr lang="en-US" altLang="zh-CN" sz="1400" b="1">
                          <a:latin typeface="微软雅黑" panose="020B0503020204020204" charset="-122"/>
                          <a:ea typeface="微软雅黑" panose="020B0503020204020204" charset="-122"/>
                          <a:cs typeface="Cambria Math" panose="02040503050406030204" pitchFamily="18" charset="0"/>
                          <a:sym typeface="+mn-ea"/>
                        </a:rPr>
                        <a:t>μs)</a:t>
                      </a:r>
                      <a:endParaRPr lang="en-US" altLang="zh-CN" sz="1400" b="1">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Decaps(</a:t>
                      </a:r>
                      <a:r>
                        <a:rPr lang="en-US" altLang="zh-CN" sz="1400" b="1">
                          <a:latin typeface="微软雅黑" panose="020B0503020204020204" charset="-122"/>
                          <a:ea typeface="微软雅黑" panose="020B0503020204020204" charset="-122"/>
                          <a:cs typeface="Cambria Math" panose="02040503050406030204" pitchFamily="18" charset="0"/>
                          <a:sym typeface="+mn-ea"/>
                        </a:rPr>
                        <a:t>μs)</a:t>
                      </a:r>
                      <a:endParaRPr lang="en-US" altLang="zh-CN" sz="1400" b="1">
                        <a:latin typeface="微软雅黑" panose="020B0503020204020204" charset="-122"/>
                        <a:ea typeface="微软雅黑" panose="020B0503020204020204" charset="-122"/>
                      </a:endParaRPr>
                    </a:p>
                  </a:txBody>
                  <a:tcPr anchor="ctr"/>
                </a:tc>
              </a:tr>
              <a:tr h="348615">
                <a:tc>
                  <a:txBody>
                    <a:bodyPr/>
                    <a:lstStyle/>
                    <a:p>
                      <a:pPr algn="ctr">
                        <a:buNone/>
                      </a:pPr>
                      <a:r>
                        <a:rPr lang="en-US" altLang="zh-CN" sz="1400" b="1">
                          <a:latin typeface="微软雅黑" panose="020B0503020204020204" charset="-122"/>
                          <a:ea typeface="微软雅黑" panose="020B0503020204020204" charset="-122"/>
                        </a:rPr>
                        <a:t>Kyber512</a:t>
                      </a:r>
                      <a:endParaRPr lang="en-US" altLang="zh-CN" sz="1400" b="1">
                        <a:latin typeface="微软雅黑" panose="020B0503020204020204" charset="-122"/>
                        <a:ea typeface="微软雅黑" panose="020B0503020204020204" charset="-122"/>
                      </a:endParaRPr>
                    </a:p>
                  </a:txBody>
                  <a:tcPr anchor="ctr"/>
                </a:tc>
                <a:tc rowSpan="3">
                  <a:txBody>
                    <a:bodyPr/>
                    <a:lstStyle/>
                    <a:p>
                      <a:pPr algn="ctr">
                        <a:buNone/>
                      </a:pPr>
                      <a:r>
                        <a:rPr lang="en-US" altLang="zh-CN" sz="1400">
                          <a:latin typeface="微软雅黑" panose="020B0503020204020204" charset="-122"/>
                          <a:ea typeface="微软雅黑" panose="020B0503020204020204" charset="-122"/>
                        </a:rPr>
                        <a:t>UltraScale+</a:t>
                      </a:r>
                      <a:endParaRPr lang="en-US" altLang="zh-CN" sz="1400">
                        <a:latin typeface="微软雅黑" panose="020B0503020204020204" charset="-122"/>
                        <a:ea typeface="微软雅黑" panose="020B0503020204020204" charset="-122"/>
                      </a:endParaRPr>
                    </a:p>
                  </a:txBody>
                  <a:tcPr anchor="ctr"/>
                </a:tc>
                <a:tc rowSpan="3">
                  <a:txBody>
                    <a:bodyPr/>
                    <a:lstStyle/>
                    <a:p>
                      <a:pPr algn="ctr">
                        <a:buNone/>
                      </a:pPr>
                      <a:r>
                        <a:rPr lang="en-US" altLang="zh-CN" sz="1400">
                          <a:latin typeface="微软雅黑" panose="020B0503020204020204" charset="-122"/>
                          <a:ea typeface="微软雅黑" panose="020B0503020204020204" charset="-122"/>
                        </a:rPr>
                        <a:t>6691</a:t>
                      </a:r>
                      <a:endParaRPr lang="en-US" altLang="zh-CN" sz="1400">
                        <a:latin typeface="微软雅黑" panose="020B0503020204020204" charset="-122"/>
                        <a:ea typeface="微软雅黑" panose="020B0503020204020204" charset="-122"/>
                      </a:endParaRPr>
                    </a:p>
                  </a:txBody>
                  <a:tcPr anchor="ctr"/>
                </a:tc>
                <a:tc rowSpan="3">
                  <a:txBody>
                    <a:bodyPr/>
                    <a:lstStyle/>
                    <a:p>
                      <a:pPr algn="ctr">
                        <a:buNone/>
                      </a:pPr>
                      <a:r>
                        <a:rPr lang="en-US" altLang="zh-CN" sz="1400">
                          <a:latin typeface="微软雅黑" panose="020B0503020204020204" charset="-122"/>
                          <a:ea typeface="微软雅黑" panose="020B0503020204020204" charset="-122"/>
                        </a:rPr>
                        <a:t>8</a:t>
                      </a:r>
                      <a:endParaRPr lang="en-US" altLang="zh-CN" sz="1400">
                        <a:latin typeface="微软雅黑" panose="020B0503020204020204" charset="-122"/>
                        <a:ea typeface="微软雅黑" panose="020B0503020204020204" charset="-122"/>
                      </a:endParaRPr>
                    </a:p>
                  </a:txBody>
                  <a:tcPr anchor="ctr"/>
                </a:tc>
                <a:tc rowSpan="3">
                  <a:txBody>
                    <a:bodyPr/>
                    <a:lstStyle/>
                    <a:p>
                      <a:pPr algn="ctr">
                        <a:buNone/>
                      </a:pPr>
                      <a:r>
                        <a:rPr lang="en-US" altLang="zh-CN" sz="1400">
                          <a:latin typeface="微软雅黑" panose="020B0503020204020204" charset="-122"/>
                          <a:ea typeface="微软雅黑" panose="020B0503020204020204" charset="-122"/>
                        </a:rPr>
                        <a:t>11.5</a:t>
                      </a:r>
                      <a:endParaRPr lang="en-US" altLang="zh-CN" sz="1400">
                        <a:latin typeface="微软雅黑" panose="020B0503020204020204" charset="-122"/>
                        <a:ea typeface="微软雅黑" panose="020B0503020204020204" charset="-122"/>
                      </a:endParaRPr>
                    </a:p>
                  </a:txBody>
                  <a:tcPr anchor="ctr"/>
                </a:tc>
                <a:tc rowSpan="3">
                  <a:txBody>
                    <a:bodyPr/>
                    <a:lstStyle/>
                    <a:p>
                      <a:pPr algn="ctr">
                        <a:buNone/>
                      </a:pPr>
                      <a:r>
                        <a:rPr lang="en-US" altLang="zh-CN" sz="1400" dirty="0">
                          <a:latin typeface="微软雅黑" panose="020B0503020204020204" charset="-122"/>
                          <a:ea typeface="微软雅黑" panose="020B0503020204020204" charset="-122"/>
                        </a:rPr>
                        <a:t>270</a:t>
                      </a:r>
                      <a:endParaRPr lang="en-US" altLang="zh-CN" sz="1400" dirty="0">
                        <a:latin typeface="微软雅黑" panose="020B0503020204020204" charset="-122"/>
                        <a:ea typeface="微软雅黑" panose="020B0503020204020204" charset="-122"/>
                      </a:endParaRPr>
                    </a:p>
                  </a:txBody>
                  <a:tcPr anchor="ctr"/>
                </a:tc>
                <a:tc>
                  <a:txBody>
                    <a:bodyPr/>
                    <a:lstStyle/>
                    <a:p>
                      <a:pPr algn="ctr">
                        <a:buNone/>
                      </a:pPr>
                      <a:r>
                        <a:rPr lang="en-US" altLang="zh-CN" sz="1400" b="1" dirty="0">
                          <a:solidFill>
                            <a:srgbClr val="00B050"/>
                          </a:solidFill>
                          <a:latin typeface="微软雅黑" panose="020B0503020204020204" charset="-122"/>
                          <a:ea typeface="微软雅黑" panose="020B0503020204020204" charset="-122"/>
                        </a:rPr>
                        <a:t>5.36</a:t>
                      </a:r>
                      <a:endParaRPr lang="en-US" altLang="zh-CN" sz="1400" b="1" dirty="0">
                        <a:solidFill>
                          <a:srgbClr val="00B050"/>
                        </a:solidFill>
                        <a:latin typeface="微软雅黑" panose="020B0503020204020204" charset="-122"/>
                        <a:ea typeface="微软雅黑" panose="020B0503020204020204" charset="-122"/>
                      </a:endParaRPr>
                    </a:p>
                  </a:txBody>
                  <a:tcPr anchor="ctr"/>
                </a:tc>
                <a:tc>
                  <a:txBody>
                    <a:bodyPr/>
                    <a:lstStyle/>
                    <a:p>
                      <a:pPr algn="ctr">
                        <a:buNone/>
                      </a:pPr>
                      <a:r>
                        <a:rPr lang="en-US" altLang="zh-CN" sz="1400" b="1" dirty="0">
                          <a:solidFill>
                            <a:srgbClr val="00B050"/>
                          </a:solidFill>
                          <a:latin typeface="微软雅黑" panose="020B0503020204020204" charset="-122"/>
                          <a:ea typeface="微软雅黑" panose="020B0503020204020204" charset="-122"/>
                        </a:rPr>
                        <a:t>10.84</a:t>
                      </a:r>
                      <a:endParaRPr lang="en-US" altLang="zh-CN" sz="1400" b="1" dirty="0">
                        <a:solidFill>
                          <a:srgbClr val="00B050"/>
                        </a:solidFill>
                        <a:latin typeface="微软雅黑" panose="020B0503020204020204" charset="-122"/>
                        <a:ea typeface="微软雅黑" panose="020B0503020204020204" charset="-122"/>
                      </a:endParaRPr>
                    </a:p>
                  </a:txBody>
                  <a:tcPr anchor="ctr"/>
                </a:tc>
                <a:tc>
                  <a:txBody>
                    <a:bodyPr/>
                    <a:lstStyle/>
                    <a:p>
                      <a:pPr algn="ctr">
                        <a:buNone/>
                      </a:pPr>
                      <a:r>
                        <a:rPr lang="en-US" altLang="zh-CN" sz="1400" b="1" dirty="0">
                          <a:solidFill>
                            <a:srgbClr val="00B050"/>
                          </a:solidFill>
                          <a:latin typeface="微软雅黑" panose="020B0503020204020204" charset="-122"/>
                          <a:ea typeface="微软雅黑" panose="020B0503020204020204" charset="-122"/>
                        </a:rPr>
                        <a:t>14.31</a:t>
                      </a:r>
                      <a:endParaRPr lang="en-US" altLang="zh-CN" sz="1400" b="1" dirty="0">
                        <a:solidFill>
                          <a:srgbClr val="00B050"/>
                        </a:solidFill>
                        <a:latin typeface="微软雅黑" panose="020B0503020204020204" charset="-122"/>
                        <a:ea typeface="微软雅黑" panose="020B0503020204020204" charset="-122"/>
                      </a:endParaRPr>
                    </a:p>
                  </a:txBody>
                  <a:tcPr anchor="ctr"/>
                </a:tc>
              </a:tr>
              <a:tr h="348615">
                <a:tc>
                  <a:txBody>
                    <a:bodyPr/>
                    <a:lstStyle/>
                    <a:p>
                      <a:pPr algn="ctr">
                        <a:buNone/>
                      </a:pPr>
                      <a:r>
                        <a:rPr lang="en-US" altLang="zh-CN" sz="1400" b="1" dirty="0" err="1">
                          <a:latin typeface="微软雅黑" panose="020B0503020204020204" charset="-122"/>
                          <a:ea typeface="微软雅黑" panose="020B0503020204020204" charset="-122"/>
                        </a:rPr>
                        <a:t>Kyber768</a:t>
                      </a:r>
                      <a:endParaRPr lang="en-US" altLang="zh-CN" sz="1400" b="1" dirty="0">
                        <a:latin typeface="微软雅黑" panose="020B0503020204020204" charset="-122"/>
                        <a:ea typeface="微软雅黑" panose="020B0503020204020204" charset="-122"/>
                      </a:endParaRPr>
                    </a:p>
                  </a:txBody>
                  <a:tcPr anchor="ctr"/>
                </a:tc>
                <a:tc vMerge="1">
                  <a:tcPr anchor="ctr"/>
                </a:tc>
                <a:tc vMerge="1">
                  <a:tcPr anchor="ctr"/>
                </a:tc>
                <a:tc vMerge="1">
                  <a:tcPr anchor="ctr"/>
                </a:tc>
                <a:tc vMerge="1">
                  <a:tcPr anchor="ctr"/>
                </a:tc>
                <a:tc vMerge="1">
                  <a:tcPr anchor="ctr"/>
                </a:tc>
                <a:tc>
                  <a:txBody>
                    <a:bodyPr/>
                    <a:lstStyle/>
                    <a:p>
                      <a:pPr algn="ctr">
                        <a:buNone/>
                      </a:pPr>
                      <a:r>
                        <a:rPr lang="en-US" altLang="zh-CN" sz="1400" dirty="0">
                          <a:latin typeface="微软雅黑" panose="020B0503020204020204" charset="-122"/>
                          <a:ea typeface="微软雅黑" panose="020B0503020204020204" charset="-122"/>
                        </a:rPr>
                        <a:t>9.89</a:t>
                      </a:r>
                      <a:endParaRPr lang="en-US" altLang="zh-CN" sz="1400" dirty="0">
                        <a:latin typeface="微软雅黑" panose="020B0503020204020204" charset="-122"/>
                        <a:ea typeface="微软雅黑" panose="020B0503020204020204" charset="-122"/>
                      </a:endParaRPr>
                    </a:p>
                  </a:txBody>
                  <a:tcPr anchor="ctr"/>
                </a:tc>
                <a:tc>
                  <a:txBody>
                    <a:bodyPr/>
                    <a:lstStyle/>
                    <a:p>
                      <a:pPr algn="ctr">
                        <a:buNone/>
                      </a:pPr>
                      <a:r>
                        <a:rPr lang="en-US" altLang="zh-CN" sz="1400" dirty="0">
                          <a:latin typeface="微软雅黑" panose="020B0503020204020204" charset="-122"/>
                          <a:ea typeface="微软雅黑" panose="020B0503020204020204" charset="-122"/>
                        </a:rPr>
                        <a:t>17.15</a:t>
                      </a:r>
                      <a:endParaRPr lang="en-US" altLang="zh-CN" sz="1400" dirty="0">
                        <a:latin typeface="微软雅黑" panose="020B0503020204020204" charset="-122"/>
                        <a:ea typeface="微软雅黑" panose="020B0503020204020204" charset="-122"/>
                      </a:endParaRPr>
                    </a:p>
                  </a:txBody>
                  <a:tcPr anchor="ctr"/>
                </a:tc>
                <a:tc>
                  <a:txBody>
                    <a:bodyPr/>
                    <a:lstStyle/>
                    <a:p>
                      <a:pPr algn="ctr">
                        <a:buNone/>
                      </a:pPr>
                      <a:r>
                        <a:rPr lang="en-US" altLang="zh-CN" sz="1400" dirty="0">
                          <a:latin typeface="微软雅黑" panose="020B0503020204020204" charset="-122"/>
                          <a:ea typeface="微软雅黑" panose="020B0503020204020204" charset="-122"/>
                        </a:rPr>
                        <a:t>21.98</a:t>
                      </a:r>
                      <a:endParaRPr lang="en-US" altLang="zh-CN" sz="1400" dirty="0">
                        <a:latin typeface="微软雅黑" panose="020B0503020204020204" charset="-122"/>
                        <a:ea typeface="微软雅黑" panose="020B0503020204020204" charset="-122"/>
                      </a:endParaRPr>
                    </a:p>
                  </a:txBody>
                  <a:tcPr anchor="ctr"/>
                </a:tc>
              </a:tr>
              <a:tr h="347345">
                <a:tc>
                  <a:txBody>
                    <a:bodyPr/>
                    <a:lstStyle/>
                    <a:p>
                      <a:pPr algn="ctr">
                        <a:buNone/>
                      </a:pPr>
                      <a:r>
                        <a:rPr lang="en-US" altLang="zh-CN" sz="1400" b="1" dirty="0" err="1">
                          <a:latin typeface="微软雅黑" panose="020B0503020204020204" charset="-122"/>
                          <a:ea typeface="微软雅黑" panose="020B0503020204020204" charset="-122"/>
                        </a:rPr>
                        <a:t>Kyber1024</a:t>
                      </a:r>
                      <a:endParaRPr lang="en-US" altLang="zh-CN" sz="1400" b="1" dirty="0">
                        <a:latin typeface="微软雅黑" panose="020B0503020204020204" charset="-122"/>
                        <a:ea typeface="微软雅黑" panose="020B0503020204020204" charset="-122"/>
                      </a:endParaRPr>
                    </a:p>
                  </a:txBody>
                  <a:tcPr anchor="ctr"/>
                </a:tc>
                <a:tc vMerge="1">
                  <a:tcPr anchor="ctr"/>
                </a:tc>
                <a:tc vMerge="1">
                  <a:tcPr anchor="ctr"/>
                </a:tc>
                <a:tc vMerge="1">
                  <a:tcPr anchor="ctr"/>
                </a:tc>
                <a:tc vMerge="1">
                  <a:tcPr anchor="ctr"/>
                </a:tc>
                <a:tc vMerge="1">
                  <a:tcPr anchor="ctr"/>
                </a:tc>
                <a:tc>
                  <a:txBody>
                    <a:bodyPr/>
                    <a:lstStyle/>
                    <a:p>
                      <a:pPr algn="ctr">
                        <a:buNone/>
                      </a:pPr>
                      <a:r>
                        <a:rPr lang="en-US" altLang="zh-CN" sz="1400" dirty="0">
                          <a:latin typeface="微软雅黑" panose="020B0503020204020204" charset="-122"/>
                          <a:ea typeface="微软雅黑" panose="020B0503020204020204" charset="-122"/>
                        </a:rPr>
                        <a:t>17.36</a:t>
                      </a:r>
                      <a:endParaRPr lang="en-US" altLang="zh-CN" sz="1400" dirty="0">
                        <a:latin typeface="微软雅黑" panose="020B0503020204020204" charset="-122"/>
                        <a:ea typeface="微软雅黑" panose="020B0503020204020204" charset="-122"/>
                      </a:endParaRPr>
                    </a:p>
                  </a:txBody>
                  <a:tcPr anchor="ctr"/>
                </a:tc>
                <a:tc>
                  <a:txBody>
                    <a:bodyPr/>
                    <a:lstStyle/>
                    <a:p>
                      <a:pPr algn="ctr">
                        <a:buNone/>
                      </a:pPr>
                      <a:r>
                        <a:rPr lang="en-US" altLang="zh-CN" sz="1400" dirty="0">
                          <a:latin typeface="微软雅黑" panose="020B0503020204020204" charset="-122"/>
                          <a:ea typeface="微软雅黑" panose="020B0503020204020204" charset="-122"/>
                        </a:rPr>
                        <a:t>26.37</a:t>
                      </a:r>
                      <a:endParaRPr lang="en-US" altLang="zh-CN" sz="1400" dirty="0">
                        <a:latin typeface="微软雅黑" panose="020B0503020204020204" charset="-122"/>
                        <a:ea typeface="微软雅黑" panose="020B0503020204020204" charset="-122"/>
                      </a:endParaRPr>
                    </a:p>
                  </a:txBody>
                  <a:tcPr anchor="ctr"/>
                </a:tc>
                <a:tc>
                  <a:txBody>
                    <a:bodyPr/>
                    <a:lstStyle/>
                    <a:p>
                      <a:pPr algn="ctr">
                        <a:buNone/>
                      </a:pPr>
                      <a:r>
                        <a:rPr lang="en-US" altLang="zh-CN" sz="1400" dirty="0">
                          <a:latin typeface="微软雅黑" panose="020B0503020204020204" charset="-122"/>
                          <a:ea typeface="微软雅黑" panose="020B0503020204020204" charset="-122"/>
                        </a:rPr>
                        <a:t>29.83</a:t>
                      </a:r>
                      <a:endParaRPr lang="en-US" altLang="zh-CN" sz="1400" dirty="0">
                        <a:latin typeface="微软雅黑" panose="020B0503020204020204" charset="-122"/>
                        <a:ea typeface="微软雅黑" panose="020B0503020204020204" charset="-122"/>
                      </a:endParaRPr>
                    </a:p>
                  </a:txBody>
                  <a:tcPr anchor="ctr"/>
                </a:tc>
              </a:tr>
              <a:tr h="340360">
                <a:tc>
                  <a:txBody>
                    <a:bodyPr/>
                    <a:lstStyle/>
                    <a:p>
                      <a:pPr algn="ctr">
                        <a:buNone/>
                      </a:pPr>
                      <a:r>
                        <a:rPr lang="en-US" altLang="zh-CN" sz="1400" b="1" dirty="0">
                          <a:latin typeface="微软雅黑" panose="020B0503020204020204" charset="-122"/>
                          <a:ea typeface="微软雅黑" panose="020B0503020204020204" charset="-122"/>
                        </a:rPr>
                        <a:t>Target</a:t>
                      </a:r>
                      <a:endParaRPr lang="en-US" altLang="zh-CN" sz="1400" b="1" dirty="0">
                        <a:latin typeface="微软雅黑" panose="020B0503020204020204" charset="-122"/>
                        <a:ea typeface="微软雅黑" panose="020B0503020204020204" charset="-122"/>
                      </a:endParaRPr>
                    </a:p>
                  </a:txBody>
                  <a:tcPr anchor="ctr"/>
                </a:tc>
                <a:tc gridSpan="4">
                  <a:txBody>
                    <a:bodyPr/>
                    <a:lstStyle/>
                    <a:p>
                      <a:pPr marL="0" algn="ctr" defTabSz="914400" rtl="0" eaLnBrk="1" latinLnBrk="0" hangingPunct="1">
                        <a:buNone/>
                      </a:pPr>
                      <a:endParaRPr lang="en-US" altLang="zh-CN" sz="1400" kern="1200" dirty="0">
                        <a:solidFill>
                          <a:schemeClr val="dk1"/>
                        </a:solidFill>
                        <a:latin typeface="微软雅黑" panose="020B0503020204020204" charset="-122"/>
                        <a:ea typeface="微软雅黑" panose="020B0503020204020204" charset="-122"/>
                        <a:cs typeface="+mn-cs"/>
                      </a:endParaRPr>
                    </a:p>
                  </a:txBody>
                  <a:tcPr anchor="ctr"/>
                </a:tc>
                <a:tc hMerge="1">
                  <a:tcPr anchor="ctr"/>
                </a:tc>
                <a:tc hMerge="1">
                  <a:tcPr anchor="ctr"/>
                </a:tc>
                <a:tc hMerge="1">
                  <a:tcPr anchor="ctr"/>
                </a:tc>
                <a:tc>
                  <a:txBody>
                    <a:bodyPr/>
                    <a:lstStyle/>
                    <a:p>
                      <a:pPr marL="0" algn="ctr" defTabSz="914400" rtl="0" eaLnBrk="1" latinLnBrk="0" hangingPunct="1">
                        <a:buNone/>
                      </a:pPr>
                      <a:r>
                        <a:rPr lang="en-US" altLang="zh-CN" sz="1400" kern="1200" dirty="0">
                          <a:solidFill>
                            <a:schemeClr val="dk1"/>
                          </a:solidFill>
                          <a:latin typeface="微软雅黑" panose="020B0503020204020204" charset="-122"/>
                          <a:ea typeface="微软雅黑" panose="020B0503020204020204" charset="-122"/>
                          <a:cs typeface="+mn-cs"/>
                        </a:rPr>
                        <a:t>300</a:t>
                      </a:r>
                      <a:endParaRPr lang="zh-CN" altLang="en-US" sz="1400" kern="1200" dirty="0">
                        <a:solidFill>
                          <a:schemeClr val="dk1"/>
                        </a:solidFill>
                        <a:latin typeface="微软雅黑" panose="020B0503020204020204" charset="-122"/>
                        <a:ea typeface="微软雅黑" panose="020B0503020204020204" charset="-122"/>
                        <a:cs typeface="+mn-cs"/>
                      </a:endParaRPr>
                    </a:p>
                  </a:txBody>
                  <a:tcPr anchor="ctr"/>
                </a:tc>
                <a:tc>
                  <a:txBody>
                    <a:bodyPr/>
                    <a:lstStyle/>
                    <a:p>
                      <a:pPr algn="ctr">
                        <a:buNone/>
                      </a:pPr>
                      <a:r>
                        <a:rPr lang="en-US" altLang="zh-CN" sz="1400" b="1" dirty="0">
                          <a:latin typeface="微软雅黑" panose="020B0503020204020204" charset="-122"/>
                          <a:ea typeface="微软雅黑" panose="020B0503020204020204" charset="-122"/>
                        </a:rPr>
                        <a:t>8</a:t>
                      </a:r>
                      <a:endParaRPr lang="en-US" altLang="zh-CN" sz="1400" b="1" dirty="0">
                        <a:latin typeface="微软雅黑" panose="020B0503020204020204" charset="-122"/>
                        <a:ea typeface="微软雅黑" panose="020B0503020204020204" charset="-122"/>
                      </a:endParaRPr>
                    </a:p>
                  </a:txBody>
                  <a:tcPr anchor="ctr"/>
                </a:tc>
                <a:tc>
                  <a:txBody>
                    <a:bodyPr/>
                    <a:lstStyle/>
                    <a:p>
                      <a:pPr algn="ctr">
                        <a:buNone/>
                      </a:pPr>
                      <a:r>
                        <a:rPr lang="en-US" altLang="zh-CN" sz="1400" b="1" dirty="0">
                          <a:latin typeface="微软雅黑" panose="020B0503020204020204" charset="-122"/>
                          <a:ea typeface="微软雅黑" panose="020B0503020204020204" charset="-122"/>
                        </a:rPr>
                        <a:t>12</a:t>
                      </a:r>
                      <a:endParaRPr lang="en-US" altLang="zh-CN" sz="1400" b="1" dirty="0">
                        <a:latin typeface="微软雅黑" panose="020B0503020204020204" charset="-122"/>
                        <a:ea typeface="微软雅黑" panose="020B0503020204020204" charset="-122"/>
                      </a:endParaRPr>
                    </a:p>
                  </a:txBody>
                  <a:tcPr anchor="ctr"/>
                </a:tc>
                <a:tc>
                  <a:txBody>
                    <a:bodyPr/>
                    <a:lstStyle/>
                    <a:p>
                      <a:pPr algn="ctr">
                        <a:buNone/>
                      </a:pPr>
                      <a:r>
                        <a:rPr lang="en-US" altLang="zh-CN" sz="1400" b="1" dirty="0">
                          <a:latin typeface="微软雅黑" panose="020B0503020204020204" charset="-122"/>
                          <a:ea typeface="微软雅黑" panose="020B0503020204020204" charset="-122"/>
                        </a:rPr>
                        <a:t>16</a:t>
                      </a:r>
                      <a:endParaRPr lang="en-US" altLang="zh-CN" sz="1400" b="1" dirty="0">
                        <a:latin typeface="微软雅黑" panose="020B0503020204020204" charset="-122"/>
                        <a:ea typeface="微软雅黑" panose="020B0503020204020204" charset="-122"/>
                      </a:endParaRPr>
                    </a:p>
                  </a:txBody>
                  <a:tcPr anchor="ctr"/>
                </a:tc>
              </a:tr>
            </a:tbl>
          </a:graphicData>
        </a:graphic>
      </p:graphicFrame>
      <p:sp>
        <p:nvSpPr>
          <p:cNvPr id="15" name="文本框 14"/>
          <p:cNvSpPr txBox="1"/>
          <p:nvPr/>
        </p:nvSpPr>
        <p:spPr>
          <a:xfrm>
            <a:off x="554990" y="3745865"/>
            <a:ext cx="3218815" cy="368300"/>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latin typeface="微软雅黑" panose="020B0503020204020204" charset="-122"/>
                <a:ea typeface="微软雅黑" panose="020B0503020204020204" charset="-122"/>
              </a:rPr>
              <a:t>Dilithium</a:t>
            </a:r>
            <a:r>
              <a:rPr lang="zh-CN" altLang="en-US" dirty="0">
                <a:latin typeface="微软雅黑" panose="020B0503020204020204" charset="-122"/>
                <a:ea typeface="微软雅黑" panose="020B0503020204020204" charset="-122"/>
              </a:rPr>
              <a:t>的</a:t>
            </a:r>
            <a:r>
              <a:rPr lang="en-US" altLang="zh-CN" dirty="0">
                <a:latin typeface="微软雅黑" panose="020B0503020204020204" charset="-122"/>
                <a:ea typeface="微软雅黑" panose="020B0503020204020204" charset="-122"/>
              </a:rPr>
              <a:t>FPGA</a:t>
            </a:r>
            <a:r>
              <a:rPr lang="zh-CN" altLang="en-US" dirty="0">
                <a:latin typeface="微软雅黑" panose="020B0503020204020204" charset="-122"/>
                <a:ea typeface="微软雅黑" panose="020B0503020204020204" charset="-122"/>
              </a:rPr>
              <a:t>实现结果</a:t>
            </a:r>
            <a:endParaRPr lang="zh-CN" altLang="en-US" dirty="0">
              <a:latin typeface="微软雅黑" panose="020B0503020204020204" charset="-122"/>
              <a:ea typeface="微软雅黑" panose="020B0503020204020204" charset="-122"/>
            </a:endParaRPr>
          </a:p>
        </p:txBody>
      </p:sp>
      <p:graphicFrame>
        <p:nvGraphicFramePr>
          <p:cNvPr id="27" name="表格 26"/>
          <p:cNvGraphicFramePr/>
          <p:nvPr>
            <p:custDataLst>
              <p:tags r:id="rId2"/>
            </p:custDataLst>
          </p:nvPr>
        </p:nvGraphicFramePr>
        <p:xfrm>
          <a:off x="758825" y="4210050"/>
          <a:ext cx="10438765" cy="1744345"/>
        </p:xfrm>
        <a:graphic>
          <a:graphicData uri="http://schemas.openxmlformats.org/drawingml/2006/table">
            <a:tbl>
              <a:tblPr firstRow="1" bandRow="1">
                <a:tableStyleId>{5C22544A-7EE6-4342-B048-85BDC9FD1C3A}</a:tableStyleId>
              </a:tblPr>
              <a:tblGrid>
                <a:gridCol w="1169670"/>
                <a:gridCol w="1191895"/>
                <a:gridCol w="872490"/>
                <a:gridCol w="943610"/>
                <a:gridCol w="1001395"/>
                <a:gridCol w="1610360"/>
                <a:gridCol w="1347470"/>
                <a:gridCol w="1196340"/>
                <a:gridCol w="1105535"/>
              </a:tblGrid>
              <a:tr h="394970">
                <a:tc>
                  <a:txBody>
                    <a:bodyPr/>
                    <a:lstStyle/>
                    <a:p>
                      <a:pPr algn="ctr">
                        <a:buNone/>
                      </a:pPr>
                      <a:endParaRPr lang="en-US" altLang="zh-CN" sz="1400" b="1" dirty="0">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Platform</a:t>
                      </a:r>
                      <a:endParaRPr lang="en-US" altLang="zh-CN" sz="1400" b="1">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CLBs</a:t>
                      </a:r>
                      <a:endParaRPr lang="en-US" altLang="zh-CN" sz="1400" b="1">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DSPs</a:t>
                      </a:r>
                      <a:endParaRPr lang="en-US" altLang="zh-CN" sz="1400" b="1">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BRAMs</a:t>
                      </a:r>
                      <a:endParaRPr lang="en-US" altLang="zh-CN" sz="1400" b="1">
                        <a:latin typeface="微软雅黑" panose="020B0503020204020204" charset="-122"/>
                        <a:ea typeface="微软雅黑" panose="020B0503020204020204" charset="-122"/>
                      </a:endParaRPr>
                    </a:p>
                  </a:txBody>
                  <a:tcPr anchor="ctr"/>
                </a:tc>
                <a:tc>
                  <a:txBody>
                    <a:bodyPr/>
                    <a:lstStyle/>
                    <a:p>
                      <a:pPr algn="ctr">
                        <a:buNone/>
                      </a:pPr>
                      <a:r>
                        <a:rPr lang="en-US" altLang="zh-CN" sz="1400" b="1" dirty="0">
                          <a:latin typeface="微软雅黑" panose="020B0503020204020204" charset="-122"/>
                          <a:ea typeface="微软雅黑" panose="020B0503020204020204" charset="-122"/>
                        </a:rPr>
                        <a:t>Frequency(MHz)</a:t>
                      </a:r>
                      <a:endParaRPr lang="en-US" altLang="zh-CN" sz="1400" b="1" dirty="0">
                        <a:latin typeface="微软雅黑" panose="020B0503020204020204" charset="-122"/>
                        <a:ea typeface="微软雅黑" panose="020B0503020204020204" charset="-122"/>
                      </a:endParaRPr>
                    </a:p>
                  </a:txBody>
                  <a:tcPr anchor="ctr"/>
                </a:tc>
                <a:tc>
                  <a:txBody>
                    <a:bodyPr/>
                    <a:lstStyle/>
                    <a:p>
                      <a:pPr algn="ctr">
                        <a:buNone/>
                      </a:pPr>
                      <a:r>
                        <a:rPr lang="en-US" altLang="zh-CN" sz="1400" b="1" dirty="0">
                          <a:latin typeface="微软雅黑" panose="020B0503020204020204" charset="-122"/>
                          <a:ea typeface="微软雅黑" panose="020B0503020204020204" charset="-122"/>
                        </a:rPr>
                        <a:t>Keygen(</a:t>
                      </a:r>
                      <a:r>
                        <a:rPr lang="en-US" altLang="zh-CN" sz="1400" b="1" dirty="0" err="1">
                          <a:latin typeface="微软雅黑" panose="020B0503020204020204" charset="-122"/>
                          <a:ea typeface="微软雅黑" panose="020B0503020204020204" charset="-122"/>
                          <a:cs typeface="Cambria Math" panose="02040503050406030204" pitchFamily="18" charset="0"/>
                        </a:rPr>
                        <a:t>μs</a:t>
                      </a:r>
                      <a:r>
                        <a:rPr lang="zh-CN" altLang="en-US" sz="1400" b="1" dirty="0">
                          <a:latin typeface="微软雅黑" panose="020B0503020204020204" charset="-122"/>
                          <a:ea typeface="微软雅黑" panose="020B0503020204020204" charset="-122"/>
                          <a:cs typeface="Cambria Math" panose="02040503050406030204" pitchFamily="18" charset="0"/>
                        </a:rPr>
                        <a:t>）</a:t>
                      </a:r>
                      <a:endParaRPr lang="zh-CN" altLang="en-US" sz="1400" b="1" dirty="0">
                        <a:latin typeface="微软雅黑" panose="020B0503020204020204" charset="-122"/>
                        <a:ea typeface="微软雅黑" panose="020B0503020204020204" charset="-122"/>
                        <a:cs typeface="Cambria Math" panose="02040503050406030204" pitchFamily="18" charset="0"/>
                      </a:endParaRPr>
                    </a:p>
                  </a:txBody>
                  <a:tcPr anchor="ctr"/>
                </a:tc>
                <a:tc>
                  <a:txBody>
                    <a:bodyPr/>
                    <a:lstStyle/>
                    <a:p>
                      <a:pPr algn="ctr">
                        <a:buNone/>
                      </a:pPr>
                      <a:r>
                        <a:rPr lang="en-US" altLang="zh-CN" sz="1400" b="1" dirty="0">
                          <a:latin typeface="微软雅黑" panose="020B0503020204020204" charset="-122"/>
                          <a:ea typeface="微软雅黑" panose="020B0503020204020204" charset="-122"/>
                        </a:rPr>
                        <a:t>Sign(</a:t>
                      </a:r>
                      <a:r>
                        <a:rPr lang="en-US" altLang="zh-CN" sz="1400" b="1" dirty="0" err="1">
                          <a:latin typeface="微软雅黑" panose="020B0503020204020204" charset="-122"/>
                          <a:ea typeface="微软雅黑" panose="020B0503020204020204" charset="-122"/>
                          <a:cs typeface="Cambria Math" panose="02040503050406030204" pitchFamily="18" charset="0"/>
                          <a:sym typeface="+mn-ea"/>
                        </a:rPr>
                        <a:t>μs</a:t>
                      </a:r>
                      <a:r>
                        <a:rPr lang="en-US" altLang="zh-CN" sz="1400" b="1" dirty="0">
                          <a:latin typeface="微软雅黑" panose="020B0503020204020204" charset="-122"/>
                          <a:ea typeface="微软雅黑" panose="020B0503020204020204" charset="-122"/>
                          <a:cs typeface="Cambria Math" panose="02040503050406030204" pitchFamily="18" charset="0"/>
                          <a:sym typeface="+mn-ea"/>
                        </a:rPr>
                        <a:t>)</a:t>
                      </a:r>
                      <a:endParaRPr lang="en-US" altLang="zh-CN" sz="1400" b="1" dirty="0">
                        <a:latin typeface="微软雅黑" panose="020B0503020204020204" charset="-122"/>
                        <a:ea typeface="微软雅黑" panose="020B0503020204020204" charset="-122"/>
                      </a:endParaRPr>
                    </a:p>
                  </a:txBody>
                  <a:tcPr anchor="ctr"/>
                </a:tc>
                <a:tc>
                  <a:txBody>
                    <a:bodyPr/>
                    <a:lstStyle/>
                    <a:p>
                      <a:pPr algn="ctr">
                        <a:buNone/>
                      </a:pPr>
                      <a:r>
                        <a:rPr lang="en-US" altLang="zh-CN" sz="1400" b="1" dirty="0">
                          <a:latin typeface="微软雅黑" panose="020B0503020204020204" charset="-122"/>
                          <a:ea typeface="微软雅黑" panose="020B0503020204020204" charset="-122"/>
                        </a:rPr>
                        <a:t>Verify(</a:t>
                      </a:r>
                      <a:r>
                        <a:rPr lang="en-US" altLang="zh-CN" sz="1400" b="1" dirty="0" err="1">
                          <a:latin typeface="微软雅黑" panose="020B0503020204020204" charset="-122"/>
                          <a:ea typeface="微软雅黑" panose="020B0503020204020204" charset="-122"/>
                          <a:cs typeface="Cambria Math" panose="02040503050406030204" pitchFamily="18" charset="0"/>
                          <a:sym typeface="+mn-ea"/>
                        </a:rPr>
                        <a:t>μs</a:t>
                      </a:r>
                      <a:r>
                        <a:rPr lang="en-US" altLang="zh-CN" sz="1400" b="1" dirty="0">
                          <a:latin typeface="微软雅黑" panose="020B0503020204020204" charset="-122"/>
                          <a:ea typeface="微软雅黑" panose="020B0503020204020204" charset="-122"/>
                          <a:cs typeface="Cambria Math" panose="02040503050406030204" pitchFamily="18" charset="0"/>
                          <a:sym typeface="+mn-ea"/>
                        </a:rPr>
                        <a:t>)</a:t>
                      </a:r>
                      <a:endParaRPr lang="en-US" altLang="zh-CN" sz="1400" b="1" dirty="0">
                        <a:latin typeface="微软雅黑" panose="020B0503020204020204" charset="-122"/>
                        <a:ea typeface="微软雅黑" panose="020B0503020204020204" charset="-122"/>
                      </a:endParaRPr>
                    </a:p>
                  </a:txBody>
                  <a:tcPr anchor="ctr"/>
                </a:tc>
              </a:tr>
              <a:tr h="348615">
                <a:tc>
                  <a:txBody>
                    <a:bodyPr/>
                    <a:lstStyle/>
                    <a:p>
                      <a:pPr algn="ctr">
                        <a:buNone/>
                      </a:pPr>
                      <a:r>
                        <a:rPr lang="en-US" altLang="zh-CN" sz="1400" b="1">
                          <a:latin typeface="微软雅黑" panose="020B0503020204020204" charset="-122"/>
                          <a:ea typeface="微软雅黑" panose="020B0503020204020204" charset="-122"/>
                        </a:rPr>
                        <a:t>Dilithium2</a:t>
                      </a:r>
                      <a:endParaRPr lang="en-US" altLang="zh-CN" sz="1400" b="1">
                        <a:latin typeface="微软雅黑" panose="020B0503020204020204" charset="-122"/>
                        <a:ea typeface="微软雅黑" panose="020B0503020204020204" charset="-122"/>
                      </a:endParaRPr>
                    </a:p>
                  </a:txBody>
                  <a:tcPr anchor="ctr"/>
                </a:tc>
                <a:tc rowSpan="3">
                  <a:txBody>
                    <a:bodyPr/>
                    <a:lstStyle/>
                    <a:p>
                      <a:pPr algn="ctr">
                        <a:buNone/>
                      </a:pPr>
                      <a:r>
                        <a:rPr lang="en-US" altLang="zh-CN" sz="1400">
                          <a:latin typeface="微软雅黑" panose="020B0503020204020204" charset="-122"/>
                          <a:ea typeface="微软雅黑" panose="020B0503020204020204" charset="-122"/>
                          <a:sym typeface="+mn-ea"/>
                        </a:rPr>
                        <a:t>UltraScale+</a:t>
                      </a:r>
                      <a:endParaRPr lang="en-US" altLang="zh-CN" sz="1400">
                        <a:latin typeface="微软雅黑" panose="020B0503020204020204" charset="-122"/>
                        <a:ea typeface="微软雅黑" panose="020B0503020204020204" charset="-122"/>
                      </a:endParaRPr>
                    </a:p>
                  </a:txBody>
                  <a:tcPr anchor="ctr"/>
                </a:tc>
                <a:tc rowSpan="3">
                  <a:txBody>
                    <a:bodyPr/>
                    <a:lstStyle/>
                    <a:p>
                      <a:pPr algn="ctr">
                        <a:buNone/>
                      </a:pPr>
                      <a:r>
                        <a:rPr lang="en-US" altLang="zh-CN" sz="1400">
                          <a:latin typeface="微软雅黑" panose="020B0503020204020204" charset="-122"/>
                          <a:ea typeface="微软雅黑" panose="020B0503020204020204" charset="-122"/>
                        </a:rPr>
                        <a:t>6691</a:t>
                      </a:r>
                      <a:endParaRPr lang="en-US" altLang="zh-CN" sz="1400">
                        <a:latin typeface="微软雅黑" panose="020B0503020204020204" charset="-122"/>
                        <a:ea typeface="微软雅黑" panose="020B0503020204020204" charset="-122"/>
                      </a:endParaRPr>
                    </a:p>
                  </a:txBody>
                  <a:tcPr anchor="ctr"/>
                </a:tc>
                <a:tc rowSpan="3">
                  <a:txBody>
                    <a:bodyPr/>
                    <a:lstStyle/>
                    <a:p>
                      <a:pPr algn="ctr">
                        <a:buNone/>
                      </a:pPr>
                      <a:r>
                        <a:rPr lang="en-US" altLang="zh-CN" sz="1400" dirty="0">
                          <a:latin typeface="微软雅黑" panose="020B0503020204020204" charset="-122"/>
                          <a:ea typeface="微软雅黑" panose="020B0503020204020204" charset="-122"/>
                        </a:rPr>
                        <a:t>8</a:t>
                      </a:r>
                      <a:endParaRPr lang="en-US" altLang="zh-CN" sz="1400" dirty="0">
                        <a:latin typeface="微软雅黑" panose="020B0503020204020204" charset="-122"/>
                        <a:ea typeface="微软雅黑" panose="020B0503020204020204" charset="-122"/>
                      </a:endParaRPr>
                    </a:p>
                  </a:txBody>
                  <a:tcPr anchor="ctr"/>
                </a:tc>
                <a:tc rowSpan="3">
                  <a:txBody>
                    <a:bodyPr/>
                    <a:lstStyle/>
                    <a:p>
                      <a:pPr algn="ctr">
                        <a:buNone/>
                      </a:pPr>
                      <a:r>
                        <a:rPr lang="en-US" altLang="zh-CN" sz="1400">
                          <a:latin typeface="微软雅黑" panose="020B0503020204020204" charset="-122"/>
                          <a:ea typeface="微软雅黑" panose="020B0503020204020204" charset="-122"/>
                        </a:rPr>
                        <a:t>11.5</a:t>
                      </a:r>
                      <a:endParaRPr lang="en-US" altLang="zh-CN" sz="1400">
                        <a:latin typeface="微软雅黑" panose="020B0503020204020204" charset="-122"/>
                        <a:ea typeface="微软雅黑" panose="020B0503020204020204" charset="-122"/>
                      </a:endParaRPr>
                    </a:p>
                  </a:txBody>
                  <a:tcPr anchor="ctr"/>
                </a:tc>
                <a:tc rowSpan="3">
                  <a:txBody>
                    <a:bodyPr/>
                    <a:lstStyle/>
                    <a:p>
                      <a:pPr algn="ctr">
                        <a:buNone/>
                      </a:pPr>
                      <a:r>
                        <a:rPr lang="en-US" altLang="zh-CN" sz="1400" dirty="0">
                          <a:latin typeface="微软雅黑" panose="020B0503020204020204" charset="-122"/>
                          <a:ea typeface="微软雅黑" panose="020B0503020204020204" charset="-122"/>
                        </a:rPr>
                        <a:t>270</a:t>
                      </a:r>
                      <a:endParaRPr lang="en-US" altLang="zh-CN" sz="1400" dirty="0">
                        <a:latin typeface="微软雅黑" panose="020B0503020204020204" charset="-122"/>
                        <a:ea typeface="微软雅黑" panose="020B0503020204020204" charset="-122"/>
                      </a:endParaRPr>
                    </a:p>
                  </a:txBody>
                  <a:tcPr anchor="ctr"/>
                </a:tc>
                <a:tc>
                  <a:txBody>
                    <a:bodyPr/>
                    <a:lstStyle/>
                    <a:p>
                      <a:pPr algn="ctr">
                        <a:buNone/>
                      </a:pPr>
                      <a:r>
                        <a:rPr lang="en-US" altLang="zh-CN" sz="1400" b="1" dirty="0">
                          <a:solidFill>
                            <a:srgbClr val="00B050"/>
                          </a:solidFill>
                          <a:latin typeface="微软雅黑" panose="020B0503020204020204" charset="-122"/>
                          <a:ea typeface="微软雅黑" panose="020B0503020204020204" charset="-122"/>
                        </a:rPr>
                        <a:t>27.41</a:t>
                      </a:r>
                      <a:endParaRPr lang="en-US" altLang="zh-CN" sz="1400" b="1" dirty="0">
                        <a:solidFill>
                          <a:srgbClr val="00B050"/>
                        </a:solidFill>
                        <a:latin typeface="微软雅黑" panose="020B0503020204020204" charset="-122"/>
                        <a:ea typeface="微软雅黑" panose="020B0503020204020204" charset="-122"/>
                      </a:endParaRPr>
                    </a:p>
                  </a:txBody>
                  <a:tcPr anchor="ctr"/>
                </a:tc>
                <a:tc>
                  <a:txBody>
                    <a:bodyPr/>
                    <a:lstStyle/>
                    <a:p>
                      <a:pPr algn="ctr">
                        <a:buNone/>
                      </a:pPr>
                      <a:r>
                        <a:rPr lang="en-US" altLang="zh-CN" sz="1400" b="1" dirty="0">
                          <a:solidFill>
                            <a:srgbClr val="00B050"/>
                          </a:solidFill>
                          <a:latin typeface="微软雅黑" panose="020B0503020204020204" charset="-122"/>
                          <a:ea typeface="微软雅黑" panose="020B0503020204020204" charset="-122"/>
                        </a:rPr>
                        <a:t>46.25</a:t>
                      </a:r>
                      <a:endParaRPr lang="en-US" altLang="zh-CN" sz="1400" b="1" dirty="0">
                        <a:solidFill>
                          <a:srgbClr val="00B050"/>
                        </a:solidFill>
                        <a:latin typeface="微软雅黑" panose="020B0503020204020204" charset="-122"/>
                        <a:ea typeface="微软雅黑" panose="020B0503020204020204" charset="-122"/>
                      </a:endParaRPr>
                    </a:p>
                  </a:txBody>
                  <a:tcPr anchor="ctr"/>
                </a:tc>
                <a:tc>
                  <a:txBody>
                    <a:bodyPr/>
                    <a:lstStyle/>
                    <a:p>
                      <a:pPr algn="ctr">
                        <a:buNone/>
                      </a:pPr>
                      <a:r>
                        <a:rPr lang="en-US" altLang="zh-CN" sz="1400" b="1" dirty="0">
                          <a:solidFill>
                            <a:srgbClr val="FF0000"/>
                          </a:solidFill>
                          <a:latin typeface="微软雅黑" panose="020B0503020204020204" charset="-122"/>
                          <a:ea typeface="微软雅黑" panose="020B0503020204020204" charset="-122"/>
                        </a:rPr>
                        <a:t>37.48</a:t>
                      </a:r>
                      <a:endParaRPr lang="en-US" altLang="zh-CN" sz="1400" b="1" dirty="0">
                        <a:solidFill>
                          <a:srgbClr val="FF0000"/>
                        </a:solidFill>
                        <a:latin typeface="微软雅黑" panose="020B0503020204020204" charset="-122"/>
                        <a:ea typeface="微软雅黑" panose="020B0503020204020204" charset="-122"/>
                      </a:endParaRPr>
                    </a:p>
                  </a:txBody>
                  <a:tcPr anchor="ctr"/>
                </a:tc>
              </a:tr>
              <a:tr h="348615">
                <a:tc>
                  <a:txBody>
                    <a:bodyPr/>
                    <a:lstStyle/>
                    <a:p>
                      <a:pPr algn="ctr">
                        <a:buNone/>
                      </a:pPr>
                      <a:r>
                        <a:rPr lang="en-US" altLang="zh-CN" sz="1400" b="1">
                          <a:latin typeface="微软雅黑" panose="020B0503020204020204" charset="-122"/>
                          <a:ea typeface="微软雅黑" panose="020B0503020204020204" charset="-122"/>
                        </a:rPr>
                        <a:t>Dilithium3</a:t>
                      </a:r>
                      <a:endParaRPr lang="en-US" altLang="zh-CN" sz="1400" b="1">
                        <a:latin typeface="微软雅黑" panose="020B0503020204020204" charset="-122"/>
                        <a:ea typeface="微软雅黑" panose="020B0503020204020204" charset="-122"/>
                      </a:endParaRPr>
                    </a:p>
                  </a:txBody>
                  <a:tcPr anchor="ctr"/>
                </a:tc>
                <a:tc vMerge="1">
                  <a:tcPr anchor="ctr"/>
                </a:tc>
                <a:tc vMerge="1">
                  <a:tcPr anchor="ctr"/>
                </a:tc>
                <a:tc vMerge="1">
                  <a:tcPr anchor="ctr"/>
                </a:tc>
                <a:tc vMerge="1">
                  <a:tcPr anchor="ctr"/>
                </a:tc>
                <a:tc vMerge="1">
                  <a:tcPr anchor="ctr"/>
                </a:tc>
                <a:tc>
                  <a:txBody>
                    <a:bodyPr/>
                    <a:lstStyle/>
                    <a:p>
                      <a:pPr algn="ctr">
                        <a:buNone/>
                      </a:pPr>
                      <a:r>
                        <a:rPr lang="en-US" altLang="zh-CN" sz="1400" dirty="0">
                          <a:latin typeface="微软雅黑" panose="020B0503020204020204" charset="-122"/>
                          <a:ea typeface="微软雅黑" panose="020B0503020204020204" charset="-122"/>
                        </a:rPr>
                        <a:t>45.75</a:t>
                      </a:r>
                      <a:endParaRPr lang="en-US" altLang="zh-CN" sz="1400" dirty="0">
                        <a:latin typeface="微软雅黑" panose="020B0503020204020204" charset="-122"/>
                        <a:ea typeface="微软雅黑" panose="020B0503020204020204" charset="-122"/>
                      </a:endParaRPr>
                    </a:p>
                  </a:txBody>
                  <a:tcPr anchor="ctr"/>
                </a:tc>
                <a:tc>
                  <a:txBody>
                    <a:bodyPr/>
                    <a:lstStyle/>
                    <a:p>
                      <a:pPr algn="ctr">
                        <a:buNone/>
                      </a:pPr>
                      <a:r>
                        <a:rPr lang="en-US" altLang="zh-CN" sz="1400" dirty="0">
                          <a:latin typeface="微软雅黑" panose="020B0503020204020204" charset="-122"/>
                          <a:ea typeface="微软雅黑" panose="020B0503020204020204" charset="-122"/>
                        </a:rPr>
                        <a:t>90.29</a:t>
                      </a:r>
                      <a:endParaRPr lang="en-US" altLang="zh-CN" sz="1400" dirty="0">
                        <a:latin typeface="微软雅黑" panose="020B0503020204020204" charset="-122"/>
                        <a:ea typeface="微软雅黑" panose="020B0503020204020204" charset="-122"/>
                      </a:endParaRPr>
                    </a:p>
                  </a:txBody>
                  <a:tcPr anchor="ctr"/>
                </a:tc>
                <a:tc>
                  <a:txBody>
                    <a:bodyPr/>
                    <a:lstStyle/>
                    <a:p>
                      <a:pPr algn="ctr">
                        <a:buNone/>
                      </a:pPr>
                      <a:r>
                        <a:rPr lang="en-US" altLang="zh-CN" sz="1400" dirty="0">
                          <a:latin typeface="微软雅黑" panose="020B0503020204020204" charset="-122"/>
                          <a:ea typeface="微软雅黑" panose="020B0503020204020204" charset="-122"/>
                        </a:rPr>
                        <a:t>61.03</a:t>
                      </a:r>
                      <a:endParaRPr lang="en-US" altLang="zh-CN" sz="1400" dirty="0">
                        <a:latin typeface="微软雅黑" panose="020B0503020204020204" charset="-122"/>
                        <a:ea typeface="微软雅黑" panose="020B0503020204020204" charset="-122"/>
                      </a:endParaRPr>
                    </a:p>
                  </a:txBody>
                  <a:tcPr anchor="ctr"/>
                </a:tc>
              </a:tr>
              <a:tr h="347345">
                <a:tc>
                  <a:txBody>
                    <a:bodyPr/>
                    <a:lstStyle/>
                    <a:p>
                      <a:pPr algn="ctr">
                        <a:buNone/>
                      </a:pPr>
                      <a:r>
                        <a:rPr lang="en-US" altLang="zh-CN" sz="1400" b="1">
                          <a:latin typeface="微软雅黑" panose="020B0503020204020204" charset="-122"/>
                          <a:ea typeface="微软雅黑" panose="020B0503020204020204" charset="-122"/>
                        </a:rPr>
                        <a:t>Dilithium5</a:t>
                      </a:r>
                      <a:endParaRPr lang="en-US" altLang="zh-CN" sz="1400" b="1">
                        <a:latin typeface="微软雅黑" panose="020B0503020204020204" charset="-122"/>
                        <a:ea typeface="微软雅黑" panose="020B0503020204020204" charset="-122"/>
                      </a:endParaRPr>
                    </a:p>
                  </a:txBody>
                  <a:tcPr anchor="ctr"/>
                </a:tc>
                <a:tc vMerge="1">
                  <a:tcPr anchor="ctr"/>
                </a:tc>
                <a:tc vMerge="1">
                  <a:tcPr anchor="ctr"/>
                </a:tc>
                <a:tc vMerge="1">
                  <a:tcPr anchor="ctr"/>
                </a:tc>
                <a:tc vMerge="1">
                  <a:tcPr anchor="ctr"/>
                </a:tc>
                <a:tc vMerge="1">
                  <a:tcPr anchor="ctr"/>
                </a:tc>
                <a:tc>
                  <a:txBody>
                    <a:bodyPr/>
                    <a:lstStyle/>
                    <a:p>
                      <a:pPr algn="ctr">
                        <a:buNone/>
                      </a:pPr>
                      <a:r>
                        <a:rPr lang="en-US" altLang="zh-CN" sz="1400" dirty="0">
                          <a:latin typeface="微软雅黑" panose="020B0503020204020204" charset="-122"/>
                          <a:ea typeface="微软雅黑" panose="020B0503020204020204" charset="-122"/>
                        </a:rPr>
                        <a:t>81.15</a:t>
                      </a:r>
                      <a:endParaRPr lang="en-US" altLang="zh-CN" sz="1400" dirty="0">
                        <a:latin typeface="微软雅黑" panose="020B0503020204020204" charset="-122"/>
                        <a:ea typeface="微软雅黑" panose="020B0503020204020204" charset="-122"/>
                      </a:endParaRPr>
                    </a:p>
                  </a:txBody>
                  <a:tcPr anchor="ctr"/>
                </a:tc>
                <a:tc>
                  <a:txBody>
                    <a:bodyPr/>
                    <a:lstStyle/>
                    <a:p>
                      <a:pPr algn="ctr">
                        <a:buNone/>
                      </a:pPr>
                      <a:r>
                        <a:rPr lang="en-US" altLang="zh-CN" sz="1400" dirty="0">
                          <a:latin typeface="微软雅黑" panose="020B0503020204020204" charset="-122"/>
                          <a:ea typeface="微软雅黑" panose="020B0503020204020204" charset="-122"/>
                        </a:rPr>
                        <a:t>145.1</a:t>
                      </a:r>
                      <a:endParaRPr lang="en-US" altLang="zh-CN" sz="1400" dirty="0">
                        <a:latin typeface="微软雅黑" panose="020B0503020204020204" charset="-122"/>
                        <a:ea typeface="微软雅黑" panose="020B0503020204020204" charset="-122"/>
                      </a:endParaRPr>
                    </a:p>
                  </a:txBody>
                  <a:tcPr anchor="ctr"/>
                </a:tc>
                <a:tc>
                  <a:txBody>
                    <a:bodyPr/>
                    <a:lstStyle/>
                    <a:p>
                      <a:pPr algn="ctr">
                        <a:buNone/>
                      </a:pPr>
                      <a:r>
                        <a:rPr lang="en-US" altLang="zh-CN" sz="1400" dirty="0">
                          <a:latin typeface="微软雅黑" panose="020B0503020204020204" charset="-122"/>
                          <a:ea typeface="微软雅黑" panose="020B0503020204020204" charset="-122"/>
                        </a:rPr>
                        <a:t>96.38</a:t>
                      </a:r>
                      <a:endParaRPr lang="en-US" altLang="zh-CN" sz="1400" dirty="0">
                        <a:latin typeface="微软雅黑" panose="020B0503020204020204" charset="-122"/>
                        <a:ea typeface="微软雅黑" panose="020B0503020204020204" charset="-122"/>
                      </a:endParaRPr>
                    </a:p>
                  </a:txBody>
                  <a:tcPr anchor="ctr"/>
                </a:tc>
              </a:tr>
              <a:tr h="216519">
                <a:tc>
                  <a:txBody>
                    <a:bodyPr/>
                    <a:lstStyle/>
                    <a:p>
                      <a:pPr algn="ctr">
                        <a:buNone/>
                      </a:pPr>
                      <a:r>
                        <a:rPr lang="en-US" altLang="zh-CN" sz="1400" b="1" dirty="0">
                          <a:latin typeface="微软雅黑" panose="020B0503020204020204" charset="-122"/>
                          <a:ea typeface="微软雅黑" panose="020B0503020204020204" charset="-122"/>
                        </a:rPr>
                        <a:t>Target</a:t>
                      </a:r>
                      <a:endParaRPr lang="en-US" altLang="zh-CN" sz="1400" b="1" dirty="0">
                        <a:latin typeface="微软雅黑" panose="020B0503020204020204" charset="-122"/>
                        <a:ea typeface="微软雅黑" panose="020B0503020204020204" charset="-122"/>
                      </a:endParaRPr>
                    </a:p>
                  </a:txBody>
                  <a:tcPr anchor="ctr"/>
                </a:tc>
                <a:tc gridSpan="4">
                  <a:txBody>
                    <a:bodyPr/>
                    <a:lstStyle/>
                    <a:p>
                      <a:pPr algn="ctr">
                        <a:buNone/>
                      </a:pPr>
                      <a:endParaRPr lang="en-US" altLang="zh-CN" sz="1400" kern="1200" dirty="0">
                        <a:solidFill>
                          <a:schemeClr val="dk1"/>
                        </a:solidFill>
                        <a:latin typeface="微软雅黑" panose="020B0503020204020204" charset="-122"/>
                        <a:ea typeface="微软雅黑" panose="020B0503020204020204" charset="-122"/>
                        <a:cs typeface="+mn-cs"/>
                      </a:endParaRPr>
                    </a:p>
                  </a:txBody>
                  <a:tcPr anchor="ctr"/>
                </a:tc>
                <a:tc hMerge="1">
                  <a:tcPr anchor="ctr"/>
                </a:tc>
                <a:tc hMerge="1">
                  <a:tcPr anchor="ctr"/>
                </a:tc>
                <a:tc hMerge="1">
                  <a:tcPr anchor="ctr"/>
                </a:tc>
                <a:tc>
                  <a:txBody>
                    <a:bodyPr/>
                    <a:lstStyle/>
                    <a:p>
                      <a:pPr algn="ctr"/>
                      <a:r>
                        <a:rPr lang="en-US" altLang="zh-CN" sz="1400" kern="1200" dirty="0">
                          <a:solidFill>
                            <a:schemeClr val="dk1"/>
                          </a:solidFill>
                          <a:latin typeface="微软雅黑" panose="020B0503020204020204" charset="-122"/>
                          <a:ea typeface="微软雅黑" panose="020B0503020204020204" charset="-122"/>
                          <a:cs typeface="+mn-cs"/>
                        </a:rPr>
                        <a:t>300</a:t>
                      </a:r>
                      <a:endParaRPr lang="zh-CN" altLang="en-US" sz="1400" kern="1200" dirty="0">
                        <a:solidFill>
                          <a:schemeClr val="dk1"/>
                        </a:solidFill>
                        <a:latin typeface="微软雅黑" panose="020B0503020204020204" charset="-122"/>
                        <a:ea typeface="微软雅黑" panose="020B0503020204020204" charset="-122"/>
                        <a:cs typeface="+mn-cs"/>
                      </a:endParaRPr>
                    </a:p>
                  </a:txBody>
                  <a:tcPr anchor="ctr"/>
                </a:tc>
                <a:tc>
                  <a:txBody>
                    <a:bodyPr/>
                    <a:lstStyle/>
                    <a:p>
                      <a:pPr algn="ctr">
                        <a:buNone/>
                      </a:pPr>
                      <a:r>
                        <a:rPr lang="en-US" altLang="zh-CN" sz="1400" b="1" dirty="0">
                          <a:latin typeface="微软雅黑" panose="020B0503020204020204" charset="-122"/>
                          <a:ea typeface="微软雅黑" panose="020B0503020204020204" charset="-122"/>
                        </a:rPr>
                        <a:t>35</a:t>
                      </a:r>
                      <a:endParaRPr lang="en-US" altLang="zh-CN" sz="1400" b="1" dirty="0">
                        <a:latin typeface="微软雅黑" panose="020B0503020204020204" charset="-122"/>
                        <a:ea typeface="微软雅黑" panose="020B0503020204020204" charset="-122"/>
                      </a:endParaRPr>
                    </a:p>
                  </a:txBody>
                  <a:tcPr anchor="ctr"/>
                </a:tc>
                <a:tc>
                  <a:txBody>
                    <a:bodyPr/>
                    <a:lstStyle/>
                    <a:p>
                      <a:pPr algn="ctr">
                        <a:buNone/>
                      </a:pPr>
                      <a:r>
                        <a:rPr lang="en-US" altLang="zh-CN" sz="1400" b="1">
                          <a:latin typeface="微软雅黑" panose="020B0503020204020204" charset="-122"/>
                          <a:ea typeface="微软雅黑" panose="020B0503020204020204" charset="-122"/>
                        </a:rPr>
                        <a:t>75</a:t>
                      </a:r>
                      <a:endParaRPr lang="en-US" altLang="zh-CN" sz="1400" b="1">
                        <a:latin typeface="微软雅黑" panose="020B0503020204020204" charset="-122"/>
                        <a:ea typeface="微软雅黑" panose="020B0503020204020204" charset="-122"/>
                      </a:endParaRPr>
                    </a:p>
                  </a:txBody>
                  <a:tcPr anchor="ctr"/>
                </a:tc>
                <a:tc>
                  <a:txBody>
                    <a:bodyPr/>
                    <a:lstStyle/>
                    <a:p>
                      <a:pPr algn="ctr">
                        <a:buNone/>
                      </a:pPr>
                      <a:r>
                        <a:rPr lang="en-US" altLang="zh-CN" sz="1400" b="1" dirty="0">
                          <a:latin typeface="微软雅黑" panose="020B0503020204020204" charset="-122"/>
                          <a:ea typeface="微软雅黑" panose="020B0503020204020204" charset="-122"/>
                        </a:rPr>
                        <a:t>35</a:t>
                      </a:r>
                      <a:endParaRPr lang="en-US" altLang="zh-CN" sz="1400" b="1" dirty="0">
                        <a:latin typeface="微软雅黑" panose="020B0503020204020204" charset="-122"/>
                        <a:ea typeface="微软雅黑" panose="020B0503020204020204" charset="-122"/>
                      </a:endParaRPr>
                    </a:p>
                  </a:txBody>
                  <a:tcPr anchor="ctr"/>
                </a:tc>
              </a:tr>
            </a:tbl>
          </a:graphicData>
        </a:graphic>
      </p:graphicFrame>
      <p:sp>
        <p:nvSpPr>
          <p:cNvPr id="33" name="文本框 32"/>
          <p:cNvSpPr txBox="1"/>
          <p:nvPr/>
        </p:nvSpPr>
        <p:spPr>
          <a:xfrm>
            <a:off x="554990" y="277495"/>
            <a:ext cx="8188960"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当前工作进展</a:t>
            </a:r>
            <a:r>
              <a:rPr lang="en-US" altLang="zh-CN" sz="2800" b="1" dirty="0">
                <a:solidFill>
                  <a:schemeClr val="tx2"/>
                </a:solidFill>
                <a:latin typeface="微软雅黑" panose="020B0503020204020204" charset="-122"/>
                <a:ea typeface="微软雅黑" panose="020B0503020204020204" charset="-122"/>
                <a:sym typeface="+mn-ea"/>
              </a:rPr>
              <a:t>—</a:t>
            </a:r>
            <a:r>
              <a:rPr lang="zh-CN" altLang="en-US" sz="2800" b="1" dirty="0">
                <a:solidFill>
                  <a:schemeClr val="tx2"/>
                </a:solidFill>
                <a:latin typeface="微软雅黑" panose="020B0503020204020204" charset="-122"/>
                <a:ea typeface="微软雅黑" panose="020B0503020204020204" charset="-122"/>
              </a:rPr>
              <a:t>Kyber与Dilithium硬件实现方案</a:t>
            </a:r>
            <a:endParaRPr lang="zh-CN" altLang="en-US" sz="2800" b="1" dirty="0">
              <a:solidFill>
                <a:schemeClr val="tx2"/>
              </a:solidFill>
              <a:latin typeface="微软雅黑" panose="020B0503020204020204" charset="-122"/>
              <a:ea typeface="微软雅黑" panose="020B0503020204020204" charset="-122"/>
            </a:endParaRPr>
          </a:p>
        </p:txBody>
      </p:sp>
      <p:sp>
        <p:nvSpPr>
          <p:cNvPr id="29" name="文本框 76"/>
          <p:cNvSpPr txBox="1">
            <a:spLocks noChangeArrowheads="1"/>
          </p:cNvSpPr>
          <p:nvPr/>
        </p:nvSpPr>
        <p:spPr bwMode="auto">
          <a:xfrm>
            <a:off x="6200869" y="78051"/>
            <a:ext cx="5239450" cy="70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47"/>
          <p:cNvSpPr txBox="1">
            <a:spLocks noChangeArrowheads="1"/>
          </p:cNvSpPr>
          <p:nvPr/>
        </p:nvSpPr>
        <p:spPr bwMode="auto">
          <a:xfrm>
            <a:off x="4500853" y="2967336"/>
            <a:ext cx="3190293" cy="9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en-US" altLang="zh-CN" sz="5400" b="1" dirty="0">
                <a:solidFill>
                  <a:srgbClr val="44546A"/>
                </a:solidFill>
                <a:latin typeface="微软雅黑" panose="020B0503020204020204" charset="-122"/>
                <a:ea typeface="微软雅黑" panose="020B0503020204020204" charset="-122"/>
              </a:rPr>
              <a:t>THANKS</a:t>
            </a:r>
            <a:endParaRPr lang="zh-CN" altLang="en-US" sz="5400" b="1" dirty="0">
              <a:solidFill>
                <a:srgbClr val="44546A"/>
              </a:solidFill>
              <a:latin typeface="微软雅黑" panose="020B0503020204020204" charset="-122"/>
              <a:ea typeface="微软雅黑" panose="020B0503020204020204" charset="-122"/>
            </a:endParaRPr>
          </a:p>
        </p:txBody>
      </p:sp>
      <p:grpSp>
        <p:nvGrpSpPr>
          <p:cNvPr id="14" name="组合 13"/>
          <p:cNvGrpSpPr/>
          <p:nvPr/>
        </p:nvGrpSpPr>
        <p:grpSpPr>
          <a:xfrm>
            <a:off x="6200869" y="78051"/>
            <a:ext cx="5991131" cy="707884"/>
            <a:chOff x="6200869" y="78051"/>
            <a:chExt cx="5991131" cy="707884"/>
          </a:xfrm>
        </p:grpSpPr>
        <p:grpSp>
          <p:nvGrpSpPr>
            <p:cNvPr id="15" name="组 13"/>
            <p:cNvGrpSpPr/>
            <p:nvPr/>
          </p:nvGrpSpPr>
          <p:grpSpPr bwMode="auto">
            <a:xfrm>
              <a:off x="6200869" y="78051"/>
              <a:ext cx="5991131" cy="707884"/>
              <a:chOff x="6201071" y="148098"/>
              <a:chExt cx="5990926" cy="708515"/>
            </a:xfrm>
          </p:grpSpPr>
          <p:grpSp>
            <p:nvGrpSpPr>
              <p:cNvPr id="17" name="组 2"/>
              <p:cNvGrpSpPr/>
              <p:nvPr/>
            </p:nvGrpSpPr>
            <p:grpSpPr bwMode="auto">
              <a:xfrm>
                <a:off x="11454105" y="252856"/>
                <a:ext cx="737892" cy="484288"/>
                <a:chOff x="11454105" y="252856"/>
                <a:chExt cx="737892" cy="484288"/>
              </a:xfrm>
            </p:grpSpPr>
            <p:grpSp>
              <p:nvGrpSpPr>
                <p:cNvPr id="19" name="组 1"/>
                <p:cNvGrpSpPr/>
                <p:nvPr/>
              </p:nvGrpSpPr>
              <p:grpSpPr bwMode="auto">
                <a:xfrm>
                  <a:off x="12039604" y="252856"/>
                  <a:ext cx="152393" cy="484287"/>
                  <a:chOff x="12039604" y="252856"/>
                  <a:chExt cx="152393" cy="484287"/>
                </a:xfrm>
              </p:grpSpPr>
              <p:sp>
                <p:nvSpPr>
                  <p:cNvPr id="24"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0"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16"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1</a:t>
            </a:r>
            <a:endParaRPr lang="zh-CN" altLang="en-US" sz="3600" dirty="0"/>
          </a:p>
        </p:txBody>
      </p:sp>
      <p:sp>
        <p:nvSpPr>
          <p:cNvPr id="27" name="矩形 26"/>
          <p:cNvSpPr/>
          <p:nvPr/>
        </p:nvSpPr>
        <p:spPr>
          <a:xfrm>
            <a:off x="133886" y="838188"/>
            <a:ext cx="9961836" cy="1382238"/>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进行详细的硬件方案制定，完成矩阵乘方案制定、存储规划和算法执行流程规划</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核心运算子模块的设计均已完成，目前在进行控制模块的设计</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dirty="0">
                <a:latin typeface="微软雅黑" panose="020B0503020204020204" charset="-122"/>
                <a:ea typeface="微软雅黑" panose="020B0503020204020204" charset="-122"/>
                <a:cs typeface="Times New Roman" panose="02020603050405020304" pitchFamily="18" charset="0"/>
              </a:rPr>
              <a:t>控制逻辑：已完成</a:t>
            </a:r>
            <a:r>
              <a:rPr lang="en-US" altLang="zh-CN" dirty="0" err="1">
                <a:latin typeface="微软雅黑" panose="020B0503020204020204" charset="-122"/>
                <a:ea typeface="微软雅黑" panose="020B0503020204020204" charset="-122"/>
                <a:cs typeface="Times New Roman" panose="02020603050405020304" pitchFamily="18" charset="0"/>
              </a:rPr>
              <a:t>KeyGen</a:t>
            </a:r>
            <a:r>
              <a:rPr lang="zh-CN" altLang="en-US" dirty="0">
                <a:latin typeface="微软雅黑" panose="020B0503020204020204" charset="-122"/>
                <a:ea typeface="微软雅黑" panose="020B0503020204020204" charset="-122"/>
                <a:cs typeface="Times New Roman" panose="02020603050405020304" pitchFamily="18" charset="0"/>
              </a:rPr>
              <a:t>中矩阵</a:t>
            </a:r>
            <a:r>
              <a:rPr lang="en-US" altLang="zh-CN" dirty="0">
                <a:latin typeface="微软雅黑" panose="020B0503020204020204" charset="-122"/>
                <a:ea typeface="微软雅黑" panose="020B0503020204020204" charset="-122"/>
                <a:cs typeface="Times New Roman" panose="02020603050405020304" pitchFamily="18" charset="0"/>
              </a:rPr>
              <a:t>B</a:t>
            </a:r>
            <a:r>
              <a:rPr lang="zh-CN" altLang="en-US" dirty="0">
                <a:latin typeface="微软雅黑" panose="020B0503020204020204" charset="-122"/>
                <a:ea typeface="微软雅黑" panose="020B0503020204020204" charset="-122"/>
                <a:cs typeface="Times New Roman" panose="02020603050405020304" pitchFamily="18" charset="0"/>
              </a:rPr>
              <a:t>的计算流程</a:t>
            </a:r>
            <a:endParaRPr lang="en-US" altLang="zh-CN" sz="2000" dirty="0">
              <a:latin typeface="微软雅黑" panose="020B0503020204020204" charset="-122"/>
              <a:ea typeface="微软雅黑" panose="020B0503020204020204" charset="-122"/>
              <a:cs typeface="Times New Roman" panose="02020603050405020304" pitchFamily="18" charset="0"/>
            </a:endParaRPr>
          </a:p>
        </p:txBody>
      </p:sp>
      <p:sp>
        <p:nvSpPr>
          <p:cNvPr id="3"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高性能</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sym typeface="+mn-ea"/>
              </a:rPr>
              <a:t>当前工作进展</a:t>
            </a:r>
            <a:endParaRPr lang="zh-CN" altLang="en-US" sz="2800" b="1" dirty="0">
              <a:solidFill>
                <a:schemeClr val="tx2"/>
              </a:solidFill>
              <a:latin typeface="微软雅黑" panose="020B0503020204020204" charset="-122"/>
              <a:ea typeface="微软雅黑" panose="020B0503020204020204" charset="-122"/>
            </a:endParaRPr>
          </a:p>
        </p:txBody>
      </p:sp>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6" name="文本框 5"/>
          <p:cNvSpPr txBox="1"/>
          <p:nvPr/>
        </p:nvSpPr>
        <p:spPr>
          <a:xfrm>
            <a:off x="3444332" y="6433471"/>
            <a:ext cx="3082658" cy="338554"/>
          </a:xfrm>
          <a:prstGeom prst="rect">
            <a:avLst/>
          </a:prstGeom>
          <a:noFill/>
        </p:spPr>
        <p:txBody>
          <a:bodyPr wrap="square">
            <a:spAutoFit/>
          </a:bodyPr>
          <a:lstStyle/>
          <a:p>
            <a:pPr algn="ctr"/>
            <a:r>
              <a:rPr lang="en-US" altLang="zh-CN" sz="1600" dirty="0">
                <a:latin typeface="微软雅黑" panose="020B0503020204020204" charset="-122"/>
                <a:ea typeface="微软雅黑" panose="020B0503020204020204" charset="-122"/>
                <a:cs typeface="Times New Roman" panose="02020603050405020304" pitchFamily="18" charset="0"/>
              </a:rPr>
              <a:t>Frodo</a:t>
            </a:r>
            <a:r>
              <a:rPr lang="zh-CN" altLang="en-US" sz="1600" dirty="0">
                <a:latin typeface="微软雅黑" panose="020B0503020204020204" charset="-122"/>
                <a:ea typeface="微软雅黑" panose="020B0503020204020204" charset="-122"/>
                <a:cs typeface="Times New Roman" panose="02020603050405020304" pitchFamily="18" charset="0"/>
              </a:rPr>
              <a:t>算法硬件实现系统架构</a:t>
            </a:r>
            <a:endParaRPr lang="zh-CN" altLang="en-US" sz="1600" dirty="0"/>
          </a:p>
        </p:txBody>
      </p:sp>
      <p:pic>
        <p:nvPicPr>
          <p:cNvPr id="8" name="图片 7"/>
          <p:cNvPicPr>
            <a:picLocks noChangeAspect="1"/>
          </p:cNvPicPr>
          <p:nvPr/>
        </p:nvPicPr>
        <p:blipFill>
          <a:blip r:embed="rId1"/>
          <a:stretch>
            <a:fillRect/>
          </a:stretch>
        </p:blipFill>
        <p:spPr>
          <a:xfrm>
            <a:off x="653994" y="2366901"/>
            <a:ext cx="8722572" cy="4069950"/>
          </a:xfrm>
          <a:prstGeom prst="rect">
            <a:avLst/>
          </a:prstGeom>
        </p:spPr>
      </p:pic>
      <p:sp>
        <p:nvSpPr>
          <p:cNvPr id="9" name="矩形 8"/>
          <p:cNvSpPr/>
          <p:nvPr/>
        </p:nvSpPr>
        <p:spPr>
          <a:xfrm>
            <a:off x="1327043" y="2320741"/>
            <a:ext cx="2447837" cy="940969"/>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a:off x="9714484" y="2041345"/>
            <a:ext cx="2105036" cy="1711983"/>
          </a:xfrm>
          <a:prstGeom prst="roundRect">
            <a:avLst/>
          </a:prstGeom>
          <a:solidFill>
            <a:srgbClr val="F5F0EB"/>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a:off x="9714484" y="4029821"/>
            <a:ext cx="2105036" cy="1046029"/>
          </a:xfrm>
          <a:prstGeom prst="roundRect">
            <a:avLst/>
          </a:prstGeom>
          <a:solidFill>
            <a:srgbClr val="F5F0EB"/>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134945" y="2624195"/>
            <a:ext cx="618773" cy="523220"/>
          </a:xfrm>
          <a:prstGeom prst="rect">
            <a:avLst/>
          </a:prstGeom>
        </p:spPr>
        <p:txBody>
          <a:bodyPr wrap="square">
            <a:spAutoFit/>
          </a:bodyPr>
          <a:lstStyle/>
          <a:p>
            <a:pPr algn="ctr"/>
            <a:r>
              <a:rPr lang="zh-CN" altLang="en-US" sz="1400" dirty="0">
                <a:solidFill>
                  <a:srgbClr val="FF0000"/>
                </a:solidFill>
                <a:latin typeface="微软雅黑" panose="020B0503020204020204" charset="-122"/>
                <a:ea typeface="微软雅黑" panose="020B0503020204020204" charset="-122"/>
              </a:rPr>
              <a:t>控制模块</a:t>
            </a:r>
            <a:endParaRPr lang="zh-CN" altLang="en-US" sz="1400" dirty="0">
              <a:solidFill>
                <a:srgbClr val="FF0000"/>
              </a:solidFill>
              <a:latin typeface="微软雅黑" panose="020B0503020204020204" charset="-122"/>
              <a:ea typeface="微软雅黑" panose="020B0503020204020204" charset="-122"/>
            </a:endParaRPr>
          </a:p>
        </p:txBody>
      </p:sp>
      <p:sp>
        <p:nvSpPr>
          <p:cNvPr id="15" name="文本框 14"/>
          <p:cNvSpPr txBox="1"/>
          <p:nvPr/>
        </p:nvSpPr>
        <p:spPr>
          <a:xfrm>
            <a:off x="9846432" y="2110084"/>
            <a:ext cx="1973088" cy="1526187"/>
          </a:xfrm>
          <a:prstGeom prst="rect">
            <a:avLst/>
          </a:prstGeom>
          <a:noFill/>
        </p:spPr>
        <p:txBody>
          <a:bodyPr wrap="square" rtlCol="0">
            <a:spAutoFit/>
          </a:bodyPr>
          <a:lstStyle/>
          <a:p>
            <a:pPr>
              <a:lnSpc>
                <a:spcPct val="150000"/>
              </a:lnSpc>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块</a:t>
            </a:r>
            <a:r>
              <a:rPr lang="en-US" altLang="zh-CN" sz="1600" dirty="0">
                <a:latin typeface="微软雅黑" panose="020B0503020204020204" charset="-122"/>
                <a:ea typeface="微软雅黑" panose="020B0503020204020204" charset="-122"/>
              </a:rPr>
              <a:t>4096*</a:t>
            </a:r>
            <a:r>
              <a:rPr lang="en-US" altLang="zh-CN" sz="1600" dirty="0" err="1">
                <a:latin typeface="微软雅黑" panose="020B0503020204020204" charset="-122"/>
                <a:ea typeface="微软雅黑" panose="020B0503020204020204" charset="-122"/>
              </a:rPr>
              <a:t>32bit</a:t>
            </a:r>
            <a:r>
              <a:rPr lang="zh-CN" altLang="en-US" sz="1600" dirty="0">
                <a:latin typeface="微软雅黑" panose="020B0503020204020204" charset="-122"/>
                <a:ea typeface="微软雅黑" panose="020B0503020204020204" charset="-122"/>
              </a:rPr>
              <a:t>的单端口</a:t>
            </a:r>
            <a:r>
              <a:rPr lang="en-US" altLang="zh-CN" sz="1600" dirty="0">
                <a:latin typeface="微软雅黑" panose="020B0503020204020204" charset="-122"/>
                <a:ea typeface="微软雅黑" panose="020B0503020204020204" charset="-122"/>
              </a:rPr>
              <a:t>RAM</a:t>
            </a:r>
            <a:endParaRPr lang="en-US" altLang="zh-CN" sz="1600" dirty="0">
              <a:latin typeface="微软雅黑" panose="020B0503020204020204" charset="-122"/>
              <a:ea typeface="微软雅黑" panose="020B0503020204020204" charset="-122"/>
            </a:endParaRPr>
          </a:p>
          <a:p>
            <a:pPr>
              <a:lnSpc>
                <a:spcPct val="150000"/>
              </a:lnSpc>
            </a:pPr>
            <a:r>
              <a:rPr lang="en-US" altLang="zh-CN" sz="1600" dirty="0">
                <a:latin typeface="微软雅黑" panose="020B0503020204020204" charset="-122"/>
                <a:ea typeface="微软雅黑" panose="020B0503020204020204" charset="-122"/>
              </a:rPr>
              <a:t>4</a:t>
            </a:r>
            <a:r>
              <a:rPr lang="zh-CN" altLang="en-US" sz="1600" dirty="0">
                <a:latin typeface="微软雅黑" panose="020B0503020204020204" charset="-122"/>
                <a:ea typeface="微软雅黑" panose="020B0503020204020204" charset="-122"/>
              </a:rPr>
              <a:t>块</a:t>
            </a:r>
            <a:r>
              <a:rPr lang="en-US" altLang="zh-CN" sz="1600" dirty="0">
                <a:latin typeface="微软雅黑" panose="020B0503020204020204" charset="-122"/>
                <a:ea typeface="微软雅黑" panose="020B0503020204020204" charset="-122"/>
              </a:rPr>
              <a:t>2048*</a:t>
            </a:r>
            <a:r>
              <a:rPr lang="en-US" altLang="zh-CN" sz="1600" dirty="0" err="1">
                <a:latin typeface="微软雅黑" panose="020B0503020204020204" charset="-122"/>
                <a:ea typeface="微软雅黑" panose="020B0503020204020204" charset="-122"/>
              </a:rPr>
              <a:t>32bit</a:t>
            </a:r>
            <a:r>
              <a:rPr lang="zh-CN" altLang="en-US" sz="1600" dirty="0">
                <a:latin typeface="微软雅黑" panose="020B0503020204020204" charset="-122"/>
                <a:ea typeface="微软雅黑" panose="020B0503020204020204" charset="-122"/>
              </a:rPr>
              <a:t>的双端口</a:t>
            </a:r>
            <a:r>
              <a:rPr lang="en-US" altLang="zh-CN" sz="1600" dirty="0">
                <a:latin typeface="微软雅黑" panose="020B0503020204020204" charset="-122"/>
                <a:ea typeface="微软雅黑" panose="020B0503020204020204" charset="-122"/>
              </a:rPr>
              <a:t>RAM</a:t>
            </a:r>
            <a:endParaRPr lang="en-US" altLang="zh-CN" sz="1600" dirty="0">
              <a:latin typeface="微软雅黑" panose="020B0503020204020204" charset="-122"/>
              <a:ea typeface="微软雅黑" panose="020B0503020204020204" charset="-122"/>
            </a:endParaRPr>
          </a:p>
        </p:txBody>
      </p:sp>
      <p:sp>
        <p:nvSpPr>
          <p:cNvPr id="16" name="文本框 15"/>
          <p:cNvSpPr txBox="1"/>
          <p:nvPr/>
        </p:nvSpPr>
        <p:spPr>
          <a:xfrm>
            <a:off x="9896431" y="4116381"/>
            <a:ext cx="1835766" cy="787523"/>
          </a:xfrm>
          <a:prstGeom prst="rect">
            <a:avLst/>
          </a:prstGeom>
          <a:noFill/>
        </p:spPr>
        <p:txBody>
          <a:bodyPr wrap="square" rtlCol="0">
            <a:spAutoFit/>
          </a:bodyPr>
          <a:lstStyle/>
          <a:p>
            <a:pPr>
              <a:lnSpc>
                <a:spcPct val="150000"/>
              </a:lnSpc>
            </a:pPr>
            <a:r>
              <a:rPr lang="en-US" altLang="zh-CN" sz="1600" dirty="0">
                <a:latin typeface="微软雅黑" panose="020B0503020204020204" charset="-122"/>
                <a:ea typeface="微软雅黑" panose="020B0503020204020204" charset="-122"/>
              </a:rPr>
              <a:t>32</a:t>
            </a:r>
            <a:r>
              <a:rPr lang="zh-CN" altLang="en-US" sz="1600" dirty="0">
                <a:latin typeface="微软雅黑" panose="020B0503020204020204" charset="-122"/>
                <a:ea typeface="微软雅黑" panose="020B0503020204020204" charset="-122"/>
              </a:rPr>
              <a:t>个乘法器组成的乘法器阵列</a:t>
            </a:r>
            <a:endParaRPr lang="en-US" altLang="zh-CN" sz="1600" dirty="0">
              <a:latin typeface="微软雅黑" panose="020B0503020204020204" charset="-122"/>
              <a:ea typeface="微软雅黑" panose="020B0503020204020204" charset="-122"/>
            </a:endParaRPr>
          </a:p>
        </p:txBody>
      </p:sp>
      <p:sp>
        <p:nvSpPr>
          <p:cNvPr id="38" name="矩形: 圆角 37"/>
          <p:cNvSpPr/>
          <p:nvPr/>
        </p:nvSpPr>
        <p:spPr>
          <a:xfrm>
            <a:off x="9714484" y="5373959"/>
            <a:ext cx="2105036" cy="1046029"/>
          </a:xfrm>
          <a:prstGeom prst="roundRect">
            <a:avLst/>
          </a:prstGeom>
          <a:solidFill>
            <a:srgbClr val="F5F0EB"/>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9896431" y="5456556"/>
            <a:ext cx="1835766" cy="787523"/>
          </a:xfrm>
          <a:prstGeom prst="rect">
            <a:avLst/>
          </a:prstGeom>
          <a:noFill/>
        </p:spPr>
        <p:txBody>
          <a:bodyPr wrap="square" rtlCol="0">
            <a:spAutoFit/>
          </a:bodyPr>
          <a:lstStyle/>
          <a:p>
            <a:pPr>
              <a:lnSpc>
                <a:spcPct val="150000"/>
              </a:lnSpc>
            </a:pPr>
            <a:r>
              <a:rPr lang="en-US" altLang="zh-CN" sz="1600" dirty="0">
                <a:latin typeface="微软雅黑" panose="020B0503020204020204" charset="-122"/>
                <a:ea typeface="微软雅黑" panose="020B0503020204020204" charset="-122"/>
              </a:rPr>
              <a:t>4</a:t>
            </a:r>
            <a:r>
              <a:rPr lang="zh-CN" altLang="en-US" sz="1600" dirty="0">
                <a:latin typeface="微软雅黑" panose="020B0503020204020204" charset="-122"/>
                <a:ea typeface="微软雅黑" panose="020B0503020204020204" charset="-122"/>
              </a:rPr>
              <a:t>个</a:t>
            </a:r>
            <a:r>
              <a:rPr lang="en-US" altLang="zh-CN" sz="1600" dirty="0">
                <a:latin typeface="微软雅黑" panose="020B0503020204020204" charset="-122"/>
                <a:ea typeface="微软雅黑" panose="020B0503020204020204" charset="-122"/>
              </a:rPr>
              <a:t>Hash</a:t>
            </a:r>
            <a:r>
              <a:rPr lang="zh-CN" altLang="en-US" sz="1600" dirty="0">
                <a:latin typeface="微软雅黑" panose="020B0503020204020204" charset="-122"/>
                <a:ea typeface="微软雅黑" panose="020B0503020204020204" charset="-122"/>
              </a:rPr>
              <a:t>模块</a:t>
            </a:r>
            <a:endParaRPr lang="en-US" altLang="zh-CN" sz="1600" dirty="0">
              <a:latin typeface="微软雅黑" panose="020B0503020204020204" charset="-122"/>
              <a:ea typeface="微软雅黑" panose="020B0503020204020204" charset="-122"/>
            </a:endParaRPr>
          </a:p>
          <a:p>
            <a:pPr>
              <a:lnSpc>
                <a:spcPct val="150000"/>
              </a:lnSpc>
            </a:pPr>
            <a:r>
              <a:rPr lang="en-US" altLang="zh-CN" sz="1600" dirty="0">
                <a:latin typeface="微软雅黑" panose="020B0503020204020204" charset="-122"/>
                <a:ea typeface="微软雅黑" panose="020B0503020204020204" charset="-122"/>
              </a:rPr>
              <a:t>4</a:t>
            </a:r>
            <a:r>
              <a:rPr lang="zh-CN" altLang="en-US" sz="1600" dirty="0">
                <a:latin typeface="微软雅黑" panose="020B0503020204020204" charset="-122"/>
                <a:ea typeface="微软雅黑" panose="020B0503020204020204" charset="-122"/>
              </a:rPr>
              <a:t>个高斯采样器</a:t>
            </a:r>
            <a:endParaRPr lang="en-US" altLang="zh-CN" sz="1600" dirty="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1</a:t>
            </a:r>
            <a:endParaRPr lang="zh-CN" altLang="en-US" sz="3600" dirty="0"/>
          </a:p>
        </p:txBody>
      </p:sp>
      <p:sp>
        <p:nvSpPr>
          <p:cNvPr id="27" name="矩形 26"/>
          <p:cNvSpPr/>
          <p:nvPr/>
        </p:nvSpPr>
        <p:spPr>
          <a:xfrm>
            <a:off x="124555" y="828857"/>
            <a:ext cx="11367587" cy="961289"/>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根据指标峰值密钥生成时间小于等于</a:t>
            </a:r>
            <a:r>
              <a:rPr lang="en-US" altLang="zh-CN" sz="2000" b="1" dirty="0" err="1">
                <a:solidFill>
                  <a:srgbClr val="C00000"/>
                </a:solidFill>
                <a:latin typeface="微软雅黑" panose="020B0503020204020204" charset="-122"/>
                <a:ea typeface="微软雅黑" panose="020B0503020204020204" charset="-122"/>
                <a:cs typeface="Times New Roman" panose="02020603050405020304" pitchFamily="18" charset="0"/>
              </a:rPr>
              <a:t>700μs@300MHz</a:t>
            </a:r>
            <a:r>
              <a:rPr lang="zh-CN" altLang="en-US" sz="2000" b="1" dirty="0">
                <a:latin typeface="微软雅黑" panose="020B0503020204020204" charset="-122"/>
                <a:ea typeface="微软雅黑" panose="020B0503020204020204" charset="-122"/>
                <a:cs typeface="Times New Roman" panose="02020603050405020304" pitchFamily="18" charset="0"/>
              </a:rPr>
              <a:t>，确定乘法器个数为</a:t>
            </a:r>
            <a:r>
              <a:rPr lang="en-US" altLang="zh-CN" sz="2000" b="1" dirty="0">
                <a:latin typeface="微软雅黑" panose="020B0503020204020204" charset="-122"/>
                <a:ea typeface="微软雅黑" panose="020B0503020204020204" charset="-122"/>
                <a:cs typeface="Times New Roman" panose="02020603050405020304" pitchFamily="18" charset="0"/>
              </a:rPr>
              <a:t>32</a:t>
            </a:r>
            <a:r>
              <a:rPr lang="zh-CN" altLang="en-US" sz="2000" b="1" dirty="0">
                <a:latin typeface="微软雅黑" panose="020B0503020204020204" charset="-122"/>
                <a:ea typeface="微软雅黑" panose="020B0503020204020204" charset="-122"/>
                <a:cs typeface="Times New Roman" panose="02020603050405020304" pitchFamily="18" charset="0"/>
              </a:rPr>
              <a:t>个</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计算</a:t>
            </a:r>
            <a:r>
              <a:rPr lang="en-US" altLang="zh-CN" sz="2000" b="1" dirty="0">
                <a:latin typeface="微软雅黑" panose="020B0503020204020204" charset="-122"/>
                <a:ea typeface="微软雅黑" panose="020B0503020204020204" charset="-122"/>
                <a:cs typeface="Times New Roman" panose="02020603050405020304" pitchFamily="18" charset="0"/>
              </a:rPr>
              <a:t>B=</a:t>
            </a:r>
            <a:r>
              <a:rPr lang="en-US" altLang="zh-CN" sz="2000" b="1" dirty="0" err="1">
                <a:latin typeface="微软雅黑" panose="020B0503020204020204" charset="-122"/>
                <a:ea typeface="微软雅黑" panose="020B0503020204020204" charset="-122"/>
                <a:cs typeface="Times New Roman" panose="02020603050405020304" pitchFamily="18" charset="0"/>
              </a:rPr>
              <a:t>AS+E</a:t>
            </a:r>
            <a:r>
              <a:rPr lang="zh-CN" altLang="en-US" sz="2000" b="1" dirty="0">
                <a:latin typeface="微软雅黑" panose="020B0503020204020204" charset="-122"/>
                <a:ea typeface="微软雅黑" panose="020B0503020204020204" charset="-122"/>
                <a:cs typeface="Times New Roman" panose="02020603050405020304" pitchFamily="18" charset="0"/>
              </a:rPr>
              <a:t>时，先执行</a:t>
            </a:r>
            <a:r>
              <a:rPr lang="en-US" altLang="zh-CN" sz="2000" b="1" dirty="0">
                <a:latin typeface="微软雅黑" panose="020B0503020204020204" charset="-122"/>
                <a:ea typeface="微软雅黑" panose="020B0503020204020204" charset="-122"/>
                <a:cs typeface="Times New Roman" panose="02020603050405020304" pitchFamily="18" charset="0"/>
              </a:rPr>
              <a:t>"+E"</a:t>
            </a:r>
            <a:r>
              <a:rPr lang="zh-CN" altLang="en-US" sz="2000" b="1" dirty="0">
                <a:latin typeface="微软雅黑" panose="020B0503020204020204" charset="-122"/>
                <a:ea typeface="微软雅黑" panose="020B0503020204020204" charset="-122"/>
                <a:cs typeface="Times New Roman" panose="02020603050405020304" pitchFamily="18" charset="0"/>
              </a:rPr>
              <a:t>，再进行累加，避免了专门执行矩阵加，且节省了</a:t>
            </a:r>
            <a:r>
              <a:rPr lang="en-US" altLang="zh-CN" sz="2000" b="1" dirty="0">
                <a:latin typeface="微软雅黑" panose="020B0503020204020204" charset="-122"/>
                <a:ea typeface="微软雅黑" panose="020B0503020204020204" charset="-122"/>
                <a:cs typeface="Times New Roman" panose="02020603050405020304" pitchFamily="18" charset="0"/>
              </a:rPr>
              <a:t>B</a:t>
            </a:r>
            <a:r>
              <a:rPr lang="zh-CN" altLang="en-US" sz="2000" b="1" dirty="0">
                <a:latin typeface="微软雅黑" panose="020B0503020204020204" charset="-122"/>
                <a:ea typeface="微软雅黑" panose="020B0503020204020204" charset="-122"/>
                <a:cs typeface="Times New Roman" panose="02020603050405020304" pitchFamily="18" charset="0"/>
              </a:rPr>
              <a:t>的存储空间</a:t>
            </a:r>
            <a:endParaRPr lang="en-US" altLang="zh-CN" sz="2000" b="1" dirty="0">
              <a:latin typeface="微软雅黑" panose="020B0503020204020204" charset="-122"/>
              <a:ea typeface="微软雅黑" panose="020B0503020204020204" charset="-122"/>
              <a:cs typeface="Times New Roman" panose="02020603050405020304" pitchFamily="18" charset="0"/>
            </a:endParaRPr>
          </a:p>
        </p:txBody>
      </p:sp>
      <p:sp>
        <p:nvSpPr>
          <p:cNvPr id="3"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高性能</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sym typeface="+mn-ea"/>
              </a:rPr>
              <a:t>矩阵乘方案</a:t>
            </a:r>
            <a:endParaRPr lang="zh-CN" altLang="en-US" sz="2800" b="1" dirty="0">
              <a:solidFill>
                <a:schemeClr val="tx2"/>
              </a:solidFill>
              <a:latin typeface="微软雅黑" panose="020B0503020204020204" charset="-122"/>
              <a:ea typeface="微软雅黑" panose="020B0503020204020204" charset="-122"/>
            </a:endParaRPr>
          </a:p>
        </p:txBody>
      </p:sp>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6" name="文本框 5"/>
          <p:cNvSpPr txBox="1"/>
          <p:nvPr/>
        </p:nvSpPr>
        <p:spPr>
          <a:xfrm>
            <a:off x="5297919" y="2537800"/>
            <a:ext cx="665173" cy="276999"/>
          </a:xfrm>
          <a:prstGeom prst="rect">
            <a:avLst/>
          </a:prstGeom>
          <a:noFill/>
        </p:spPr>
        <p:txBody>
          <a:bodyPr wrap="square">
            <a:spAutoFit/>
          </a:bodyPr>
          <a:lstStyle/>
          <a:p>
            <a:r>
              <a:rPr lang="en-US" altLang="zh-CN" sz="1200" dirty="0" err="1">
                <a:solidFill>
                  <a:srgbClr val="FF0000"/>
                </a:solidFill>
                <a:latin typeface="微软雅黑" panose="020B0503020204020204" charset="-122"/>
                <a:ea typeface="微软雅黑" panose="020B0503020204020204" charset="-122"/>
              </a:rPr>
              <a:t>RAM0</a:t>
            </a:r>
            <a:endParaRPr lang="zh-CN" altLang="en-US" sz="1200" dirty="0">
              <a:solidFill>
                <a:srgbClr val="FF0000"/>
              </a:solidFill>
            </a:endParaRPr>
          </a:p>
        </p:txBody>
      </p:sp>
      <p:sp>
        <p:nvSpPr>
          <p:cNvPr id="8" name="文本框 7"/>
          <p:cNvSpPr txBox="1"/>
          <p:nvPr/>
        </p:nvSpPr>
        <p:spPr>
          <a:xfrm>
            <a:off x="5889126" y="2537799"/>
            <a:ext cx="665173" cy="276999"/>
          </a:xfrm>
          <a:prstGeom prst="rect">
            <a:avLst/>
          </a:prstGeom>
          <a:noFill/>
        </p:spPr>
        <p:txBody>
          <a:bodyPr wrap="square">
            <a:spAutoFit/>
          </a:bodyPr>
          <a:lstStyle/>
          <a:p>
            <a:r>
              <a:rPr lang="en-US" altLang="zh-CN" sz="1200" dirty="0" err="1">
                <a:solidFill>
                  <a:srgbClr val="FF0000"/>
                </a:solidFill>
                <a:latin typeface="微软雅黑" panose="020B0503020204020204" charset="-122"/>
                <a:ea typeface="微软雅黑" panose="020B0503020204020204" charset="-122"/>
              </a:rPr>
              <a:t>RAM1</a:t>
            </a:r>
            <a:endParaRPr lang="zh-CN" altLang="en-US" sz="1200" dirty="0">
              <a:solidFill>
                <a:srgbClr val="FF0000"/>
              </a:solidFill>
            </a:endParaRPr>
          </a:p>
        </p:txBody>
      </p:sp>
      <p:sp>
        <p:nvSpPr>
          <p:cNvPr id="9" name="弧形 8"/>
          <p:cNvSpPr/>
          <p:nvPr/>
        </p:nvSpPr>
        <p:spPr>
          <a:xfrm rot="2627948">
            <a:off x="4886249" y="2661593"/>
            <a:ext cx="1079349" cy="670034"/>
          </a:xfrm>
          <a:prstGeom prst="arc">
            <a:avLst>
              <a:gd name="adj1" fmla="val 16200000"/>
              <a:gd name="adj2" fmla="val 2012997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弧形 11"/>
          <p:cNvSpPr/>
          <p:nvPr/>
        </p:nvSpPr>
        <p:spPr>
          <a:xfrm rot="18836837" flipH="1">
            <a:off x="5872920" y="2635198"/>
            <a:ext cx="1079349" cy="670034"/>
          </a:xfrm>
          <a:prstGeom prst="arc">
            <a:avLst>
              <a:gd name="adj1" fmla="val 16200000"/>
              <a:gd name="adj2" fmla="val 2012997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3721881" y="6296182"/>
            <a:ext cx="3929220" cy="418191"/>
          </a:xfrm>
          <a:prstGeom prst="rect">
            <a:avLst/>
          </a:prstGeom>
        </p:spPr>
        <p:txBody>
          <a:bodyPr wrap="square">
            <a:spAutoFit/>
          </a:bodyPr>
          <a:lstStyle/>
          <a:p>
            <a:pPr algn="ctr">
              <a:lnSpc>
                <a:spcPct val="150000"/>
              </a:lnSpc>
            </a:pPr>
            <a:r>
              <a:rPr lang="zh-CN" altLang="en-US" sz="1600" dirty="0">
                <a:latin typeface="微软雅黑" panose="020B0503020204020204" charset="-122"/>
                <a:ea typeface="微软雅黑" panose="020B0503020204020204" charset="-122"/>
                <a:cs typeface="Times New Roman" panose="02020603050405020304" pitchFamily="18" charset="0"/>
              </a:rPr>
              <a:t>矩阵乘方案细节</a:t>
            </a:r>
            <a:r>
              <a:rPr lang="en-US" altLang="zh-CN" sz="1600" dirty="0">
                <a:latin typeface="微软雅黑" panose="020B0503020204020204" charset="-122"/>
                <a:ea typeface="微软雅黑" panose="020B0503020204020204" charset="-122"/>
                <a:cs typeface="Times New Roman" panose="02020603050405020304" pitchFamily="18" charset="0"/>
              </a:rPr>
              <a:t>(</a:t>
            </a:r>
            <a:r>
              <a:rPr lang="zh-CN" altLang="en-US" sz="1600" dirty="0">
                <a:latin typeface="微软雅黑" panose="020B0503020204020204" charset="-122"/>
                <a:ea typeface="微软雅黑" panose="020B0503020204020204" charset="-122"/>
                <a:cs typeface="Times New Roman" panose="02020603050405020304" pitchFamily="18" charset="0"/>
              </a:rPr>
              <a:t>以矩阵</a:t>
            </a:r>
            <a:r>
              <a:rPr lang="en-US" altLang="zh-CN" sz="1600" dirty="0">
                <a:latin typeface="微软雅黑" panose="020B0503020204020204" charset="-122"/>
                <a:ea typeface="微软雅黑" panose="020B0503020204020204" charset="-122"/>
                <a:cs typeface="Times New Roman" panose="02020603050405020304" pitchFamily="18" charset="0"/>
              </a:rPr>
              <a:t>B</a:t>
            </a:r>
            <a:r>
              <a:rPr lang="zh-CN" altLang="en-US" sz="1600" dirty="0">
                <a:latin typeface="微软雅黑" panose="020B0503020204020204" charset="-122"/>
                <a:ea typeface="微软雅黑" panose="020B0503020204020204" charset="-122"/>
                <a:cs typeface="Times New Roman" panose="02020603050405020304" pitchFamily="18" charset="0"/>
              </a:rPr>
              <a:t>计算过程为例</a:t>
            </a:r>
            <a:r>
              <a:rPr lang="en-US" altLang="zh-CN" sz="1600" dirty="0">
                <a:latin typeface="微软雅黑" panose="020B0503020204020204" charset="-122"/>
                <a:ea typeface="微软雅黑" panose="020B0503020204020204" charset="-122"/>
                <a:cs typeface="Times New Roman" panose="02020603050405020304" pitchFamily="18" charset="0"/>
              </a:rPr>
              <a:t>)</a:t>
            </a:r>
            <a:endParaRPr lang="zh-CN" altLang="en-US" sz="1600" dirty="0">
              <a:latin typeface="微软雅黑" panose="020B0503020204020204" charset="-122"/>
              <a:ea typeface="微软雅黑" panose="020B0503020204020204" charset="-122"/>
              <a:cs typeface="Times New Roman" panose="02020603050405020304" pitchFamily="18" charset="0"/>
            </a:endParaRPr>
          </a:p>
        </p:txBody>
      </p:sp>
      <p:sp>
        <p:nvSpPr>
          <p:cNvPr id="14" name="文本框 13"/>
          <p:cNvSpPr txBox="1"/>
          <p:nvPr/>
        </p:nvSpPr>
        <p:spPr>
          <a:xfrm>
            <a:off x="5286593" y="2164903"/>
            <a:ext cx="1851325" cy="461665"/>
          </a:xfrm>
          <a:prstGeom prst="rect">
            <a:avLst/>
          </a:prstGeom>
          <a:noFill/>
        </p:spPr>
        <p:txBody>
          <a:bodyPr wrap="square">
            <a:spAutoFit/>
          </a:bodyPr>
          <a:lstStyle/>
          <a:p>
            <a:r>
              <a:rPr lang="en-US" altLang="zh-CN" sz="1200" dirty="0">
                <a:solidFill>
                  <a:srgbClr val="00B0F0"/>
                </a:solidFill>
                <a:latin typeface="微软雅黑" panose="020B0503020204020204" charset="-122"/>
                <a:ea typeface="微软雅黑" panose="020B0503020204020204" charset="-122"/>
              </a:rPr>
              <a:t>S</a:t>
            </a:r>
            <a:r>
              <a:rPr lang="zh-CN" altLang="en-US" sz="1200" dirty="0">
                <a:solidFill>
                  <a:srgbClr val="00B0F0"/>
                </a:solidFill>
                <a:latin typeface="微软雅黑" panose="020B0503020204020204" charset="-122"/>
                <a:ea typeface="微软雅黑" panose="020B0503020204020204" charset="-122"/>
              </a:rPr>
              <a:t>矩阵按列拆分</a:t>
            </a:r>
            <a:endParaRPr lang="en-US" altLang="zh-CN" sz="1200" dirty="0">
              <a:solidFill>
                <a:srgbClr val="00B0F0"/>
              </a:solidFill>
              <a:latin typeface="微软雅黑" panose="020B0503020204020204" charset="-122"/>
              <a:ea typeface="微软雅黑" panose="020B0503020204020204" charset="-122"/>
            </a:endParaRPr>
          </a:p>
          <a:p>
            <a:r>
              <a:rPr lang="zh-CN" altLang="en-US" sz="1200" dirty="0">
                <a:solidFill>
                  <a:srgbClr val="00B0F0"/>
                </a:solidFill>
                <a:latin typeface="微软雅黑" panose="020B0503020204020204" charset="-122"/>
                <a:ea typeface="微软雅黑" panose="020B0503020204020204" charset="-122"/>
              </a:rPr>
              <a:t>分别存到不同的</a:t>
            </a:r>
            <a:r>
              <a:rPr lang="en-US" altLang="zh-CN" sz="1200" dirty="0">
                <a:solidFill>
                  <a:srgbClr val="00B0F0"/>
                </a:solidFill>
                <a:latin typeface="微软雅黑" panose="020B0503020204020204" charset="-122"/>
                <a:ea typeface="微软雅黑" panose="020B0503020204020204" charset="-122"/>
              </a:rPr>
              <a:t>RAM</a:t>
            </a:r>
            <a:r>
              <a:rPr lang="zh-CN" altLang="en-US" sz="1200" dirty="0">
                <a:solidFill>
                  <a:srgbClr val="00B0F0"/>
                </a:solidFill>
                <a:latin typeface="微软雅黑" panose="020B0503020204020204" charset="-122"/>
                <a:ea typeface="微软雅黑" panose="020B0503020204020204" charset="-122"/>
              </a:rPr>
              <a:t>中</a:t>
            </a:r>
            <a:endParaRPr lang="zh-CN" altLang="en-US" sz="1200" dirty="0">
              <a:solidFill>
                <a:srgbClr val="00B0F0"/>
              </a:solidFill>
            </a:endParaRPr>
          </a:p>
        </p:txBody>
      </p:sp>
      <p:pic>
        <p:nvPicPr>
          <p:cNvPr id="15" name="图片 14"/>
          <p:cNvPicPr>
            <a:picLocks noChangeAspect="1"/>
          </p:cNvPicPr>
          <p:nvPr/>
        </p:nvPicPr>
        <p:blipFill>
          <a:blip r:embed="rId1"/>
          <a:stretch>
            <a:fillRect/>
          </a:stretch>
        </p:blipFill>
        <p:spPr>
          <a:xfrm>
            <a:off x="2496555" y="2026515"/>
            <a:ext cx="6130477" cy="4289902"/>
          </a:xfrm>
          <a:prstGeom prst="rect">
            <a:avLst/>
          </a:prstGeom>
        </p:spPr>
      </p:pic>
      <p:pic>
        <p:nvPicPr>
          <p:cNvPr id="31" name="图片 30"/>
          <p:cNvPicPr>
            <a:picLocks noChangeAspect="1"/>
          </p:cNvPicPr>
          <p:nvPr/>
        </p:nvPicPr>
        <p:blipFill>
          <a:blip r:embed="rId2"/>
          <a:stretch>
            <a:fillRect/>
          </a:stretch>
        </p:blipFill>
        <p:spPr>
          <a:xfrm>
            <a:off x="8800493" y="2046751"/>
            <a:ext cx="3165093" cy="4249431"/>
          </a:xfrm>
          <a:prstGeom prst="rect">
            <a:avLst/>
          </a:prstGeom>
        </p:spPr>
      </p:pic>
      <p:sp>
        <p:nvSpPr>
          <p:cNvPr id="43" name="矩形: 圆角 42"/>
          <p:cNvSpPr/>
          <p:nvPr/>
        </p:nvSpPr>
        <p:spPr>
          <a:xfrm>
            <a:off x="245074" y="1876462"/>
            <a:ext cx="2063742" cy="1688826"/>
          </a:xfrm>
          <a:prstGeom prst="roundRect">
            <a:avLst>
              <a:gd name="adj" fmla="val 10018"/>
            </a:avLst>
          </a:prstGeom>
          <a:solidFill>
            <a:srgbClr val="F5F0EB"/>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43"/>
          <p:cNvSpPr txBox="1"/>
          <p:nvPr/>
        </p:nvSpPr>
        <p:spPr>
          <a:xfrm>
            <a:off x="331630" y="1876461"/>
            <a:ext cx="1867210" cy="1670073"/>
          </a:xfrm>
          <a:prstGeom prst="rect">
            <a:avLst/>
          </a:prstGeom>
          <a:noFill/>
        </p:spPr>
        <p:txBody>
          <a:bodyPr wrap="square" rtlCol="0">
            <a:spAutoFit/>
          </a:bodyPr>
          <a:lstStyle/>
          <a:p>
            <a:pPr>
              <a:lnSpc>
                <a:spcPct val="150000"/>
              </a:lnSpc>
            </a:pPr>
            <a:r>
              <a:rPr lang="zh-CN" altLang="en-US" sz="1400" dirty="0">
                <a:latin typeface="微软雅黑" panose="020B0503020204020204" charset="-122"/>
                <a:ea typeface="微软雅黑" panose="020B0503020204020204" charset="-122"/>
              </a:rPr>
              <a:t>乘法器数量估算：</a:t>
            </a:r>
            <a:endParaRPr lang="en-US" altLang="zh-CN" sz="1400" dirty="0">
              <a:latin typeface="微软雅黑" panose="020B0503020204020204" charset="-122"/>
              <a:ea typeface="微软雅黑" panose="020B0503020204020204" charset="-122"/>
            </a:endParaRPr>
          </a:p>
          <a:p>
            <a:pPr>
              <a:lnSpc>
                <a:spcPct val="150000"/>
              </a:lnSpc>
            </a:pPr>
            <a:r>
              <a:rPr lang="en-US" altLang="zh-CN" sz="1400" dirty="0">
                <a:latin typeface="微软雅黑" panose="020B0503020204020204" charset="-122"/>
                <a:ea typeface="微软雅黑" panose="020B0503020204020204" charset="-122"/>
              </a:rPr>
              <a:t>640*640*8*(17/24)/210000</a:t>
            </a:r>
            <a:r>
              <a:rPr lang="zh-CN" altLang="en-US"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22</a:t>
            </a:r>
            <a:endParaRPr lang="en-US" altLang="zh-CN" sz="1400" dirty="0">
              <a:latin typeface="微软雅黑" panose="020B0503020204020204" charset="-122"/>
              <a:ea typeface="微软雅黑" panose="020B0503020204020204" charset="-122"/>
            </a:endParaRPr>
          </a:p>
          <a:p>
            <a:pPr>
              <a:lnSpc>
                <a:spcPct val="150000"/>
              </a:lnSpc>
            </a:pPr>
            <a:r>
              <a:rPr lang="zh-CN" altLang="en-US" sz="1400" dirty="0">
                <a:latin typeface="微软雅黑" panose="020B0503020204020204" charset="-122"/>
                <a:ea typeface="微软雅黑" panose="020B0503020204020204" charset="-122"/>
              </a:rPr>
              <a:t>出于硬件设计的考虑确定为</a:t>
            </a:r>
            <a:r>
              <a:rPr lang="en-US" altLang="zh-CN" sz="1400" b="1" dirty="0">
                <a:latin typeface="微软雅黑" panose="020B0503020204020204" charset="-122"/>
                <a:ea typeface="微软雅黑" panose="020B0503020204020204" charset="-122"/>
              </a:rPr>
              <a:t>32</a:t>
            </a:r>
            <a:r>
              <a:rPr lang="zh-CN" altLang="en-US" sz="1400" dirty="0">
                <a:latin typeface="微软雅黑" panose="020B0503020204020204" charset="-122"/>
                <a:ea typeface="微软雅黑" panose="020B0503020204020204" charset="-122"/>
              </a:rPr>
              <a:t>个</a:t>
            </a:r>
            <a:endParaRPr lang="en-US" altLang="zh-CN" sz="1400" dirty="0">
              <a:latin typeface="微软雅黑" panose="020B0503020204020204" charset="-122"/>
              <a:ea typeface="微软雅黑" panose="020B0503020204020204" charset="-122"/>
            </a:endParaRPr>
          </a:p>
        </p:txBody>
      </p:sp>
      <p:pic>
        <p:nvPicPr>
          <p:cNvPr id="46" name="图片 45"/>
          <p:cNvPicPr>
            <a:picLocks noChangeAspect="1"/>
          </p:cNvPicPr>
          <p:nvPr/>
        </p:nvPicPr>
        <p:blipFill>
          <a:blip r:embed="rId3"/>
          <a:stretch>
            <a:fillRect/>
          </a:stretch>
        </p:blipFill>
        <p:spPr>
          <a:xfrm>
            <a:off x="259512" y="5170177"/>
            <a:ext cx="2025281" cy="1295780"/>
          </a:xfrm>
          <a:prstGeom prst="rect">
            <a:avLst/>
          </a:prstGeom>
        </p:spPr>
      </p:pic>
      <p:sp>
        <p:nvSpPr>
          <p:cNvPr id="48" name="文本框 47"/>
          <p:cNvSpPr txBox="1"/>
          <p:nvPr/>
        </p:nvSpPr>
        <p:spPr>
          <a:xfrm>
            <a:off x="280995" y="6451288"/>
            <a:ext cx="1962504" cy="307777"/>
          </a:xfrm>
          <a:prstGeom prst="rect">
            <a:avLst/>
          </a:prstGeom>
          <a:noFill/>
        </p:spPr>
        <p:txBody>
          <a:bodyPr wrap="square">
            <a:spAutoFit/>
          </a:bodyPr>
          <a:lstStyle/>
          <a:p>
            <a:pPr algn="ctr"/>
            <a:r>
              <a:rPr lang="zh-CN" altLang="en-US" sz="1400" dirty="0">
                <a:latin typeface="微软雅黑" panose="020B0503020204020204" charset="-122"/>
                <a:ea typeface="微软雅黑" panose="020B0503020204020204" charset="-122"/>
                <a:cs typeface="Times New Roman" panose="02020603050405020304" pitchFamily="18" charset="0"/>
              </a:rPr>
              <a:t>乘累加硬件结构示意</a:t>
            </a:r>
            <a:endParaRPr lang="zh-CN" altLang="en-US" sz="1400" dirty="0"/>
          </a:p>
        </p:txBody>
      </p:sp>
      <p:sp>
        <p:nvSpPr>
          <p:cNvPr id="49" name="矩形: 圆角 48"/>
          <p:cNvSpPr/>
          <p:nvPr/>
        </p:nvSpPr>
        <p:spPr>
          <a:xfrm>
            <a:off x="245075" y="3688906"/>
            <a:ext cx="2063742" cy="1348324"/>
          </a:xfrm>
          <a:prstGeom prst="roundRect">
            <a:avLst>
              <a:gd name="adj" fmla="val 10018"/>
            </a:avLst>
          </a:prstGeom>
          <a:solidFill>
            <a:srgbClr val="F5F0EB"/>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文本框 49"/>
          <p:cNvSpPr txBox="1"/>
          <p:nvPr/>
        </p:nvSpPr>
        <p:spPr>
          <a:xfrm>
            <a:off x="244660" y="3671660"/>
            <a:ext cx="2181632" cy="1346907"/>
          </a:xfrm>
          <a:prstGeom prst="rect">
            <a:avLst/>
          </a:prstGeom>
          <a:noFill/>
        </p:spPr>
        <p:txBody>
          <a:bodyPr wrap="square" rtlCol="0">
            <a:spAutoFit/>
          </a:bodyPr>
          <a:lstStyle/>
          <a:p>
            <a:pPr>
              <a:lnSpc>
                <a:spcPct val="150000"/>
              </a:lnSpc>
            </a:pPr>
            <a:r>
              <a:rPr lang="zh-CN" altLang="en-US" sz="1400" dirty="0">
                <a:latin typeface="微软雅黑" panose="020B0503020204020204" charset="-122"/>
                <a:ea typeface="微软雅黑" panose="020B0503020204020204" charset="-122"/>
              </a:rPr>
              <a:t>周期</a:t>
            </a:r>
            <a:r>
              <a:rPr lang="en-US" altLang="zh-CN" sz="1400" dirty="0">
                <a:latin typeface="微软雅黑" panose="020B0503020204020204" charset="-122"/>
                <a:ea typeface="微软雅黑" panose="020B0503020204020204" charset="-122"/>
              </a:rPr>
              <a:t>1</a:t>
            </a:r>
            <a:r>
              <a:rPr lang="zh-CN" altLang="en-US" sz="1400" dirty="0">
                <a:latin typeface="微软雅黑" panose="020B0503020204020204" charset="-122"/>
                <a:ea typeface="微软雅黑" panose="020B0503020204020204" charset="-122"/>
              </a:rPr>
              <a:t>：</a:t>
            </a:r>
            <a:r>
              <a:rPr lang="en-US" altLang="zh-CN" sz="1400" dirty="0" err="1">
                <a:solidFill>
                  <a:srgbClr val="00B050"/>
                </a:solidFill>
                <a:latin typeface="微软雅黑" panose="020B0503020204020204" charset="-122"/>
                <a:ea typeface="微软雅黑" panose="020B0503020204020204" charset="-122"/>
              </a:rPr>
              <a:t>sel</a:t>
            </a:r>
            <a:r>
              <a:rPr lang="en-US" altLang="zh-CN" sz="1400" dirty="0">
                <a:solidFill>
                  <a:srgbClr val="00B050"/>
                </a:solidFill>
                <a:latin typeface="微软雅黑" panose="020B0503020204020204" charset="-122"/>
                <a:ea typeface="微软雅黑" panose="020B0503020204020204" charset="-122"/>
              </a:rPr>
              <a:t>=0</a:t>
            </a:r>
            <a:r>
              <a:rPr lang="zh-CN" altLang="en-US" sz="1400" dirty="0">
                <a:latin typeface="微软雅黑" panose="020B0503020204020204" charset="-122"/>
                <a:ea typeface="微软雅黑" panose="020B0503020204020204" charset="-122"/>
              </a:rPr>
              <a:t>，将</a:t>
            </a:r>
            <a:r>
              <a:rPr lang="en-US" altLang="zh-CN" sz="1400" dirty="0">
                <a:latin typeface="微软雅黑" panose="020B0503020204020204" charset="-122"/>
                <a:ea typeface="微软雅黑" panose="020B0503020204020204" charset="-122"/>
              </a:rPr>
              <a:t>E</a:t>
            </a:r>
            <a:r>
              <a:rPr lang="zh-CN" altLang="en-US" sz="1400" dirty="0">
                <a:latin typeface="微软雅黑" panose="020B0503020204020204" charset="-122"/>
                <a:ea typeface="微软雅黑" panose="020B0503020204020204" charset="-122"/>
              </a:rPr>
              <a:t>输入</a:t>
            </a:r>
            <a:r>
              <a:rPr lang="en-US" altLang="zh-CN" sz="1400" dirty="0">
                <a:latin typeface="微软雅黑" panose="020B0503020204020204" charset="-122"/>
                <a:ea typeface="微软雅黑" panose="020B0503020204020204" charset="-122"/>
              </a:rPr>
              <a:t>MAC</a:t>
            </a:r>
            <a:r>
              <a:rPr lang="zh-CN" altLang="en-US" sz="1400" dirty="0">
                <a:latin typeface="微软雅黑" panose="020B0503020204020204" charset="-122"/>
                <a:ea typeface="微软雅黑" panose="020B0503020204020204" charset="-122"/>
              </a:rPr>
              <a:t>阵列</a:t>
            </a:r>
            <a:endParaRPr lang="en-US" altLang="zh-CN" sz="1400" dirty="0">
              <a:latin typeface="微软雅黑" panose="020B0503020204020204" charset="-122"/>
              <a:ea typeface="微软雅黑" panose="020B0503020204020204" charset="-122"/>
            </a:endParaRPr>
          </a:p>
          <a:p>
            <a:pPr>
              <a:lnSpc>
                <a:spcPct val="150000"/>
              </a:lnSpc>
            </a:pPr>
            <a:r>
              <a:rPr lang="zh-CN" altLang="en-US" sz="1400" dirty="0">
                <a:latin typeface="微软雅黑" panose="020B0503020204020204" charset="-122"/>
                <a:ea typeface="微软雅黑" panose="020B0503020204020204" charset="-122"/>
              </a:rPr>
              <a:t>周期</a:t>
            </a:r>
            <a:r>
              <a:rPr lang="en-US" altLang="zh-CN" sz="1400" dirty="0" err="1">
                <a:latin typeface="微软雅黑" panose="020B0503020204020204" charset="-122"/>
                <a:ea typeface="微软雅黑" panose="020B0503020204020204" charset="-122"/>
              </a:rPr>
              <a:t>2~n</a:t>
            </a:r>
            <a:r>
              <a:rPr lang="zh-CN" altLang="en-US" sz="1400" dirty="0">
                <a:latin typeface="微软雅黑" panose="020B0503020204020204" charset="-122"/>
                <a:ea typeface="微软雅黑" panose="020B0503020204020204" charset="-122"/>
              </a:rPr>
              <a:t>：</a:t>
            </a:r>
            <a:r>
              <a:rPr lang="en-US" altLang="zh-CN" sz="1400" dirty="0" err="1">
                <a:solidFill>
                  <a:srgbClr val="00B050"/>
                </a:solidFill>
                <a:latin typeface="微软雅黑" panose="020B0503020204020204" charset="-122"/>
                <a:ea typeface="微软雅黑" panose="020B0503020204020204" charset="-122"/>
              </a:rPr>
              <a:t>sel</a:t>
            </a:r>
            <a:r>
              <a:rPr lang="en-US" altLang="zh-CN" sz="1400" dirty="0">
                <a:solidFill>
                  <a:srgbClr val="00B050"/>
                </a:solidFill>
                <a:latin typeface="微软雅黑" panose="020B0503020204020204" charset="-122"/>
                <a:ea typeface="微软雅黑" panose="020B0503020204020204" charset="-122"/>
              </a:rPr>
              <a:t>=1</a:t>
            </a:r>
            <a:r>
              <a:rPr lang="zh-CN" altLang="en-US" sz="1400" dirty="0">
                <a:latin typeface="微软雅黑" panose="020B0503020204020204" charset="-122"/>
                <a:ea typeface="微软雅黑" panose="020B0503020204020204" charset="-122"/>
              </a:rPr>
              <a:t>，进行乘累加操作</a:t>
            </a:r>
            <a:endParaRPr lang="en-US" altLang="zh-CN" sz="1400" dirty="0">
              <a:latin typeface="微软雅黑" panose="020B0503020204020204" charset="-122"/>
              <a:ea typeface="微软雅黑" panose="020B0503020204020204" charset="-122"/>
            </a:endParaRPr>
          </a:p>
        </p:txBody>
      </p:sp>
      <p:sp>
        <p:nvSpPr>
          <p:cNvPr id="51" name="文本框 50"/>
          <p:cNvSpPr txBox="1"/>
          <p:nvPr/>
        </p:nvSpPr>
        <p:spPr>
          <a:xfrm>
            <a:off x="9385549" y="6361873"/>
            <a:ext cx="2260951" cy="338554"/>
          </a:xfrm>
          <a:prstGeom prst="rect">
            <a:avLst/>
          </a:prstGeom>
          <a:noFill/>
        </p:spPr>
        <p:txBody>
          <a:bodyPr wrap="square">
            <a:spAutoFit/>
          </a:bodyPr>
          <a:lstStyle/>
          <a:p>
            <a:pPr algn="ctr"/>
            <a:r>
              <a:rPr lang="zh-CN" altLang="en-US" sz="1600" dirty="0">
                <a:latin typeface="微软雅黑" panose="020B0503020204020204" charset="-122"/>
                <a:ea typeface="微软雅黑" panose="020B0503020204020204" charset="-122"/>
                <a:cs typeface="Times New Roman" panose="02020603050405020304" pitchFamily="18" charset="0"/>
              </a:rPr>
              <a:t>矩阵存储规划</a:t>
            </a:r>
            <a:r>
              <a:rPr lang="en-US" altLang="zh-CN" sz="1600" dirty="0">
                <a:latin typeface="微软雅黑" panose="020B0503020204020204" charset="-122"/>
                <a:ea typeface="微软雅黑" panose="020B0503020204020204" charset="-122"/>
                <a:cs typeface="Times New Roman" panose="02020603050405020304" pitchFamily="18" charset="0"/>
              </a:rPr>
              <a:t>(</a:t>
            </a:r>
            <a:r>
              <a:rPr lang="zh-CN" altLang="en-US" sz="1600" dirty="0">
                <a:latin typeface="微软雅黑" panose="020B0503020204020204" charset="-122"/>
                <a:ea typeface="微软雅黑" panose="020B0503020204020204" charset="-122"/>
                <a:cs typeface="Times New Roman" panose="02020603050405020304" pitchFamily="18" charset="0"/>
              </a:rPr>
              <a:t>以</a:t>
            </a:r>
            <a:r>
              <a:rPr lang="en-US" altLang="zh-CN" sz="1600" dirty="0">
                <a:latin typeface="微软雅黑" panose="020B0503020204020204" charset="-122"/>
                <a:ea typeface="微软雅黑" panose="020B0503020204020204" charset="-122"/>
                <a:cs typeface="Times New Roman" panose="02020603050405020304" pitchFamily="18" charset="0"/>
              </a:rPr>
              <a:t>S</a:t>
            </a:r>
            <a:r>
              <a:rPr lang="zh-CN" altLang="en-US" sz="1600" dirty="0">
                <a:latin typeface="微软雅黑" panose="020B0503020204020204" charset="-122"/>
                <a:ea typeface="微软雅黑" panose="020B0503020204020204" charset="-122"/>
                <a:cs typeface="Times New Roman" panose="02020603050405020304" pitchFamily="18" charset="0"/>
              </a:rPr>
              <a:t>为例</a:t>
            </a:r>
            <a:r>
              <a:rPr lang="en-US" altLang="zh-CN" sz="1600" dirty="0">
                <a:latin typeface="微软雅黑" panose="020B0503020204020204" charset="-122"/>
                <a:ea typeface="微软雅黑" panose="020B0503020204020204" charset="-122"/>
                <a:cs typeface="Times New Roman" panose="02020603050405020304" pitchFamily="18" charset="0"/>
              </a:rPr>
              <a:t>)</a:t>
            </a:r>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1</a:t>
            </a:r>
            <a:endParaRPr lang="zh-CN" altLang="en-US" sz="3600" dirty="0"/>
          </a:p>
        </p:txBody>
      </p:sp>
      <p:sp>
        <p:nvSpPr>
          <p:cNvPr id="27" name="矩形 26"/>
          <p:cNvSpPr/>
          <p:nvPr/>
        </p:nvSpPr>
        <p:spPr>
          <a:xfrm>
            <a:off x="143215" y="838188"/>
            <a:ext cx="11481948" cy="1336071"/>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边生成边计算，将矩阵</a:t>
            </a:r>
            <a:r>
              <a:rPr lang="en-US" altLang="zh-CN" sz="2000" b="1" dirty="0">
                <a:latin typeface="微软雅黑" panose="020B0503020204020204" charset="-122"/>
                <a:ea typeface="微软雅黑" panose="020B0503020204020204" charset="-122"/>
                <a:cs typeface="Times New Roman" panose="02020603050405020304" pitchFamily="18" charset="0"/>
              </a:rPr>
              <a:t>A</a:t>
            </a:r>
            <a:r>
              <a:rPr lang="zh-CN" altLang="en-US" sz="2000" b="1" dirty="0">
                <a:latin typeface="微软雅黑" panose="020B0503020204020204" charset="-122"/>
                <a:ea typeface="微软雅黑" panose="020B0503020204020204" charset="-122"/>
                <a:cs typeface="Times New Roman" panose="02020603050405020304" pitchFamily="18" charset="0"/>
              </a:rPr>
              <a:t>作为左乘</a:t>
            </a:r>
            <a:r>
              <a:rPr lang="en-US" altLang="zh-CN" sz="2000" b="1" dirty="0">
                <a:latin typeface="微软雅黑" panose="020B0503020204020204" charset="-122"/>
                <a:ea typeface="微软雅黑" panose="020B0503020204020204" charset="-122"/>
                <a:cs typeface="Times New Roman" panose="02020603050405020304" pitchFamily="18" charset="0"/>
              </a:rPr>
              <a:t>/</a:t>
            </a:r>
            <a:r>
              <a:rPr lang="zh-CN" altLang="en-US" sz="2000" b="1" dirty="0">
                <a:latin typeface="微软雅黑" panose="020B0503020204020204" charset="-122"/>
                <a:ea typeface="微软雅黑" panose="020B0503020204020204" charset="-122"/>
                <a:cs typeface="Times New Roman" panose="02020603050405020304" pitchFamily="18" charset="0"/>
              </a:rPr>
              <a:t>右乘矩阵分类讨论</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en-US" altLang="zh-CN" dirty="0">
                <a:latin typeface="微软雅黑" panose="020B0503020204020204" charset="-122"/>
                <a:ea typeface="微软雅黑" panose="020B0503020204020204" charset="-122"/>
                <a:cs typeface="Times New Roman" panose="02020603050405020304" pitchFamily="18" charset="0"/>
              </a:rPr>
              <a:t>B=</a:t>
            </a:r>
            <a:r>
              <a:rPr lang="en-US" altLang="zh-CN" dirty="0" err="1">
                <a:latin typeface="微软雅黑" panose="020B0503020204020204" charset="-122"/>
                <a:ea typeface="微软雅黑" panose="020B0503020204020204" charset="-122"/>
                <a:cs typeface="Times New Roman" panose="02020603050405020304" pitchFamily="18" charset="0"/>
              </a:rPr>
              <a:t>AS+E</a:t>
            </a:r>
            <a:r>
              <a:rPr lang="zh-CN" altLang="en-US" dirty="0">
                <a:latin typeface="微软雅黑" panose="020B0503020204020204" charset="-122"/>
                <a:ea typeface="微软雅黑" panose="020B0503020204020204" charset="-122"/>
                <a:cs typeface="Times New Roman" panose="02020603050405020304" pitchFamily="18" charset="0"/>
              </a:rPr>
              <a:t>：矩阵</a:t>
            </a:r>
            <a:r>
              <a:rPr lang="en-US" altLang="zh-CN" dirty="0">
                <a:latin typeface="微软雅黑" panose="020B0503020204020204" charset="-122"/>
                <a:ea typeface="微软雅黑" panose="020B0503020204020204" charset="-122"/>
                <a:cs typeface="Times New Roman" panose="02020603050405020304" pitchFamily="18" charset="0"/>
              </a:rPr>
              <a:t>A</a:t>
            </a:r>
            <a:r>
              <a:rPr lang="zh-CN" altLang="en-US" dirty="0">
                <a:latin typeface="微软雅黑" panose="020B0503020204020204" charset="-122"/>
                <a:ea typeface="微软雅黑" panose="020B0503020204020204" charset="-122"/>
                <a:cs typeface="Times New Roman" panose="02020603050405020304" pitchFamily="18" charset="0"/>
              </a:rPr>
              <a:t>作为左乘矩阵时，乘累加过程中仅需读取矩阵</a:t>
            </a:r>
            <a:r>
              <a:rPr lang="en-US" altLang="zh-CN" dirty="0">
                <a:latin typeface="微软雅黑" panose="020B0503020204020204" charset="-122"/>
                <a:ea typeface="微软雅黑" panose="020B0503020204020204" charset="-122"/>
                <a:cs typeface="Times New Roman" panose="02020603050405020304" pitchFamily="18" charset="0"/>
              </a:rPr>
              <a:t>S</a:t>
            </a:r>
            <a:r>
              <a:rPr lang="zh-CN" altLang="en-US" dirty="0">
                <a:latin typeface="微软雅黑" panose="020B0503020204020204" charset="-122"/>
                <a:ea typeface="微软雅黑" panose="020B0503020204020204" charset="-122"/>
                <a:cs typeface="Times New Roman" panose="02020603050405020304" pitchFamily="18" charset="0"/>
              </a:rPr>
              <a:t>，选用</a:t>
            </a:r>
            <a:r>
              <a:rPr lang="zh-CN" altLang="en-US" dirty="0">
                <a:solidFill>
                  <a:srgbClr val="0070C0"/>
                </a:solidFill>
                <a:latin typeface="微软雅黑" panose="020B0503020204020204" charset="-122"/>
                <a:ea typeface="微软雅黑" panose="020B0503020204020204" charset="-122"/>
                <a:cs typeface="Times New Roman" panose="02020603050405020304" pitchFamily="18" charset="0"/>
              </a:rPr>
              <a:t>单端口</a:t>
            </a:r>
            <a:r>
              <a:rPr lang="en-US" altLang="zh-CN" dirty="0">
                <a:solidFill>
                  <a:srgbClr val="0070C0"/>
                </a:solidFill>
                <a:latin typeface="微软雅黑" panose="020B0503020204020204" charset="-122"/>
                <a:ea typeface="微软雅黑" panose="020B0503020204020204" charset="-122"/>
                <a:cs typeface="Times New Roman" panose="02020603050405020304" pitchFamily="18" charset="0"/>
              </a:rPr>
              <a:t>RAM</a:t>
            </a:r>
            <a:endParaRPr lang="en-US" altLang="zh-CN" dirty="0">
              <a:solidFill>
                <a:srgbClr val="0070C0"/>
              </a:solidFill>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en-US" altLang="zh-CN" dirty="0">
                <a:latin typeface="微软雅黑" panose="020B0503020204020204" charset="-122"/>
                <a:ea typeface="微软雅黑" panose="020B0503020204020204" charset="-122"/>
                <a:cs typeface="Times New Roman" panose="02020603050405020304" pitchFamily="18" charset="0"/>
              </a:rPr>
              <a:t>B'=</a:t>
            </a:r>
            <a:r>
              <a:rPr lang="en-US" altLang="zh-CN" dirty="0" err="1">
                <a:latin typeface="微软雅黑" panose="020B0503020204020204" charset="-122"/>
                <a:ea typeface="微软雅黑" panose="020B0503020204020204" charset="-122"/>
                <a:cs typeface="Times New Roman" panose="02020603050405020304" pitchFamily="18" charset="0"/>
              </a:rPr>
              <a:t>S'A+E</a:t>
            </a:r>
            <a:r>
              <a:rPr lang="en-US" altLang="zh-CN" dirty="0">
                <a:latin typeface="微软雅黑" panose="020B0503020204020204" charset="-122"/>
                <a:ea typeface="微软雅黑" panose="020B0503020204020204" charset="-122"/>
                <a:cs typeface="Times New Roman" panose="02020603050405020304" pitchFamily="18" charset="0"/>
              </a:rPr>
              <a:t>'</a:t>
            </a:r>
            <a:r>
              <a:rPr lang="zh-CN" altLang="en-US" dirty="0">
                <a:latin typeface="微软雅黑" panose="020B0503020204020204" charset="-122"/>
                <a:ea typeface="微软雅黑" panose="020B0503020204020204" charset="-122"/>
                <a:cs typeface="Times New Roman" panose="02020603050405020304" pitchFamily="18" charset="0"/>
              </a:rPr>
              <a:t>：矩阵</a:t>
            </a:r>
            <a:r>
              <a:rPr lang="en-US" altLang="zh-CN" dirty="0">
                <a:latin typeface="微软雅黑" panose="020B0503020204020204" charset="-122"/>
                <a:ea typeface="微软雅黑" panose="020B0503020204020204" charset="-122"/>
                <a:cs typeface="Times New Roman" panose="02020603050405020304" pitchFamily="18" charset="0"/>
              </a:rPr>
              <a:t>A</a:t>
            </a:r>
            <a:r>
              <a:rPr lang="zh-CN" altLang="en-US" dirty="0">
                <a:latin typeface="微软雅黑" panose="020B0503020204020204" charset="-122"/>
                <a:ea typeface="微软雅黑" panose="020B0503020204020204" charset="-122"/>
                <a:cs typeface="Times New Roman" panose="02020603050405020304" pitchFamily="18" charset="0"/>
              </a:rPr>
              <a:t>作为右乘矩阵时，在乘加过程中需要对矩阵</a:t>
            </a:r>
            <a:r>
              <a:rPr lang="en-US" altLang="zh-CN" dirty="0">
                <a:latin typeface="微软雅黑" panose="020B0503020204020204" charset="-122"/>
                <a:ea typeface="微软雅黑" panose="020B0503020204020204" charset="-122"/>
                <a:cs typeface="Times New Roman" panose="02020603050405020304" pitchFamily="18" charset="0"/>
              </a:rPr>
              <a:t>E</a:t>
            </a:r>
            <a:r>
              <a:rPr lang="zh-CN" altLang="en-US" dirty="0">
                <a:latin typeface="微软雅黑" panose="020B0503020204020204" charset="-122"/>
                <a:ea typeface="微软雅黑" panose="020B0503020204020204" charset="-122"/>
                <a:cs typeface="Times New Roman" panose="02020603050405020304" pitchFamily="18" charset="0"/>
              </a:rPr>
              <a:t>所在区域边读边写，选用</a:t>
            </a:r>
            <a:r>
              <a:rPr lang="zh-CN" altLang="en-US" dirty="0">
                <a:solidFill>
                  <a:srgbClr val="0070C0"/>
                </a:solidFill>
                <a:latin typeface="微软雅黑" panose="020B0503020204020204" charset="-122"/>
                <a:ea typeface="微软雅黑" panose="020B0503020204020204" charset="-122"/>
                <a:cs typeface="Times New Roman" panose="02020603050405020304" pitchFamily="18" charset="0"/>
              </a:rPr>
              <a:t>双端口</a:t>
            </a:r>
            <a:r>
              <a:rPr lang="en-US" altLang="zh-CN" dirty="0">
                <a:solidFill>
                  <a:srgbClr val="0070C0"/>
                </a:solidFill>
                <a:latin typeface="微软雅黑" panose="020B0503020204020204" charset="-122"/>
                <a:ea typeface="微软雅黑" panose="020B0503020204020204" charset="-122"/>
                <a:cs typeface="Times New Roman" panose="02020603050405020304" pitchFamily="18" charset="0"/>
              </a:rPr>
              <a:t>RAM</a:t>
            </a:r>
            <a:endParaRPr lang="en-US" altLang="zh-CN" dirty="0">
              <a:solidFill>
                <a:srgbClr val="0070C0"/>
              </a:solidFill>
              <a:latin typeface="微软雅黑" panose="020B0503020204020204" charset="-122"/>
              <a:ea typeface="微软雅黑" panose="020B0503020204020204" charset="-122"/>
              <a:cs typeface="Times New Roman" panose="02020603050405020304" pitchFamily="18" charset="0"/>
            </a:endParaRPr>
          </a:p>
        </p:txBody>
      </p:sp>
      <p:sp>
        <p:nvSpPr>
          <p:cNvPr id="3"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高性能</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sym typeface="+mn-ea"/>
              </a:rPr>
              <a:t>存储方案</a:t>
            </a:r>
            <a:endParaRPr lang="zh-CN" altLang="en-US" sz="2800" b="1" dirty="0">
              <a:solidFill>
                <a:schemeClr val="tx2"/>
              </a:solidFill>
              <a:latin typeface="微软雅黑" panose="020B0503020204020204" charset="-122"/>
              <a:ea typeface="微软雅黑" panose="020B0503020204020204" charset="-122"/>
            </a:endParaRPr>
          </a:p>
        </p:txBody>
      </p:sp>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5" name="矩形: 圆角 4"/>
          <p:cNvSpPr/>
          <p:nvPr/>
        </p:nvSpPr>
        <p:spPr>
          <a:xfrm>
            <a:off x="5411758" y="2239352"/>
            <a:ext cx="3705724" cy="2212656"/>
          </a:xfrm>
          <a:prstGeom prst="roundRect">
            <a:avLst>
              <a:gd name="adj" fmla="val 4042"/>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a:off x="3753875" y="4589089"/>
            <a:ext cx="5363608" cy="2026489"/>
          </a:xfrm>
          <a:prstGeom prst="roundRect">
            <a:avLst>
              <a:gd name="adj" fmla="val 4042"/>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stretch>
            <a:fillRect/>
          </a:stretch>
        </p:blipFill>
        <p:spPr>
          <a:xfrm>
            <a:off x="318966" y="2302021"/>
            <a:ext cx="4793930" cy="1867458"/>
          </a:xfrm>
          <a:prstGeom prst="rect">
            <a:avLst/>
          </a:prstGeom>
        </p:spPr>
      </p:pic>
      <p:pic>
        <p:nvPicPr>
          <p:cNvPr id="11" name="图片 10"/>
          <p:cNvPicPr>
            <a:picLocks noChangeAspect="1"/>
          </p:cNvPicPr>
          <p:nvPr/>
        </p:nvPicPr>
        <p:blipFill>
          <a:blip r:embed="rId2"/>
          <a:stretch>
            <a:fillRect/>
          </a:stretch>
        </p:blipFill>
        <p:spPr>
          <a:xfrm>
            <a:off x="286760" y="4472460"/>
            <a:ext cx="3391653" cy="2026489"/>
          </a:xfrm>
          <a:prstGeom prst="rect">
            <a:avLst/>
          </a:prstGeom>
        </p:spPr>
      </p:pic>
      <p:sp>
        <p:nvSpPr>
          <p:cNvPr id="17" name="矩形 16"/>
          <p:cNvSpPr/>
          <p:nvPr/>
        </p:nvSpPr>
        <p:spPr>
          <a:xfrm>
            <a:off x="1671059" y="4063606"/>
            <a:ext cx="2026927" cy="316369"/>
          </a:xfrm>
          <a:prstGeom prst="rect">
            <a:avLst/>
          </a:prstGeom>
        </p:spPr>
        <p:txBody>
          <a:bodyPr wrap="square">
            <a:spAutoFit/>
          </a:bodyPr>
          <a:lstStyle/>
          <a:p>
            <a:pPr algn="ctr">
              <a:lnSpc>
                <a:spcPct val="150000"/>
              </a:lnSpc>
            </a:pPr>
            <a:r>
              <a:rPr lang="en-US" altLang="zh-CN" sz="1100" b="1" dirty="0" err="1">
                <a:latin typeface="微软雅黑" panose="020B0503020204020204" charset="-122"/>
                <a:ea typeface="微软雅黑" panose="020B0503020204020204" charset="-122"/>
              </a:rPr>
              <a:t>KeyGen</a:t>
            </a:r>
            <a:r>
              <a:rPr lang="en-US"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流程</a:t>
            </a:r>
            <a:endParaRPr lang="zh-CN" altLang="en-US" sz="1100" b="1" dirty="0">
              <a:latin typeface="微软雅黑" panose="020B0503020204020204" charset="-122"/>
              <a:ea typeface="微软雅黑" panose="020B0503020204020204" charset="-122"/>
            </a:endParaRPr>
          </a:p>
        </p:txBody>
      </p:sp>
      <p:sp>
        <p:nvSpPr>
          <p:cNvPr id="32" name="矩形 31"/>
          <p:cNvSpPr/>
          <p:nvPr/>
        </p:nvSpPr>
        <p:spPr>
          <a:xfrm>
            <a:off x="934239" y="6374589"/>
            <a:ext cx="2172157" cy="316369"/>
          </a:xfrm>
          <a:prstGeom prst="rect">
            <a:avLst/>
          </a:prstGeom>
        </p:spPr>
        <p:txBody>
          <a:bodyPr wrap="square">
            <a:spAutoFit/>
          </a:bodyPr>
          <a:lstStyle/>
          <a:p>
            <a:pPr algn="ctr">
              <a:lnSpc>
                <a:spcPct val="150000"/>
              </a:lnSpc>
            </a:pPr>
            <a:r>
              <a:rPr lang="en-US" altLang="zh-CN" sz="1100" b="1" dirty="0" err="1">
                <a:latin typeface="微软雅黑" panose="020B0503020204020204" charset="-122"/>
                <a:ea typeface="微软雅黑" panose="020B0503020204020204" charset="-122"/>
              </a:rPr>
              <a:t>Encaps</a:t>
            </a:r>
            <a:r>
              <a:rPr lang="en-US" altLang="zh-CN" sz="1100" b="1" dirty="0">
                <a:latin typeface="微软雅黑" panose="020B0503020204020204" charset="-122"/>
                <a:ea typeface="微软雅黑" panose="020B0503020204020204" charset="-122"/>
              </a:rPr>
              <a:t>/</a:t>
            </a:r>
            <a:r>
              <a:rPr lang="en-US" altLang="zh-CN" sz="1100" b="1" dirty="0" err="1">
                <a:latin typeface="微软雅黑" panose="020B0503020204020204" charset="-122"/>
                <a:ea typeface="微软雅黑" panose="020B0503020204020204" charset="-122"/>
              </a:rPr>
              <a:t>Decaps</a:t>
            </a:r>
            <a:r>
              <a:rPr lang="zh-CN" altLang="en-US" sz="1100" b="1" dirty="0">
                <a:latin typeface="微软雅黑" panose="020B0503020204020204" charset="-122"/>
                <a:ea typeface="微软雅黑" panose="020B0503020204020204" charset="-122"/>
              </a:rPr>
              <a:t> 部分流程</a:t>
            </a:r>
            <a:endParaRPr lang="zh-CN" altLang="en-US" sz="1100" b="1" dirty="0">
              <a:latin typeface="微软雅黑" panose="020B0503020204020204" charset="-122"/>
              <a:ea typeface="微软雅黑" panose="020B0503020204020204" charset="-122"/>
            </a:endParaRPr>
          </a:p>
        </p:txBody>
      </p:sp>
      <p:sp>
        <p:nvSpPr>
          <p:cNvPr id="33" name="矩形 32"/>
          <p:cNvSpPr/>
          <p:nvPr/>
        </p:nvSpPr>
        <p:spPr>
          <a:xfrm>
            <a:off x="3340873" y="2708542"/>
            <a:ext cx="400899" cy="164198"/>
          </a:xfrm>
          <a:prstGeom prst="rect">
            <a:avLst/>
          </a:prstGeom>
          <a:noFill/>
          <a:ln w="19050">
            <a:solidFill>
              <a:srgbClr val="FF151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V="1">
            <a:off x="3752873" y="2263140"/>
            <a:ext cx="1680540" cy="430530"/>
          </a:xfrm>
          <a:prstGeom prst="line">
            <a:avLst/>
          </a:prstGeom>
          <a:ln w="19050">
            <a:solidFill>
              <a:srgbClr val="FF1515"/>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36169" y="2886922"/>
            <a:ext cx="1675589" cy="1531589"/>
          </a:xfrm>
          <a:prstGeom prst="line">
            <a:avLst/>
          </a:prstGeom>
          <a:ln w="19050">
            <a:solidFill>
              <a:srgbClr val="FF1515"/>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770455" y="4571984"/>
            <a:ext cx="499724" cy="148606"/>
          </a:xfrm>
          <a:prstGeom prst="rect">
            <a:avLst/>
          </a:prstGeom>
          <a:noFill/>
          <a:ln w="19050">
            <a:solidFill>
              <a:srgbClr val="FF151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2270179" y="4720590"/>
            <a:ext cx="1465990" cy="1859915"/>
          </a:xfrm>
          <a:prstGeom prst="line">
            <a:avLst/>
          </a:prstGeom>
          <a:ln w="19050">
            <a:solidFill>
              <a:srgbClr val="FF1515"/>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270179" y="4571984"/>
            <a:ext cx="1482694" cy="6985"/>
          </a:xfrm>
          <a:prstGeom prst="line">
            <a:avLst/>
          </a:prstGeom>
          <a:ln w="19050">
            <a:solidFill>
              <a:srgbClr val="FF1515"/>
            </a:solidFill>
            <a:prstDash val="dash"/>
          </a:ln>
        </p:spPr>
        <p:style>
          <a:lnRef idx="1">
            <a:schemeClr val="accent1"/>
          </a:lnRef>
          <a:fillRef idx="0">
            <a:schemeClr val="accent1"/>
          </a:fillRef>
          <a:effectRef idx="0">
            <a:schemeClr val="accent1"/>
          </a:effectRef>
          <a:fontRef idx="minor">
            <a:schemeClr val="tx1"/>
          </a:fontRef>
        </p:style>
      </p:cxnSp>
      <p:pic>
        <p:nvPicPr>
          <p:cNvPr id="58" name="图片 57"/>
          <p:cNvPicPr>
            <a:picLocks noChangeAspect="1"/>
          </p:cNvPicPr>
          <p:nvPr/>
        </p:nvPicPr>
        <p:blipFill>
          <a:blip r:embed="rId3"/>
          <a:stretch>
            <a:fillRect/>
          </a:stretch>
        </p:blipFill>
        <p:spPr>
          <a:xfrm>
            <a:off x="9451320" y="2232215"/>
            <a:ext cx="2332194" cy="1494602"/>
          </a:xfrm>
          <a:prstGeom prst="rect">
            <a:avLst/>
          </a:prstGeom>
        </p:spPr>
      </p:pic>
      <p:pic>
        <p:nvPicPr>
          <p:cNvPr id="60" name="图片 59"/>
          <p:cNvPicPr>
            <a:picLocks noChangeAspect="1"/>
          </p:cNvPicPr>
          <p:nvPr/>
        </p:nvPicPr>
        <p:blipFill>
          <a:blip r:embed="rId4"/>
          <a:stretch>
            <a:fillRect/>
          </a:stretch>
        </p:blipFill>
        <p:spPr>
          <a:xfrm>
            <a:off x="9451320" y="4571984"/>
            <a:ext cx="2332194" cy="1494602"/>
          </a:xfrm>
          <a:prstGeom prst="rect">
            <a:avLst/>
          </a:prstGeom>
        </p:spPr>
      </p:pic>
      <p:sp>
        <p:nvSpPr>
          <p:cNvPr id="61" name="文本框 60"/>
          <p:cNvSpPr txBox="1"/>
          <p:nvPr/>
        </p:nvSpPr>
        <p:spPr>
          <a:xfrm>
            <a:off x="9609671" y="3746074"/>
            <a:ext cx="2015492" cy="338554"/>
          </a:xfrm>
          <a:prstGeom prst="rect">
            <a:avLst/>
          </a:prstGeom>
          <a:noFill/>
        </p:spPr>
        <p:txBody>
          <a:bodyPr wrap="square">
            <a:spAutoFit/>
          </a:bodyPr>
          <a:lstStyle/>
          <a:p>
            <a:pPr algn="ctr"/>
            <a:r>
              <a:rPr lang="zh-CN" altLang="en-US" sz="1600" dirty="0">
                <a:latin typeface="微软雅黑" panose="020B0503020204020204" charset="-122"/>
                <a:ea typeface="微软雅黑" panose="020B0503020204020204" charset="-122"/>
                <a:cs typeface="Times New Roman" panose="02020603050405020304" pitchFamily="18" charset="0"/>
              </a:rPr>
              <a:t>矩阵块</a:t>
            </a:r>
            <a:r>
              <a:rPr lang="zh-CN" altLang="en-US" sz="1600" b="1" dirty="0">
                <a:latin typeface="微软雅黑" panose="020B0503020204020204" charset="-122"/>
                <a:ea typeface="微软雅黑" panose="020B0503020204020204" charset="-122"/>
                <a:cs typeface="Times New Roman" panose="02020603050405020304" pitchFamily="18" charset="0"/>
              </a:rPr>
              <a:t>乘累加</a:t>
            </a:r>
            <a:r>
              <a:rPr lang="zh-CN" altLang="en-US" sz="1600" dirty="0">
                <a:latin typeface="微软雅黑" panose="020B0503020204020204" charset="-122"/>
                <a:ea typeface="微软雅黑" panose="020B0503020204020204" charset="-122"/>
                <a:cs typeface="Times New Roman" panose="02020603050405020304" pitchFamily="18" charset="0"/>
              </a:rPr>
              <a:t>运算</a:t>
            </a:r>
            <a:endParaRPr lang="zh-CN" altLang="en-US" sz="1600" dirty="0"/>
          </a:p>
        </p:txBody>
      </p:sp>
      <p:sp>
        <p:nvSpPr>
          <p:cNvPr id="62" name="文本框 61"/>
          <p:cNvSpPr txBox="1"/>
          <p:nvPr/>
        </p:nvSpPr>
        <p:spPr>
          <a:xfrm>
            <a:off x="9545452" y="6081490"/>
            <a:ext cx="2143930" cy="338554"/>
          </a:xfrm>
          <a:prstGeom prst="rect">
            <a:avLst/>
          </a:prstGeom>
          <a:noFill/>
        </p:spPr>
        <p:txBody>
          <a:bodyPr wrap="square">
            <a:spAutoFit/>
          </a:bodyPr>
          <a:lstStyle/>
          <a:p>
            <a:pPr algn="ctr"/>
            <a:r>
              <a:rPr lang="zh-CN" altLang="en-US" sz="1600" dirty="0">
                <a:latin typeface="微软雅黑" panose="020B0503020204020204" charset="-122"/>
                <a:ea typeface="微软雅黑" panose="020B0503020204020204" charset="-122"/>
                <a:cs typeface="Times New Roman" panose="02020603050405020304" pitchFamily="18" charset="0"/>
              </a:rPr>
              <a:t>矩阵块</a:t>
            </a:r>
            <a:r>
              <a:rPr lang="zh-CN" altLang="en-US" sz="1600" b="1" dirty="0">
                <a:latin typeface="微软雅黑" panose="020B0503020204020204" charset="-122"/>
                <a:ea typeface="微软雅黑" panose="020B0503020204020204" charset="-122"/>
                <a:cs typeface="Times New Roman" panose="02020603050405020304" pitchFamily="18" charset="0"/>
              </a:rPr>
              <a:t>乘加</a:t>
            </a:r>
            <a:r>
              <a:rPr lang="zh-CN" altLang="en-US" sz="1600" dirty="0">
                <a:latin typeface="微软雅黑" panose="020B0503020204020204" charset="-122"/>
                <a:ea typeface="微软雅黑" panose="020B0503020204020204" charset="-122"/>
                <a:cs typeface="Times New Roman" panose="02020603050405020304" pitchFamily="18" charset="0"/>
              </a:rPr>
              <a:t>运算</a:t>
            </a:r>
            <a:endParaRPr lang="zh-CN" altLang="en-US" sz="1600" dirty="0"/>
          </a:p>
        </p:txBody>
      </p:sp>
      <p:pic>
        <p:nvPicPr>
          <p:cNvPr id="64" name="图片 63"/>
          <p:cNvPicPr>
            <a:picLocks noChangeAspect="1"/>
          </p:cNvPicPr>
          <p:nvPr/>
        </p:nvPicPr>
        <p:blipFill>
          <a:blip r:embed="rId5"/>
          <a:stretch>
            <a:fillRect/>
          </a:stretch>
        </p:blipFill>
        <p:spPr>
          <a:xfrm>
            <a:off x="5540726" y="2295074"/>
            <a:ext cx="3404683" cy="2055473"/>
          </a:xfrm>
          <a:prstGeom prst="rect">
            <a:avLst/>
          </a:prstGeom>
        </p:spPr>
      </p:pic>
      <p:pic>
        <p:nvPicPr>
          <p:cNvPr id="66" name="图片 65"/>
          <p:cNvPicPr>
            <a:picLocks noChangeAspect="1"/>
          </p:cNvPicPr>
          <p:nvPr/>
        </p:nvPicPr>
        <p:blipFill>
          <a:blip r:embed="rId6"/>
          <a:stretch>
            <a:fillRect/>
          </a:stretch>
        </p:blipFill>
        <p:spPr>
          <a:xfrm>
            <a:off x="3754689" y="4725457"/>
            <a:ext cx="5288146" cy="1758548"/>
          </a:xfrm>
          <a:prstGeom prst="rect">
            <a:avLst/>
          </a:prstGeom>
        </p:spPr>
      </p:pic>
      <p:sp>
        <p:nvSpPr>
          <p:cNvPr id="73" name="文本框 72"/>
          <p:cNvSpPr txBox="1"/>
          <p:nvPr/>
        </p:nvSpPr>
        <p:spPr>
          <a:xfrm>
            <a:off x="9220459" y="4025467"/>
            <a:ext cx="2793911" cy="377411"/>
          </a:xfrm>
          <a:prstGeom prst="rect">
            <a:avLst/>
          </a:prstGeom>
          <a:noFill/>
        </p:spPr>
        <p:txBody>
          <a:bodyPr wrap="square" rtlCol="0">
            <a:spAutoFit/>
          </a:bodyPr>
          <a:lstStyle/>
          <a:p>
            <a:pPr algn="ctr">
              <a:lnSpc>
                <a:spcPct val="150000"/>
              </a:lnSpc>
            </a:pPr>
            <a:r>
              <a:rPr lang="zh-CN" altLang="en-US" sz="1400" dirty="0">
                <a:solidFill>
                  <a:srgbClr val="7030A0"/>
                </a:solidFill>
                <a:latin typeface="微软雅黑" panose="020B0503020204020204" charset="-122"/>
                <a:ea typeface="微软雅黑" panose="020B0503020204020204" charset="-122"/>
              </a:rPr>
              <a:t>仅在乘累加过程前后读写矩阵</a:t>
            </a:r>
            <a:r>
              <a:rPr lang="en-US" altLang="zh-CN" sz="1400" dirty="0">
                <a:solidFill>
                  <a:srgbClr val="7030A0"/>
                </a:solidFill>
                <a:latin typeface="微软雅黑" panose="020B0503020204020204" charset="-122"/>
                <a:ea typeface="微软雅黑" panose="020B0503020204020204" charset="-122"/>
              </a:rPr>
              <a:t>E/B</a:t>
            </a:r>
            <a:endParaRPr lang="en-US" altLang="zh-CN" sz="1400" dirty="0">
              <a:solidFill>
                <a:srgbClr val="7030A0"/>
              </a:solidFill>
              <a:latin typeface="微软雅黑" panose="020B0503020204020204" charset="-122"/>
              <a:ea typeface="微软雅黑" panose="020B0503020204020204" charset="-122"/>
            </a:endParaRPr>
          </a:p>
        </p:txBody>
      </p:sp>
      <p:sp>
        <p:nvSpPr>
          <p:cNvPr id="74" name="文本框 73"/>
          <p:cNvSpPr txBox="1"/>
          <p:nvPr/>
        </p:nvSpPr>
        <p:spPr>
          <a:xfrm>
            <a:off x="9451318" y="6313547"/>
            <a:ext cx="2332195" cy="377411"/>
          </a:xfrm>
          <a:prstGeom prst="rect">
            <a:avLst/>
          </a:prstGeom>
          <a:noFill/>
        </p:spPr>
        <p:txBody>
          <a:bodyPr wrap="square" rtlCol="0">
            <a:spAutoFit/>
          </a:bodyPr>
          <a:lstStyle/>
          <a:p>
            <a:pPr algn="ctr">
              <a:lnSpc>
                <a:spcPct val="150000"/>
              </a:lnSpc>
            </a:pPr>
            <a:r>
              <a:rPr lang="zh-CN" altLang="en-US" sz="1400" dirty="0">
                <a:solidFill>
                  <a:srgbClr val="7030A0"/>
                </a:solidFill>
                <a:latin typeface="微软雅黑" panose="020B0503020204020204" charset="-122"/>
                <a:ea typeface="微软雅黑" panose="020B0503020204020204" charset="-122"/>
              </a:rPr>
              <a:t>边读、边算、边写</a:t>
            </a:r>
            <a:endParaRPr lang="en-US" altLang="zh-CN" sz="1400" dirty="0">
              <a:solidFill>
                <a:srgbClr val="7030A0"/>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1</a:t>
            </a:r>
            <a:endParaRPr lang="zh-CN" altLang="en-US" sz="3600" dirty="0"/>
          </a:p>
        </p:txBody>
      </p:sp>
      <p:sp>
        <p:nvSpPr>
          <p:cNvPr id="27" name="矩形 26"/>
          <p:cNvSpPr/>
          <p:nvPr/>
        </p:nvSpPr>
        <p:spPr>
          <a:xfrm>
            <a:off x="143216" y="838188"/>
            <a:ext cx="7721191" cy="1336071"/>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矩阵</a:t>
            </a:r>
            <a:r>
              <a:rPr lang="en-US" altLang="zh-CN" sz="2000" b="1" dirty="0" err="1">
                <a:latin typeface="微软雅黑" panose="020B0503020204020204" charset="-122"/>
                <a:ea typeface="微软雅黑" panose="020B0503020204020204" charset="-122"/>
                <a:cs typeface="Times New Roman" panose="02020603050405020304" pitchFamily="18" charset="0"/>
              </a:rPr>
              <a:t>S,E,S',E',E</a:t>
            </a:r>
            <a:r>
              <a:rPr lang="en-US" altLang="zh-CN" sz="2000" b="1" dirty="0">
                <a:latin typeface="微软雅黑" panose="020B0503020204020204" charset="-122"/>
                <a:ea typeface="微软雅黑" panose="020B0503020204020204" charset="-122"/>
                <a:cs typeface="Times New Roman" panose="02020603050405020304" pitchFamily="18" charset="0"/>
              </a:rPr>
              <a:t>''</a:t>
            </a:r>
            <a:r>
              <a:rPr lang="zh-CN" altLang="en-US" sz="2000" b="1" dirty="0">
                <a:latin typeface="微软雅黑" panose="020B0503020204020204" charset="-122"/>
                <a:ea typeface="微软雅黑" panose="020B0503020204020204" charset="-122"/>
                <a:cs typeface="Times New Roman" panose="02020603050405020304" pitchFamily="18" charset="0"/>
              </a:rPr>
              <a:t>地址空间规划</a:t>
            </a:r>
            <a:endParaRPr lang="en-US" altLang="zh-CN" sz="2000" b="1"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dirty="0">
                <a:latin typeface="微软雅黑" panose="020B0503020204020204" charset="-122"/>
                <a:ea typeface="微软雅黑" panose="020B0503020204020204" charset="-122"/>
                <a:cs typeface="Times New Roman" panose="02020603050405020304" pitchFamily="18" charset="0"/>
              </a:rPr>
              <a:t>根据矩阵生成和矩阵运算读取流程确定矩阵地址空间规划</a:t>
            </a:r>
            <a:endParaRPr lang="en-US" altLang="zh-CN" dirty="0">
              <a:latin typeface="微软雅黑" panose="020B0503020204020204" charset="-122"/>
              <a:ea typeface="微软雅黑" panose="020B0503020204020204" charset="-122"/>
              <a:cs typeface="Times New Roman" panose="02020603050405020304" pitchFamily="18" charset="0"/>
            </a:endParaRPr>
          </a:p>
          <a:p>
            <a:pPr marL="800100" lvl="1" indent="-342900" algn="just">
              <a:lnSpc>
                <a:spcPct val="150000"/>
              </a:lnSpc>
              <a:buFont typeface="Wingdings" panose="05000000000000000000" pitchFamily="2" charset="2"/>
              <a:buChar char="p"/>
              <a:defRPr/>
            </a:pPr>
            <a:r>
              <a:rPr lang="zh-CN" altLang="en-US" dirty="0">
                <a:latin typeface="微软雅黑" panose="020B0503020204020204" charset="-122"/>
                <a:ea typeface="微软雅黑" panose="020B0503020204020204" charset="-122"/>
                <a:cs typeface="Times New Roman" panose="02020603050405020304" pitchFamily="18" charset="0"/>
              </a:rPr>
              <a:t>通过调整矩阵存储地址与拼接方式进一步优化时间和空间利用率</a:t>
            </a:r>
            <a:endParaRPr lang="en-US" altLang="zh-CN" dirty="0">
              <a:latin typeface="微软雅黑" panose="020B0503020204020204" charset="-122"/>
              <a:ea typeface="微软雅黑" panose="020B0503020204020204" charset="-122"/>
              <a:cs typeface="Times New Roman" panose="02020603050405020304" pitchFamily="18" charset="0"/>
            </a:endParaRPr>
          </a:p>
        </p:txBody>
      </p:sp>
      <p:sp>
        <p:nvSpPr>
          <p:cNvPr id="3"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高性能</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sym typeface="+mn-ea"/>
              </a:rPr>
              <a:t>存储方案</a:t>
            </a:r>
            <a:endParaRPr lang="zh-CN" altLang="en-US" sz="2800" b="1" dirty="0">
              <a:solidFill>
                <a:schemeClr val="tx2"/>
              </a:solidFill>
              <a:latin typeface="微软雅黑" panose="020B0503020204020204" charset="-122"/>
              <a:ea typeface="微软雅黑" panose="020B0503020204020204" charset="-122"/>
            </a:endParaRPr>
          </a:p>
        </p:txBody>
      </p:sp>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pic>
        <p:nvPicPr>
          <p:cNvPr id="12" name="图片 11"/>
          <p:cNvPicPr>
            <a:picLocks noChangeAspect="1"/>
          </p:cNvPicPr>
          <p:nvPr/>
        </p:nvPicPr>
        <p:blipFill>
          <a:blip r:embed="rId1"/>
          <a:stretch>
            <a:fillRect/>
          </a:stretch>
        </p:blipFill>
        <p:spPr>
          <a:xfrm>
            <a:off x="477838" y="2214253"/>
            <a:ext cx="3295195" cy="4313710"/>
          </a:xfrm>
          <a:prstGeom prst="rect">
            <a:avLst/>
          </a:prstGeom>
        </p:spPr>
      </p:pic>
      <p:pic>
        <p:nvPicPr>
          <p:cNvPr id="14" name="图片 13"/>
          <p:cNvPicPr>
            <a:picLocks noChangeAspect="1"/>
          </p:cNvPicPr>
          <p:nvPr/>
        </p:nvPicPr>
        <p:blipFill>
          <a:blip r:embed="rId2"/>
          <a:stretch>
            <a:fillRect/>
          </a:stretch>
        </p:blipFill>
        <p:spPr>
          <a:xfrm>
            <a:off x="6224402" y="2292651"/>
            <a:ext cx="3466374" cy="4125413"/>
          </a:xfrm>
          <a:prstGeom prst="rect">
            <a:avLst/>
          </a:prstGeom>
        </p:spPr>
      </p:pic>
      <p:pic>
        <p:nvPicPr>
          <p:cNvPr id="16" name="图片 15"/>
          <p:cNvPicPr>
            <a:picLocks noChangeAspect="1"/>
          </p:cNvPicPr>
          <p:nvPr/>
        </p:nvPicPr>
        <p:blipFill>
          <a:blip r:embed="rId3"/>
          <a:stretch>
            <a:fillRect/>
          </a:stretch>
        </p:blipFill>
        <p:spPr>
          <a:xfrm>
            <a:off x="9897036" y="2499092"/>
            <a:ext cx="2063742" cy="619938"/>
          </a:xfrm>
          <a:prstGeom prst="rect">
            <a:avLst/>
          </a:prstGeom>
        </p:spPr>
      </p:pic>
      <p:pic>
        <p:nvPicPr>
          <p:cNvPr id="34" name="图片 33"/>
          <p:cNvPicPr>
            <a:picLocks noChangeAspect="1"/>
          </p:cNvPicPr>
          <p:nvPr/>
        </p:nvPicPr>
        <p:blipFill>
          <a:blip r:embed="rId4"/>
          <a:stretch>
            <a:fillRect/>
          </a:stretch>
        </p:blipFill>
        <p:spPr>
          <a:xfrm>
            <a:off x="4027458" y="2345708"/>
            <a:ext cx="1333500" cy="609600"/>
          </a:xfrm>
          <a:prstGeom prst="rect">
            <a:avLst/>
          </a:prstGeom>
        </p:spPr>
      </p:pic>
      <p:pic>
        <p:nvPicPr>
          <p:cNvPr id="41" name="图片 40"/>
          <p:cNvPicPr>
            <a:picLocks noChangeAspect="1"/>
          </p:cNvPicPr>
          <p:nvPr/>
        </p:nvPicPr>
        <p:blipFill>
          <a:blip r:embed="rId5"/>
          <a:stretch>
            <a:fillRect/>
          </a:stretch>
        </p:blipFill>
        <p:spPr>
          <a:xfrm>
            <a:off x="4150823" y="2791950"/>
            <a:ext cx="1743845" cy="987256"/>
          </a:xfrm>
          <a:prstGeom prst="rect">
            <a:avLst/>
          </a:prstGeom>
        </p:spPr>
      </p:pic>
      <p:sp>
        <p:nvSpPr>
          <p:cNvPr id="42" name="矩形 41"/>
          <p:cNvSpPr/>
          <p:nvPr/>
        </p:nvSpPr>
        <p:spPr>
          <a:xfrm>
            <a:off x="477838" y="6371409"/>
            <a:ext cx="3295195" cy="418191"/>
          </a:xfrm>
          <a:prstGeom prst="rect">
            <a:avLst/>
          </a:prstGeom>
        </p:spPr>
        <p:txBody>
          <a:bodyPr wrap="square">
            <a:spAutoFit/>
          </a:bodyPr>
          <a:lstStyle/>
          <a:p>
            <a:pPr algn="ctr">
              <a:lnSpc>
                <a:spcPct val="150000"/>
              </a:lnSpc>
            </a:pPr>
            <a:r>
              <a:rPr lang="zh-CN" altLang="en-US" sz="1600" dirty="0">
                <a:latin typeface="微软雅黑" panose="020B0503020204020204" charset="-122"/>
                <a:ea typeface="微软雅黑" panose="020B0503020204020204" charset="-122"/>
                <a:cs typeface="Times New Roman" panose="02020603050405020304" pitchFamily="18" charset="0"/>
              </a:rPr>
              <a:t>矩阵</a:t>
            </a:r>
            <a:r>
              <a:rPr lang="en-US" altLang="zh-CN" sz="1600" dirty="0" err="1">
                <a:latin typeface="微软雅黑" panose="020B0503020204020204" charset="-122"/>
                <a:ea typeface="微软雅黑" panose="020B0503020204020204" charset="-122"/>
                <a:cs typeface="Times New Roman" panose="02020603050405020304" pitchFamily="18" charset="0"/>
              </a:rPr>
              <a:t>S,E</a:t>
            </a:r>
            <a:r>
              <a:rPr lang="zh-CN" altLang="en-US" sz="1600" dirty="0">
                <a:latin typeface="微软雅黑" panose="020B0503020204020204" charset="-122"/>
                <a:ea typeface="微软雅黑" panose="020B0503020204020204" charset="-122"/>
                <a:cs typeface="Times New Roman" panose="02020603050405020304" pitchFamily="18" charset="0"/>
              </a:rPr>
              <a:t>地址规划</a:t>
            </a:r>
            <a:endParaRPr lang="zh-CN" altLang="en-US" sz="1600" dirty="0">
              <a:latin typeface="微软雅黑" panose="020B0503020204020204" charset="-122"/>
              <a:ea typeface="微软雅黑" panose="020B0503020204020204" charset="-122"/>
              <a:cs typeface="Times New Roman" panose="02020603050405020304" pitchFamily="18" charset="0"/>
            </a:endParaRPr>
          </a:p>
        </p:txBody>
      </p:sp>
      <p:sp>
        <p:nvSpPr>
          <p:cNvPr id="43" name="矩形 42"/>
          <p:cNvSpPr/>
          <p:nvPr/>
        </p:nvSpPr>
        <p:spPr>
          <a:xfrm>
            <a:off x="6309991" y="6304696"/>
            <a:ext cx="3295195" cy="418191"/>
          </a:xfrm>
          <a:prstGeom prst="rect">
            <a:avLst/>
          </a:prstGeom>
        </p:spPr>
        <p:txBody>
          <a:bodyPr wrap="square">
            <a:spAutoFit/>
          </a:bodyPr>
          <a:lstStyle/>
          <a:p>
            <a:pPr algn="ctr">
              <a:lnSpc>
                <a:spcPct val="150000"/>
              </a:lnSpc>
            </a:pPr>
            <a:r>
              <a:rPr lang="zh-CN" altLang="en-US" sz="1600" dirty="0">
                <a:latin typeface="微软雅黑" panose="020B0503020204020204" charset="-122"/>
                <a:ea typeface="微软雅黑" panose="020B0503020204020204" charset="-122"/>
                <a:cs typeface="Times New Roman" panose="02020603050405020304" pitchFamily="18" charset="0"/>
              </a:rPr>
              <a:t>矩阵</a:t>
            </a:r>
            <a:r>
              <a:rPr lang="en-US" altLang="zh-CN" sz="1600" dirty="0" err="1">
                <a:latin typeface="微软雅黑" panose="020B0503020204020204" charset="-122"/>
                <a:ea typeface="微软雅黑" panose="020B0503020204020204" charset="-122"/>
                <a:cs typeface="Times New Roman" panose="02020603050405020304" pitchFamily="18" charset="0"/>
              </a:rPr>
              <a:t>S',E</a:t>
            </a:r>
            <a:r>
              <a:rPr lang="en-US" altLang="zh-CN" sz="1600" dirty="0">
                <a:latin typeface="微软雅黑" panose="020B0503020204020204" charset="-122"/>
                <a:ea typeface="微软雅黑" panose="020B0503020204020204" charset="-122"/>
                <a:cs typeface="Times New Roman" panose="02020603050405020304" pitchFamily="18" charset="0"/>
              </a:rPr>
              <a:t>'</a:t>
            </a:r>
            <a:r>
              <a:rPr lang="zh-CN" altLang="en-US" sz="1600" dirty="0">
                <a:latin typeface="微软雅黑" panose="020B0503020204020204" charset="-122"/>
                <a:ea typeface="微软雅黑" panose="020B0503020204020204" charset="-122"/>
                <a:cs typeface="Times New Roman" panose="02020603050405020304" pitchFamily="18" charset="0"/>
              </a:rPr>
              <a:t>地址规划</a:t>
            </a:r>
            <a:endParaRPr lang="zh-CN" altLang="en-US" sz="1600" dirty="0">
              <a:latin typeface="微软雅黑" panose="020B0503020204020204" charset="-122"/>
              <a:ea typeface="微软雅黑" panose="020B0503020204020204" charset="-122"/>
              <a:cs typeface="Times New Roman" panose="02020603050405020304" pitchFamily="18" charset="0"/>
            </a:endParaRPr>
          </a:p>
        </p:txBody>
      </p:sp>
      <p:sp>
        <p:nvSpPr>
          <p:cNvPr id="47" name="矩形: 圆角 46"/>
          <p:cNvSpPr/>
          <p:nvPr/>
        </p:nvSpPr>
        <p:spPr>
          <a:xfrm>
            <a:off x="3969516" y="2345708"/>
            <a:ext cx="2063742" cy="4182255"/>
          </a:xfrm>
          <a:prstGeom prst="roundRect">
            <a:avLst>
              <a:gd name="adj" fmla="val 5497"/>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文本框 47"/>
          <p:cNvSpPr txBox="1"/>
          <p:nvPr/>
        </p:nvSpPr>
        <p:spPr>
          <a:xfrm>
            <a:off x="4009126" y="3779206"/>
            <a:ext cx="2030888" cy="2634183"/>
          </a:xfrm>
          <a:prstGeom prst="rect">
            <a:avLst/>
          </a:prstGeom>
          <a:noFill/>
        </p:spPr>
        <p:txBody>
          <a:bodyPr wrap="square" rtlCol="0">
            <a:spAutoFit/>
          </a:bodyPr>
          <a:lstStyle/>
          <a:p>
            <a:pPr>
              <a:lnSpc>
                <a:spcPct val="150000"/>
              </a:lnSpc>
            </a:pPr>
            <a:r>
              <a:rPr lang="zh-CN" altLang="en-US" sz="1600" b="1" dirty="0">
                <a:latin typeface="微软雅黑" panose="020B0503020204020204" charset="-122"/>
                <a:ea typeface="微软雅黑" panose="020B0503020204020204" charset="-122"/>
              </a:rPr>
              <a:t>修改前：</a:t>
            </a:r>
            <a:endParaRPr lang="en-US" altLang="zh-CN" sz="1600" b="1" dirty="0">
              <a:latin typeface="微软雅黑" panose="020B0503020204020204" charset="-122"/>
              <a:ea typeface="微软雅黑" panose="020B0503020204020204" charset="-122"/>
            </a:endParaRPr>
          </a:p>
          <a:p>
            <a:pPr>
              <a:lnSpc>
                <a:spcPct val="150000"/>
              </a:lnSpc>
            </a:pP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读写矩阵</a:t>
            </a:r>
            <a:r>
              <a:rPr lang="en-US" altLang="zh-CN" sz="1600" dirty="0">
                <a:latin typeface="微软雅黑" panose="020B0503020204020204" charset="-122"/>
                <a:ea typeface="微软雅黑" panose="020B0503020204020204" charset="-122"/>
              </a:rPr>
              <a:t>E/B</a:t>
            </a:r>
            <a:r>
              <a:rPr lang="zh-CN" altLang="en-US" sz="1600" dirty="0">
                <a:latin typeface="微软雅黑" panose="020B0503020204020204" charset="-122"/>
                <a:ea typeface="微软雅黑" panose="020B0503020204020204" charset="-122"/>
              </a:rPr>
              <a:t>大小为</a:t>
            </a:r>
            <a:r>
              <a:rPr lang="en-US" altLang="zh-CN" sz="1600" dirty="0" err="1">
                <a:latin typeface="微软雅黑" panose="020B0503020204020204" charset="-122"/>
                <a:ea typeface="微软雅黑" panose="020B0503020204020204" charset="-122"/>
              </a:rPr>
              <a:t>4x2</a:t>
            </a:r>
            <a:r>
              <a:rPr lang="zh-CN" altLang="en-US" sz="1600" dirty="0">
                <a:latin typeface="微软雅黑" panose="020B0503020204020204" charset="-122"/>
                <a:ea typeface="微软雅黑" panose="020B0503020204020204" charset="-122"/>
              </a:rPr>
              <a:t>的矩阵块需要</a:t>
            </a:r>
            <a:r>
              <a:rPr lang="en-US" altLang="zh-CN" sz="1600" dirty="0">
                <a:solidFill>
                  <a:srgbClr val="C00000"/>
                </a:solidFill>
                <a:latin typeface="微软雅黑" panose="020B0503020204020204" charset="-122"/>
                <a:ea typeface="微软雅黑" panose="020B0503020204020204" charset="-122"/>
              </a:rPr>
              <a:t>4</a:t>
            </a:r>
            <a:r>
              <a:rPr lang="zh-CN" altLang="en-US" sz="1600" dirty="0">
                <a:latin typeface="微软雅黑" panose="020B0503020204020204" charset="-122"/>
                <a:ea typeface="微软雅黑" panose="020B0503020204020204" charset="-122"/>
              </a:rPr>
              <a:t>个周期</a:t>
            </a:r>
            <a:endParaRPr lang="en-US" altLang="zh-CN" sz="1600" dirty="0">
              <a:latin typeface="微软雅黑" panose="020B0503020204020204" charset="-122"/>
              <a:ea typeface="微软雅黑" panose="020B0503020204020204" charset="-122"/>
            </a:endParaRPr>
          </a:p>
          <a:p>
            <a:pPr>
              <a:lnSpc>
                <a:spcPct val="150000"/>
              </a:lnSpc>
            </a:pPr>
            <a:r>
              <a:rPr lang="zh-CN" altLang="en-US" sz="1600" b="1" dirty="0">
                <a:latin typeface="微软雅黑" panose="020B0503020204020204" charset="-122"/>
                <a:ea typeface="微软雅黑" panose="020B0503020204020204" charset="-122"/>
              </a:rPr>
              <a:t>修改后：</a:t>
            </a:r>
            <a:endParaRPr lang="en-US" altLang="zh-CN" sz="1600" b="1" dirty="0">
              <a:latin typeface="微软雅黑" panose="020B0503020204020204" charset="-122"/>
              <a:ea typeface="微软雅黑" panose="020B0503020204020204" charset="-122"/>
            </a:endParaRPr>
          </a:p>
          <a:p>
            <a:pPr>
              <a:lnSpc>
                <a:spcPct val="150000"/>
              </a:lnSpc>
            </a:pP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读写</a:t>
            </a:r>
            <a:r>
              <a:rPr lang="en-US" altLang="zh-CN" sz="1600" dirty="0">
                <a:latin typeface="微软雅黑" panose="020B0503020204020204" charset="-122"/>
                <a:ea typeface="微软雅黑" panose="020B0503020204020204" charset="-122"/>
              </a:rPr>
              <a:t>E/B</a:t>
            </a:r>
            <a:r>
              <a:rPr lang="zh-CN" altLang="en-US" sz="1600" dirty="0">
                <a:latin typeface="微软雅黑" panose="020B0503020204020204" charset="-122"/>
                <a:ea typeface="微软雅黑" panose="020B0503020204020204" charset="-122"/>
              </a:rPr>
              <a:t>的矩阵块仅需要</a:t>
            </a:r>
            <a:r>
              <a:rPr lang="en-US" altLang="zh-CN" sz="1600" dirty="0">
                <a:solidFill>
                  <a:srgbClr val="C00000"/>
                </a:solidFill>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个周期</a:t>
            </a:r>
            <a:endParaRPr lang="en-US" altLang="zh-CN" sz="1600" dirty="0">
              <a:latin typeface="微软雅黑" panose="020B0503020204020204" charset="-122"/>
              <a:ea typeface="微软雅黑" panose="020B0503020204020204" charset="-122"/>
            </a:endParaRPr>
          </a:p>
        </p:txBody>
      </p:sp>
      <p:sp>
        <p:nvSpPr>
          <p:cNvPr id="51" name="矩形: 圆角 50"/>
          <p:cNvSpPr/>
          <p:nvPr/>
        </p:nvSpPr>
        <p:spPr>
          <a:xfrm>
            <a:off x="9887705" y="3428999"/>
            <a:ext cx="2063742" cy="3087495"/>
          </a:xfrm>
          <a:prstGeom prst="roundRect">
            <a:avLst>
              <a:gd name="adj" fmla="val 5496"/>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p:cNvSpPr txBox="1"/>
          <p:nvPr/>
        </p:nvSpPr>
        <p:spPr>
          <a:xfrm>
            <a:off x="9913463" y="3429000"/>
            <a:ext cx="2030888" cy="3003515"/>
          </a:xfrm>
          <a:prstGeom prst="rect">
            <a:avLst/>
          </a:prstGeom>
          <a:noFill/>
        </p:spPr>
        <p:txBody>
          <a:bodyPr wrap="square" rtlCol="0">
            <a:spAutoFit/>
          </a:bodyPr>
          <a:lstStyle/>
          <a:p>
            <a:pPr>
              <a:lnSpc>
                <a:spcPct val="150000"/>
              </a:lnSpc>
            </a:pPr>
            <a:r>
              <a:rPr lang="zh-CN" altLang="en-US" sz="1600" b="1" dirty="0">
                <a:latin typeface="微软雅黑" panose="020B0503020204020204" charset="-122"/>
                <a:ea typeface="微软雅黑" panose="020B0503020204020204" charset="-122"/>
              </a:rPr>
              <a:t>修改前：</a:t>
            </a:r>
            <a:endParaRPr lang="en-US" altLang="zh-CN" sz="1600" b="1" dirty="0">
              <a:latin typeface="微软雅黑" panose="020B0503020204020204" charset="-122"/>
              <a:ea typeface="微软雅黑" panose="020B0503020204020204" charset="-122"/>
            </a:endParaRPr>
          </a:p>
          <a:p>
            <a:pPr>
              <a:lnSpc>
                <a:spcPct val="150000"/>
              </a:lnSpc>
            </a:pPr>
            <a:r>
              <a:rPr lang="en-US" altLang="zh-CN" sz="1600" b="1" dirty="0">
                <a:latin typeface="微软雅黑" panose="020B0503020204020204" charset="-122"/>
                <a:ea typeface="微软雅黑" panose="020B0503020204020204" charset="-122"/>
              </a:rPr>
              <a:t>    </a:t>
            </a:r>
            <a:r>
              <a:rPr lang="en-US" altLang="zh-CN" sz="1600" dirty="0">
                <a:latin typeface="微软雅黑" panose="020B0503020204020204" charset="-122"/>
                <a:ea typeface="微软雅黑" panose="020B0503020204020204" charset="-122"/>
              </a:rPr>
              <a:t>S'</a:t>
            </a:r>
            <a:r>
              <a:rPr lang="zh-CN" altLang="en-US" sz="1600" dirty="0">
                <a:latin typeface="微软雅黑" panose="020B0503020204020204" charset="-122"/>
                <a:ea typeface="微软雅黑" panose="020B0503020204020204" charset="-122"/>
              </a:rPr>
              <a:t>需要</a:t>
            </a:r>
            <a:r>
              <a:rPr lang="en-US" altLang="zh-CN" sz="1600" dirty="0">
                <a:solidFill>
                  <a:srgbClr val="C00000"/>
                </a:solidFill>
                <a:latin typeface="微软雅黑" panose="020B0503020204020204" charset="-122"/>
                <a:ea typeface="微软雅黑" panose="020B0503020204020204" charset="-122"/>
              </a:rPr>
              <a:t>4</a:t>
            </a:r>
            <a:r>
              <a:rPr lang="zh-CN" altLang="en-US" sz="1600" dirty="0">
                <a:latin typeface="微软雅黑" panose="020B0503020204020204" charset="-122"/>
                <a:ea typeface="微软雅黑" panose="020B0503020204020204" charset="-122"/>
              </a:rPr>
              <a:t>块</a:t>
            </a:r>
            <a:r>
              <a:rPr lang="en-US" altLang="zh-CN" sz="1600" dirty="0">
                <a:latin typeface="微软雅黑" panose="020B0503020204020204" charset="-122"/>
                <a:ea typeface="微软雅黑" panose="020B0503020204020204" charset="-122"/>
              </a:rPr>
              <a:t>BRAM</a:t>
            </a:r>
            <a:r>
              <a:rPr lang="zh-CN" altLang="en-US"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p>
            <a:pPr>
              <a:lnSpc>
                <a:spcPct val="150000"/>
              </a:lnSpc>
            </a:pPr>
            <a:r>
              <a:rPr lang="en-US" altLang="zh-CN" sz="1600" dirty="0">
                <a:latin typeface="微软雅黑" panose="020B0503020204020204" charset="-122"/>
                <a:ea typeface="微软雅黑" panose="020B0503020204020204" charset="-122"/>
              </a:rPr>
              <a:t>    B'</a:t>
            </a:r>
            <a:r>
              <a:rPr lang="zh-CN" altLang="en-US" sz="1600" dirty="0">
                <a:latin typeface="微软雅黑" panose="020B0503020204020204" charset="-122"/>
                <a:ea typeface="微软雅黑" panose="020B0503020204020204" charset="-122"/>
              </a:rPr>
              <a:t>需要</a:t>
            </a:r>
            <a:r>
              <a:rPr lang="en-US" altLang="zh-CN" sz="1600" dirty="0">
                <a:solidFill>
                  <a:srgbClr val="C00000"/>
                </a:solidFill>
                <a:latin typeface="微软雅黑" panose="020B0503020204020204" charset="-122"/>
                <a:ea typeface="微软雅黑" panose="020B0503020204020204" charset="-122"/>
              </a:rPr>
              <a:t>8</a:t>
            </a:r>
            <a:r>
              <a:rPr lang="zh-CN" altLang="en-US" sz="1600" dirty="0">
                <a:latin typeface="微软雅黑" panose="020B0503020204020204" charset="-122"/>
                <a:ea typeface="微软雅黑" panose="020B0503020204020204" charset="-122"/>
              </a:rPr>
              <a:t>块</a:t>
            </a:r>
            <a:r>
              <a:rPr lang="en-US" altLang="zh-CN" sz="1600" dirty="0">
                <a:latin typeface="微软雅黑" panose="020B0503020204020204" charset="-122"/>
                <a:ea typeface="微软雅黑" panose="020B0503020204020204" charset="-122"/>
              </a:rPr>
              <a:t>BRAM</a:t>
            </a:r>
            <a:endParaRPr lang="en-US" altLang="zh-CN" sz="1600" dirty="0">
              <a:latin typeface="微软雅黑" panose="020B0503020204020204" charset="-122"/>
              <a:ea typeface="微软雅黑" panose="020B0503020204020204" charset="-122"/>
            </a:endParaRPr>
          </a:p>
          <a:p>
            <a:pPr>
              <a:lnSpc>
                <a:spcPct val="150000"/>
              </a:lnSpc>
            </a:pPr>
            <a:r>
              <a:rPr lang="zh-CN" altLang="en-US" sz="1600" b="1" dirty="0">
                <a:latin typeface="微软雅黑" panose="020B0503020204020204" charset="-122"/>
                <a:ea typeface="微软雅黑" panose="020B0503020204020204" charset="-122"/>
              </a:rPr>
              <a:t>修改后：</a:t>
            </a:r>
            <a:endParaRPr lang="en-US" altLang="zh-CN" sz="1600" b="1" dirty="0">
              <a:latin typeface="微软雅黑" panose="020B0503020204020204" charset="-122"/>
              <a:ea typeface="微软雅黑" panose="020B0503020204020204" charset="-122"/>
            </a:endParaRPr>
          </a:p>
          <a:p>
            <a:pPr>
              <a:lnSpc>
                <a:spcPct val="150000"/>
              </a:lnSpc>
            </a:pPr>
            <a:r>
              <a:rPr lang="en-US" altLang="zh-CN" sz="1600" b="1"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将</a:t>
            </a:r>
            <a:r>
              <a:rPr lang="en-US" altLang="zh-CN" sz="1600" dirty="0">
                <a:latin typeface="微软雅黑" panose="020B0503020204020204" charset="-122"/>
                <a:ea typeface="微软雅黑" panose="020B0503020204020204" charset="-122"/>
              </a:rPr>
              <a:t>S'</a:t>
            </a:r>
            <a:r>
              <a:rPr lang="zh-CN" altLang="en-US" sz="1600" dirty="0">
                <a:latin typeface="微软雅黑" panose="020B0503020204020204" charset="-122"/>
                <a:ea typeface="微软雅黑" panose="020B0503020204020204" charset="-122"/>
              </a:rPr>
              <a:t>改为存在双端口</a:t>
            </a:r>
            <a:r>
              <a:rPr lang="en-US" altLang="zh-CN" sz="1600" dirty="0">
                <a:latin typeface="微软雅黑" panose="020B0503020204020204" charset="-122"/>
                <a:ea typeface="微软雅黑" panose="020B0503020204020204" charset="-122"/>
              </a:rPr>
              <a:t>RAM</a:t>
            </a:r>
            <a:r>
              <a:rPr lang="zh-CN" altLang="en-US" sz="1600" dirty="0">
                <a:latin typeface="微软雅黑" panose="020B0503020204020204" charset="-122"/>
                <a:ea typeface="微软雅黑" panose="020B0503020204020204" charset="-122"/>
              </a:rPr>
              <a:t>中，与</a:t>
            </a:r>
            <a:r>
              <a:rPr lang="en-US" altLang="zh-CN" sz="1600" dirty="0">
                <a:latin typeface="微软雅黑" panose="020B0503020204020204" charset="-122"/>
                <a:ea typeface="微软雅黑" panose="020B0503020204020204" charset="-122"/>
              </a:rPr>
              <a:t>E'</a:t>
            </a:r>
            <a:r>
              <a:rPr lang="zh-CN" altLang="en-US" sz="1600" dirty="0">
                <a:latin typeface="微软雅黑" panose="020B0503020204020204" charset="-122"/>
                <a:ea typeface="微软雅黑" panose="020B0503020204020204" charset="-122"/>
              </a:rPr>
              <a:t>进行拼接，最终需要</a:t>
            </a:r>
            <a:r>
              <a:rPr lang="en-US" altLang="zh-CN" sz="1600" dirty="0">
                <a:solidFill>
                  <a:srgbClr val="C00000"/>
                </a:solidFill>
                <a:latin typeface="微软雅黑" panose="020B0503020204020204" charset="-122"/>
                <a:ea typeface="微软雅黑" panose="020B0503020204020204" charset="-122"/>
              </a:rPr>
              <a:t>8</a:t>
            </a:r>
            <a:r>
              <a:rPr lang="zh-CN" altLang="en-US" sz="1600" dirty="0">
                <a:latin typeface="微软雅黑" panose="020B0503020204020204" charset="-122"/>
                <a:ea typeface="微软雅黑" panose="020B0503020204020204" charset="-122"/>
              </a:rPr>
              <a:t>块</a:t>
            </a:r>
            <a:r>
              <a:rPr lang="en-US" altLang="zh-CN" sz="1600" dirty="0">
                <a:latin typeface="微软雅黑" panose="020B0503020204020204" charset="-122"/>
                <a:ea typeface="微软雅黑" panose="020B0503020204020204" charset="-122"/>
              </a:rPr>
              <a:t>BRAM</a:t>
            </a:r>
            <a:endParaRPr lang="en-US" altLang="zh-CN" sz="1600" dirty="0">
              <a:latin typeface="微软雅黑" panose="020B0503020204020204" charset="-122"/>
              <a:ea typeface="微软雅黑" panose="020B0503020204020204" charset="-122"/>
            </a:endParaRPr>
          </a:p>
        </p:txBody>
      </p:sp>
      <p:pic>
        <p:nvPicPr>
          <p:cNvPr id="55" name="图片 54"/>
          <p:cNvPicPr>
            <a:picLocks noChangeAspect="1"/>
          </p:cNvPicPr>
          <p:nvPr/>
        </p:nvPicPr>
        <p:blipFill>
          <a:blip r:embed="rId6"/>
          <a:stretch>
            <a:fillRect/>
          </a:stretch>
        </p:blipFill>
        <p:spPr>
          <a:xfrm>
            <a:off x="8278170" y="914992"/>
            <a:ext cx="792480" cy="1043940"/>
          </a:xfrm>
          <a:prstGeom prst="rect">
            <a:avLst/>
          </a:prstGeom>
        </p:spPr>
      </p:pic>
      <p:sp>
        <p:nvSpPr>
          <p:cNvPr id="56" name="矩形: 圆角 55"/>
          <p:cNvSpPr/>
          <p:nvPr/>
        </p:nvSpPr>
        <p:spPr>
          <a:xfrm>
            <a:off x="7956902" y="940105"/>
            <a:ext cx="3987449" cy="1319091"/>
          </a:xfrm>
          <a:prstGeom prst="roundRect">
            <a:avLst>
              <a:gd name="adj" fmla="val 9855"/>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p:nvPr/>
        </p:nvSpPr>
        <p:spPr>
          <a:xfrm>
            <a:off x="7956902" y="1951420"/>
            <a:ext cx="1515273" cy="307777"/>
          </a:xfrm>
          <a:prstGeom prst="rect">
            <a:avLst/>
          </a:prstGeom>
        </p:spPr>
        <p:txBody>
          <a:bodyPr wrap="square">
            <a:spAutoFit/>
          </a:bodyPr>
          <a:lstStyle/>
          <a:p>
            <a:pPr algn="ctr"/>
            <a:r>
              <a:rPr lang="zh-CN" altLang="en-US" sz="1400" dirty="0">
                <a:latin typeface="微软雅黑" panose="020B0503020204020204" charset="-122"/>
                <a:ea typeface="微软雅黑" panose="020B0503020204020204" charset="-122"/>
                <a:cs typeface="Times New Roman" panose="02020603050405020304" pitchFamily="18" charset="0"/>
              </a:rPr>
              <a:t>矩阵</a:t>
            </a:r>
            <a:r>
              <a:rPr lang="en-US" altLang="zh-CN" sz="1400" dirty="0">
                <a:latin typeface="微软雅黑" panose="020B0503020204020204" charset="-122"/>
                <a:ea typeface="微软雅黑" panose="020B0503020204020204" charset="-122"/>
                <a:cs typeface="Times New Roman" panose="02020603050405020304" pitchFamily="18" charset="0"/>
              </a:rPr>
              <a:t>E''</a:t>
            </a:r>
            <a:r>
              <a:rPr lang="zh-CN" altLang="en-US" sz="1400" dirty="0">
                <a:latin typeface="微软雅黑" panose="020B0503020204020204" charset="-122"/>
                <a:ea typeface="微软雅黑" panose="020B0503020204020204" charset="-122"/>
                <a:cs typeface="Times New Roman" panose="02020603050405020304" pitchFamily="18" charset="0"/>
              </a:rPr>
              <a:t>地址规划</a:t>
            </a:r>
            <a:endParaRPr lang="zh-CN" altLang="en-US" sz="1400" dirty="0">
              <a:latin typeface="微软雅黑" panose="020B0503020204020204" charset="-122"/>
              <a:ea typeface="微软雅黑" panose="020B0503020204020204" charset="-122"/>
              <a:cs typeface="Times New Roman" panose="02020603050405020304" pitchFamily="18" charset="0"/>
            </a:endParaRPr>
          </a:p>
        </p:txBody>
      </p:sp>
      <p:sp>
        <p:nvSpPr>
          <p:cNvPr id="63" name="文本框 62"/>
          <p:cNvSpPr txBox="1"/>
          <p:nvPr/>
        </p:nvSpPr>
        <p:spPr>
          <a:xfrm>
            <a:off x="9345670" y="1096033"/>
            <a:ext cx="2554945" cy="923330"/>
          </a:xfrm>
          <a:prstGeom prst="rect">
            <a:avLst/>
          </a:prstGeom>
          <a:noFill/>
        </p:spPr>
        <p:txBody>
          <a:bodyPr wrap="square">
            <a:spAutoFit/>
          </a:bodyPr>
          <a:lstStyle/>
          <a:p>
            <a:r>
              <a:rPr lang="en-US" altLang="zh-CN" sz="1800"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矩阵</a:t>
            </a:r>
            <a:r>
              <a:rPr lang="en-US" altLang="zh-CN" dirty="0">
                <a:latin typeface="微软雅黑" panose="020B0503020204020204" charset="-122"/>
                <a:ea typeface="微软雅黑" panose="020B0503020204020204" charset="-122"/>
              </a:rPr>
              <a:t>E''</a:t>
            </a:r>
            <a:r>
              <a:rPr lang="zh-CN" altLang="en-US" dirty="0">
                <a:latin typeface="微软雅黑" panose="020B0503020204020204" charset="-122"/>
                <a:ea typeface="微软雅黑" panose="020B0503020204020204" charset="-122"/>
              </a:rPr>
              <a:t>存储在双端口</a:t>
            </a:r>
            <a:r>
              <a:rPr lang="en-US" altLang="zh-CN" dirty="0">
                <a:latin typeface="微软雅黑" panose="020B0503020204020204" charset="-122"/>
                <a:ea typeface="微软雅黑" panose="020B0503020204020204" charset="-122"/>
              </a:rPr>
              <a:t>RAM</a:t>
            </a:r>
            <a:r>
              <a:rPr lang="zh-CN" altLang="en-US" dirty="0">
                <a:latin typeface="微软雅黑" panose="020B0503020204020204" charset="-122"/>
                <a:ea typeface="微软雅黑" panose="020B0503020204020204" charset="-122"/>
              </a:rPr>
              <a:t>中，和</a:t>
            </a:r>
            <a:r>
              <a:rPr lang="en-US" altLang="zh-CN" dirty="0" err="1">
                <a:latin typeface="微软雅黑" panose="020B0503020204020204" charset="-122"/>
                <a:ea typeface="微软雅黑" panose="020B0503020204020204" charset="-122"/>
              </a:rPr>
              <a:t>B',S</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一共占用深度为</a:t>
            </a:r>
            <a:r>
              <a:rPr lang="en-US" altLang="zh-CN" dirty="0">
                <a:latin typeface="微软雅黑" panose="020B0503020204020204" charset="-122"/>
                <a:ea typeface="微软雅黑" panose="020B0503020204020204" charset="-122"/>
              </a:rPr>
              <a:t>2024</a:t>
            </a:r>
            <a:r>
              <a:rPr lang="zh-CN" altLang="en-US" dirty="0">
                <a:latin typeface="微软雅黑" panose="020B0503020204020204" charset="-122"/>
                <a:ea typeface="微软雅黑" panose="020B0503020204020204" charset="-122"/>
              </a:rPr>
              <a:t>的空间</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1</a:t>
            </a:r>
            <a:endParaRPr lang="zh-CN" altLang="en-US" sz="3600" dirty="0"/>
          </a:p>
        </p:txBody>
      </p:sp>
      <p:sp>
        <p:nvSpPr>
          <p:cNvPr id="27" name="矩形 26"/>
          <p:cNvSpPr/>
          <p:nvPr/>
        </p:nvSpPr>
        <p:spPr>
          <a:xfrm>
            <a:off x="171209" y="838188"/>
            <a:ext cx="6546835" cy="499624"/>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密钥生成流程，涉及到的矩阵运算为</a:t>
            </a:r>
            <a:r>
              <a:rPr lang="en-US" altLang="zh-CN" sz="2000" b="1" dirty="0">
                <a:latin typeface="微软雅黑" panose="020B0503020204020204" charset="-122"/>
                <a:ea typeface="微软雅黑" panose="020B0503020204020204" charset="-122"/>
                <a:cs typeface="Times New Roman" panose="02020603050405020304" pitchFamily="18" charset="0"/>
              </a:rPr>
              <a:t>B=</a:t>
            </a:r>
            <a:r>
              <a:rPr lang="en-US" altLang="zh-CN" sz="2000" b="1" dirty="0" err="1">
                <a:latin typeface="微软雅黑" panose="020B0503020204020204" charset="-122"/>
                <a:ea typeface="微软雅黑" panose="020B0503020204020204" charset="-122"/>
                <a:cs typeface="Times New Roman" panose="02020603050405020304" pitchFamily="18" charset="0"/>
              </a:rPr>
              <a:t>AS+E</a:t>
            </a:r>
            <a:endParaRPr lang="en-US" altLang="zh-CN" dirty="0">
              <a:solidFill>
                <a:srgbClr val="0070C0"/>
              </a:solidFill>
              <a:latin typeface="微软雅黑" panose="020B0503020204020204" charset="-122"/>
              <a:ea typeface="微软雅黑" panose="020B0503020204020204" charset="-122"/>
              <a:cs typeface="Times New Roman" panose="02020603050405020304" pitchFamily="18" charset="0"/>
            </a:endParaRPr>
          </a:p>
        </p:txBody>
      </p:sp>
      <p:sp>
        <p:nvSpPr>
          <p:cNvPr id="3"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高性能</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sym typeface="+mn-ea"/>
              </a:rPr>
              <a:t>算法执行流程</a:t>
            </a:r>
            <a:endParaRPr lang="zh-CN" altLang="en-US" sz="2800" b="1" dirty="0">
              <a:solidFill>
                <a:schemeClr val="tx2"/>
              </a:solidFill>
              <a:latin typeface="微软雅黑" panose="020B0503020204020204" charset="-122"/>
              <a:ea typeface="微软雅黑" panose="020B0503020204020204" charset="-122"/>
            </a:endParaRPr>
          </a:p>
        </p:txBody>
      </p:sp>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sp>
        <p:nvSpPr>
          <p:cNvPr id="2" name="文本框 1"/>
          <p:cNvSpPr txBox="1"/>
          <p:nvPr/>
        </p:nvSpPr>
        <p:spPr>
          <a:xfrm>
            <a:off x="10456128" y="5534038"/>
            <a:ext cx="1673579" cy="700576"/>
          </a:xfrm>
          <a:prstGeom prst="rect">
            <a:avLst/>
          </a:prstGeom>
          <a:noFill/>
        </p:spPr>
        <p:txBody>
          <a:bodyPr wrap="square" rtlCol="0">
            <a:spAutoFit/>
          </a:bodyPr>
          <a:lstStyle/>
          <a:p>
            <a:pPr>
              <a:lnSpc>
                <a:spcPct val="150000"/>
              </a:lnSpc>
            </a:pPr>
            <a:r>
              <a:rPr lang="en-US" altLang="zh-CN" sz="1400" b="1" dirty="0">
                <a:solidFill>
                  <a:srgbClr val="0070C0"/>
                </a:solidFill>
                <a:latin typeface="微软雅黑" panose="020B0503020204020204" charset="-122"/>
                <a:ea typeface="微软雅黑" panose="020B0503020204020204" charset="-122"/>
              </a:rPr>
              <a:t>4 </a:t>
            </a:r>
            <a:r>
              <a:rPr lang="zh-CN" altLang="en-US" sz="1400" b="1" dirty="0">
                <a:solidFill>
                  <a:srgbClr val="0070C0"/>
                </a:solidFill>
                <a:latin typeface="微软雅黑" panose="020B0503020204020204" charset="-122"/>
                <a:ea typeface="微软雅黑" panose="020B0503020204020204" charset="-122"/>
              </a:rPr>
              <a:t>块 </a:t>
            </a:r>
            <a:r>
              <a:rPr lang="en-US" altLang="zh-CN" sz="1400" b="1" dirty="0">
                <a:solidFill>
                  <a:srgbClr val="0070C0"/>
                </a:solidFill>
                <a:latin typeface="微软雅黑" panose="020B0503020204020204" charset="-122"/>
                <a:ea typeface="微软雅黑" panose="020B0503020204020204" charset="-122"/>
              </a:rPr>
              <a:t>2048*32 bit</a:t>
            </a:r>
            <a:endParaRPr lang="en-US" altLang="zh-CN" sz="1400" b="1" dirty="0">
              <a:solidFill>
                <a:srgbClr val="0070C0"/>
              </a:solidFill>
              <a:latin typeface="微软雅黑" panose="020B0503020204020204" charset="-122"/>
              <a:ea typeface="微软雅黑" panose="020B0503020204020204" charset="-122"/>
            </a:endParaRPr>
          </a:p>
          <a:p>
            <a:pPr>
              <a:lnSpc>
                <a:spcPct val="150000"/>
              </a:lnSpc>
            </a:pPr>
            <a:r>
              <a:rPr lang="zh-CN" altLang="en-US" sz="1400" b="1" dirty="0">
                <a:solidFill>
                  <a:srgbClr val="0070C0"/>
                </a:solidFill>
                <a:latin typeface="微软雅黑" panose="020B0503020204020204" charset="-122"/>
                <a:ea typeface="微软雅黑" panose="020B0503020204020204" charset="-122"/>
              </a:rPr>
              <a:t>的双端口 </a:t>
            </a:r>
            <a:r>
              <a:rPr lang="en-US" altLang="zh-CN" sz="1400" b="1" dirty="0">
                <a:solidFill>
                  <a:srgbClr val="0070C0"/>
                </a:solidFill>
                <a:latin typeface="微软雅黑" panose="020B0503020204020204" charset="-122"/>
                <a:ea typeface="微软雅黑" panose="020B0503020204020204" charset="-122"/>
              </a:rPr>
              <a:t>RAM</a:t>
            </a:r>
            <a:endParaRPr lang="en-US" altLang="zh-CN" sz="1400" b="1" dirty="0">
              <a:solidFill>
                <a:srgbClr val="0070C0"/>
              </a:solidFill>
              <a:latin typeface="微软雅黑" panose="020B0503020204020204" charset="-122"/>
              <a:ea typeface="微软雅黑" panose="020B0503020204020204" charset="-122"/>
            </a:endParaRPr>
          </a:p>
        </p:txBody>
      </p:sp>
      <p:sp>
        <p:nvSpPr>
          <p:cNvPr id="7" name="矩形 6"/>
          <p:cNvSpPr/>
          <p:nvPr/>
        </p:nvSpPr>
        <p:spPr>
          <a:xfrm>
            <a:off x="2811500" y="1417564"/>
            <a:ext cx="4478290" cy="4982441"/>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11499" y="6377770"/>
            <a:ext cx="4477224" cy="377411"/>
          </a:xfrm>
          <a:prstGeom prst="rect">
            <a:avLst/>
          </a:prstGeom>
        </p:spPr>
        <p:txBody>
          <a:bodyPr wrap="square">
            <a:spAutoFit/>
          </a:bodyPr>
          <a:lstStyle/>
          <a:p>
            <a:pPr algn="ctr">
              <a:lnSpc>
                <a:spcPct val="150000"/>
              </a:lnSpc>
            </a:pPr>
            <a:r>
              <a:rPr lang="en-US" altLang="zh-CN" sz="1400" b="1" dirty="0" err="1">
                <a:latin typeface="微软雅黑" panose="020B0503020204020204" charset="-122"/>
                <a:ea typeface="微软雅黑" panose="020B0503020204020204" charset="-122"/>
              </a:rPr>
              <a:t>KeyGen</a:t>
            </a:r>
            <a:r>
              <a:rPr lang="zh-CN" altLang="en-US" sz="1400" b="1" dirty="0">
                <a:latin typeface="微软雅黑" panose="020B0503020204020204" charset="-122"/>
                <a:ea typeface="微软雅黑" panose="020B0503020204020204" charset="-122"/>
              </a:rPr>
              <a:t>工作流程图</a:t>
            </a:r>
            <a:endParaRPr lang="zh-CN" altLang="en-US" sz="1400" b="1" dirty="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1"/>
          <a:stretch>
            <a:fillRect/>
          </a:stretch>
        </p:blipFill>
        <p:spPr>
          <a:xfrm>
            <a:off x="3007024" y="1477191"/>
            <a:ext cx="4109803" cy="4884252"/>
          </a:xfrm>
          <a:prstGeom prst="rect">
            <a:avLst/>
          </a:prstGeom>
        </p:spPr>
      </p:pic>
      <p:pic>
        <p:nvPicPr>
          <p:cNvPr id="10" name="图片 9"/>
          <p:cNvPicPr>
            <a:picLocks noChangeAspect="1"/>
          </p:cNvPicPr>
          <p:nvPr/>
        </p:nvPicPr>
        <p:blipFill>
          <a:blip r:embed="rId2"/>
          <a:stretch>
            <a:fillRect/>
          </a:stretch>
        </p:blipFill>
        <p:spPr>
          <a:xfrm>
            <a:off x="551372" y="1417564"/>
            <a:ext cx="2032892" cy="5003506"/>
          </a:xfrm>
          <a:prstGeom prst="rect">
            <a:avLst/>
          </a:prstGeom>
        </p:spPr>
      </p:pic>
      <p:sp>
        <p:nvSpPr>
          <p:cNvPr id="11" name="矩形 10"/>
          <p:cNvSpPr/>
          <p:nvPr/>
        </p:nvSpPr>
        <p:spPr>
          <a:xfrm>
            <a:off x="514305" y="1399467"/>
            <a:ext cx="2125538" cy="5003506"/>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596374" y="5249220"/>
            <a:ext cx="763099" cy="738664"/>
          </a:xfrm>
          <a:prstGeom prst="rect">
            <a:avLst/>
          </a:prstGeom>
          <a:noFill/>
        </p:spPr>
        <p:txBody>
          <a:bodyPr wrap="square" rtlCol="0">
            <a:spAutoFit/>
          </a:bodyPr>
          <a:lstStyle/>
          <a:p>
            <a:pPr>
              <a:lnSpc>
                <a:spcPct val="150000"/>
              </a:lnSpc>
            </a:pPr>
            <a:r>
              <a:rPr lang="en-US" altLang="zh-CN" sz="1400" b="1" dirty="0">
                <a:solidFill>
                  <a:srgbClr val="C00000"/>
                </a:solidFill>
                <a:latin typeface="微软雅黑" panose="020B0503020204020204" charset="-122"/>
                <a:ea typeface="微软雅黑" panose="020B0503020204020204" charset="-122"/>
              </a:rPr>
              <a:t>16</a:t>
            </a:r>
            <a:r>
              <a:rPr lang="zh-CN" altLang="en-US" sz="1400" b="1" dirty="0">
                <a:solidFill>
                  <a:srgbClr val="00B050"/>
                </a:solidFill>
                <a:latin typeface="微软雅黑" panose="020B0503020204020204" charset="-122"/>
                <a:ea typeface="微软雅黑" panose="020B0503020204020204" charset="-122"/>
              </a:rPr>
              <a:t>块</a:t>
            </a:r>
            <a:r>
              <a:rPr lang="en-US" altLang="zh-CN" sz="1400" b="1" dirty="0">
                <a:solidFill>
                  <a:srgbClr val="00B050"/>
                </a:solidFill>
                <a:latin typeface="微软雅黑" panose="020B0503020204020204" charset="-122"/>
                <a:ea typeface="微软雅黑" panose="020B0503020204020204" charset="-122"/>
              </a:rPr>
              <a:t>BRAM</a:t>
            </a:r>
            <a:endParaRPr lang="en-US" altLang="zh-CN" sz="1400" b="1" dirty="0">
              <a:solidFill>
                <a:srgbClr val="00B050"/>
              </a:solidFill>
              <a:latin typeface="微软雅黑" panose="020B0503020204020204" charset="-122"/>
              <a:ea typeface="微软雅黑" panose="020B0503020204020204" charset="-122"/>
            </a:endParaRPr>
          </a:p>
        </p:txBody>
      </p:sp>
      <p:sp>
        <p:nvSpPr>
          <p:cNvPr id="13" name="文本框 12"/>
          <p:cNvSpPr txBox="1"/>
          <p:nvPr/>
        </p:nvSpPr>
        <p:spPr>
          <a:xfrm>
            <a:off x="1437435" y="4108365"/>
            <a:ext cx="1056696" cy="1107996"/>
          </a:xfrm>
          <a:prstGeom prst="rect">
            <a:avLst/>
          </a:prstGeom>
          <a:noFill/>
        </p:spPr>
        <p:txBody>
          <a:bodyPr wrap="square" rtlCol="0">
            <a:spAutoFit/>
          </a:bodyPr>
          <a:lstStyle/>
          <a:p>
            <a:pPr>
              <a:lnSpc>
                <a:spcPct val="150000"/>
              </a:lnSpc>
            </a:pPr>
            <a:r>
              <a:rPr lang="en-US" altLang="zh-CN" sz="1100" b="1" dirty="0">
                <a:solidFill>
                  <a:srgbClr val="00B050"/>
                </a:solidFill>
                <a:latin typeface="微软雅黑" panose="020B0503020204020204" charset="-122"/>
                <a:ea typeface="微软雅黑" panose="020B0503020204020204" charset="-122"/>
              </a:rPr>
              <a:t>2</a:t>
            </a:r>
            <a:r>
              <a:rPr lang="zh-CN" altLang="en-US" sz="1100" b="1" dirty="0">
                <a:solidFill>
                  <a:srgbClr val="00B050"/>
                </a:solidFill>
                <a:latin typeface="微软雅黑" panose="020B0503020204020204" charset="-122"/>
                <a:ea typeface="微软雅黑" panose="020B0503020204020204" charset="-122"/>
              </a:rPr>
              <a:t>块</a:t>
            </a:r>
            <a:r>
              <a:rPr lang="en-US" altLang="zh-CN" sz="1100" b="1" dirty="0">
                <a:solidFill>
                  <a:srgbClr val="00B050"/>
                </a:solidFill>
                <a:latin typeface="微软雅黑" panose="020B0503020204020204" charset="-122"/>
                <a:ea typeface="微软雅黑" panose="020B0503020204020204" charset="-122"/>
              </a:rPr>
              <a:t> 4096*32</a:t>
            </a:r>
            <a:endParaRPr lang="en-US" altLang="zh-CN" sz="1100" b="1" dirty="0">
              <a:solidFill>
                <a:srgbClr val="00B050"/>
              </a:solidFill>
              <a:latin typeface="微软雅黑" panose="020B0503020204020204" charset="-122"/>
              <a:ea typeface="微软雅黑" panose="020B0503020204020204" charset="-122"/>
            </a:endParaRPr>
          </a:p>
          <a:p>
            <a:pPr>
              <a:lnSpc>
                <a:spcPct val="150000"/>
              </a:lnSpc>
            </a:pPr>
            <a:r>
              <a:rPr lang="en-US" altLang="zh-CN" sz="1100" b="1" dirty="0" err="1">
                <a:solidFill>
                  <a:srgbClr val="00B050"/>
                </a:solidFill>
                <a:latin typeface="微软雅黑" panose="020B0503020204020204" charset="-122"/>
                <a:ea typeface="微软雅黑" panose="020B0503020204020204" charset="-122"/>
              </a:rPr>
              <a:t>SpRAM</a:t>
            </a:r>
            <a:r>
              <a:rPr lang="en-US" altLang="zh-CN" sz="1100" b="1" dirty="0">
                <a:solidFill>
                  <a:srgbClr val="00B050"/>
                </a:solidFill>
                <a:latin typeface="微软雅黑" panose="020B0503020204020204" charset="-122"/>
                <a:ea typeface="微软雅黑" panose="020B0503020204020204" charset="-122"/>
              </a:rPr>
              <a:t> +</a:t>
            </a:r>
            <a:endParaRPr lang="en-US" altLang="zh-CN" sz="1100" b="1" dirty="0">
              <a:solidFill>
                <a:srgbClr val="00B050"/>
              </a:solidFill>
              <a:latin typeface="微软雅黑" panose="020B0503020204020204" charset="-122"/>
              <a:ea typeface="微软雅黑" panose="020B0503020204020204" charset="-122"/>
            </a:endParaRPr>
          </a:p>
          <a:p>
            <a:pPr>
              <a:lnSpc>
                <a:spcPct val="150000"/>
              </a:lnSpc>
            </a:pPr>
            <a:r>
              <a:rPr lang="en-US" altLang="zh-CN" sz="1100" b="1" dirty="0">
                <a:solidFill>
                  <a:srgbClr val="00B050"/>
                </a:solidFill>
                <a:latin typeface="微软雅黑" panose="020B0503020204020204" charset="-122"/>
                <a:ea typeface="微软雅黑" panose="020B0503020204020204" charset="-122"/>
              </a:rPr>
              <a:t>4</a:t>
            </a:r>
            <a:r>
              <a:rPr lang="zh-CN" altLang="en-US" sz="1100" b="1" dirty="0">
                <a:solidFill>
                  <a:srgbClr val="00B050"/>
                </a:solidFill>
                <a:latin typeface="微软雅黑" panose="020B0503020204020204" charset="-122"/>
                <a:ea typeface="微软雅黑" panose="020B0503020204020204" charset="-122"/>
              </a:rPr>
              <a:t>块 </a:t>
            </a:r>
            <a:r>
              <a:rPr lang="en-US" altLang="zh-CN" sz="1100" b="1" dirty="0">
                <a:solidFill>
                  <a:srgbClr val="00B050"/>
                </a:solidFill>
                <a:latin typeface="微软雅黑" panose="020B0503020204020204" charset="-122"/>
                <a:ea typeface="微软雅黑" panose="020B0503020204020204" charset="-122"/>
              </a:rPr>
              <a:t>2048*32</a:t>
            </a:r>
            <a:endParaRPr lang="en-US" altLang="zh-CN" sz="1100" b="1" dirty="0">
              <a:solidFill>
                <a:srgbClr val="00B050"/>
              </a:solidFill>
              <a:latin typeface="微软雅黑" panose="020B0503020204020204" charset="-122"/>
              <a:ea typeface="微软雅黑" panose="020B0503020204020204" charset="-122"/>
            </a:endParaRPr>
          </a:p>
          <a:p>
            <a:pPr>
              <a:lnSpc>
                <a:spcPct val="150000"/>
              </a:lnSpc>
            </a:pPr>
            <a:r>
              <a:rPr lang="en-US" altLang="zh-CN" sz="1100" b="1" dirty="0" err="1">
                <a:solidFill>
                  <a:srgbClr val="00B050"/>
                </a:solidFill>
                <a:latin typeface="微软雅黑" panose="020B0503020204020204" charset="-122"/>
                <a:ea typeface="微软雅黑" panose="020B0503020204020204" charset="-122"/>
              </a:rPr>
              <a:t>DpRAM</a:t>
            </a:r>
            <a:endParaRPr lang="en-US" altLang="zh-CN" sz="1100" b="1" dirty="0">
              <a:solidFill>
                <a:srgbClr val="00B050"/>
              </a:solidFill>
              <a:latin typeface="微软雅黑" panose="020B0503020204020204" charset="-122"/>
              <a:ea typeface="微软雅黑" panose="020B0503020204020204" charset="-122"/>
            </a:endParaRPr>
          </a:p>
        </p:txBody>
      </p:sp>
      <p:sp>
        <p:nvSpPr>
          <p:cNvPr id="17" name="矩形 16"/>
          <p:cNvSpPr/>
          <p:nvPr/>
        </p:nvSpPr>
        <p:spPr>
          <a:xfrm>
            <a:off x="580747" y="6377770"/>
            <a:ext cx="2049915" cy="377411"/>
          </a:xfrm>
          <a:prstGeom prst="rect">
            <a:avLst/>
          </a:prstGeom>
        </p:spPr>
        <p:txBody>
          <a:bodyPr wrap="square">
            <a:spAutoFit/>
          </a:bodyPr>
          <a:lstStyle/>
          <a:p>
            <a:pPr algn="ctr">
              <a:lnSpc>
                <a:spcPct val="150000"/>
              </a:lnSpc>
            </a:pPr>
            <a:r>
              <a:rPr lang="zh-CN" altLang="en-US" sz="1400" b="1" dirty="0">
                <a:latin typeface="微软雅黑" panose="020B0503020204020204" charset="-122"/>
                <a:ea typeface="微软雅黑" panose="020B0503020204020204" charset="-122"/>
              </a:rPr>
              <a:t>地址空间规划</a:t>
            </a:r>
            <a:endParaRPr lang="zh-CN" altLang="en-US" sz="1400" b="1"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3"/>
          <a:stretch>
            <a:fillRect/>
          </a:stretch>
        </p:blipFill>
        <p:spPr>
          <a:xfrm>
            <a:off x="7469721" y="771234"/>
            <a:ext cx="3011759" cy="5650401"/>
          </a:xfrm>
          <a:prstGeom prst="rect">
            <a:avLst/>
          </a:prstGeom>
        </p:spPr>
      </p:pic>
      <p:sp>
        <p:nvSpPr>
          <p:cNvPr id="33" name="矩形 32"/>
          <p:cNvSpPr/>
          <p:nvPr/>
        </p:nvSpPr>
        <p:spPr>
          <a:xfrm>
            <a:off x="7469721" y="6377771"/>
            <a:ext cx="3011759" cy="377411"/>
          </a:xfrm>
          <a:prstGeom prst="rect">
            <a:avLst/>
          </a:prstGeom>
        </p:spPr>
        <p:txBody>
          <a:bodyPr wrap="square">
            <a:spAutoFit/>
          </a:bodyPr>
          <a:lstStyle/>
          <a:p>
            <a:pPr algn="ctr">
              <a:lnSpc>
                <a:spcPct val="150000"/>
              </a:lnSpc>
            </a:pPr>
            <a:r>
              <a:rPr lang="en-US" altLang="zh-CN" sz="1400" b="1" dirty="0" err="1">
                <a:latin typeface="微软雅黑" panose="020B0503020204020204" charset="-122"/>
                <a:ea typeface="微软雅黑" panose="020B0503020204020204" charset="-122"/>
              </a:rPr>
              <a:t>KeyGen</a:t>
            </a:r>
            <a:r>
              <a:rPr lang="zh-CN" altLang="en-US" sz="1400" b="1" dirty="0">
                <a:latin typeface="微软雅黑" panose="020B0503020204020204" charset="-122"/>
                <a:ea typeface="微软雅黑" panose="020B0503020204020204" charset="-122"/>
              </a:rPr>
              <a:t>数据流图</a:t>
            </a:r>
            <a:endParaRPr lang="zh-CN" altLang="en-US" sz="1400" b="1" dirty="0">
              <a:latin typeface="微软雅黑" panose="020B0503020204020204" charset="-122"/>
              <a:ea typeface="微软雅黑" panose="020B0503020204020204" charset="-122"/>
            </a:endParaRPr>
          </a:p>
        </p:txBody>
      </p:sp>
      <p:sp>
        <p:nvSpPr>
          <p:cNvPr id="34" name="文本框 33"/>
          <p:cNvSpPr txBox="1"/>
          <p:nvPr/>
        </p:nvSpPr>
        <p:spPr>
          <a:xfrm>
            <a:off x="7970226" y="4008262"/>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①</a:t>
            </a:r>
            <a:endParaRPr lang="zh-CN" altLang="en-US" sz="1200" b="1" dirty="0">
              <a:solidFill>
                <a:srgbClr val="FF0000"/>
              </a:solidFill>
              <a:latin typeface="Consolas" panose="020B0609020204030204" pitchFamily="49" charset="0"/>
            </a:endParaRPr>
          </a:p>
        </p:txBody>
      </p:sp>
      <p:sp>
        <p:nvSpPr>
          <p:cNvPr id="35" name="文本框 34"/>
          <p:cNvSpPr txBox="1"/>
          <p:nvPr/>
        </p:nvSpPr>
        <p:spPr>
          <a:xfrm>
            <a:off x="8533455" y="3765802"/>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②</a:t>
            </a:r>
            <a:endParaRPr lang="zh-CN" altLang="en-US" sz="1200" b="1" dirty="0">
              <a:solidFill>
                <a:srgbClr val="FF0000"/>
              </a:solidFill>
              <a:latin typeface="Consolas" panose="020B0609020204030204" pitchFamily="49" charset="0"/>
            </a:endParaRPr>
          </a:p>
        </p:txBody>
      </p:sp>
      <p:sp>
        <p:nvSpPr>
          <p:cNvPr id="36" name="文本框 35"/>
          <p:cNvSpPr txBox="1"/>
          <p:nvPr/>
        </p:nvSpPr>
        <p:spPr>
          <a:xfrm>
            <a:off x="9078895" y="1221106"/>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③</a:t>
            </a:r>
            <a:endParaRPr lang="zh-CN" altLang="en-US" sz="1200" b="1" dirty="0">
              <a:solidFill>
                <a:srgbClr val="FF0000"/>
              </a:solidFill>
              <a:latin typeface="Consolas" panose="020B0609020204030204" pitchFamily="49" charset="0"/>
            </a:endParaRPr>
          </a:p>
        </p:txBody>
      </p:sp>
      <p:sp>
        <p:nvSpPr>
          <p:cNvPr id="37" name="文本框 36"/>
          <p:cNvSpPr txBox="1"/>
          <p:nvPr/>
        </p:nvSpPr>
        <p:spPr>
          <a:xfrm>
            <a:off x="9634976" y="2034210"/>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④</a:t>
            </a:r>
            <a:endParaRPr lang="zh-CN" altLang="en-US" sz="1200" b="1" dirty="0">
              <a:solidFill>
                <a:srgbClr val="FF0000"/>
              </a:solidFill>
              <a:latin typeface="Consolas" panose="020B0609020204030204" pitchFamily="49" charset="0"/>
            </a:endParaRPr>
          </a:p>
        </p:txBody>
      </p:sp>
      <p:sp>
        <p:nvSpPr>
          <p:cNvPr id="40" name="文本框 39"/>
          <p:cNvSpPr txBox="1"/>
          <p:nvPr/>
        </p:nvSpPr>
        <p:spPr>
          <a:xfrm>
            <a:off x="10456129" y="2981277"/>
            <a:ext cx="1673579" cy="704680"/>
          </a:xfrm>
          <a:prstGeom prst="rect">
            <a:avLst/>
          </a:prstGeom>
          <a:noFill/>
        </p:spPr>
        <p:txBody>
          <a:bodyPr wrap="square">
            <a:spAutoFit/>
          </a:bodyPr>
          <a:lstStyle/>
          <a:p>
            <a:pPr>
              <a:lnSpc>
                <a:spcPct val="150000"/>
              </a:lnSpc>
            </a:pPr>
            <a:r>
              <a:rPr lang="en-US" altLang="zh-CN" sz="1400" b="1" dirty="0">
                <a:solidFill>
                  <a:srgbClr val="0070C0"/>
                </a:solidFill>
                <a:latin typeface="微软雅黑" panose="020B0503020204020204" charset="-122"/>
                <a:ea typeface="微软雅黑" panose="020B0503020204020204" charset="-122"/>
              </a:rPr>
              <a:t>2 </a:t>
            </a:r>
            <a:r>
              <a:rPr lang="zh-CN" altLang="en-US" sz="1400" b="1" dirty="0">
                <a:solidFill>
                  <a:srgbClr val="0070C0"/>
                </a:solidFill>
                <a:latin typeface="微软雅黑" panose="020B0503020204020204" charset="-122"/>
                <a:ea typeface="微软雅黑" panose="020B0503020204020204" charset="-122"/>
              </a:rPr>
              <a:t>块 </a:t>
            </a:r>
            <a:r>
              <a:rPr lang="en-US" altLang="zh-CN" sz="1400" b="1" dirty="0">
                <a:solidFill>
                  <a:srgbClr val="0070C0"/>
                </a:solidFill>
                <a:latin typeface="微软雅黑" panose="020B0503020204020204" charset="-122"/>
                <a:ea typeface="微软雅黑" panose="020B0503020204020204" charset="-122"/>
              </a:rPr>
              <a:t>4096*32 bit </a:t>
            </a:r>
            <a:endParaRPr lang="en-US" altLang="zh-CN" sz="1400" b="1" dirty="0">
              <a:solidFill>
                <a:srgbClr val="0070C0"/>
              </a:solidFill>
              <a:latin typeface="微软雅黑" panose="020B0503020204020204" charset="-122"/>
              <a:ea typeface="微软雅黑" panose="020B0503020204020204" charset="-122"/>
            </a:endParaRPr>
          </a:p>
          <a:p>
            <a:pPr>
              <a:lnSpc>
                <a:spcPct val="150000"/>
              </a:lnSpc>
            </a:pPr>
            <a:r>
              <a:rPr lang="zh-CN" altLang="en-US" sz="1400" b="1" dirty="0">
                <a:solidFill>
                  <a:srgbClr val="0070C0"/>
                </a:solidFill>
                <a:latin typeface="微软雅黑" panose="020B0503020204020204" charset="-122"/>
                <a:ea typeface="微软雅黑" panose="020B0503020204020204" charset="-122"/>
              </a:rPr>
              <a:t>的单端口 </a:t>
            </a:r>
            <a:r>
              <a:rPr lang="en-US" altLang="zh-CN" sz="1400" b="1" dirty="0">
                <a:solidFill>
                  <a:srgbClr val="0070C0"/>
                </a:solidFill>
                <a:latin typeface="微软雅黑" panose="020B0503020204020204" charset="-122"/>
                <a:ea typeface="微软雅黑" panose="020B0503020204020204" charset="-122"/>
              </a:rPr>
              <a:t>RAM</a:t>
            </a:r>
            <a:endParaRPr lang="zh-CN" altLang="en-US" sz="1400" dirty="0">
              <a:solidFill>
                <a:srgbClr val="0070C0"/>
              </a:solidFill>
            </a:endParaRPr>
          </a:p>
        </p:txBody>
      </p:sp>
      <p:cxnSp>
        <p:nvCxnSpPr>
          <p:cNvPr id="44" name="直接箭头连接符 43"/>
          <p:cNvCxnSpPr/>
          <p:nvPr/>
        </p:nvCxnSpPr>
        <p:spPr>
          <a:xfrm flipH="1" flipV="1">
            <a:off x="10456128" y="5374434"/>
            <a:ext cx="292737" cy="2249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flipV="1">
            <a:off x="10456128" y="2797823"/>
            <a:ext cx="292737" cy="2249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spcBef>
                <a:spcPts val="0"/>
              </a:spcBef>
              <a:spcAft>
                <a:spcPts val="0"/>
              </a:spcAft>
              <a:defRPr/>
            </a:pPr>
            <a:r>
              <a:rPr lang="en-US" altLang="zh-CN" sz="3600" dirty="0"/>
              <a:t>1</a:t>
            </a:r>
            <a:endParaRPr lang="zh-CN" altLang="en-US" sz="3600" dirty="0"/>
          </a:p>
        </p:txBody>
      </p:sp>
      <p:sp>
        <p:nvSpPr>
          <p:cNvPr id="27" name="矩形 26"/>
          <p:cNvSpPr/>
          <p:nvPr/>
        </p:nvSpPr>
        <p:spPr>
          <a:xfrm>
            <a:off x="152545" y="838188"/>
            <a:ext cx="6759743" cy="499624"/>
          </a:xfrm>
          <a:prstGeom prst="rect">
            <a:avLst/>
          </a:prstGeom>
        </p:spPr>
        <p:txBody>
          <a:bodyPr wrap="square">
            <a:spAutoFit/>
          </a:bodyPr>
          <a:lstStyle/>
          <a:p>
            <a:pPr marL="342900" indent="-342900" algn="just">
              <a:lnSpc>
                <a:spcPct val="150000"/>
              </a:lnSpc>
              <a:buFont typeface="Wingdings" panose="05000000000000000000" pitchFamily="2" charset="2"/>
              <a:buChar char="n"/>
              <a:defRPr/>
            </a:pPr>
            <a:r>
              <a:rPr lang="zh-CN" altLang="en-US" sz="2000" b="1" dirty="0">
                <a:latin typeface="微软雅黑" panose="020B0503020204020204" charset="-122"/>
                <a:ea typeface="微软雅黑" panose="020B0503020204020204" charset="-122"/>
                <a:cs typeface="Times New Roman" panose="02020603050405020304" pitchFamily="18" charset="0"/>
              </a:rPr>
              <a:t>封装流程，涉及到的矩阵运算为</a:t>
            </a:r>
            <a:r>
              <a:rPr lang="en-US" altLang="zh-CN" sz="2000" b="1" dirty="0">
                <a:latin typeface="微软雅黑" panose="020B0503020204020204" charset="-122"/>
                <a:ea typeface="微软雅黑" panose="020B0503020204020204" charset="-122"/>
                <a:cs typeface="Times New Roman" panose="02020603050405020304" pitchFamily="18" charset="0"/>
              </a:rPr>
              <a:t>B'=S'</a:t>
            </a:r>
            <a:r>
              <a:rPr lang="en-US" altLang="zh-CN" sz="2000" b="1" dirty="0" err="1">
                <a:latin typeface="微软雅黑" panose="020B0503020204020204" charset="-122"/>
                <a:ea typeface="微软雅黑" panose="020B0503020204020204" charset="-122"/>
                <a:cs typeface="Times New Roman" panose="02020603050405020304" pitchFamily="18" charset="0"/>
              </a:rPr>
              <a:t>A+E</a:t>
            </a:r>
            <a:r>
              <a:rPr lang="en-US" altLang="zh-CN" sz="2000" b="1" dirty="0">
                <a:latin typeface="微软雅黑" panose="020B0503020204020204" charset="-122"/>
                <a:ea typeface="微软雅黑" panose="020B0503020204020204" charset="-122"/>
                <a:cs typeface="Times New Roman" panose="02020603050405020304" pitchFamily="18" charset="0"/>
              </a:rPr>
              <a:t>',V=</a:t>
            </a:r>
            <a:r>
              <a:rPr lang="en-US" altLang="zh-CN" sz="2000" b="1" dirty="0" err="1">
                <a:latin typeface="微软雅黑" panose="020B0503020204020204" charset="-122"/>
                <a:ea typeface="微软雅黑" panose="020B0503020204020204" charset="-122"/>
                <a:cs typeface="Times New Roman" panose="02020603050405020304" pitchFamily="18" charset="0"/>
              </a:rPr>
              <a:t>S'B+E</a:t>
            </a:r>
            <a:r>
              <a:rPr lang="en-US" altLang="zh-CN" sz="2000" b="1" dirty="0">
                <a:latin typeface="微软雅黑" panose="020B0503020204020204" charset="-122"/>
                <a:ea typeface="微软雅黑" panose="020B0503020204020204" charset="-122"/>
                <a:cs typeface="Times New Roman" panose="02020603050405020304" pitchFamily="18" charset="0"/>
              </a:rPr>
              <a:t>''</a:t>
            </a:r>
            <a:endParaRPr lang="en-US" altLang="zh-CN" dirty="0">
              <a:solidFill>
                <a:srgbClr val="0070C0"/>
              </a:solidFill>
              <a:latin typeface="微软雅黑" panose="020B0503020204020204" charset="-122"/>
              <a:ea typeface="微软雅黑" panose="020B0503020204020204" charset="-122"/>
              <a:cs typeface="Times New Roman" panose="02020603050405020304" pitchFamily="18" charset="0"/>
            </a:endParaRPr>
          </a:p>
        </p:txBody>
      </p:sp>
      <p:sp>
        <p:nvSpPr>
          <p:cNvPr id="3" name="文本框 2"/>
          <p:cNvSpPr txBox="1"/>
          <p:nvPr/>
        </p:nvSpPr>
        <p:spPr>
          <a:xfrm>
            <a:off x="554990" y="277495"/>
            <a:ext cx="6944937" cy="520700"/>
          </a:xfrm>
          <a:prstGeom prst="rect">
            <a:avLst/>
          </a:prstGeom>
          <a:noFill/>
        </p:spPr>
        <p:txBody>
          <a:bodyPr wrap="square" lIns="91436" tIns="45718" rIns="91436" bIns="45718">
            <a:spAutoFit/>
          </a:bodyPr>
          <a:lstStyle/>
          <a:p>
            <a:pPr>
              <a:defRPr/>
            </a:pPr>
            <a:r>
              <a:rPr lang="zh-CN" altLang="en-US" sz="2800" b="1" dirty="0">
                <a:solidFill>
                  <a:schemeClr val="tx2"/>
                </a:solidFill>
                <a:latin typeface="微软雅黑" panose="020B0503020204020204" charset="-122"/>
                <a:ea typeface="微软雅黑" panose="020B0503020204020204" charset="-122"/>
                <a:sym typeface="+mn-ea"/>
              </a:rPr>
              <a:t>高性能</a:t>
            </a:r>
            <a:r>
              <a:rPr lang="en-US" altLang="zh-CN" sz="2800" b="1" dirty="0">
                <a:solidFill>
                  <a:schemeClr val="tx2"/>
                </a:solidFill>
                <a:latin typeface="微软雅黑" panose="020B0503020204020204" charset="-122"/>
                <a:ea typeface="微软雅黑" panose="020B0503020204020204" charset="-122"/>
                <a:sym typeface="+mn-ea"/>
              </a:rPr>
              <a:t>Frodo——</a:t>
            </a:r>
            <a:r>
              <a:rPr lang="zh-CN" altLang="en-US" sz="2800" b="1" dirty="0">
                <a:solidFill>
                  <a:schemeClr val="tx2"/>
                </a:solidFill>
                <a:latin typeface="微软雅黑" panose="020B0503020204020204" charset="-122"/>
                <a:ea typeface="微软雅黑" panose="020B0503020204020204" charset="-122"/>
                <a:sym typeface="+mn-ea"/>
              </a:rPr>
              <a:t>算法执行流程</a:t>
            </a:r>
            <a:endParaRPr lang="zh-CN" altLang="en-US" sz="2800" b="1" dirty="0">
              <a:solidFill>
                <a:schemeClr val="tx2"/>
              </a:solidFill>
              <a:latin typeface="微软雅黑" panose="020B0503020204020204" charset="-122"/>
              <a:ea typeface="微软雅黑" panose="020B0503020204020204" charset="-122"/>
            </a:endParaRPr>
          </a:p>
        </p:txBody>
      </p:sp>
      <p:grpSp>
        <p:nvGrpSpPr>
          <p:cNvPr id="18" name="组合 17"/>
          <p:cNvGrpSpPr/>
          <p:nvPr/>
        </p:nvGrpSpPr>
        <p:grpSpPr>
          <a:xfrm>
            <a:off x="6200869" y="78051"/>
            <a:ext cx="5991131" cy="707884"/>
            <a:chOff x="6200869" y="78051"/>
            <a:chExt cx="5991131" cy="707884"/>
          </a:xfrm>
        </p:grpSpPr>
        <p:grpSp>
          <p:nvGrpSpPr>
            <p:cNvPr id="19" name="组 13"/>
            <p:cNvGrpSpPr/>
            <p:nvPr/>
          </p:nvGrpSpPr>
          <p:grpSpPr bwMode="auto">
            <a:xfrm>
              <a:off x="6200869" y="78051"/>
              <a:ext cx="5991131" cy="707884"/>
              <a:chOff x="6201071" y="148098"/>
              <a:chExt cx="5990926" cy="708515"/>
            </a:xfrm>
          </p:grpSpPr>
          <p:grpSp>
            <p:nvGrpSpPr>
              <p:cNvPr id="21" name="组 2"/>
              <p:cNvGrpSpPr/>
              <p:nvPr/>
            </p:nvGrpSpPr>
            <p:grpSpPr bwMode="auto">
              <a:xfrm>
                <a:off x="11454105" y="252856"/>
                <a:ext cx="737892" cy="484288"/>
                <a:chOff x="11454105" y="252856"/>
                <a:chExt cx="737892" cy="484288"/>
              </a:xfrm>
            </p:grpSpPr>
            <p:grpSp>
              <p:nvGrpSpPr>
                <p:cNvPr id="23" name="组 1"/>
                <p:cNvGrpSpPr/>
                <p:nvPr/>
              </p:nvGrpSpPr>
              <p:grpSpPr bwMode="auto">
                <a:xfrm>
                  <a:off x="12039604" y="252856"/>
                  <a:ext cx="152393" cy="484287"/>
                  <a:chOff x="12039604" y="252856"/>
                  <a:chExt cx="152393" cy="484287"/>
                </a:xfrm>
              </p:grpSpPr>
              <p:sp>
                <p:nvSpPr>
                  <p:cNvPr id="25" name="圆角矩形 79"/>
                  <p:cNvSpPr/>
                  <p:nvPr/>
                </p:nvSpPr>
                <p:spPr>
                  <a:xfrm rot="16200000" flipV="1">
                    <a:off x="12072898" y="518110"/>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圆角矩形 80"/>
                  <p:cNvSpPr/>
                  <p:nvPr/>
                </p:nvSpPr>
                <p:spPr>
                  <a:xfrm rot="16200000" flipV="1">
                    <a:off x="12072898" y="618211"/>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圆角矩形 81"/>
                  <p:cNvSpPr/>
                  <p:nvPr/>
                </p:nvSpPr>
                <p:spPr>
                  <a:xfrm rot="16200000" flipV="1">
                    <a:off x="12072898" y="321085"/>
                    <a:ext cx="85801" cy="15239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82"/>
                  <p:cNvSpPr/>
                  <p:nvPr/>
                </p:nvSpPr>
                <p:spPr>
                  <a:xfrm rot="16200000" flipV="1">
                    <a:off x="12072898" y="421186"/>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圆角矩形 83"/>
                  <p:cNvSpPr/>
                  <p:nvPr/>
                </p:nvSpPr>
                <p:spPr>
                  <a:xfrm rot="16200000" flipV="1">
                    <a:off x="12072898" y="219394"/>
                    <a:ext cx="85801" cy="15239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圆角矩形 78"/>
                <p:cNvSpPr/>
                <p:nvPr/>
              </p:nvSpPr>
              <p:spPr>
                <a:xfrm rot="16200000" flipV="1">
                  <a:off x="11456787" y="249739"/>
                  <a:ext cx="484617" cy="4905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76"/>
              <p:cNvSpPr txBox="1">
                <a:spLocks noChangeArrowheads="1"/>
              </p:cNvSpPr>
              <p:nvPr/>
            </p:nvSpPr>
            <p:spPr bwMode="auto">
              <a:xfrm>
                <a:off x="6201071" y="148098"/>
                <a:ext cx="5239271" cy="70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r>
                  <a:rPr lang="zh-CN" altLang="en-US" sz="1200" dirty="0">
                    <a:latin typeface="华文细黑" panose="02010600040101010101" pitchFamily="2" charset="-122"/>
                    <a:ea typeface="华文细黑" panose="02010600040101010101" pitchFamily="2" charset="-122"/>
                  </a:rPr>
                  <a:t>华中科技大学</a:t>
                </a:r>
                <a:endParaRPr lang="en-US" altLang="zh-CN" sz="1200" dirty="0">
                  <a:latin typeface="华文细黑" panose="02010600040101010101" pitchFamily="2" charset="-122"/>
                  <a:ea typeface="华文细黑" panose="02010600040101010101" pitchFamily="2" charset="-122"/>
                </a:endParaRPr>
              </a:p>
              <a:p>
                <a:pPr algn="r" eaLnBrk="1" hangingPunct="1"/>
                <a:r>
                  <a:rPr lang="en-US" altLang="zh-CN" sz="1400" dirty="0">
                    <a:latin typeface="华文细黑" panose="02010600040101010101" pitchFamily="2" charset="-122"/>
                    <a:ea typeface="华文细黑" panose="02010600040101010101" pitchFamily="2" charset="-122"/>
                  </a:rPr>
                  <a:t>Huazhong </a:t>
                </a:r>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University of</a:t>
                </a:r>
                <a:endParaRPr lang="en-US" altLang="zh-CN" sz="1400" dirty="0">
                  <a:latin typeface="华文细黑" panose="02010600040101010101" pitchFamily="2" charset="-122"/>
                  <a:ea typeface="华文细黑" panose="02010600040101010101" pitchFamily="2" charset="-122"/>
                  <a:cs typeface="Segoe UI Semilight" panose="020B0402040204020203" pitchFamily="34" charset="0"/>
                </a:endParaRPr>
              </a:p>
              <a:p>
                <a:pPr algn="r" eaLnBrk="1" hangingPunct="1"/>
                <a:r>
                  <a:rPr lang="en-US" altLang="zh-CN" sz="1400" dirty="0">
                    <a:latin typeface="华文细黑" panose="02010600040101010101" pitchFamily="2" charset="-122"/>
                    <a:ea typeface="华文细黑" panose="02010600040101010101" pitchFamily="2" charset="-122"/>
                    <a:cs typeface="Segoe UI Semilight" panose="020B0402040204020203" pitchFamily="34" charset="0"/>
                  </a:rPr>
                  <a:t> Science and  Technology</a:t>
                </a:r>
                <a:endParaRPr lang="en-US" altLang="zh-CN" sz="1200" dirty="0">
                  <a:latin typeface="华文细黑" panose="02010600040101010101" pitchFamily="2" charset="-122"/>
                  <a:ea typeface="华文细黑" panose="02010600040101010101" pitchFamily="2" charset="-122"/>
                  <a:cs typeface="Segoe UI Semilight" panose="020B0402040204020203" pitchFamily="34" charset="0"/>
                </a:endParaRPr>
              </a:p>
            </p:txBody>
          </p:sp>
        </p:grpSp>
        <p:sp>
          <p:nvSpPr>
            <p:cNvPr id="20" name="KSO_Shape"/>
            <p:cNvSpPr/>
            <p:nvPr/>
          </p:nvSpPr>
          <p:spPr bwMode="auto">
            <a:xfrm>
              <a:off x="11426825" y="101587"/>
              <a:ext cx="420688" cy="646112"/>
            </a:xfrm>
            <a:custGeom>
              <a:avLst/>
              <a:gdLst>
                <a:gd name="connsiteX0" fmla="*/ 682214 w 1399652"/>
                <a:gd name="connsiteY0" fmla="*/ 622044 h 1669396"/>
                <a:gd name="connsiteX1" fmla="*/ 728400 w 1399652"/>
                <a:gd name="connsiteY1" fmla="*/ 622044 h 1669396"/>
                <a:gd name="connsiteX2" fmla="*/ 728400 w 1399652"/>
                <a:gd name="connsiteY2" fmla="*/ 1069491 h 1669396"/>
                <a:gd name="connsiteX3" fmla="*/ 682214 w 1399652"/>
                <a:gd name="connsiteY3" fmla="*/ 1069491 h 1669396"/>
                <a:gd name="connsiteX4" fmla="*/ 682214 w 1399652"/>
                <a:gd name="connsiteY4" fmla="*/ 868862 h 1669396"/>
                <a:gd name="connsiteX5" fmla="*/ 0 w 1399652"/>
                <a:gd name="connsiteY5" fmla="*/ 868862 h 1669396"/>
                <a:gd name="connsiteX6" fmla="*/ 0 w 1399652"/>
                <a:gd name="connsiteY6" fmla="*/ 822676 h 1669396"/>
                <a:gd name="connsiteX7" fmla="*/ 682214 w 1399652"/>
                <a:gd name="connsiteY7" fmla="*/ 822676 h 1669396"/>
                <a:gd name="connsiteX8" fmla="*/ 1353466 w 1399652"/>
                <a:gd name="connsiteY8" fmla="*/ 0 h 1669396"/>
                <a:gd name="connsiteX9" fmla="*/ 1399652 w 1399652"/>
                <a:gd name="connsiteY9" fmla="*/ 0 h 1669396"/>
                <a:gd name="connsiteX10" fmla="*/ 1399652 w 1399652"/>
                <a:gd name="connsiteY10" fmla="*/ 650823 h 1669396"/>
                <a:gd name="connsiteX11" fmla="*/ 1399652 w 1399652"/>
                <a:gd name="connsiteY11" fmla="*/ 650832 h 1669396"/>
                <a:gd name="connsiteX12" fmla="*/ 1399652 w 1399652"/>
                <a:gd name="connsiteY12" fmla="*/ 697009 h 1669396"/>
                <a:gd name="connsiteX13" fmla="*/ 869253 w 1399652"/>
                <a:gd name="connsiteY13" fmla="*/ 697009 h 1669396"/>
                <a:gd name="connsiteX14" fmla="*/ 869253 w 1399652"/>
                <a:gd name="connsiteY14" fmla="*/ 995295 h 1669396"/>
                <a:gd name="connsiteX15" fmla="*/ 1227733 w 1399652"/>
                <a:gd name="connsiteY15" fmla="*/ 995295 h 1669396"/>
                <a:gd name="connsiteX16" fmla="*/ 1168719 w 1399652"/>
                <a:gd name="connsiteY16" fmla="*/ 919117 h 1669396"/>
                <a:gd name="connsiteX17" fmla="*/ 1168719 w 1399652"/>
                <a:gd name="connsiteY17" fmla="*/ 917509 h 1669396"/>
                <a:gd name="connsiteX18" fmla="*/ 1399652 w 1399652"/>
                <a:gd name="connsiteY18" fmla="*/ 1018388 h 1669396"/>
                <a:gd name="connsiteX19" fmla="*/ 1399250 w 1399652"/>
                <a:gd name="connsiteY19" fmla="*/ 1018564 h 1669396"/>
                <a:gd name="connsiteX20" fmla="*/ 1399652 w 1399652"/>
                <a:gd name="connsiteY20" fmla="*/ 1018564 h 1669396"/>
                <a:gd name="connsiteX21" fmla="*/ 1399652 w 1399652"/>
                <a:gd name="connsiteY21" fmla="*/ 1669396 h 1669396"/>
                <a:gd name="connsiteX22" fmla="*/ 1353466 w 1399652"/>
                <a:gd name="connsiteY22" fmla="*/ 1669396 h 1669396"/>
                <a:gd name="connsiteX23" fmla="*/ 1353466 w 1399652"/>
                <a:gd name="connsiteY23" fmla="*/ 1038564 h 1669396"/>
                <a:gd name="connsiteX24" fmla="*/ 1168719 w 1399652"/>
                <a:gd name="connsiteY24" fmla="*/ 1119268 h 1669396"/>
                <a:gd name="connsiteX25" fmla="*/ 1168719 w 1399652"/>
                <a:gd name="connsiteY25" fmla="*/ 1117661 h 1669396"/>
                <a:gd name="connsiteX26" fmla="*/ 1227733 w 1399652"/>
                <a:gd name="connsiteY26" fmla="*/ 1041482 h 1669396"/>
                <a:gd name="connsiteX27" fmla="*/ 869253 w 1399652"/>
                <a:gd name="connsiteY27" fmla="*/ 1041482 h 1669396"/>
                <a:gd name="connsiteX28" fmla="*/ 869253 w 1399652"/>
                <a:gd name="connsiteY28" fmla="*/ 1122886 h 1669396"/>
                <a:gd name="connsiteX29" fmla="*/ 823067 w 1399652"/>
                <a:gd name="connsiteY29" fmla="*/ 1122886 h 1669396"/>
                <a:gd name="connsiteX30" fmla="*/ 823067 w 1399652"/>
                <a:gd name="connsiteY30" fmla="*/ 568650 h 1669396"/>
                <a:gd name="connsiteX31" fmla="*/ 869253 w 1399652"/>
                <a:gd name="connsiteY31" fmla="*/ 568650 h 1669396"/>
                <a:gd name="connsiteX32" fmla="*/ 869253 w 1399652"/>
                <a:gd name="connsiteY32" fmla="*/ 650823 h 1669396"/>
                <a:gd name="connsiteX33" fmla="*/ 1353466 w 1399652"/>
                <a:gd name="connsiteY33" fmla="*/ 650823 h 16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99652" h="1669396">
                  <a:moveTo>
                    <a:pt x="682214" y="622044"/>
                  </a:moveTo>
                  <a:lnTo>
                    <a:pt x="728400" y="622044"/>
                  </a:lnTo>
                  <a:lnTo>
                    <a:pt x="728400" y="1069491"/>
                  </a:lnTo>
                  <a:lnTo>
                    <a:pt x="682214" y="1069491"/>
                  </a:lnTo>
                  <a:lnTo>
                    <a:pt x="682214" y="868862"/>
                  </a:lnTo>
                  <a:lnTo>
                    <a:pt x="0" y="868862"/>
                  </a:lnTo>
                  <a:lnTo>
                    <a:pt x="0" y="822676"/>
                  </a:lnTo>
                  <a:lnTo>
                    <a:pt x="682214" y="822676"/>
                  </a:lnTo>
                  <a:close/>
                  <a:moveTo>
                    <a:pt x="1353466" y="0"/>
                  </a:moveTo>
                  <a:lnTo>
                    <a:pt x="1399652" y="0"/>
                  </a:lnTo>
                  <a:lnTo>
                    <a:pt x="1399652" y="650823"/>
                  </a:lnTo>
                  <a:lnTo>
                    <a:pt x="1399652" y="650832"/>
                  </a:lnTo>
                  <a:lnTo>
                    <a:pt x="1399652" y="697009"/>
                  </a:lnTo>
                  <a:lnTo>
                    <a:pt x="869253" y="697009"/>
                  </a:lnTo>
                  <a:lnTo>
                    <a:pt x="869253" y="995295"/>
                  </a:lnTo>
                  <a:lnTo>
                    <a:pt x="1227733" y="995295"/>
                  </a:lnTo>
                  <a:lnTo>
                    <a:pt x="1168719" y="919117"/>
                  </a:lnTo>
                  <a:lnTo>
                    <a:pt x="1168719" y="917509"/>
                  </a:lnTo>
                  <a:lnTo>
                    <a:pt x="1399652" y="1018388"/>
                  </a:lnTo>
                  <a:lnTo>
                    <a:pt x="1399250" y="1018564"/>
                  </a:lnTo>
                  <a:lnTo>
                    <a:pt x="1399652" y="1018564"/>
                  </a:lnTo>
                  <a:lnTo>
                    <a:pt x="1399652" y="1669396"/>
                  </a:lnTo>
                  <a:lnTo>
                    <a:pt x="1353466" y="1669396"/>
                  </a:lnTo>
                  <a:lnTo>
                    <a:pt x="1353466" y="1038564"/>
                  </a:lnTo>
                  <a:lnTo>
                    <a:pt x="1168719" y="1119268"/>
                  </a:lnTo>
                  <a:lnTo>
                    <a:pt x="1168719" y="1117661"/>
                  </a:lnTo>
                  <a:lnTo>
                    <a:pt x="1227733" y="1041482"/>
                  </a:lnTo>
                  <a:lnTo>
                    <a:pt x="869253" y="1041482"/>
                  </a:lnTo>
                  <a:lnTo>
                    <a:pt x="869253" y="1122886"/>
                  </a:lnTo>
                  <a:lnTo>
                    <a:pt x="823067" y="1122886"/>
                  </a:lnTo>
                  <a:lnTo>
                    <a:pt x="823067" y="568650"/>
                  </a:lnTo>
                  <a:lnTo>
                    <a:pt x="869253" y="568650"/>
                  </a:lnTo>
                  <a:lnTo>
                    <a:pt x="869253" y="650823"/>
                  </a:lnTo>
                  <a:lnTo>
                    <a:pt x="1353466" y="650823"/>
                  </a:lnTo>
                  <a:close/>
                </a:path>
              </a:pathLst>
            </a:cu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grpSp>
      <p:pic>
        <p:nvPicPr>
          <p:cNvPr id="4" name="图片 3"/>
          <p:cNvPicPr>
            <a:picLocks noChangeAspect="1"/>
          </p:cNvPicPr>
          <p:nvPr/>
        </p:nvPicPr>
        <p:blipFill>
          <a:blip r:embed="rId1"/>
          <a:stretch>
            <a:fillRect/>
          </a:stretch>
        </p:blipFill>
        <p:spPr>
          <a:xfrm>
            <a:off x="7280783" y="894486"/>
            <a:ext cx="4592914" cy="5531187"/>
          </a:xfrm>
          <a:prstGeom prst="rect">
            <a:avLst/>
          </a:prstGeom>
        </p:spPr>
      </p:pic>
      <p:sp>
        <p:nvSpPr>
          <p:cNvPr id="5" name="矩形 4"/>
          <p:cNvSpPr/>
          <p:nvPr/>
        </p:nvSpPr>
        <p:spPr>
          <a:xfrm>
            <a:off x="7280782" y="6405764"/>
            <a:ext cx="4592914" cy="377411"/>
          </a:xfrm>
          <a:prstGeom prst="rect">
            <a:avLst/>
          </a:prstGeom>
        </p:spPr>
        <p:txBody>
          <a:bodyPr wrap="square">
            <a:spAutoFit/>
          </a:bodyPr>
          <a:lstStyle/>
          <a:p>
            <a:pPr algn="ctr">
              <a:lnSpc>
                <a:spcPct val="150000"/>
              </a:lnSpc>
            </a:pPr>
            <a:r>
              <a:rPr lang="en-US" altLang="zh-CN" sz="1400" b="1" dirty="0" err="1">
                <a:latin typeface="微软雅黑" panose="020B0503020204020204" charset="-122"/>
                <a:ea typeface="微软雅黑" panose="020B0503020204020204" charset="-122"/>
              </a:rPr>
              <a:t>Encaps</a:t>
            </a:r>
            <a:r>
              <a:rPr lang="zh-CN" altLang="en-US" sz="1400" b="1" dirty="0">
                <a:latin typeface="微软雅黑" panose="020B0503020204020204" charset="-122"/>
                <a:ea typeface="微软雅黑" panose="020B0503020204020204" charset="-122"/>
              </a:rPr>
              <a:t>数据流图</a:t>
            </a:r>
            <a:endParaRPr lang="zh-CN" altLang="en-US" sz="1400" b="1"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a:stretch>
            <a:fillRect/>
          </a:stretch>
        </p:blipFill>
        <p:spPr>
          <a:xfrm>
            <a:off x="1023834" y="1448750"/>
            <a:ext cx="5954220" cy="4933969"/>
          </a:xfrm>
          <a:prstGeom prst="rect">
            <a:avLst/>
          </a:prstGeom>
        </p:spPr>
      </p:pic>
      <p:sp>
        <p:nvSpPr>
          <p:cNvPr id="14" name="矩形 13"/>
          <p:cNvSpPr/>
          <p:nvPr/>
        </p:nvSpPr>
        <p:spPr>
          <a:xfrm>
            <a:off x="977002" y="1405798"/>
            <a:ext cx="6047885" cy="5019875"/>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782263" y="4428823"/>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①</a:t>
            </a:r>
            <a:endParaRPr lang="zh-CN" altLang="en-US" sz="1200" b="1" dirty="0">
              <a:solidFill>
                <a:srgbClr val="FF0000"/>
              </a:solidFill>
              <a:latin typeface="Consolas" panose="020B0609020204030204" pitchFamily="49" charset="0"/>
            </a:endParaRPr>
          </a:p>
        </p:txBody>
      </p:sp>
      <p:sp>
        <p:nvSpPr>
          <p:cNvPr id="31" name="文本框 30"/>
          <p:cNvSpPr txBox="1"/>
          <p:nvPr/>
        </p:nvSpPr>
        <p:spPr>
          <a:xfrm>
            <a:off x="8329885" y="2969650"/>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②</a:t>
            </a:r>
            <a:endParaRPr lang="zh-CN" altLang="en-US" sz="1200" b="1" dirty="0">
              <a:solidFill>
                <a:srgbClr val="FF0000"/>
              </a:solidFill>
              <a:latin typeface="Consolas" panose="020B0609020204030204" pitchFamily="49" charset="0"/>
            </a:endParaRPr>
          </a:p>
        </p:txBody>
      </p:sp>
      <p:sp>
        <p:nvSpPr>
          <p:cNvPr id="39" name="文本框 38"/>
          <p:cNvSpPr txBox="1"/>
          <p:nvPr/>
        </p:nvSpPr>
        <p:spPr>
          <a:xfrm>
            <a:off x="8859706" y="2748632"/>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③</a:t>
            </a:r>
            <a:endParaRPr lang="zh-CN" altLang="en-US" sz="1200" b="1" dirty="0">
              <a:solidFill>
                <a:srgbClr val="FF0000"/>
              </a:solidFill>
              <a:latin typeface="Consolas" panose="020B0609020204030204" pitchFamily="49" charset="0"/>
            </a:endParaRPr>
          </a:p>
        </p:txBody>
      </p:sp>
      <p:sp>
        <p:nvSpPr>
          <p:cNvPr id="40" name="文本框 39"/>
          <p:cNvSpPr txBox="1"/>
          <p:nvPr/>
        </p:nvSpPr>
        <p:spPr>
          <a:xfrm>
            <a:off x="9435221" y="3638798"/>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④</a:t>
            </a:r>
            <a:endParaRPr lang="zh-CN" altLang="en-US" sz="1200" b="1" dirty="0">
              <a:solidFill>
                <a:srgbClr val="FF0000"/>
              </a:solidFill>
              <a:latin typeface="Consolas" panose="020B0609020204030204" pitchFamily="49" charset="0"/>
            </a:endParaRPr>
          </a:p>
        </p:txBody>
      </p:sp>
      <p:sp>
        <p:nvSpPr>
          <p:cNvPr id="41" name="文本框 40"/>
          <p:cNvSpPr txBox="1"/>
          <p:nvPr/>
        </p:nvSpPr>
        <p:spPr>
          <a:xfrm>
            <a:off x="9962144" y="5469477"/>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⑤</a:t>
            </a:r>
            <a:endParaRPr lang="zh-CN" altLang="en-US" sz="1200" b="1" dirty="0">
              <a:solidFill>
                <a:srgbClr val="FF0000"/>
              </a:solidFill>
              <a:latin typeface="Consolas" panose="020B0609020204030204" pitchFamily="49" charset="0"/>
            </a:endParaRPr>
          </a:p>
        </p:txBody>
      </p:sp>
      <p:sp>
        <p:nvSpPr>
          <p:cNvPr id="42" name="文本框 41"/>
          <p:cNvSpPr txBox="1"/>
          <p:nvPr/>
        </p:nvSpPr>
        <p:spPr>
          <a:xfrm>
            <a:off x="10500020" y="5954894"/>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⑥</a:t>
            </a:r>
            <a:endParaRPr lang="zh-CN" altLang="en-US" sz="1200" b="1" dirty="0">
              <a:solidFill>
                <a:srgbClr val="FF0000"/>
              </a:solidFill>
              <a:latin typeface="Consolas" panose="020B0609020204030204" pitchFamily="49" charset="0"/>
            </a:endParaRPr>
          </a:p>
        </p:txBody>
      </p:sp>
      <p:sp>
        <p:nvSpPr>
          <p:cNvPr id="43" name="文本框 42"/>
          <p:cNvSpPr txBox="1"/>
          <p:nvPr/>
        </p:nvSpPr>
        <p:spPr>
          <a:xfrm>
            <a:off x="11063653" y="5954894"/>
            <a:ext cx="382385" cy="276999"/>
          </a:xfrm>
          <a:prstGeom prst="rect">
            <a:avLst/>
          </a:prstGeom>
          <a:noFill/>
        </p:spPr>
        <p:txBody>
          <a:bodyPr wrap="square" rtlCol="0">
            <a:spAutoFit/>
          </a:bodyPr>
          <a:lstStyle/>
          <a:p>
            <a:r>
              <a:rPr lang="zh-CN" altLang="en-US" sz="1200" b="1" dirty="0">
                <a:solidFill>
                  <a:srgbClr val="FF0000"/>
                </a:solidFill>
                <a:latin typeface="Consolas" panose="020B0609020204030204" pitchFamily="49" charset="0"/>
              </a:rPr>
              <a:t>⑦</a:t>
            </a:r>
            <a:endParaRPr lang="zh-CN" altLang="en-US" sz="1200" b="1" dirty="0">
              <a:solidFill>
                <a:srgbClr val="FF0000"/>
              </a:solidFill>
              <a:latin typeface="Consolas" panose="020B0609020204030204" pitchFamily="49" charset="0"/>
            </a:endParaRPr>
          </a:p>
        </p:txBody>
      </p:sp>
      <p:sp>
        <p:nvSpPr>
          <p:cNvPr id="44" name="矩形 43"/>
          <p:cNvSpPr/>
          <p:nvPr/>
        </p:nvSpPr>
        <p:spPr>
          <a:xfrm>
            <a:off x="977001" y="6392444"/>
            <a:ext cx="6047885" cy="377411"/>
          </a:xfrm>
          <a:prstGeom prst="rect">
            <a:avLst/>
          </a:prstGeom>
        </p:spPr>
        <p:txBody>
          <a:bodyPr wrap="square">
            <a:spAutoFit/>
          </a:bodyPr>
          <a:lstStyle/>
          <a:p>
            <a:pPr algn="ctr">
              <a:lnSpc>
                <a:spcPct val="150000"/>
              </a:lnSpc>
            </a:pPr>
            <a:r>
              <a:rPr lang="en-US" altLang="zh-CN" sz="1400" b="1" dirty="0" err="1">
                <a:latin typeface="微软雅黑" panose="020B0503020204020204" charset="-122"/>
                <a:ea typeface="微软雅黑" panose="020B0503020204020204" charset="-122"/>
              </a:rPr>
              <a:t>Encaps</a:t>
            </a:r>
            <a:r>
              <a:rPr lang="zh-CN" altLang="en-US" sz="1400" b="1" dirty="0">
                <a:latin typeface="微软雅黑" panose="020B0503020204020204" charset="-122"/>
                <a:ea typeface="微软雅黑" panose="020B0503020204020204" charset="-122"/>
              </a:rPr>
              <a:t>工作流程图</a:t>
            </a:r>
            <a:endParaRPr lang="zh-CN" altLang="en-US" sz="1400" b="1" dirty="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TABLE_ENDDRAG_ORIGIN_RECT" val="285*269"/>
  <p:tag name="TABLE_ENDDRAG_RECT" val="657*264*285*269"/>
</p:tagLst>
</file>

<file path=ppt/tags/tag2.xml><?xml version="1.0" encoding="utf-8"?>
<p:tagLst xmlns:p="http://schemas.openxmlformats.org/presentationml/2006/main">
  <p:tag name="TABLE_ENDDRAG_ORIGIN_RECT" val="883*154"/>
  <p:tag name="TABLE_ENDDRAG_RECT" val="43*181*883*154"/>
</p:tagLst>
</file>

<file path=ppt/tags/tag3.xml><?xml version="1.0" encoding="utf-8"?>
<p:tagLst xmlns:p="http://schemas.openxmlformats.org/presentationml/2006/main">
  <p:tag name="TABLE_ENDDRAG_ORIGIN_RECT" val="883*154"/>
  <p:tag name="TABLE_ENDDRAG_RECT" val="43*181*883*154"/>
</p:tagLst>
</file>

<file path=ppt/tags/tag4.xml><?xml version="1.0" encoding="utf-8"?>
<p:tagLst xmlns:p="http://schemas.openxmlformats.org/presentationml/2006/main">
  <p:tag name="COMMONDATA" val="eyJoZGlkIjoiOGU0OGM4Yzg3ZGY2N2M4MGVhNmYxMzhiMGZjNmE4ZWEifQ=="/>
  <p:tag name="commondata" val="eyJoZGlkIjoiMmNiZWEwODdlZDIzYjc5YmFjMDQ0MDFmZmI3ODkyN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8388</Words>
  <Application>WPS 演示</Application>
  <PresentationFormat>宽屏</PresentationFormat>
  <Paragraphs>971</Paragraphs>
  <Slides>31</Slides>
  <Notes>26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5</vt:i4>
      </vt:variant>
      <vt:variant>
        <vt:lpstr>幻灯片标题</vt:lpstr>
      </vt:variant>
      <vt:variant>
        <vt:i4>31</vt:i4>
      </vt:variant>
    </vt:vector>
  </HeadingPairs>
  <TitlesOfParts>
    <vt:vector size="53" baseType="lpstr">
      <vt:lpstr>Arial</vt:lpstr>
      <vt:lpstr>宋体</vt:lpstr>
      <vt:lpstr>Wingdings</vt:lpstr>
      <vt:lpstr>Segoe UI Semilight</vt:lpstr>
      <vt:lpstr>微软雅黑</vt:lpstr>
      <vt:lpstr>等线</vt:lpstr>
      <vt:lpstr>华文细黑</vt:lpstr>
      <vt:lpstr>Times New Roman</vt:lpstr>
      <vt:lpstr>Consolas</vt:lpstr>
      <vt:lpstr>Arial Unicode MS</vt:lpstr>
      <vt:lpstr>等线 Light</vt:lpstr>
      <vt:lpstr>Times New Roman</vt:lpstr>
      <vt:lpstr>Zapf Dingbats</vt:lpstr>
      <vt:lpstr>Cambria Math</vt:lpstr>
      <vt:lpstr>Wingdings</vt:lpstr>
      <vt:lpstr>Calibri</vt:lpstr>
      <vt:lpstr>Office 主题​​</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ASUS-PC</dc:creator>
  <cp:lastModifiedBy>业火的向日葵</cp:lastModifiedBy>
  <cp:revision>1150</cp:revision>
  <dcterms:created xsi:type="dcterms:W3CDTF">2023-07-28T09:55:00Z</dcterms:created>
  <dcterms:modified xsi:type="dcterms:W3CDTF">2024-11-04T08:58:06Z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029BDB6FF2944E07887C1B395C8F2D74_13</vt:lpwstr>
  </property>
  <property fmtid="{D5CDD505-2E9C-101B-9397-08002B2CF9AE}" pid="3" name="KSOProductBuildVer">
    <vt:lpwstr>2052-12.1.0.18608</vt:lpwstr>
  </property>
</Properties>
</file>