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5" r:id="rId6"/>
    <p:sldId id="263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464" autoAdjust="0"/>
  </p:normalViewPr>
  <p:slideViewPr>
    <p:cSldViewPr snapToGrid="0">
      <p:cViewPr>
        <p:scale>
          <a:sx n="100" d="100"/>
          <a:sy n="100" d="100"/>
        </p:scale>
        <p:origin x="13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1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7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3" name="矩形 26"/>
          <p:cNvSpPr/>
          <p:nvPr/>
        </p:nvSpPr>
        <p:spPr>
          <a:xfrm>
            <a:off x="76521" y="1076767"/>
            <a:ext cx="3968750" cy="342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核心算子</a:t>
            </a:r>
            <a:endParaRPr lang="en-US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：矩阵系数生成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MACs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：矩阵乘加运算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Sampler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：高斯采样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Controller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：用户指令译码，实现数据输入输出协议，完成对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、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Systolic Array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与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缓存的控制</a:t>
            </a: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117031" y="4609444"/>
            <a:ext cx="1184275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低资源开销策略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硬件单元减少：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相较于高性能版本使用更少的计算单元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相比与高性能版本并行度降低，算法易于拆分为微过程，采用指令控制。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6470650" y="908685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低资源开销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算法硬件实现总体架构</a:t>
            </a:r>
            <a:endParaRPr lang="zh-CN" altLang="en-US" sz="1600" dirty="0">
              <a:solidFill>
                <a:srgbClr val="4472C4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770" y="1445861"/>
            <a:ext cx="7271829" cy="2105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89654" y="883281"/>
            <a:ext cx="6803798" cy="276860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矩阵运算方案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矩阵运算是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中的核心运算流程，为降低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资源使用，与高性能版本的设计有所不同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采用了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个矩阵乘法单元逐步计算矩阵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所有矩阵运算均使用一种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流程方案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在采样矩阵生成存储结束后进行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5541645" y="3476625"/>
          <a:ext cx="6059805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231005" imgH="2195830" progId="Visio.Drawing.15">
                  <p:embed/>
                </p:oleObj>
              </mc:Choice>
              <mc:Fallback>
                <p:oleObj name="" r:id="rId1" imgW="4231005" imgH="219583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1645" y="3476625"/>
                        <a:ext cx="6059805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/>
          <p:nvPr/>
        </p:nvGraphicFramePr>
        <p:xfrm>
          <a:off x="7958455" y="855345"/>
          <a:ext cx="3766185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" imgW="4610735" imgH="3091180" progId="Visio.Drawing.15">
                  <p:embed/>
                </p:oleObj>
              </mc:Choice>
              <mc:Fallback>
                <p:oleObj name="" r:id="rId3" imgW="4610735" imgH="3091180" progId="Visio.Drawing.15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455" y="855345"/>
                        <a:ext cx="3766185" cy="251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425450" y="3569335"/>
            <a:ext cx="4925060" cy="229933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>
            <a:noAutofit/>
          </a:bodyPr>
          <a:p>
            <a:r>
              <a:rPr lang="en-US" sz="2000" b="1">
                <a:solidFill>
                  <a:schemeClr val="tx1"/>
                </a:solidFill>
              </a:rPr>
              <a:t>Frodo</a:t>
            </a:r>
            <a:r>
              <a:rPr lang="zh-CN" altLang="en-US" sz="2000" b="1">
                <a:solidFill>
                  <a:schemeClr val="tx1"/>
                </a:solidFill>
              </a:rPr>
              <a:t>中的矩阵运算</a:t>
            </a:r>
            <a:r>
              <a:rPr lang="zh-CN" altLang="en-US" b="1">
                <a:solidFill>
                  <a:schemeClr val="tx1"/>
                </a:solidFill>
              </a:rPr>
              <a:t>（矩阵</a:t>
            </a:r>
            <a:r>
              <a:rPr lang="en-US" altLang="zh-CN" b="1">
                <a:solidFill>
                  <a:schemeClr val="tx1"/>
                </a:solidFill>
              </a:rPr>
              <a:t>1 *</a:t>
            </a:r>
            <a:r>
              <a:rPr lang="zh-CN" altLang="en-US" b="1">
                <a:solidFill>
                  <a:schemeClr val="tx1"/>
                </a:solidFill>
              </a:rPr>
              <a:t>矩阵</a:t>
            </a:r>
            <a:r>
              <a:rPr lang="en-US" altLang="zh-CN" b="1">
                <a:solidFill>
                  <a:schemeClr val="tx1"/>
                </a:solidFill>
              </a:rPr>
              <a:t>2 + </a:t>
            </a:r>
            <a:r>
              <a:rPr lang="zh-CN" altLang="en-US" b="1">
                <a:solidFill>
                  <a:schemeClr val="tx1"/>
                </a:solidFill>
              </a:rPr>
              <a:t>矩阵</a:t>
            </a:r>
            <a:r>
              <a:rPr lang="en-US" altLang="zh-CN" b="1">
                <a:solidFill>
                  <a:schemeClr val="tx1"/>
                </a:solidFill>
              </a:rPr>
              <a:t>3</a:t>
            </a:r>
            <a:r>
              <a:rPr lang="zh-CN" altLang="en-US" b="1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chemeClr val="tx1"/>
              </a:solidFill>
            </a:endParaRPr>
          </a:p>
          <a:p>
            <a:pPr indent="457200"/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r>
              <a:rPr lang="en-US" altLang="zh-CN" sz="1600">
                <a:solidFill>
                  <a:schemeClr val="tx1"/>
                </a:solidFill>
              </a:rPr>
              <a:t>B =AS+E</a:t>
            </a:r>
            <a:endParaRPr lang="en-US" altLang="zh-CN" sz="1600">
              <a:solidFill>
                <a:schemeClr val="tx1"/>
              </a:solidFill>
            </a:endParaRPr>
          </a:p>
          <a:p>
            <a:pPr indent="457200"/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r>
              <a:rPr lang="en-US" altLang="zh-CN" sz="1600">
                <a:solidFill>
                  <a:schemeClr val="tx1"/>
                </a:solidFill>
              </a:rPr>
              <a:t>B'=S'A+E'</a:t>
            </a:r>
            <a:endParaRPr lang="en-US" altLang="zh-CN" sz="1600">
              <a:solidFill>
                <a:schemeClr val="tx1"/>
              </a:solidFill>
            </a:endParaRPr>
          </a:p>
          <a:p>
            <a:pPr indent="457200"/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r>
              <a:rPr lang="en-US" altLang="zh-CN" sz="1600">
                <a:solidFill>
                  <a:schemeClr val="tx1"/>
                </a:solidFill>
              </a:rPr>
              <a:t>V =S'B+E''</a:t>
            </a:r>
            <a:endParaRPr lang="en-US" altLang="zh-CN" sz="1600">
              <a:solidFill>
                <a:schemeClr val="tx1"/>
              </a:solidFill>
            </a:endParaRPr>
          </a:p>
          <a:p>
            <a:pPr indent="457200"/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4</a:t>
            </a:r>
            <a:r>
              <a:rPr lang="zh-CN" altLang="en-US" sz="1600">
                <a:solidFill>
                  <a:schemeClr val="tx1"/>
                </a:solidFill>
              </a:rPr>
              <a:t>）</a:t>
            </a:r>
            <a:r>
              <a:rPr lang="en-US" altLang="zh-CN" sz="1600">
                <a:solidFill>
                  <a:schemeClr val="tx1"/>
                </a:solidFill>
              </a:rPr>
              <a:t>M=C-B'S</a:t>
            </a:r>
            <a:endParaRPr lang="en-US" altLang="zh-CN" sz="1600">
              <a:solidFill>
                <a:schemeClr val="tx1"/>
              </a:solidFill>
            </a:endParaRPr>
          </a:p>
          <a:p>
            <a:r>
              <a:rPr lang="en-US" altLang="zh-CN" sz="1600" b="1">
                <a:solidFill>
                  <a:schemeClr val="tx1"/>
                </a:solidFill>
                <a:sym typeface="+mn-ea"/>
              </a:rPr>
              <a:t>       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均采取一种运算方案，对于矩阵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行，矩阵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遍历一轮，生成一行乘法结果，之后与矩阵</a:t>
            </a:r>
            <a:r>
              <a:rPr lang="en-US" altLang="zh-CN" sz="1600" b="1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进行相加得到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结果</a:t>
            </a:r>
            <a:endParaRPr lang="zh-CN" altLang="en-US" sz="1600" b="1">
              <a:solidFill>
                <a:schemeClr val="tx1"/>
              </a:solidFill>
              <a:sym typeface="+mn-ea"/>
            </a:endParaRPr>
          </a:p>
          <a:p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7650480" y="1724025"/>
            <a:ext cx="424815" cy="857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075295" y="1316990"/>
            <a:ext cx="512445" cy="17145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866765" y="1015365"/>
            <a:ext cx="1812925" cy="175323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        S</a:t>
            </a:r>
            <a:r>
              <a:rPr lang="zh-CN" altLang="en-US" sz="1200" b="1">
                <a:sym typeface="+mn-ea"/>
              </a:rPr>
              <a:t>矩阵与其他参与运算矩阵生成顺序不一致。</a:t>
            </a:r>
            <a:endParaRPr lang="zh-CN" altLang="en-US" sz="1200" b="1">
              <a:sym typeface="+mn-ea"/>
            </a:endParaRPr>
          </a:p>
          <a:p>
            <a:r>
              <a:rPr lang="en-US" altLang="zh-CN" sz="1200" b="1">
                <a:sym typeface="+mn-ea"/>
              </a:rPr>
              <a:t>       </a:t>
            </a:r>
            <a:r>
              <a:rPr lang="zh-CN" altLang="en-US" sz="1200" b="1">
                <a:sym typeface="+mn-ea"/>
              </a:rPr>
              <a:t>在低资源开销版本中采取采样矩阵存储结束后进行运算的策略，可使所有矩阵运算使用同一种运算方案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忽略</a:t>
            </a:r>
            <a:r>
              <a:rPr lang="en-US" altLang="zh-CN" sz="1200" b="1">
                <a:sym typeface="+mn-ea"/>
              </a:rPr>
              <a:t>S</a:t>
            </a:r>
            <a:r>
              <a:rPr lang="zh-CN" altLang="en-US" sz="1200" b="1">
                <a:sym typeface="+mn-ea"/>
              </a:rPr>
              <a:t>生成顺序的特殊性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412115" y="3851910"/>
          <a:ext cx="67798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593840" imgH="2852420" progId="Visio.Drawing.15">
                  <p:embed/>
                </p:oleObj>
              </mc:Choice>
              <mc:Fallback>
                <p:oleObj name="" r:id="rId1" imgW="6593840" imgH="2852420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115" y="3851910"/>
                        <a:ext cx="6779895" cy="262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7192010" y="1088390"/>
          <a:ext cx="4752340" cy="295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971415" imgH="3245485" progId="Visio.Drawing.15">
                  <p:embed/>
                </p:oleObj>
              </mc:Choice>
              <mc:Fallback>
                <p:oleObj name="" r:id="rId3" imgW="4971415" imgH="324548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2010" y="1088390"/>
                        <a:ext cx="4752340" cy="295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7346315" y="1021080"/>
            <a:ext cx="4691380" cy="30841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835275" y="3310255"/>
            <a:ext cx="4511040" cy="879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494790" y="4196715"/>
            <a:ext cx="1329055" cy="19316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841625" y="3738245"/>
            <a:ext cx="4486910" cy="23914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9654" y="883281"/>
            <a:ext cx="6803798" cy="263017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矩阵乘法单元设计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接受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，输出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A*B+C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输入后进行转原码操作，在计算出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A*B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后转补码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利用全加器矩阵（阵列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乘法器），实现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A*B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乘法操作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对应的加法运算也通过全加器阵列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根据数据特点设计全加器阵列，减少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资源开销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811770" y="4559935"/>
            <a:ext cx="3760470" cy="18148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阵列设计思路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输入增添选择器实现乘法加法运算的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复用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仅使用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的前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位（有效数据位）参与乘法运算</a:t>
            </a: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删除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16bit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之后的运算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降低了</a:t>
            </a:r>
            <a:r>
              <a:rPr lang="en-US" altLang="zh-CN"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60%</a:t>
            </a:r>
            <a:r>
              <a:rPr lang="zh-CN" altLang="en-US"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的全加器使用</a:t>
            </a:r>
            <a:endParaRPr lang="zh-CN" altLang="en-US" sz="16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31679" y="182191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89535" y="883285"/>
            <a:ext cx="7057390" cy="446151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 algn="just" fontAlgn="auto">
              <a:lnSpc>
                <a:spcPct val="20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存储方案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0" indent="0" algn="just" fontAlgn="auto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为了匹配矩阵运算方案，在存储方案的设计上与高性能版本有所不同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使用了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个位宽为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64bit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，配合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算子一次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64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比特的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输出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对于矩阵运算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AxB+C=D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, A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en-US" altLang="zh-CN" sz="16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三者存于不同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存于一个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i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覆盖对应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的存储位置。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存储方案的设计有助于与最复杂矩阵运算过程配合，简化控制逻辑，减少Controller部分的复杂度，减少资源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消耗。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0" name="对象 49"/>
          <p:cNvGraphicFramePr/>
          <p:nvPr/>
        </p:nvGraphicFramePr>
        <p:xfrm>
          <a:off x="8004493" y="4566285"/>
          <a:ext cx="3899535" cy="217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1" imgW="4256405" imgH="2904490" progId="Visio.Drawing.15">
                  <p:embed/>
                </p:oleObj>
              </mc:Choice>
              <mc:Fallback>
                <p:oleObj name="" r:id="rId1" imgW="4256405" imgH="2904490" progId="Visio.Drawing.15">
                  <p:embed/>
                  <p:pic>
                    <p:nvPicPr>
                      <p:cNvPr id="0" name="图片 50"/>
                      <p:cNvPicPr/>
                      <p:nvPr/>
                    </p:nvPicPr>
                    <p:blipFill>
                      <a:blip r:embed="rId2"/>
                      <a:srcRect l="3569" t="5005" r="8117" b="21682"/>
                      <a:stretch>
                        <a:fillRect/>
                      </a:stretch>
                    </p:blipFill>
                    <p:spPr>
                      <a:xfrm>
                        <a:off x="8004493" y="4566285"/>
                        <a:ext cx="3899535" cy="2170430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/>
          <p:nvPr/>
        </p:nvGraphicFramePr>
        <p:xfrm>
          <a:off x="8007985" y="851535"/>
          <a:ext cx="3895725" cy="35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" imgW="4623435" imgH="3554730" progId="Visio.Drawing.15">
                  <p:embed/>
                </p:oleObj>
              </mc:Choice>
              <mc:Fallback>
                <p:oleObj name="" r:id="rId3" imgW="4623435" imgH="3554730" progId="Visio.Drawing.15">
                  <p:embed/>
                  <p:pic>
                    <p:nvPicPr>
                      <p:cNvPr id="0" name="图片 52"/>
                      <p:cNvPicPr/>
                      <p:nvPr/>
                    </p:nvPicPr>
                    <p:blipFill>
                      <a:blip r:embed="rId4"/>
                      <a:srcRect l="2024" r="12917" b="12421"/>
                      <a:stretch>
                        <a:fillRect/>
                      </a:stretch>
                    </p:blipFill>
                    <p:spPr>
                      <a:xfrm>
                        <a:off x="8007985" y="851535"/>
                        <a:ext cx="3895725" cy="3596640"/>
                      </a:xfrm>
                      <a:prstGeom prst="rect">
                        <a:avLst/>
                      </a:prstGeom>
                      <a:ln w="1905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4497" y="5149099"/>
            <a:ext cx="4800600" cy="88900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97" y="1238556"/>
            <a:ext cx="4800600" cy="876300"/>
          </a:xfrm>
          <a:prstGeom prst="rect">
            <a:avLst/>
          </a:prstGeom>
        </p:spPr>
      </p:pic>
      <p:sp>
        <p:nvSpPr>
          <p:cNvPr id="71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72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当前工作进展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算法硬件实现方案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3" name="组合 18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4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75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76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77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8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82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8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84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5" name="矩形 26"/>
          <p:cNvSpPr/>
          <p:nvPr/>
        </p:nvSpPr>
        <p:spPr>
          <a:xfrm>
            <a:off x="76200" y="798195"/>
            <a:ext cx="6019800" cy="631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指令设计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shake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57300" lvl="2" indent="-342900" algn="just">
              <a:lnSpc>
                <a:spcPct val="150000"/>
              </a:lnSpc>
              <a:buFont typeface="Zapf Dingbats" charset="2"/>
              <a:buChar char="✧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多次载入数据并进行吸收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absorbload: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仅载入数据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714500" lvl="3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absorbex: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执行一次吸收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00150" lvl="2" indent="-285750" algn="just">
              <a:lnSpc>
                <a:spcPct val="150000"/>
              </a:lnSpc>
              <a:buFont typeface="Zapf Dingbats" charset="2"/>
              <a:buChar char="✧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sequeeze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类：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：多次挤压并输出数据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squeezex: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执行一次挤压但不输出数据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squeezestore: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输出已经挤压的数据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3" indent="0" algn="just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mac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57300" lvl="2" indent="-342900" algn="just">
              <a:lnSpc>
                <a:spcPct val="150000"/>
              </a:lnSpc>
              <a:buFont typeface="Zapf Dingbats" charset="2"/>
              <a:buChar char="✧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matmul: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执行矩阵乘加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1257300" lvl="2" indent="-342900" algn="just">
              <a:lnSpc>
                <a:spcPct val="150000"/>
              </a:lnSpc>
              <a:buFont typeface="Zapf Dingbats" charset="2"/>
              <a:buChar char="✧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matadd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：执行矩阵加法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grpSp>
        <p:nvGrpSpPr>
          <p:cNvPr id="86" name="组合 85"/>
          <p:cNvGrpSpPr/>
          <p:nvPr/>
        </p:nvGrpSpPr>
        <p:grpSpPr>
          <a:xfrm rot="0">
            <a:off x="9465177" y="2180507"/>
            <a:ext cx="2574422" cy="2968592"/>
            <a:chOff x="9554205" y="1676706"/>
            <a:chExt cx="2574422" cy="2968592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4205" y="1676706"/>
              <a:ext cx="2561594" cy="2966964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9558595" y="1690449"/>
              <a:ext cx="2570032" cy="2954849"/>
            </a:xfrm>
            <a:prstGeom prst="rect">
              <a:avLst/>
            </a:prstGeom>
            <a:noFill/>
            <a:ln w="12700">
              <a:solidFill>
                <a:srgbClr val="5C5C5C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p>
              <a:pPr algn="ctr"/>
            </a:p>
          </p:txBody>
        </p:sp>
      </p:grpSp>
      <p:sp>
        <p:nvSpPr>
          <p:cNvPr id="89" name="矩形 26"/>
          <p:cNvSpPr/>
          <p:nvPr/>
        </p:nvSpPr>
        <p:spPr>
          <a:xfrm>
            <a:off x="8223249" y="1429056"/>
            <a:ext cx="3968750" cy="1371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以</a:t>
            </a:r>
            <a:r>
              <a:rPr lang="en-US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Key Generation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为例</a:t>
            </a:r>
            <a:endParaRPr lang="zh-CN" sz="20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+mn-cs"/>
              </a:defRPr>
            </a:pPr>
            <a:endParaRPr lang="en-US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>
            <a:alphaModFix amt="100000"/>
          </a:blip>
          <a:srcRect/>
          <a:stretch>
            <a:fillRect/>
          </a:stretch>
        </p:blipFill>
        <p:spPr>
          <a:xfrm>
            <a:off x="9563730" y="2208506"/>
            <a:ext cx="2283783" cy="384264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>
            <a:alphaModFix amt="100000"/>
          </a:blip>
          <a:srcRect/>
          <a:stretch>
            <a:fillRect/>
          </a:stretch>
        </p:blipFill>
        <p:spPr>
          <a:xfrm>
            <a:off x="7413624" y="2021225"/>
            <a:ext cx="1619250" cy="77152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6">
            <a:alphaModFix amt="100000"/>
          </a:blip>
          <a:srcRect/>
          <a:stretch>
            <a:fillRect/>
          </a:stretch>
        </p:blipFill>
        <p:spPr>
          <a:xfrm>
            <a:off x="9560719" y="3941385"/>
            <a:ext cx="2286794" cy="114048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7">
            <a:alphaModFix amt="100000"/>
          </a:blip>
          <a:srcRect/>
          <a:stretch>
            <a:fillRect/>
          </a:stretch>
        </p:blipFill>
        <p:spPr>
          <a:xfrm>
            <a:off x="7413624" y="3697237"/>
            <a:ext cx="1676400" cy="1628775"/>
          </a:xfrm>
          <a:prstGeom prst="rect">
            <a:avLst/>
          </a:prstGeom>
        </p:spPr>
      </p:pic>
      <p:cxnSp>
        <p:nvCxnSpPr>
          <p:cNvPr id="94" name="直接箭头连接符 93"/>
          <p:cNvCxnSpPr>
            <a:stCxn id="92" idx="1"/>
            <a:endCxn id="93" idx="3"/>
          </p:cNvCxnSpPr>
          <p:nvPr/>
        </p:nvCxnSpPr>
        <p:spPr>
          <a:xfrm flipH="1">
            <a:off x="9090024" y="4507391"/>
            <a:ext cx="470694" cy="8466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tailEnd type="triangle" w="med" len="med"/>
          </a:ln>
        </p:spPr>
      </p:cxnSp>
      <p:cxnSp>
        <p:nvCxnSpPr>
          <p:cNvPr id="95" name="直接箭头连接符 94"/>
          <p:cNvCxnSpPr>
            <a:stCxn id="90" idx="1"/>
            <a:endCxn id="91" idx="3"/>
          </p:cNvCxnSpPr>
          <p:nvPr/>
        </p:nvCxnSpPr>
        <p:spPr>
          <a:xfrm flipH="1">
            <a:off x="9032874" y="2400638"/>
            <a:ext cx="530855" cy="6349"/>
          </a:xfrm>
          <a:prstGeom prst="straightConnector1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tailEnd type="triangle"/>
          </a:ln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NiZWEwODdlZDIzYjc5YmFjMDQ0MDFmZmI3ODky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/>
  <Paragraphs>111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宋体</vt:lpstr>
      <vt:lpstr>Wingdings</vt:lpstr>
      <vt:lpstr>等线</vt:lpstr>
      <vt:lpstr>微软雅黑</vt:lpstr>
      <vt:lpstr>Times New Roman</vt:lpstr>
      <vt:lpstr>华文细黑</vt:lpstr>
      <vt:lpstr>Segoe UI Semilight</vt:lpstr>
      <vt:lpstr>Times New Roman</vt:lpstr>
      <vt:lpstr>Zapf Dingbats</vt:lpstr>
      <vt:lpstr>Arial Unicode MS</vt:lpstr>
      <vt:lpstr>等线 Light</vt:lpstr>
      <vt:lpstr>Calibri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业火的向日葵</cp:lastModifiedBy>
  <cp:revision>3</cp:revision>
  <dcterms:created xsi:type="dcterms:W3CDTF">2024-11-04T07:11:00Z</dcterms:created>
  <dcterms:modified xsi:type="dcterms:W3CDTF">2024-11-04T07:13:14Z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1B97A82FC2814225B0EED2DADB244783_13</vt:lpwstr>
  </property>
  <property fmtid="{D5CDD505-2E9C-101B-9397-08002B2CF9AE}" pid="3" name="KSOProductBuildVer">
    <vt:lpwstr>2052-12.1.0.18608</vt:lpwstr>
  </property>
</Properties>
</file>