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B82F-0662-A672-175C-61C79C4DA86A}"/>
              </a:ext>
            </a:extLst>
          </p:cNvPr>
          <p:cNvSpPr>
            <a:spLocks noGrp="1"/>
          </p:cNvSpPr>
          <p:nvPr>
            <p:ph type="ctrTitle"/>
          </p:nvPr>
        </p:nvSpPr>
        <p:spPr>
          <a:xfrm>
            <a:off x="1876424" y="78567"/>
            <a:ext cx="8791575" cy="2387600"/>
          </a:xfrm>
        </p:spPr>
        <p:txBody>
          <a:bodyPr/>
          <a:lstStyle/>
          <a:p>
            <a:pPr algn="ctr"/>
            <a:r>
              <a:rPr lang="en-US" dirty="0"/>
              <a:t>PAYSIM for Fraudulent TRANSACTION DETCTION</a:t>
            </a:r>
          </a:p>
        </p:txBody>
      </p:sp>
      <p:sp>
        <p:nvSpPr>
          <p:cNvPr id="3" name="Subtitle 2">
            <a:extLst>
              <a:ext uri="{FF2B5EF4-FFF2-40B4-BE49-F238E27FC236}">
                <a16:creationId xmlns:a16="http://schemas.microsoft.com/office/drawing/2014/main" id="{B5531E20-F1DC-66CA-6B48-F0906387E742}"/>
              </a:ext>
            </a:extLst>
          </p:cNvPr>
          <p:cNvSpPr>
            <a:spLocks noGrp="1"/>
          </p:cNvSpPr>
          <p:nvPr>
            <p:ph type="subTitle" idx="1"/>
          </p:nvPr>
        </p:nvSpPr>
        <p:spPr>
          <a:xfrm>
            <a:off x="1876424" y="3162090"/>
            <a:ext cx="8791575" cy="3177396"/>
          </a:xfrm>
        </p:spPr>
        <p:txBody>
          <a:bodyPr>
            <a:normAutofit fontScale="70000" lnSpcReduction="20000"/>
          </a:bodyPr>
          <a:lstStyle/>
          <a:p>
            <a:r>
              <a:rPr lang="en-US" dirty="0">
                <a:solidFill>
                  <a:srgbClr val="FFFF00"/>
                </a:solidFill>
              </a:rPr>
              <a:t>PROJECT DONE BY:</a:t>
            </a:r>
          </a:p>
          <a:p>
            <a:r>
              <a:rPr lang="en-US" dirty="0">
                <a:solidFill>
                  <a:srgbClr val="FFFF00"/>
                </a:solidFill>
              </a:rPr>
              <a:t>LAKSHMIKANTH</a:t>
            </a:r>
          </a:p>
          <a:p>
            <a:r>
              <a:rPr lang="en-US" dirty="0">
                <a:solidFill>
                  <a:srgbClr val="FFFF00"/>
                </a:solidFill>
              </a:rPr>
              <a:t>KIRAN KUMAR</a:t>
            </a:r>
          </a:p>
          <a:p>
            <a:r>
              <a:rPr lang="en-US" dirty="0">
                <a:solidFill>
                  <a:srgbClr val="FFFF00"/>
                </a:solidFill>
              </a:rPr>
              <a:t>ESWAR</a:t>
            </a:r>
          </a:p>
          <a:p>
            <a:r>
              <a:rPr lang="en-US" dirty="0">
                <a:solidFill>
                  <a:srgbClr val="FFFF00"/>
                </a:solidFill>
              </a:rPr>
              <a:t>BISWARUP                                                          </a:t>
            </a:r>
          </a:p>
          <a:p>
            <a:r>
              <a:rPr lang="en-US" dirty="0">
                <a:solidFill>
                  <a:srgbClr val="FFFF00"/>
                </a:solidFill>
              </a:rPr>
              <a:t>DHIRAJ</a:t>
            </a:r>
          </a:p>
          <a:p>
            <a:r>
              <a:rPr lang="en-US" dirty="0">
                <a:solidFill>
                  <a:srgbClr val="FFFF00"/>
                </a:solidFill>
              </a:rPr>
              <a:t>JYOTHISWAR</a:t>
            </a:r>
          </a:p>
          <a:p>
            <a:r>
              <a:rPr lang="en-US" dirty="0">
                <a:solidFill>
                  <a:srgbClr val="FFFF00"/>
                </a:solidFill>
              </a:rPr>
              <a:t>DEEPAK </a:t>
            </a:r>
          </a:p>
          <a:p>
            <a:r>
              <a:rPr lang="en-US" dirty="0">
                <a:solidFill>
                  <a:srgbClr val="FFFF00"/>
                </a:solidFill>
              </a:rPr>
              <a:t>JOKIN</a:t>
            </a:r>
          </a:p>
          <a:p>
            <a:endParaRPr lang="en-US" dirty="0">
              <a:solidFill>
                <a:srgbClr val="FFFF00"/>
              </a:solidFill>
            </a:endParaRPr>
          </a:p>
          <a:p>
            <a:endParaRPr lang="en-US" dirty="0">
              <a:solidFill>
                <a:srgbClr val="FFFF00"/>
              </a:solidFill>
            </a:endParaRPr>
          </a:p>
        </p:txBody>
      </p:sp>
    </p:spTree>
    <p:extLst>
      <p:ext uri="{BB962C8B-B14F-4D97-AF65-F5344CB8AC3E}">
        <p14:creationId xmlns:p14="http://schemas.microsoft.com/office/powerpoint/2010/main" val="294856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00D96-F240-2C62-A816-F6F597FDA49B}"/>
              </a:ext>
            </a:extLst>
          </p:cNvPr>
          <p:cNvSpPr>
            <a:spLocks noGrp="1"/>
          </p:cNvSpPr>
          <p:nvPr>
            <p:ph idx="1"/>
          </p:nvPr>
        </p:nvSpPr>
        <p:spPr>
          <a:xfrm>
            <a:off x="1141412" y="433137"/>
            <a:ext cx="9905999" cy="5759116"/>
          </a:xfrm>
        </p:spPr>
        <p:txBody>
          <a:bodyPr>
            <a:normAutofit fontScale="92500"/>
          </a:bodyPr>
          <a:lstStyle/>
          <a:p>
            <a:pPr marL="0" marR="0" indent="0">
              <a:lnSpc>
                <a:spcPct val="115000"/>
              </a:lnSpc>
              <a:spcBef>
                <a:spcPts val="0"/>
              </a:spcBef>
              <a:spcAft>
                <a:spcPts val="0"/>
              </a:spcAft>
              <a:buNone/>
            </a:pPr>
            <a:r>
              <a:rPr lang="en-US" sz="1700" dirty="0">
                <a:latin typeface="Helvetica" panose="020B0604020202020204" pitchFamily="34" charset="0"/>
              </a:rPr>
              <a:t>Monitoring and Reporting: The company should implement a system for monitoring and reporting on the performance of the fraud detection model. This helps to identify any issues or anomalies in the system and allows for timely intervention.</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Continuous Improvement: Fraudsters are constantly evolving their techniques, so the company should continuously improve the fraud detection model to keep up with these changes. This can be done through regular updates, feedback from users, and incorporating new technologies and techniques.</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By adopting these prevention measures, a company can ensure the security and effectiveness of its fraud detection model and minimize the risk of financial loss due to fraudulent activities.</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4. Assuming these actions have been implemented,</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To determine if the prevention measures adopted during the update of infrastructure for a fraud detection model are effective, several metrics can be used to measure the performance of the system. These metrics include:</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False Positive Rate: The false positive rate measures the number of legitimate transactions that are flagged as fraudulent. A high false positive rate can result in increased operational costs and customer dissatisfaction.</a:t>
            </a:r>
          </a:p>
          <a:p>
            <a:pPr marL="0" indent="0">
              <a:buNone/>
            </a:pPr>
            <a:endParaRPr lang="en-US" sz="1700" dirty="0">
              <a:latin typeface="Helvetica" panose="020B0604020202020204" pitchFamily="34" charset="0"/>
            </a:endParaRPr>
          </a:p>
        </p:txBody>
      </p:sp>
    </p:spTree>
    <p:extLst>
      <p:ext uri="{BB962C8B-B14F-4D97-AF65-F5344CB8AC3E}">
        <p14:creationId xmlns:p14="http://schemas.microsoft.com/office/powerpoint/2010/main" val="306250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3A87E-8D82-DB8C-60E0-3BFD0870D303}"/>
              </a:ext>
            </a:extLst>
          </p:cNvPr>
          <p:cNvSpPr>
            <a:spLocks noGrp="1"/>
          </p:cNvSpPr>
          <p:nvPr>
            <p:ph idx="1"/>
          </p:nvPr>
        </p:nvSpPr>
        <p:spPr>
          <a:xfrm>
            <a:off x="1141412" y="529389"/>
            <a:ext cx="9905999" cy="5743074"/>
          </a:xfrm>
        </p:spPr>
        <p:txBody>
          <a:bodyPr>
            <a:normAutofit lnSpcReduction="10000"/>
          </a:bodyPr>
          <a:lstStyle/>
          <a:p>
            <a:pPr marL="0" marR="0" indent="0">
              <a:lnSpc>
                <a:spcPct val="115000"/>
              </a:lnSpc>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False Negative Rate</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 false negative rate measures the number of fraudulent transactions that are not detected by the system. A high false negative rate can result in financial losses due to fraudulent activities.</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Detection Time</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 detection time measures the time taken by the system to detect fraudulent transactions. A shorter detection time indicates a more effective system.</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 accuracy measures the overall performance of the system in detecting fraudulent transactions. It is calculated as the number of correctly identified fraudulent transactions divided by the total number of transactions.</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Return on Investment (ROI)</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 ROI measures the financial benefits of the fraud detection system compared to the costs of implementing and maintaining it. It is calculated as the net benefit of the system divided by the cost of the system.</a:t>
            </a:r>
            <a:endParaRPr lang="en-US" sz="1800" dirty="0">
              <a:effectLst/>
              <a:latin typeface="Calibri" panose="020F0502020204030204" pitchFamily="34" charset="0"/>
              <a:ea typeface="Calibri" panose="020F0502020204030204" pitchFamily="34" charset="0"/>
              <a:cs typeface="Droid Sans"/>
            </a:endParaRPr>
          </a:p>
          <a:p>
            <a:pPr marL="0" marR="0" indent="0">
              <a:lnSpc>
                <a:spcPct val="115000"/>
              </a:lnSpc>
              <a:spcBef>
                <a:spcPts val="0"/>
              </a:spcBef>
              <a:spcAft>
                <a:spcPts val="100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By monitoring these metrics over time and comparing them to industry benchmarks and historical data, the company can determine if the prevention measures adopted during the update of infrastructure for a fraud detection model are effective. Regular performance evaluations and updates to the system will help to ensure that it continues to perform at an optimal level</a:t>
            </a:r>
            <a:endParaRPr lang="en-US" sz="1800" dirty="0">
              <a:effectLst/>
              <a:latin typeface="Calibri" panose="020F0502020204030204" pitchFamily="34" charset="0"/>
              <a:ea typeface="Calibri" panose="020F0502020204030204" pitchFamily="34" charset="0"/>
              <a:cs typeface="Droid Sans"/>
            </a:endParaRPr>
          </a:p>
          <a:p>
            <a:pPr marL="0" indent="0">
              <a:buNone/>
            </a:pPr>
            <a:endParaRPr lang="en-US" dirty="0"/>
          </a:p>
        </p:txBody>
      </p:sp>
    </p:spTree>
    <p:extLst>
      <p:ext uri="{BB962C8B-B14F-4D97-AF65-F5344CB8AC3E}">
        <p14:creationId xmlns:p14="http://schemas.microsoft.com/office/powerpoint/2010/main" val="426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CA92-2E46-5DDD-5A88-1A2D94BC52F6}"/>
              </a:ext>
            </a:extLst>
          </p:cNvPr>
          <p:cNvSpPr>
            <a:spLocks noGrp="1"/>
          </p:cNvSpPr>
          <p:nvPr>
            <p:ph type="title"/>
          </p:nvPr>
        </p:nvSpPr>
        <p:spPr>
          <a:xfrm>
            <a:off x="1143001" y="2154020"/>
            <a:ext cx="9905998" cy="1478570"/>
          </a:xfrm>
        </p:spPr>
        <p:txBody>
          <a:bodyPr>
            <a:normAutofit/>
          </a:bodyPr>
          <a:lstStyle/>
          <a:p>
            <a:pPr algn="ctr"/>
            <a:r>
              <a:rPr lang="en-US" sz="6600" dirty="0"/>
              <a:t>THANK YOU</a:t>
            </a:r>
          </a:p>
        </p:txBody>
      </p:sp>
    </p:spTree>
    <p:extLst>
      <p:ext uri="{BB962C8B-B14F-4D97-AF65-F5344CB8AC3E}">
        <p14:creationId xmlns:p14="http://schemas.microsoft.com/office/powerpoint/2010/main" val="370637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2B1B-7F27-8D12-E8B2-107E1555058C}"/>
              </a:ext>
            </a:extLst>
          </p:cNvPr>
          <p:cNvSpPr>
            <a:spLocks noGrp="1"/>
          </p:cNvSpPr>
          <p:nvPr>
            <p:ph type="title"/>
          </p:nvPr>
        </p:nvSpPr>
        <p:spPr>
          <a:xfrm>
            <a:off x="1141412" y="437363"/>
            <a:ext cx="9905998" cy="891105"/>
          </a:xfrm>
        </p:spPr>
        <p:txBody>
          <a:bodyPr>
            <a:normAutofit fontScale="90000"/>
          </a:bodyPr>
          <a:lstStyle/>
          <a:p>
            <a:pPr algn="ctr"/>
            <a:br>
              <a:rPr lang="en-US" sz="3200" b="1" dirty="0">
                <a:latin typeface="Helvetica" panose="020B0604020202020204" pitchFamily="34" charset="0"/>
                <a:cs typeface="Times New Roman" panose="02020603050405020304" pitchFamily="18" charset="0"/>
              </a:rPr>
            </a:br>
            <a:br>
              <a:rPr lang="en-US" sz="3200" b="1" dirty="0">
                <a:latin typeface="Helvetica" panose="020B0604020202020204" pitchFamily="34" charset="0"/>
                <a:cs typeface="Times New Roman" panose="02020603050405020304" pitchFamily="18" charset="0"/>
              </a:rPr>
            </a:br>
            <a:r>
              <a:rPr lang="en-US" sz="3200" b="1" dirty="0">
                <a:latin typeface="Helvetica" panose="020B0604020202020204" pitchFamily="34" charset="0"/>
                <a:cs typeface="Times New Roman" panose="02020603050405020304" pitchFamily="18" charset="0"/>
              </a:rPr>
              <a:t>About Paysim</a:t>
            </a:r>
            <a:br>
              <a:rPr lang="en-US" sz="3200" b="1" dirty="0">
                <a:latin typeface="Helvetica" panose="020B0604020202020204" pitchFamily="34" charset="0"/>
                <a:cs typeface="Times New Roman" panose="02020603050405020304" pitchFamily="18" charset="0"/>
              </a:rPr>
            </a:br>
            <a:endParaRPr lang="en-US" sz="3200" b="1" dirty="0">
              <a:latin typeface="Helvetica"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C244F-01C7-BAB7-959B-A8A9FE988EEE}"/>
              </a:ext>
            </a:extLst>
          </p:cNvPr>
          <p:cNvSpPr>
            <a:spLocks noGrp="1"/>
          </p:cNvSpPr>
          <p:nvPr>
            <p:ph idx="1"/>
          </p:nvPr>
        </p:nvSpPr>
        <p:spPr/>
        <p:txBody>
          <a:bodyPr>
            <a:normAutofit fontScale="92500"/>
          </a:bodyPr>
          <a:lstStyle/>
          <a:p>
            <a:pPr marL="342900" marR="0" lvl="0" indent="-342900" algn="just" fontAlgn="t">
              <a:spcBef>
                <a:spcPts val="0"/>
              </a:spcBef>
              <a:spcAft>
                <a:spcPts val="300"/>
              </a:spcAft>
              <a:buSzPts val="1000"/>
              <a:buFont typeface="Symbol" panose="05050102010706020507" pitchFamily="18" charset="2"/>
              <a:buChar char=""/>
              <a:tabLst>
                <a:tab pos="457200" algn="l"/>
              </a:tabLst>
            </a:pPr>
            <a:r>
              <a:rPr lang="en-US" sz="1800" dirty="0">
                <a:effectLst/>
                <a:latin typeface="Helvetica" panose="020B0604020202020204" pitchFamily="34" charset="0"/>
                <a:ea typeface="Times New Roman" panose="02020603050405020304" pitchFamily="18" charset="0"/>
              </a:rPr>
              <a:t>Paysim is a synthetic dataset created for the purpose of simulating financial transactions. It was developed by the European Union's Horizon 2020 research and innovation program to facilitate research and analysis in the area of fraud detection and prevention. The dataset contains over one million synthetic mobile money transactions, which were generated based on real-world data from a mobile money platform in Africa. Paysim can be used by researchers and data scientists to develop and test algorithms for detecting fraudulent transactions in the financial industry.</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Helvetica" panose="020B0604020202020204" pitchFamily="34" charset="0"/>
                <a:ea typeface="Calibri" panose="020F0502020204030204" pitchFamily="34" charset="0"/>
              </a:rPr>
              <a:t>  PaySim simulates the full transaction lifecycle across multiple systems, enabling you to complete               end-to-end testing of your payment platforms and processes from a desktop. PaySim is the default standard for </a:t>
            </a:r>
            <a:r>
              <a:rPr lang="en-US" sz="1800" dirty="0" err="1">
                <a:effectLst/>
                <a:latin typeface="Helvetica" panose="020B0604020202020204" pitchFamily="34" charset="0"/>
                <a:ea typeface="Calibri" panose="020F0502020204030204" pitchFamily="34" charset="0"/>
              </a:rPr>
              <a:t>eftpos</a:t>
            </a:r>
            <a:r>
              <a:rPr lang="en-US" sz="1800" dirty="0">
                <a:effectLst/>
                <a:latin typeface="Helvetica" panose="020B0604020202020204" pitchFamily="34" charset="0"/>
                <a:ea typeface="Calibri" panose="020F0502020204030204" pitchFamily="34" charset="0"/>
              </a:rPr>
              <a:t> testing in Australia. All participants must use our software to validate their technology</a:t>
            </a:r>
            <a:endParaRPr lang="en-US" dirty="0"/>
          </a:p>
        </p:txBody>
      </p:sp>
    </p:spTree>
    <p:extLst>
      <p:ext uri="{BB962C8B-B14F-4D97-AF65-F5344CB8AC3E}">
        <p14:creationId xmlns:p14="http://schemas.microsoft.com/office/powerpoint/2010/main" val="9944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AFE3-BF9A-8CEF-E835-015E15E67CFB}"/>
              </a:ext>
            </a:extLst>
          </p:cNvPr>
          <p:cNvSpPr>
            <a:spLocks noGrp="1"/>
          </p:cNvSpPr>
          <p:nvPr>
            <p:ph type="title"/>
          </p:nvPr>
        </p:nvSpPr>
        <p:spPr>
          <a:xfrm>
            <a:off x="1141412" y="649704"/>
            <a:ext cx="9905998" cy="834189"/>
          </a:xfrm>
        </p:spPr>
        <p:txBody>
          <a:bodyPr>
            <a:noAutofit/>
          </a:bodyPr>
          <a:lstStyle/>
          <a:p>
            <a:pPr algn="ctr"/>
            <a:br>
              <a:rPr lang="en-US" sz="3200" b="1" dirty="0">
                <a:effectLst/>
                <a:latin typeface="Helvetica" panose="020B0604020202020204" pitchFamily="34" charset="0"/>
                <a:ea typeface="Times New Roman" panose="02020603050405020304" pitchFamily="18" charset="0"/>
                <a:cs typeface="Times New Roman" panose="02020603050405020304" pitchFamily="18" charset="0"/>
              </a:rPr>
            </a:br>
            <a:br>
              <a:rPr lang="en-US" sz="3200" b="1" dirty="0">
                <a:effectLst/>
                <a:latin typeface="Helvetica" panose="020B0604020202020204" pitchFamily="34" charset="0"/>
                <a:ea typeface="Times New Roman" panose="02020603050405020304" pitchFamily="18" charset="0"/>
                <a:cs typeface="Times New Roman" panose="02020603050405020304" pitchFamily="18" charset="0"/>
              </a:rPr>
            </a:br>
            <a:r>
              <a:rPr lang="en-US" sz="3200" b="1" dirty="0">
                <a:effectLst/>
                <a:latin typeface="Helvetica" panose="020B0604020202020204" pitchFamily="34" charset="0"/>
                <a:ea typeface="Times New Roman" panose="02020603050405020304" pitchFamily="18" charset="0"/>
                <a:cs typeface="Times New Roman" panose="02020603050405020304" pitchFamily="18" charset="0"/>
              </a:rPr>
              <a:t>What is Paysim dataset?</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832AFC16-B481-3B33-D701-3868459D4778}"/>
              </a:ext>
            </a:extLst>
          </p:cNvPr>
          <p:cNvSpPr>
            <a:spLocks noGrp="1"/>
          </p:cNvSpPr>
          <p:nvPr>
            <p:ph idx="1"/>
          </p:nvPr>
        </p:nvSpPr>
        <p:spPr>
          <a:xfrm>
            <a:off x="1141412" y="2249487"/>
            <a:ext cx="9905999" cy="3268998"/>
          </a:xfrm>
        </p:spPr>
        <p:txBody>
          <a:bodyPr>
            <a:normAutofit/>
          </a:bodyPr>
          <a:lstStyle/>
          <a:p>
            <a:r>
              <a:rPr lang="en-US" sz="1700" dirty="0">
                <a:latin typeface="Helvetica" panose="020B0604020202020204" pitchFamily="34" charset="0"/>
                <a:cs typeface="Times New Roman" panose="02020603050405020304" pitchFamily="18" charset="0"/>
              </a:rPr>
              <a:t>PaySim uses aggregated anonymized data from a real financial dataset to generate synthetic data that closely resembles the transactions dynamics, statistical properties and causal dynamics observed in the original dataset, while incorporating any malicious behavior of interest.</a:t>
            </a:r>
            <a:endParaRPr lang="en-US" sz="1700" dirty="0">
              <a:effectLst/>
              <a:latin typeface="Helvetica" panose="020B0604020202020204" pitchFamily="34" charset="0"/>
              <a:ea typeface="Times New Roman" panose="02020603050405020304" pitchFamily="18" charset="0"/>
              <a:cs typeface="Times New Roman" panose="02020603050405020304" pitchFamily="18" charset="0"/>
            </a:endParaRPr>
          </a:p>
          <a:p>
            <a:r>
              <a:rPr lang="en-US" sz="1700" dirty="0">
                <a:effectLst/>
                <a:latin typeface="Helvetica" panose="020B0604020202020204" pitchFamily="34" charset="0"/>
                <a:ea typeface="Times New Roman" panose="02020603050405020304" pitchFamily="18" charset="0"/>
                <a:cs typeface="Times New Roman" panose="02020603050405020304" pitchFamily="18" charset="0"/>
              </a:rPr>
              <a:t>The "PaySim" </a:t>
            </a:r>
            <a:r>
              <a:rPr lang="en-US" sz="1700" dirty="0">
                <a:latin typeface="Helvetica" panose="020B0604020202020204" pitchFamily="34" charset="0"/>
                <a:ea typeface="Times New Roman" panose="02020603050405020304" pitchFamily="18" charset="0"/>
                <a:cs typeface="Times New Roman" panose="02020603050405020304" pitchFamily="18" charset="0"/>
              </a:rPr>
              <a:t>is a </a:t>
            </a:r>
            <a:r>
              <a:rPr lang="en-US" sz="1700" dirty="0">
                <a:effectLst/>
                <a:latin typeface="Helvetica" panose="020B0604020202020204" pitchFamily="34" charset="0"/>
                <a:ea typeface="Times New Roman" panose="02020603050405020304" pitchFamily="18" charset="0"/>
                <a:cs typeface="Times New Roman" panose="02020603050405020304" pitchFamily="18" charset="0"/>
              </a:rPr>
              <a:t>dataset from Kaggle , a well known online community has been used for analysis and detection of frauds. This is a synthetic dataset of Online payment transactions consisting of nearly 6.4 million rows of data. ... An Implementation of Mobile Fraud Detection System using Financial Transactions and Mobile GPS Information</a:t>
            </a: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85504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402E-4875-B9C2-65BE-3D65883CE8AF}"/>
              </a:ext>
            </a:extLst>
          </p:cNvPr>
          <p:cNvSpPr>
            <a:spLocks noGrp="1"/>
          </p:cNvSpPr>
          <p:nvPr>
            <p:ph type="title"/>
          </p:nvPr>
        </p:nvSpPr>
        <p:spPr/>
        <p:txBody>
          <a:bodyPr/>
          <a:lstStyle/>
          <a:p>
            <a:pPr algn="ctr"/>
            <a:r>
              <a:rPr lang="en-US" sz="3200" b="1" dirty="0">
                <a:latin typeface="Helvetica" panose="020B0604020202020204" pitchFamily="34" charset="0"/>
                <a:cs typeface="Times New Roman" panose="02020603050405020304" pitchFamily="18" charset="0"/>
              </a:rPr>
              <a:t>How does Paysim work?</a:t>
            </a:r>
            <a:br>
              <a:rPr lang="en-US" sz="3200" b="1" dirty="0">
                <a:latin typeface="Helvetica" panose="020B0604020202020204" pitchFamily="34" charset="0"/>
                <a:cs typeface="Times New Roman" panose="02020603050405020304" pitchFamily="18" charset="0"/>
              </a:rPr>
            </a:br>
            <a:endParaRPr lang="en-US" sz="3200" b="1" dirty="0">
              <a:latin typeface="Helvetica"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6E91C-8771-F772-2F1E-81425A6BAA7B}"/>
              </a:ext>
            </a:extLst>
          </p:cNvPr>
          <p:cNvSpPr>
            <a:spLocks noGrp="1"/>
          </p:cNvSpPr>
          <p:nvPr>
            <p:ph idx="1"/>
          </p:nvPr>
        </p:nvSpPr>
        <p:spPr/>
        <p:txBody>
          <a:bodyPr/>
          <a:lstStyle/>
          <a:p>
            <a:r>
              <a:rPr lang="en-US" dirty="0">
                <a:latin typeface="Helvetica" panose="020B0604020202020204" pitchFamily="34" charset="0"/>
                <a:cs typeface="Times New Roman" panose="02020603050405020304" pitchFamily="18" charset="0"/>
              </a:rPr>
              <a:t>PaySim tests your payment systems and ensures if they meet the reliability and performance expectations of the customers by simulating the full transaction lifecycle, enabling you to easily complete end to end testing of your payment platforms and processes. Simulate over 60,000 variations of transaction types so there is low risk of fraudulent transactions.</a:t>
            </a:r>
          </a:p>
          <a:p>
            <a:endParaRPr lang="en-US" dirty="0">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091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2254-5FEB-F2F2-4DEF-1AA303584622}"/>
              </a:ext>
            </a:extLst>
          </p:cNvPr>
          <p:cNvSpPr>
            <a:spLocks noGrp="1"/>
          </p:cNvSpPr>
          <p:nvPr>
            <p:ph type="title"/>
          </p:nvPr>
        </p:nvSpPr>
        <p:spPr/>
        <p:txBody>
          <a:bodyPr/>
          <a:lstStyle/>
          <a:p>
            <a:pPr algn="ctr"/>
            <a:r>
              <a:rPr lang="en-IN" sz="3200" b="1" dirty="0">
                <a:latin typeface="Helvetica" panose="020B0604020202020204" pitchFamily="34" charset="0"/>
                <a:cs typeface="Times New Roman" panose="02020603050405020304" pitchFamily="18" charset="0"/>
              </a:rPr>
              <a:t>Data Description</a:t>
            </a:r>
            <a:br>
              <a:rPr lang="en-US" sz="3200" b="1" dirty="0">
                <a:latin typeface="Helvetica" panose="020B0604020202020204" pitchFamily="34" charset="0"/>
                <a:cs typeface="Times New Roman" panose="02020603050405020304" pitchFamily="18" charset="0"/>
              </a:rPr>
            </a:br>
            <a:endParaRPr lang="en-US" sz="3200" b="1" dirty="0">
              <a:latin typeface="Helvetica"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0941DF-9D3E-1CD2-729D-D1905E60CC98}"/>
              </a:ext>
            </a:extLst>
          </p:cNvPr>
          <p:cNvSpPr>
            <a:spLocks noGrp="1"/>
          </p:cNvSpPr>
          <p:nvPr>
            <p:ph idx="1"/>
          </p:nvPr>
        </p:nvSpPr>
        <p:spPr/>
        <p:txBody>
          <a:bodyPr/>
          <a:lstStyle/>
          <a:p>
            <a:r>
              <a:rPr lang="en-IN" sz="1800" dirty="0">
                <a:effectLst/>
                <a:latin typeface="Georgia" panose="02040502050405020303" pitchFamily="18" charset="0"/>
                <a:ea typeface="Calibri" panose="020F0502020204030204" pitchFamily="34" charset="0"/>
                <a:cs typeface="Calibri" panose="020F0502020204030204" pitchFamily="34" charset="0"/>
              </a:rPr>
              <a:t>To describe the dataset it has</a:t>
            </a:r>
            <a:r>
              <a:rPr lang="en-IN" sz="1800" dirty="0">
                <a:effectLst/>
                <a:latin typeface="Georgia" panose="02040502050405020303" pitchFamily="18" charset="0"/>
                <a:ea typeface="Calibri" panose="020F0502020204030204" pitchFamily="34" charset="0"/>
                <a:cs typeface="Droid Sans"/>
              </a:rPr>
              <a:t> attributes for different columns with names  like  </a:t>
            </a:r>
          </a:p>
          <a:p>
            <a:pPr marL="0" indent="0">
              <a:buNone/>
            </a:pPr>
            <a:r>
              <a:rPr lang="en-IN" sz="1800" dirty="0">
                <a:latin typeface="Georgia" panose="02040502050405020303" pitchFamily="18" charset="0"/>
                <a:ea typeface="Calibri" panose="020F0502020204030204" pitchFamily="34" charset="0"/>
                <a:cs typeface="Droid Sans"/>
              </a:rPr>
              <a:t>S</a:t>
            </a:r>
            <a:r>
              <a:rPr lang="en-IN" sz="1800" dirty="0">
                <a:effectLst/>
                <a:latin typeface="Georgia" panose="02040502050405020303" pitchFamily="18" charset="0"/>
                <a:ea typeface="Calibri" panose="020F0502020204030204" pitchFamily="34" charset="0"/>
                <a:cs typeface="Droid Sans"/>
              </a:rPr>
              <a:t>tep, </a:t>
            </a:r>
            <a:r>
              <a:rPr lang="en-IN" sz="1800" dirty="0">
                <a:latin typeface="Georgia" panose="02040502050405020303" pitchFamily="18" charset="0"/>
                <a:ea typeface="Calibri" panose="020F0502020204030204" pitchFamily="34" charset="0"/>
                <a:cs typeface="Droid Sans"/>
              </a:rPr>
              <a:t>T</a:t>
            </a:r>
            <a:r>
              <a:rPr lang="en-IN" sz="1800" dirty="0">
                <a:effectLst/>
                <a:latin typeface="Georgia" panose="02040502050405020303" pitchFamily="18" charset="0"/>
                <a:ea typeface="Calibri" panose="020F0502020204030204" pitchFamily="34" charset="0"/>
                <a:cs typeface="Droid Sans"/>
              </a:rPr>
              <a:t>ype, Amount, Name orig, Old Balance orig, New balance orig, Name dest, Old Balance dest,  New </a:t>
            </a:r>
            <a:r>
              <a:rPr lang="en-IN" sz="1800" dirty="0">
                <a:latin typeface="Georgia" panose="02040502050405020303" pitchFamily="18" charset="0"/>
                <a:ea typeface="Calibri" panose="020F0502020204030204" pitchFamily="34" charset="0"/>
                <a:cs typeface="Droid Sans"/>
              </a:rPr>
              <a:t>B</a:t>
            </a:r>
            <a:r>
              <a:rPr lang="en-IN" sz="1800" dirty="0">
                <a:effectLst/>
                <a:latin typeface="Georgia" panose="02040502050405020303" pitchFamily="18" charset="0"/>
                <a:ea typeface="Calibri" panose="020F0502020204030204" pitchFamily="34" charset="0"/>
                <a:cs typeface="Droid Sans"/>
              </a:rPr>
              <a:t>alance dest,  Is </a:t>
            </a:r>
            <a:r>
              <a:rPr lang="en-IN" sz="1800" dirty="0">
                <a:latin typeface="Georgia" panose="02040502050405020303" pitchFamily="18" charset="0"/>
                <a:ea typeface="Calibri" panose="020F0502020204030204" pitchFamily="34" charset="0"/>
                <a:cs typeface="Droid Sans"/>
              </a:rPr>
              <a:t>F</a:t>
            </a:r>
            <a:r>
              <a:rPr lang="en-IN" sz="1800" dirty="0">
                <a:effectLst/>
                <a:latin typeface="Georgia" panose="02040502050405020303" pitchFamily="18" charset="0"/>
                <a:ea typeface="Calibri" panose="020F0502020204030204" pitchFamily="34" charset="0"/>
                <a:cs typeface="Droid Sans"/>
              </a:rPr>
              <a:t>raud, Is </a:t>
            </a:r>
            <a:r>
              <a:rPr lang="en-IN" sz="1800" dirty="0">
                <a:latin typeface="Georgia" panose="02040502050405020303" pitchFamily="18" charset="0"/>
                <a:ea typeface="Calibri" panose="020F0502020204030204" pitchFamily="34" charset="0"/>
                <a:cs typeface="Droid Sans"/>
              </a:rPr>
              <a:t>F</a:t>
            </a:r>
            <a:r>
              <a:rPr lang="en-IN" sz="1800" dirty="0">
                <a:effectLst/>
                <a:latin typeface="Georgia" panose="02040502050405020303" pitchFamily="18" charset="0"/>
                <a:ea typeface="Calibri" panose="020F0502020204030204" pitchFamily="34" charset="0"/>
                <a:cs typeface="Droid Sans"/>
              </a:rPr>
              <a:t>lagged Fraud.</a:t>
            </a:r>
            <a:endParaRPr lang="en-US" sz="1800" dirty="0">
              <a:effectLst/>
              <a:latin typeface="Calibri" panose="020F0502020204030204" pitchFamily="34" charset="0"/>
              <a:ea typeface="Calibri" panose="020F0502020204030204" pitchFamily="34" charset="0"/>
              <a:cs typeface="Droid Sans"/>
            </a:endParaRPr>
          </a:p>
          <a:p>
            <a:endParaRPr lang="en-US" dirty="0"/>
          </a:p>
        </p:txBody>
      </p:sp>
      <p:pic>
        <p:nvPicPr>
          <p:cNvPr id="4" name="图片 2">
            <a:extLst>
              <a:ext uri="{FF2B5EF4-FFF2-40B4-BE49-F238E27FC236}">
                <a16:creationId xmlns:a16="http://schemas.microsoft.com/office/drawing/2014/main" id="{B3512CD5-793B-CEDE-FE67-57D1875E4BEF}"/>
              </a:ext>
            </a:extLst>
          </p:cNvPr>
          <p:cNvPicPr>
            <a:picLocks noChangeAspect="1"/>
          </p:cNvPicPr>
          <p:nvPr/>
        </p:nvPicPr>
        <p:blipFill>
          <a:blip r:embed="rId2"/>
          <a:stretch>
            <a:fillRect/>
          </a:stretch>
        </p:blipFill>
        <p:spPr>
          <a:xfrm>
            <a:off x="2874326" y="3684576"/>
            <a:ext cx="6440170" cy="2663190"/>
          </a:xfrm>
          <a:prstGeom prst="rect">
            <a:avLst/>
          </a:prstGeom>
          <a:noFill/>
          <a:ln w="12700" cap="flat" cmpd="sng">
            <a:noFill/>
            <a:prstDash val="solid"/>
            <a:miter/>
          </a:ln>
        </p:spPr>
      </p:pic>
    </p:spTree>
    <p:extLst>
      <p:ext uri="{BB962C8B-B14F-4D97-AF65-F5344CB8AC3E}">
        <p14:creationId xmlns:p14="http://schemas.microsoft.com/office/powerpoint/2010/main" val="82614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968B-78B1-4B05-5C87-09CBD2A21CB7}"/>
              </a:ext>
            </a:extLst>
          </p:cNvPr>
          <p:cNvSpPr>
            <a:spLocks noGrp="1"/>
          </p:cNvSpPr>
          <p:nvPr>
            <p:ph type="title"/>
          </p:nvPr>
        </p:nvSpPr>
        <p:spPr>
          <a:xfrm>
            <a:off x="1141413" y="618518"/>
            <a:ext cx="9905998" cy="1049861"/>
          </a:xfrm>
        </p:spPr>
        <p:txBody>
          <a:bodyPr/>
          <a:lstStyle/>
          <a:p>
            <a:r>
              <a:rPr lang="en-US" dirty="0"/>
              <a:t>Column DESCRIPTION</a:t>
            </a:r>
          </a:p>
        </p:txBody>
      </p:sp>
      <p:sp>
        <p:nvSpPr>
          <p:cNvPr id="3" name="Content Placeholder 2">
            <a:extLst>
              <a:ext uri="{FF2B5EF4-FFF2-40B4-BE49-F238E27FC236}">
                <a16:creationId xmlns:a16="http://schemas.microsoft.com/office/drawing/2014/main" id="{E7E9EEC3-9FE9-EF08-3E0D-CA3EE71F36E7}"/>
              </a:ext>
            </a:extLst>
          </p:cNvPr>
          <p:cNvSpPr>
            <a:spLocks noGrp="1"/>
          </p:cNvSpPr>
          <p:nvPr>
            <p:ph idx="1"/>
          </p:nvPr>
        </p:nvSpPr>
        <p:spPr>
          <a:xfrm>
            <a:off x="1141412" y="1820174"/>
            <a:ext cx="9905999" cy="4660837"/>
          </a:xfrm>
        </p:spPr>
        <p:txBody>
          <a:bodyPr>
            <a:normAutofit fontScale="55000" lnSpcReduction="20000"/>
          </a:bodyPr>
          <a:lstStyle/>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Step</a:t>
            </a:r>
            <a:r>
              <a:rPr lang="en-IN" dirty="0">
                <a:latin typeface="Helvetica" panose="020B0604020202020204" pitchFamily="34" charset="0"/>
                <a:cs typeface="Times New Roman" panose="02020603050405020304" pitchFamily="18" charset="0"/>
              </a:rPr>
              <a:t>: Maps a unit of time in the real world. In this case 1 step is 1 hour of time. Total  steps 744(30 days simulation)</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Type</a:t>
            </a:r>
            <a:r>
              <a:rPr lang="en-IN" dirty="0">
                <a:latin typeface="Helvetica" panose="020B0604020202020204" pitchFamily="34" charset="0"/>
                <a:cs typeface="Times New Roman" panose="02020603050405020304" pitchFamily="18" charset="0"/>
              </a:rPr>
              <a:t>: Cash-In, Cash-out, Debit, Payment and Transfer.</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Amount</a:t>
            </a:r>
            <a:r>
              <a:rPr lang="en-IN" dirty="0">
                <a:latin typeface="Helvetica" panose="020B0604020202020204" pitchFamily="34" charset="0"/>
                <a:cs typeface="Times New Roman" panose="02020603050405020304" pitchFamily="18" charset="0"/>
              </a:rPr>
              <a:t>: Amount of the transaction in local currency.</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Name orgi</a:t>
            </a:r>
            <a:r>
              <a:rPr lang="en-IN" dirty="0">
                <a:latin typeface="Helvetica" panose="020B0604020202020204" pitchFamily="34" charset="0"/>
                <a:cs typeface="Times New Roman" panose="02020603050405020304" pitchFamily="18" charset="0"/>
              </a:rPr>
              <a:t>: Customer who started the transaction.</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Old Balance orig</a:t>
            </a:r>
            <a:r>
              <a:rPr lang="en-IN" dirty="0">
                <a:latin typeface="Helvetica" panose="020B0604020202020204" pitchFamily="34" charset="0"/>
                <a:cs typeface="Times New Roman" panose="02020603050405020304" pitchFamily="18" charset="0"/>
              </a:rPr>
              <a:t>: Initial balance before the transaction </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New balance orig</a:t>
            </a:r>
            <a:r>
              <a:rPr lang="en-IN" dirty="0">
                <a:latin typeface="Helvetica" panose="020B0604020202020204" pitchFamily="34" charset="0"/>
                <a:cs typeface="Times New Roman" panose="02020603050405020304" pitchFamily="18" charset="0"/>
              </a:rPr>
              <a:t>: new balance after the transaction</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Name Dest</a:t>
            </a:r>
            <a:r>
              <a:rPr lang="en-IN" dirty="0">
                <a:latin typeface="Helvetica" panose="020B0604020202020204" pitchFamily="34" charset="0"/>
                <a:cs typeface="Times New Roman" panose="02020603050405020304" pitchFamily="18" charset="0"/>
              </a:rPr>
              <a:t>: Customer who is the recipient of the transaction  </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Old balance dest</a:t>
            </a:r>
            <a:r>
              <a:rPr lang="en-IN" dirty="0">
                <a:latin typeface="Helvetica" panose="020B0604020202020204" pitchFamily="34" charset="0"/>
                <a:cs typeface="Times New Roman" panose="02020603050405020304" pitchFamily="18" charset="0"/>
              </a:rPr>
              <a:t>: Initial balance recipient before the transaction. Note that there is not information for customers that start with M(Merchants)</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New balance dest</a:t>
            </a:r>
            <a:r>
              <a:rPr lang="en-IN" dirty="0">
                <a:latin typeface="Helvetica" panose="020B0604020202020204" pitchFamily="34" charset="0"/>
                <a:cs typeface="Times New Roman" panose="02020603050405020304" pitchFamily="18" charset="0"/>
              </a:rPr>
              <a:t>: New balance recipient after the transaction. Note that there is not information for customers that start with M(Merchants)</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Is Fraud</a:t>
            </a:r>
            <a:r>
              <a:rPr lang="en-IN" dirty="0">
                <a:latin typeface="Helvetica" panose="020B0604020202020204" pitchFamily="34" charset="0"/>
                <a:cs typeface="Times New Roman" panose="02020603050405020304" pitchFamily="18" charset="0"/>
              </a:rPr>
              <a:t>: This is the transactions made by the fraudulent agents inside the simulation, in this specific dataset the fraudulent behaviour of the agents aims to profit by taking control or customers accounts and try to empty the funds by transferring to another account and then cashing and then cashing out of the system.</a:t>
            </a:r>
            <a:endParaRPr lang="en-US" dirty="0">
              <a:latin typeface="Helvetica" panose="020B0604020202020204" pitchFamily="34" charset="0"/>
              <a:cs typeface="Times New Roman" panose="02020603050405020304" pitchFamily="18" charset="0"/>
            </a:endParaRPr>
          </a:p>
          <a:p>
            <a:pPr marL="0" marR="0">
              <a:lnSpc>
                <a:spcPct val="115000"/>
              </a:lnSpc>
              <a:spcBef>
                <a:spcPts val="0"/>
              </a:spcBef>
              <a:spcAft>
                <a:spcPts val="1000"/>
              </a:spcAft>
            </a:pPr>
            <a:r>
              <a:rPr lang="en-IN" b="1" dirty="0">
                <a:solidFill>
                  <a:srgbClr val="92D050"/>
                </a:solidFill>
                <a:latin typeface="Helvetica" panose="020B0604020202020204" pitchFamily="34" charset="0"/>
                <a:cs typeface="Times New Roman" panose="02020603050405020304" pitchFamily="18" charset="0"/>
              </a:rPr>
              <a:t>Is Flagged Fraud</a:t>
            </a:r>
            <a:r>
              <a:rPr lang="en-IN" dirty="0">
                <a:latin typeface="Helvetica" panose="020B0604020202020204" pitchFamily="34" charset="0"/>
                <a:cs typeface="Times New Roman" panose="02020603050405020304" pitchFamily="18" charset="0"/>
              </a:rPr>
              <a:t>: The business model aims to control massive transfers from one account to another and flags illegal attempts. An illegal attempts in this dataset is an attempts to transfer more than 200,000 in a  transaction.</a:t>
            </a:r>
            <a:endParaRPr lang="en-US" dirty="0">
              <a:latin typeface="Helvetica" panose="020B0604020202020204" pitchFamily="34" charset="0"/>
              <a:cs typeface="Times New Roman" panose="02020603050405020304" pitchFamily="18" charset="0"/>
            </a:endParaRPr>
          </a:p>
          <a:p>
            <a:endParaRPr lang="en-US" dirty="0">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8865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C6EF-A4C7-D4E6-F3A3-549346EA5D0E}"/>
              </a:ext>
            </a:extLst>
          </p:cNvPr>
          <p:cNvSpPr>
            <a:spLocks noGrp="1"/>
          </p:cNvSpPr>
          <p:nvPr>
            <p:ph type="title"/>
          </p:nvPr>
        </p:nvSpPr>
        <p:spPr>
          <a:xfrm>
            <a:off x="1141413" y="618518"/>
            <a:ext cx="9905998" cy="905482"/>
          </a:xfrm>
        </p:spPr>
        <p:txBody>
          <a:bodyPr>
            <a:normAutofit fontScale="90000"/>
          </a:bodyPr>
          <a:lstStyle/>
          <a:p>
            <a:pPr algn="ctr"/>
            <a:br>
              <a:rPr lang="en-IN" sz="3200" b="1" dirty="0">
                <a:latin typeface="Helvetica" panose="020B0604020202020204" pitchFamily="34" charset="0"/>
                <a:cs typeface="Times New Roman" panose="02020603050405020304" pitchFamily="18" charset="0"/>
              </a:rPr>
            </a:br>
            <a:r>
              <a:rPr lang="en-IN" sz="3200" b="1" dirty="0">
                <a:latin typeface="Helvetica" panose="020B0604020202020204" pitchFamily="34" charset="0"/>
                <a:cs typeface="Times New Roman" panose="02020603050405020304" pitchFamily="18" charset="0"/>
              </a:rPr>
              <a:t>Methodology</a:t>
            </a:r>
            <a:br>
              <a:rPr lang="en-US" sz="3200" b="1" dirty="0">
                <a:latin typeface="Helvetica" panose="020B0604020202020204" pitchFamily="34" charset="0"/>
                <a:cs typeface="Times New Roman" panose="02020603050405020304" pitchFamily="18" charset="0"/>
              </a:rPr>
            </a:br>
            <a:endParaRPr lang="en-US" sz="3200" b="1" dirty="0">
              <a:latin typeface="Helvetica"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02C0A-C88F-57BA-E9B3-C61E49CAEB27}"/>
              </a:ext>
            </a:extLst>
          </p:cNvPr>
          <p:cNvSpPr>
            <a:spLocks noGrp="1"/>
          </p:cNvSpPr>
          <p:nvPr>
            <p:ph idx="1"/>
          </p:nvPr>
        </p:nvSpPr>
        <p:spPr>
          <a:xfrm>
            <a:off x="1141412" y="3858125"/>
            <a:ext cx="9905999" cy="2671012"/>
          </a:xfrm>
        </p:spPr>
        <p:txBody>
          <a:bodyPr>
            <a:normAutofit/>
          </a:bodyPr>
          <a:lstStyle/>
          <a:p>
            <a:r>
              <a:rPr lang="en-IN" sz="1700" dirty="0">
                <a:latin typeface="Helvetica" panose="020B0604020202020204" pitchFamily="34" charset="0"/>
              </a:rPr>
              <a:t>In fraud detection and prevention of credit, debit, online transaction and including electronic payment. Electronic payment fraud has become increasingly sophisticated, with increasing number of cyber crimes, cybercriminals are frequently using multiple channels and payment methods to attack customers accounts. Data Analytics effectively incorporate a range of transaction, institutional and customers normal payment behaviours. This includes the frequency, velocity and size of the payments that are made, and through which channels, such as online or mobile, the users typically initiate electronics payment.</a:t>
            </a:r>
            <a:endParaRPr lang="en-US" sz="1700" dirty="0">
              <a:latin typeface="Helvetica" panose="020B0604020202020204" pitchFamily="34" charset="0"/>
            </a:endParaRPr>
          </a:p>
          <a:p>
            <a:endParaRPr lang="en-US" dirty="0"/>
          </a:p>
        </p:txBody>
      </p:sp>
      <p:pic>
        <p:nvPicPr>
          <p:cNvPr id="4" name="图片 5">
            <a:extLst>
              <a:ext uri="{FF2B5EF4-FFF2-40B4-BE49-F238E27FC236}">
                <a16:creationId xmlns:a16="http://schemas.microsoft.com/office/drawing/2014/main" id="{884D2B97-54E8-97E2-E5C5-DA27DDBBA893}"/>
              </a:ext>
            </a:extLst>
          </p:cNvPr>
          <p:cNvPicPr>
            <a:picLocks noChangeAspect="1"/>
          </p:cNvPicPr>
          <p:nvPr/>
        </p:nvPicPr>
        <p:blipFill>
          <a:blip r:embed="rId2"/>
          <a:stretch>
            <a:fillRect/>
          </a:stretch>
        </p:blipFill>
        <p:spPr>
          <a:xfrm>
            <a:off x="2995863" y="1636645"/>
            <a:ext cx="5943600" cy="2108835"/>
          </a:xfrm>
          <a:prstGeom prst="rect">
            <a:avLst/>
          </a:prstGeom>
          <a:noFill/>
          <a:ln w="12700" cap="flat" cmpd="sng">
            <a:noFill/>
            <a:prstDash val="solid"/>
            <a:miter/>
          </a:ln>
        </p:spPr>
      </p:pic>
    </p:spTree>
    <p:extLst>
      <p:ext uri="{BB962C8B-B14F-4D97-AF65-F5344CB8AC3E}">
        <p14:creationId xmlns:p14="http://schemas.microsoft.com/office/powerpoint/2010/main" val="234944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28699-9CE3-DE56-8872-1AFAAE788082}"/>
              </a:ext>
            </a:extLst>
          </p:cNvPr>
          <p:cNvSpPr>
            <a:spLocks noGrp="1"/>
          </p:cNvSpPr>
          <p:nvPr>
            <p:ph idx="1"/>
          </p:nvPr>
        </p:nvSpPr>
        <p:spPr>
          <a:xfrm>
            <a:off x="1141412" y="850232"/>
            <a:ext cx="9905999" cy="4940969"/>
          </a:xfrm>
        </p:spPr>
        <p:txBody>
          <a:bodyPr/>
          <a:lstStyle/>
          <a:p>
            <a:r>
              <a:rPr lang="en-IN" sz="1700" dirty="0">
                <a:latin typeface="Helvetica" panose="020B0604020202020204" pitchFamily="34" charset="0"/>
              </a:rPr>
              <a:t>Statistical Data Analysis Technique detection and Artificial intelligence based are techniques used for fraud detection. We have understood the data set and exported the dataset to python so that it can be worked on  EDA(Exploratory Data Analyse)  part to get number of columns and rows in the dataset further checking for the duplicate and null values in the dataset so those values can be dropped so that no null values present in dataset, then again checking for any null values present in the fraud and non-fraud transaction in the dataset. After data cleaning part the file is moved to the visualization part.</a:t>
            </a:r>
            <a:endParaRPr lang="en-US" sz="1700" dirty="0">
              <a:latin typeface="Helvetica" panose="020B0604020202020204" pitchFamily="34" charset="0"/>
            </a:endParaRPr>
          </a:p>
          <a:p>
            <a:endParaRPr lang="en-US" sz="1700" dirty="0">
              <a:latin typeface="Helvetica" panose="020B0604020202020204" pitchFamily="34" charset="0"/>
            </a:endParaRPr>
          </a:p>
        </p:txBody>
      </p:sp>
    </p:spTree>
    <p:extLst>
      <p:ext uri="{BB962C8B-B14F-4D97-AF65-F5344CB8AC3E}">
        <p14:creationId xmlns:p14="http://schemas.microsoft.com/office/powerpoint/2010/main" val="250767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7B5B-7DED-73B5-F4F1-5AF0982924F9}"/>
              </a:ext>
            </a:extLst>
          </p:cNvPr>
          <p:cNvSpPr>
            <a:spLocks noGrp="1"/>
          </p:cNvSpPr>
          <p:nvPr>
            <p:ph type="title"/>
          </p:nvPr>
        </p:nvSpPr>
        <p:spPr>
          <a:xfrm>
            <a:off x="1141413" y="618518"/>
            <a:ext cx="9905998" cy="841314"/>
          </a:xfrm>
        </p:spPr>
        <p:txBody>
          <a:bodyPr/>
          <a:lstStyle/>
          <a:p>
            <a:pPr algn="ctr"/>
            <a:r>
              <a:rPr lang="en-US" sz="3200" b="1" dirty="0">
                <a:latin typeface="Helvetica" panose="020B060402020202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1736DD-24B2-CAD0-7CFD-D37BDF6E4E4E}"/>
              </a:ext>
            </a:extLst>
          </p:cNvPr>
          <p:cNvSpPr>
            <a:spLocks noGrp="1"/>
          </p:cNvSpPr>
          <p:nvPr>
            <p:ph idx="1"/>
          </p:nvPr>
        </p:nvSpPr>
        <p:spPr>
          <a:xfrm>
            <a:off x="1141412" y="1700464"/>
            <a:ext cx="9905999" cy="4732420"/>
          </a:xfrm>
        </p:spPr>
        <p:txBody>
          <a:bodyPr>
            <a:normAutofit fontScale="92500" lnSpcReduction="10000"/>
          </a:bodyPr>
          <a:lstStyle/>
          <a:p>
            <a:pPr marL="0" marR="0" indent="0">
              <a:lnSpc>
                <a:spcPct val="115000"/>
              </a:lnSpc>
              <a:spcBef>
                <a:spcPts val="0"/>
              </a:spcBef>
              <a:spcAft>
                <a:spcPts val="0"/>
              </a:spcAft>
              <a:buNone/>
            </a:pPr>
            <a:r>
              <a:rPr lang="en-US" sz="1700" dirty="0">
                <a:latin typeface="Helvetica" panose="020B0604020202020204" pitchFamily="34" charset="0"/>
              </a:rPr>
              <a:t>1. The difference in the balance before and after the transaction played a huge role in identifying the fraud detection. As for the some cases there were no update in the balance after the </a:t>
            </a:r>
            <a:r>
              <a:rPr lang="en-US" sz="1700" dirty="0" err="1">
                <a:latin typeface="Helvetica" panose="020B0604020202020204" pitchFamily="34" charset="0"/>
              </a:rPr>
              <a:t>trasactions</a:t>
            </a:r>
            <a:r>
              <a:rPr lang="en-US" sz="1700" dirty="0">
                <a:latin typeface="Helvetica" panose="020B0604020202020204" pitchFamily="34" charset="0"/>
              </a:rPr>
              <a:t>.</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2. In normal transactions, there is typically a change in the balance of an account after a transaction occurs. For example, if a person makes a purchase using their credit card, the balance on their credit card account will decrease by the amount of the purchase.</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In such cases, the lack of expected change in the balance after a transaction can be a red flag for fraud detection systems, which may trigger an investigation into the transaction to determine if it is legitimate or not.</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3. What kind of prevention should be adopted while company update its infrastructure?</a:t>
            </a:r>
          </a:p>
          <a:p>
            <a:pPr marL="0" marR="0" indent="0">
              <a:lnSpc>
                <a:spcPct val="115000"/>
              </a:lnSpc>
              <a:spcBef>
                <a:spcPts val="0"/>
              </a:spcBef>
              <a:spcAft>
                <a:spcPts val="0"/>
              </a:spcAft>
              <a:buNone/>
            </a:pPr>
            <a:r>
              <a:rPr lang="en-US" sz="1700" dirty="0">
                <a:latin typeface="Helvetica" panose="020B0604020202020204" pitchFamily="34" charset="0"/>
              </a:rPr>
              <a:t> </a:t>
            </a:r>
          </a:p>
          <a:p>
            <a:pPr marL="0" marR="0" indent="0">
              <a:lnSpc>
                <a:spcPct val="115000"/>
              </a:lnSpc>
              <a:spcBef>
                <a:spcPts val="0"/>
              </a:spcBef>
              <a:spcAft>
                <a:spcPts val="0"/>
              </a:spcAft>
              <a:buNone/>
            </a:pPr>
            <a:r>
              <a:rPr lang="en-US" sz="1700" dirty="0">
                <a:latin typeface="Helvetica" panose="020B0604020202020204" pitchFamily="34" charset="0"/>
              </a:rPr>
              <a:t>Testing and Validation: The updated infrastructure and the new fraud detection model should be thoroughly tested and validated before being deployed in the production environment. This helps to ensure that the system is working as expected and is effective in detecting fraud.</a:t>
            </a:r>
          </a:p>
          <a:p>
            <a:pPr marL="0" marR="0" indent="0">
              <a:lnSpc>
                <a:spcPct val="115000"/>
              </a:lnSpc>
              <a:spcBef>
                <a:spcPts val="0"/>
              </a:spcBef>
              <a:spcAft>
                <a:spcPts val="0"/>
              </a:spcAft>
              <a:buNone/>
            </a:pPr>
            <a:r>
              <a:rPr lang="en-US" sz="1700" dirty="0">
                <a:latin typeface="Helvetica" panose="020B0604020202020204" pitchFamily="34" charset="0"/>
              </a:rPr>
              <a:t> </a:t>
            </a:r>
          </a:p>
        </p:txBody>
      </p:sp>
    </p:spTree>
    <p:extLst>
      <p:ext uri="{BB962C8B-B14F-4D97-AF65-F5344CB8AC3E}">
        <p14:creationId xmlns:p14="http://schemas.microsoft.com/office/powerpoint/2010/main" val="1282613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2641</TotalTime>
  <Words>1438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Georgia</vt:lpstr>
      <vt:lpstr>Helvetica</vt:lpstr>
      <vt:lpstr>Symbol</vt:lpstr>
      <vt:lpstr>Times New Roman</vt:lpstr>
      <vt:lpstr>Tw Cen MT</vt:lpstr>
      <vt:lpstr>Circuit</vt:lpstr>
      <vt:lpstr>PAYSIM for Fraudulent TRANSACTION DETCTION</vt:lpstr>
      <vt:lpstr>  About Paysim </vt:lpstr>
      <vt:lpstr>  What is Paysim dataset? </vt:lpstr>
      <vt:lpstr>How does Paysim work? </vt:lpstr>
      <vt:lpstr>Data Description </vt:lpstr>
      <vt:lpstr>Column DESCRIPTION</vt:lpstr>
      <vt:lpstr> Methodology </vt:lpstr>
      <vt:lpstr>PowerPoint Presentation</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PAYSIM for Fraudulent TRANSACTION DETCTION</dc:title>
  <dc:creator>T CHANDRAMOULI</dc:creator>
  <cp:lastModifiedBy>T CHANDRAMOULI</cp:lastModifiedBy>
  <cp:revision>1</cp:revision>
  <dcterms:created xsi:type="dcterms:W3CDTF">2023-03-21T12:11:24Z</dcterms:created>
  <dcterms:modified xsi:type="dcterms:W3CDTF">2023-03-23T08:12:39Z</dcterms:modified>
</cp:coreProperties>
</file>