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8"/>
  </p:notesMasterIdLst>
  <p:sldIdLst>
    <p:sldId id="256" r:id="rId3"/>
    <p:sldId id="340" r:id="rId4"/>
    <p:sldId id="377" r:id="rId5"/>
    <p:sldId id="266" r:id="rId6"/>
    <p:sldId id="268" r:id="rId7"/>
    <p:sldId id="280" r:id="rId8"/>
    <p:sldId id="317" r:id="rId9"/>
    <p:sldId id="275" r:id="rId10"/>
    <p:sldId id="322" r:id="rId11"/>
    <p:sldId id="326" r:id="rId12"/>
    <p:sldId id="327" r:id="rId13"/>
    <p:sldId id="378" r:id="rId14"/>
    <p:sldId id="379" r:id="rId15"/>
    <p:sldId id="380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760" y="360"/>
      </p:cViewPr>
      <p:guideLst>
        <p:guide orient="horz" pos="22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kky/Downloads/&#25968;&#25454;&#20998;&#26512;/sql/Mysql&#39033;&#30446;&#26696;&#20363;/&#26696;&#20363;&#25968;&#25454;&#25991;&#20214;/laogou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每日</a:t>
            </a:r>
            <a:r>
              <a:rPr lang="en-US" altLang="zh-CN" b="1"/>
              <a:t>UV</a:t>
            </a:r>
            <a:r>
              <a:rPr lang="zh-CN" altLang="en-US" b="1"/>
              <a:t>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uv数据!$B$1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9.8166666666666666E-2"/>
                  <c:y val="-0.15505796150481191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62-4F84-AC01-3DC2D6C245F1}"/>
                </c:ext>
              </c:extLst>
            </c:dLbl>
            <c:dLbl>
              <c:idx val="24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62-4F84-AC01-3DC2D6C245F1}"/>
                </c:ext>
              </c:extLst>
            </c:dLbl>
            <c:dLbl>
              <c:idx val="30"/>
              <c:layout>
                <c:manualLayout>
                  <c:x val="-1.4709973753280942E-2"/>
                  <c:y val="3.475685331000283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62-4F84-AC01-3DC2D6C24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uv数据!$A$2:$A$32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uv数据!$B$2:$B$32</c:f>
              <c:numCache>
                <c:formatCode>General</c:formatCode>
                <c:ptCount val="31"/>
                <c:pt idx="0">
                  <c:v>226</c:v>
                </c:pt>
                <c:pt idx="1">
                  <c:v>222</c:v>
                </c:pt>
                <c:pt idx="2">
                  <c:v>231</c:v>
                </c:pt>
                <c:pt idx="3">
                  <c:v>232</c:v>
                </c:pt>
                <c:pt idx="4">
                  <c:v>226</c:v>
                </c:pt>
                <c:pt idx="5">
                  <c:v>241</c:v>
                </c:pt>
                <c:pt idx="6">
                  <c:v>236</c:v>
                </c:pt>
                <c:pt idx="7">
                  <c:v>243</c:v>
                </c:pt>
                <c:pt idx="8">
                  <c:v>221</c:v>
                </c:pt>
                <c:pt idx="9">
                  <c:v>232</c:v>
                </c:pt>
                <c:pt idx="10">
                  <c:v>240</c:v>
                </c:pt>
                <c:pt idx="11">
                  <c:v>243</c:v>
                </c:pt>
                <c:pt idx="12">
                  <c:v>244</c:v>
                </c:pt>
                <c:pt idx="13">
                  <c:v>245</c:v>
                </c:pt>
                <c:pt idx="14">
                  <c:v>241</c:v>
                </c:pt>
                <c:pt idx="15">
                  <c:v>235</c:v>
                </c:pt>
                <c:pt idx="16">
                  <c:v>247</c:v>
                </c:pt>
                <c:pt idx="17">
                  <c:v>242</c:v>
                </c:pt>
                <c:pt idx="18">
                  <c:v>250</c:v>
                </c:pt>
                <c:pt idx="19">
                  <c:v>241</c:v>
                </c:pt>
                <c:pt idx="20">
                  <c:v>247</c:v>
                </c:pt>
                <c:pt idx="21">
                  <c:v>251</c:v>
                </c:pt>
                <c:pt idx="22">
                  <c:v>254</c:v>
                </c:pt>
                <c:pt idx="23">
                  <c:v>272</c:v>
                </c:pt>
                <c:pt idx="24">
                  <c:v>324</c:v>
                </c:pt>
                <c:pt idx="25">
                  <c:v>245</c:v>
                </c:pt>
                <c:pt idx="26">
                  <c:v>235</c:v>
                </c:pt>
                <c:pt idx="27">
                  <c:v>243</c:v>
                </c:pt>
                <c:pt idx="28">
                  <c:v>245</c:v>
                </c:pt>
                <c:pt idx="29">
                  <c:v>238</c:v>
                </c:pt>
                <c:pt idx="30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62-4F84-AC01-3DC2D6C2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800880"/>
        <c:axId val="10054540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uv数据!$C$1</c15:sqref>
                        </c15:formulaRef>
                      </c:ext>
                    </c:extLst>
                    <c:strCache>
                      <c:ptCount val="1"/>
                      <c:pt idx="0">
                        <c:v>PV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uv数据!$C$2:$C$32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1332</c:v>
                      </c:pt>
                      <c:pt idx="1">
                        <c:v>1286</c:v>
                      </c:pt>
                      <c:pt idx="2">
                        <c:v>1289</c:v>
                      </c:pt>
                      <c:pt idx="3">
                        <c:v>1247</c:v>
                      </c:pt>
                      <c:pt idx="4">
                        <c:v>1203</c:v>
                      </c:pt>
                      <c:pt idx="5">
                        <c:v>1516</c:v>
                      </c:pt>
                      <c:pt idx="6">
                        <c:v>1322</c:v>
                      </c:pt>
                      <c:pt idx="7">
                        <c:v>1395</c:v>
                      </c:pt>
                      <c:pt idx="8">
                        <c:v>1345</c:v>
                      </c:pt>
                      <c:pt idx="9">
                        <c:v>1331</c:v>
                      </c:pt>
                      <c:pt idx="10">
                        <c:v>1369</c:v>
                      </c:pt>
                      <c:pt idx="11">
                        <c:v>1478</c:v>
                      </c:pt>
                      <c:pt idx="12">
                        <c:v>1767</c:v>
                      </c:pt>
                      <c:pt idx="13">
                        <c:v>1372</c:v>
                      </c:pt>
                      <c:pt idx="14">
                        <c:v>1477</c:v>
                      </c:pt>
                      <c:pt idx="15">
                        <c:v>1416</c:v>
                      </c:pt>
                      <c:pt idx="16">
                        <c:v>1443</c:v>
                      </c:pt>
                      <c:pt idx="17">
                        <c:v>1412</c:v>
                      </c:pt>
                      <c:pt idx="18">
                        <c:v>1365</c:v>
                      </c:pt>
                      <c:pt idx="19">
                        <c:v>1511</c:v>
                      </c:pt>
                      <c:pt idx="20">
                        <c:v>1513</c:v>
                      </c:pt>
                      <c:pt idx="21">
                        <c:v>1341</c:v>
                      </c:pt>
                      <c:pt idx="22">
                        <c:v>1731</c:v>
                      </c:pt>
                      <c:pt idx="23">
                        <c:v>1729</c:v>
                      </c:pt>
                      <c:pt idx="24">
                        <c:v>2620</c:v>
                      </c:pt>
                      <c:pt idx="25">
                        <c:v>1485</c:v>
                      </c:pt>
                      <c:pt idx="26">
                        <c:v>1480</c:v>
                      </c:pt>
                      <c:pt idx="27">
                        <c:v>1534</c:v>
                      </c:pt>
                      <c:pt idx="28">
                        <c:v>1277</c:v>
                      </c:pt>
                      <c:pt idx="29">
                        <c:v>1367</c:v>
                      </c:pt>
                      <c:pt idx="30">
                        <c:v>1282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462-4F84-AC01-3DC2D6C245F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uv数据!$D$1</c15:sqref>
                        </c15:formulaRef>
                      </c:ext>
                    </c:extLst>
                    <c:strCache>
                      <c:ptCount val="1"/>
                      <c:pt idx="0">
                        <c:v>PV/UV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uv数据!$D$2:$D$32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5.8937999999999997</c:v>
                      </c:pt>
                      <c:pt idx="1">
                        <c:v>5.7927999999999997</c:v>
                      </c:pt>
                      <c:pt idx="2">
                        <c:v>5.5800999999999998</c:v>
                      </c:pt>
                      <c:pt idx="3">
                        <c:v>5.375</c:v>
                      </c:pt>
                      <c:pt idx="4">
                        <c:v>5.3230000000000004</c:v>
                      </c:pt>
                      <c:pt idx="5">
                        <c:v>6.2904999999999998</c:v>
                      </c:pt>
                      <c:pt idx="6">
                        <c:v>5.6017000000000001</c:v>
                      </c:pt>
                      <c:pt idx="7">
                        <c:v>5.7407000000000004</c:v>
                      </c:pt>
                      <c:pt idx="8">
                        <c:v>6.0860000000000003</c:v>
                      </c:pt>
                      <c:pt idx="9">
                        <c:v>5.7370999999999999</c:v>
                      </c:pt>
                      <c:pt idx="10">
                        <c:v>5.7042000000000002</c:v>
                      </c:pt>
                      <c:pt idx="11">
                        <c:v>6.0823</c:v>
                      </c:pt>
                      <c:pt idx="12">
                        <c:v>7.2417999999999996</c:v>
                      </c:pt>
                      <c:pt idx="13">
                        <c:v>5.6</c:v>
                      </c:pt>
                      <c:pt idx="14">
                        <c:v>6.1285999999999996</c:v>
                      </c:pt>
                      <c:pt idx="15">
                        <c:v>6.0255000000000001</c:v>
                      </c:pt>
                      <c:pt idx="16">
                        <c:v>5.8421000000000003</c:v>
                      </c:pt>
                      <c:pt idx="17">
                        <c:v>5.8346999999999998</c:v>
                      </c:pt>
                      <c:pt idx="18">
                        <c:v>5.46</c:v>
                      </c:pt>
                      <c:pt idx="19">
                        <c:v>6.2697000000000003</c:v>
                      </c:pt>
                      <c:pt idx="20">
                        <c:v>6.1254999999999997</c:v>
                      </c:pt>
                      <c:pt idx="21">
                        <c:v>5.3426</c:v>
                      </c:pt>
                      <c:pt idx="22">
                        <c:v>6.8150000000000004</c:v>
                      </c:pt>
                      <c:pt idx="23">
                        <c:v>6.3566000000000003</c:v>
                      </c:pt>
                      <c:pt idx="24">
                        <c:v>8.0863999999999994</c:v>
                      </c:pt>
                      <c:pt idx="25">
                        <c:v>6.0612000000000004</c:v>
                      </c:pt>
                      <c:pt idx="26">
                        <c:v>6.2979000000000003</c:v>
                      </c:pt>
                      <c:pt idx="27">
                        <c:v>6.3128000000000002</c:v>
                      </c:pt>
                      <c:pt idx="28">
                        <c:v>5.2122000000000002</c:v>
                      </c:pt>
                      <c:pt idx="29">
                        <c:v>5.7436999999999996</c:v>
                      </c:pt>
                      <c:pt idx="30">
                        <c:v>5.7232000000000003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462-4F84-AC01-3DC2D6C245F1}"/>
                  </c:ext>
                </c:extLst>
              </c15:ser>
            </c15:filteredLineSeries>
          </c:ext>
        </c:extLst>
      </c:lineChart>
      <c:dateAx>
        <c:axId val="67980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454048"/>
        <c:crosses val="autoZero"/>
        <c:auto val="1"/>
        <c:lblOffset val="100"/>
        <c:baseTimeUnit val="days"/>
      </c:dateAx>
      <c:valAx>
        <c:axId val="1005454048"/>
        <c:scaling>
          <c:orientation val="minMax"/>
          <c:min val="200"/>
        </c:scaling>
        <c:delete val="1"/>
        <c:axPos val="l"/>
        <c:numFmt formatCode="General" sourceLinked="1"/>
        <c:majorTickMark val="none"/>
        <c:minorTickMark val="none"/>
        <c:tickLblPos val="nextTo"/>
        <c:crossAx val="67980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uv数据!$P$8</c:f>
              <c:strCache>
                <c:ptCount val="1"/>
                <c:pt idx="0">
                  <c:v>客户数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uv数据!$O$9:$O$12</c:f>
              <c:strCache>
                <c:ptCount val="4"/>
                <c:pt idx="0">
                  <c:v>重要深耕客户</c:v>
                </c:pt>
                <c:pt idx="1">
                  <c:v>重要高价值客户</c:v>
                </c:pt>
                <c:pt idx="2">
                  <c:v>重要唤回客户</c:v>
                </c:pt>
                <c:pt idx="3">
                  <c:v>重要挽留客户</c:v>
                </c:pt>
              </c:strCache>
            </c:strRef>
          </c:cat>
          <c:val>
            <c:numRef>
              <c:f>uv数据!$P$9:$P$12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11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C-4006-923C-917F73C898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2943"/>
        <c:axId val="89532687"/>
      </c:barChart>
      <c:catAx>
        <c:axId val="954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532687"/>
        <c:crosses val="autoZero"/>
        <c:auto val="1"/>
        <c:lblAlgn val="ctr"/>
        <c:lblOffset val="100"/>
        <c:noMultiLvlLbl val="0"/>
      </c:catAx>
      <c:valAx>
        <c:axId val="89532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FRM用户分布!$C$1</c:f>
              <c:strCache>
                <c:ptCount val="1"/>
                <c:pt idx="0">
                  <c:v>距离最近一次消费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734711286089239"/>
                  <c:y val="-0.13425925925925927"/>
                </c:manualLayout>
              </c:layout>
              <c:tx>
                <c:rich>
                  <a:bodyPr/>
                  <a:lstStyle/>
                  <a:p>
                    <a:fld id="{49A51E29-0CEB-E246-B56C-7E7C5B67FD9A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CBC06925-977B-3F46-BE77-BD78BB698BF2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52BE89AB-3D31-B04F-BF94-1D2776C21C7E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C82-4A2D-996D-AF741009AD13}"/>
                </c:ext>
              </c:extLst>
            </c:dLbl>
            <c:dLbl>
              <c:idx val="1"/>
              <c:layout>
                <c:manualLayout>
                  <c:x val="-7.5362110725857481E-2"/>
                  <c:y val="-0.17823823695099733"/>
                </c:manualLayout>
              </c:layout>
              <c:tx>
                <c:rich>
                  <a:bodyPr/>
                  <a:lstStyle/>
                  <a:p>
                    <a:fld id="{937F8DDC-5A39-1C46-A85D-669791A2A6A5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2C96A618-9311-1C49-97E9-D985F4B6BDED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B91251FA-C4A0-CB42-81E9-7EE061A07CC8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1913595113992"/>
                      <c:h val="0.2482696742751170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C82-4A2D-996D-AF741009AD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F49C72-4FAB-B74D-9A91-96797DCC9F36}" type="CELLRANGE">
                      <a:rPr lang="en-US" altLang="zh-CN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8391C124-F1DE-964D-9884-682E8E14B628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D0FCE00A-F48D-A64F-A294-01B83FA2E64A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l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C82-4A2D-996D-AF741009AD13}"/>
                </c:ext>
              </c:extLst>
            </c:dLbl>
            <c:dLbl>
              <c:idx val="3"/>
              <c:layout>
                <c:manualLayout>
                  <c:x val="-2.0427821522309712E-2"/>
                  <c:y val="-9.2592592592592615E-2"/>
                </c:manualLayout>
              </c:layout>
              <c:tx>
                <c:rich>
                  <a:bodyPr/>
                  <a:lstStyle/>
                  <a:p>
                    <a:fld id="{CFDD5E34-8974-5543-BEB7-A5368E1E1F4E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5A61D5C4-397A-3B4C-BF0B-2BC0C7F6DB61}" type="XVALUE">
                      <a:rPr lang="en-US" altLang="zh-CN" baseline="0"/>
                      <a:pPr/>
                      <a:t>[X 值]</a:t>
                    </a:fld>
                    <a:r>
                      <a:rPr lang="en-US" altLang="zh-CN" baseline="0"/>
                      <a:t>, </a:t>
                    </a:r>
                    <a:fld id="{DB1F4BEB-7088-A643-A29E-B415CC4E949E}" type="YVALUE">
                      <a:rPr lang="en-US" altLang="zh-CN" baseline="0"/>
                      <a:pPr/>
                      <a:t>[Y 值]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C82-4A2D-996D-AF741009AD13}"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FRM用户分布!$B$2:$B$5</c:f>
              <c:numCache>
                <c:formatCode>General</c:formatCode>
                <c:ptCount val="4"/>
                <c:pt idx="0">
                  <c:v>2.2273000000000001</c:v>
                </c:pt>
                <c:pt idx="1">
                  <c:v>12.7273</c:v>
                </c:pt>
                <c:pt idx="2">
                  <c:v>8</c:v>
                </c:pt>
                <c:pt idx="3">
                  <c:v>1.7423999999999999</c:v>
                </c:pt>
              </c:numCache>
            </c:numRef>
          </c:xVal>
          <c:yVal>
            <c:numRef>
              <c:f>FRM用户分布!$C$2:$C$5</c:f>
              <c:numCache>
                <c:formatCode>General</c:formatCode>
                <c:ptCount val="4"/>
                <c:pt idx="0">
                  <c:v>3.2273000000000001</c:v>
                </c:pt>
                <c:pt idx="1">
                  <c:v>2.2044999999999999</c:v>
                </c:pt>
                <c:pt idx="2">
                  <c:v>9.5455000000000005</c:v>
                </c:pt>
                <c:pt idx="3">
                  <c:v>17.378799999999998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FRM用户分布!$A$2:$A$5</c15:f>
                <c15:dlblRangeCache>
                  <c:ptCount val="4"/>
                  <c:pt idx="0">
                    <c:v>重要深耕客户</c:v>
                  </c:pt>
                  <c:pt idx="1">
                    <c:v>重要高价值客户</c:v>
                  </c:pt>
                  <c:pt idx="2">
                    <c:v>重要唤回客户</c:v>
                  </c:pt>
                  <c:pt idx="3">
                    <c:v>重要挽留客户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4C82-4A2D-996D-AF741009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1855"/>
        <c:axId val="104686639"/>
      </c:scatterChart>
      <c:valAx>
        <c:axId val="956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686639"/>
        <c:crosses val="autoZero"/>
        <c:crossBetween val="midCat"/>
      </c:valAx>
      <c:valAx>
        <c:axId val="10468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61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各商品品类购买表现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被购买次数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25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642687"/>
        <c:axId val="4500661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购买转化率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0.125</c:v>
                </c:pt>
                <c:pt idx="1">
                  <c:v>0.124</c:v>
                </c:pt>
                <c:pt idx="2">
                  <c:v>0.114</c:v>
                </c:pt>
                <c:pt idx="3">
                  <c:v>0.13400000000000001</c:v>
                </c:pt>
                <c:pt idx="4">
                  <c:v>0.126</c:v>
                </c:pt>
                <c:pt idx="5">
                  <c:v>0.126</c:v>
                </c:pt>
                <c:pt idx="6">
                  <c:v>7.2999999999999995E-2</c:v>
                </c:pt>
                <c:pt idx="7">
                  <c:v>9.2999999999999999E-2</c:v>
                </c:pt>
                <c:pt idx="8">
                  <c:v>4.9000000000000002E-2</c:v>
                </c:pt>
                <c:pt idx="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33087"/>
        <c:axId val="450064463"/>
      </c:lineChart>
      <c:catAx>
        <c:axId val="9764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0066127"/>
        <c:crosses val="autoZero"/>
        <c:auto val="1"/>
        <c:lblAlgn val="ctr"/>
        <c:lblOffset val="100"/>
        <c:noMultiLvlLbl val="0"/>
      </c:catAx>
      <c:valAx>
        <c:axId val="450066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42687"/>
        <c:crosses val="autoZero"/>
        <c:crossBetween val="between"/>
      </c:valAx>
      <c:valAx>
        <c:axId val="4500644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633087"/>
        <c:crosses val="max"/>
        <c:crossBetween val="between"/>
      </c:valAx>
      <c:catAx>
        <c:axId val="97633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006446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11</a:t>
            </a:r>
            <a:r>
              <a:rPr lang="zh-CN" altLang="en-US" dirty="0"/>
              <a:t>～</a:t>
            </a:r>
            <a:r>
              <a:rPr lang="en-US" altLang="zh-CN" dirty="0"/>
              <a:t>12</a:t>
            </a:r>
            <a:r>
              <a:rPr lang="zh-CN" altLang="en-US" dirty="0"/>
              <a:t>月用户平均留存率趋势图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Sheet1!$C$34:$J$34</c:f>
              <c:strCache>
                <c:ptCount val="8"/>
                <c:pt idx="0">
                  <c:v>次日用户平均留存率</c:v>
                </c:pt>
                <c:pt idx="1">
                  <c:v>二日用户平均留存率</c:v>
                </c:pt>
                <c:pt idx="2">
                  <c:v>三日用户平均留存率</c:v>
                </c:pt>
                <c:pt idx="3">
                  <c:v>四日用户平均留存率</c:v>
                </c:pt>
                <c:pt idx="4">
                  <c:v>五日用户平均留存率</c:v>
                </c:pt>
                <c:pt idx="5">
                  <c:v>六日用户平均留存率</c:v>
                </c:pt>
                <c:pt idx="6">
                  <c:v>七日用户平均留存率</c:v>
                </c:pt>
                <c:pt idx="7">
                  <c:v>十五日用户平均留存率</c:v>
                </c:pt>
              </c:strCache>
            </c:strRef>
          </c:cat>
          <c:val>
            <c:numRef>
              <c:f>Sheet1!$C$35:$J$35</c:f>
              <c:numCache>
                <c:formatCode>0.00%</c:formatCode>
                <c:ptCount val="8"/>
                <c:pt idx="0">
                  <c:v>0.67811333333333312</c:v>
                </c:pt>
                <c:pt idx="1">
                  <c:v>0.65533103448275876</c:v>
                </c:pt>
                <c:pt idx="2">
                  <c:v>0.64900714285714312</c:v>
                </c:pt>
                <c:pt idx="3">
                  <c:v>0.64285555555555562</c:v>
                </c:pt>
                <c:pt idx="4">
                  <c:v>0.63727307692307666</c:v>
                </c:pt>
                <c:pt idx="5">
                  <c:v>0.63301999999999969</c:v>
                </c:pt>
                <c:pt idx="6">
                  <c:v>0.62723333333333331</c:v>
                </c:pt>
                <c:pt idx="7">
                  <c:v>0.62464375000000028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9-9344-97DE-0B92D0DBF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358016"/>
        <c:axId val="2105359648"/>
      </c:lineChart>
      <c:catAx>
        <c:axId val="210535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5359648"/>
        <c:crosses val="autoZero"/>
        <c:auto val="1"/>
        <c:lblAlgn val="ctr"/>
        <c:lblOffset val="100"/>
        <c:noMultiLvlLbl val="0"/>
      </c:catAx>
      <c:valAx>
        <c:axId val="210535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535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___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___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5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电商用户、商品、平台价值分析报告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23910" y="2755963"/>
            <a:ext cx="9544179" cy="296271"/>
          </a:xfrm>
        </p:spPr>
        <p:txBody>
          <a:bodyPr/>
          <a:lstStyle/>
          <a:p>
            <a:r>
              <a:rPr lang="zh-CN" altLang="en-US" sz="1600" dirty="0"/>
              <a:t>报告人：</a:t>
            </a:r>
            <a:r>
              <a:rPr lang="en-US" altLang="zh-CN" sz="1600" dirty="0"/>
              <a:t>XXX</a:t>
            </a:r>
            <a:endParaRPr lang="zh-CN" altLang="en-US" sz="1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23910" y="3099859"/>
            <a:ext cx="9544179" cy="296271"/>
          </a:xfrm>
        </p:spPr>
        <p:txBody>
          <a:bodyPr/>
          <a:lstStyle/>
          <a:p>
            <a:r>
              <a:rPr lang="en-US" sz="1600" dirty="0"/>
              <a:t>2019.12.19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产品主要消费路径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以下是产品的主要消费转化路径。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可以发现用户以直接购买转化为主。占总体比重。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重新购买（第</a:t>
            </a:r>
            <a:r>
              <a:rPr lang="en-US" altLang="zh-CN" sz="1600" dirty="0"/>
              <a:t>4</a:t>
            </a:r>
            <a:r>
              <a:rPr lang="zh-CN" altLang="en-US" sz="1600" dirty="0"/>
              <a:t>名、第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名）和加购物车转化（第</a:t>
            </a:r>
            <a:r>
              <a:rPr lang="en-US" altLang="zh-CN" sz="1600" dirty="0"/>
              <a:t>4</a:t>
            </a:r>
            <a:r>
              <a:rPr lang="zh-CN" altLang="en-US" sz="1600" dirty="0"/>
              <a:t>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名）都有一定的排名。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在所有的消费路径中，</a:t>
            </a:r>
            <a:r>
              <a:rPr lang="en-US" altLang="zh-CN" sz="1600" dirty="0"/>
              <a:t>58%</a:t>
            </a:r>
            <a:r>
              <a:rPr lang="zh-CN" altLang="en-US" sz="1600" dirty="0"/>
              <a:t>的用户有加入购物车的行为；但仅有</a:t>
            </a:r>
            <a:r>
              <a:rPr lang="en-US" altLang="zh-CN" sz="1600" dirty="0"/>
              <a:t>0.6%</a:t>
            </a:r>
            <a:r>
              <a:rPr lang="zh-CN" altLang="en-US" sz="1600" dirty="0"/>
              <a:t>的用户在加入购物车之后发生购买；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购物车相关产品的后续改进会与产品经理沟通进行。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04250"/>
              </p:ext>
            </p:extLst>
          </p:nvPr>
        </p:nvGraphicFramePr>
        <p:xfrm>
          <a:off x="4668996" y="3457769"/>
          <a:ext cx="2850833" cy="31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6">
                  <a:extLst>
                    <a:ext uri="{9D8B030D-6E8A-4147-A177-3AD203B41FA5}">
                      <a16:colId xmlns:a16="http://schemas.microsoft.com/office/drawing/2014/main" val="3719281555"/>
                    </a:ext>
                  </a:extLst>
                </a:gridCol>
                <a:gridCol w="140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购买路径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购买人数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62351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21288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2392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556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留存分析部分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留存分析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主要分析与结论：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sz="16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766A3A4-A476-6748-8588-C244D06F3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06079"/>
              </p:ext>
            </p:extLst>
          </p:nvPr>
        </p:nvGraphicFramePr>
        <p:xfrm>
          <a:off x="600710" y="1757362"/>
          <a:ext cx="10502058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工作表" r:id="rId3" imgW="13284200" imgH="5295900" progId="Excel.Sheet.8">
                  <p:embed/>
                </p:oleObj>
              </mc:Choice>
              <mc:Fallback>
                <p:oleObj name="工作表" r:id="rId3" imgW="13284200" imgH="5295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710" y="1757362"/>
                        <a:ext cx="10502058" cy="418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91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CECD6-15D2-EA45-B844-B78CBA7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AEB3"/>
                </a:solidFill>
              </a:rPr>
              <a:t>留存率平均值分析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6CFEB-4136-3646-87CC-78E11177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547A7CA-5C68-A34B-9426-FEA459607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71461"/>
              </p:ext>
            </p:extLst>
          </p:nvPr>
        </p:nvGraphicFramePr>
        <p:xfrm>
          <a:off x="695325" y="1395987"/>
          <a:ext cx="10286782" cy="28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工作表" r:id="rId3" imgW="12446000" imgH="342900" progId="Excel.Sheet.8">
                  <p:embed/>
                </p:oleObj>
              </mc:Choice>
              <mc:Fallback>
                <p:oleObj name="工作表" r:id="rId3" imgW="12446000" imgH="342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5" y="1395987"/>
                        <a:ext cx="10286782" cy="283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4B7E62E-FB59-A84E-A7E3-79449F489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606040"/>
              </p:ext>
            </p:extLst>
          </p:nvPr>
        </p:nvGraphicFramePr>
        <p:xfrm>
          <a:off x="695325" y="2152005"/>
          <a:ext cx="6077615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B86722B-FA3C-6F42-8DC4-D5CB7C11BF31}"/>
              </a:ext>
            </a:extLst>
          </p:cNvPr>
          <p:cNvSpPr txBox="1"/>
          <p:nvPr/>
        </p:nvSpPr>
        <p:spPr>
          <a:xfrm>
            <a:off x="7049387" y="2152005"/>
            <a:ext cx="481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次日和二日之间的用户留存率下降较快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七日和十五日之间用户留存率下降相对较慢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68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2354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双十二活动效果预热明显：</a:t>
            </a:r>
            <a:r>
              <a:rPr lang="zh-CN" altLang="en-US" sz="1400" dirty="0"/>
              <a:t>双十二前（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18-12</a:t>
            </a:r>
            <a:r>
              <a:rPr lang="zh-CN" altLang="en-US" sz="1400" dirty="0"/>
              <a:t>月</a:t>
            </a:r>
            <a:r>
              <a:rPr lang="en-US" altLang="zh-CN" sz="1400" dirty="0"/>
              <a:t>8</a:t>
            </a:r>
            <a:r>
              <a:rPr lang="zh-CN" altLang="en-US" sz="1400" dirty="0"/>
              <a:t>日）日均活跃用户数</a:t>
            </a:r>
            <a:r>
              <a:rPr lang="en-US" altLang="zh-CN" sz="1400" dirty="0"/>
              <a:t>237</a:t>
            </a:r>
            <a:r>
              <a:rPr lang="zh-CN" altLang="en-US" sz="1400" dirty="0"/>
              <a:t>人，日均周环比增长</a:t>
            </a:r>
            <a:r>
              <a:rPr lang="en-US" altLang="zh-CN" sz="1400" dirty="0"/>
              <a:t>2%</a:t>
            </a:r>
            <a:r>
              <a:rPr lang="zh-CN" altLang="en-US" sz="1400" dirty="0"/>
              <a:t>，用户稳定增长，说明前期活动预热效果明显；</a:t>
            </a:r>
            <a:endParaRPr lang="en-US" altLang="zh-CN" sz="1400" dirty="0"/>
          </a:p>
          <a:p>
            <a:pPr fontAlgn="auto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已挖掘出部分高价值用户：</a:t>
            </a:r>
            <a:r>
              <a:rPr lang="zh-CN" altLang="en-US" sz="1400" dirty="0"/>
              <a:t>已经挖掘出来</a:t>
            </a:r>
            <a:r>
              <a:rPr lang="en-US" altLang="zh-CN" sz="1400" dirty="0"/>
              <a:t>54</a:t>
            </a:r>
            <a:r>
              <a:rPr lang="zh-CN" altLang="en-US" sz="1400" dirty="0"/>
              <a:t>个重要深耕用户、</a:t>
            </a:r>
            <a:r>
              <a:rPr lang="en-US" altLang="zh-CN" sz="1400" dirty="0"/>
              <a:t>34</a:t>
            </a:r>
            <a:r>
              <a:rPr lang="zh-CN" altLang="en-US" sz="1400" dirty="0"/>
              <a:t>个重要高价值用户、</a:t>
            </a:r>
            <a:r>
              <a:rPr lang="en-US" altLang="zh-CN" sz="1400" dirty="0"/>
              <a:t>70</a:t>
            </a:r>
            <a:r>
              <a:rPr lang="zh-CN" altLang="en-US" sz="1400" dirty="0"/>
              <a:t>个重要挽留用户。后续运营活动可以直接使用；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头部商品品类基本保持正常转化率：</a:t>
            </a:r>
            <a:r>
              <a:rPr lang="zh-CN" altLang="en-US" sz="1400" dirty="0"/>
              <a:t>头部商品品类基本保持正常平均转化率</a:t>
            </a:r>
            <a:r>
              <a:rPr lang="en-US" altLang="zh-CN" sz="1400" dirty="0"/>
              <a:t>10.4%</a:t>
            </a:r>
            <a:r>
              <a:rPr lang="zh-CN" altLang="en-US" sz="1400" dirty="0"/>
              <a:t>，部分品类’</a:t>
            </a:r>
            <a:r>
              <a:rPr lang="en-US" altLang="zh-CN" sz="1400" dirty="0"/>
              <a:t>5027‘</a:t>
            </a:r>
            <a:r>
              <a:rPr lang="zh-CN" altLang="en-US" sz="1400" dirty="0"/>
              <a:t>、’</a:t>
            </a:r>
            <a:r>
              <a:rPr lang="en-US" altLang="zh-CN" sz="1400" dirty="0"/>
              <a:t>5399‘</a:t>
            </a:r>
            <a:r>
              <a:rPr lang="zh-CN" altLang="en-US" sz="1400" dirty="0"/>
              <a:t>转化率偏低，需要后续与商品运营团队沟通方案；</a:t>
            </a:r>
            <a:endParaRPr lang="zh-CN" altLang="en-US" sz="1400" dirty="0">
              <a:sym typeface="+mn-ea"/>
            </a:endParaRPr>
          </a:p>
          <a:p>
            <a:r>
              <a:rPr lang="zh-CN" altLang="en-US" sz="1400" dirty="0"/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购物车转化率偏低：</a:t>
            </a:r>
            <a:r>
              <a:rPr lang="zh-CN" altLang="en-US" sz="1400" dirty="0"/>
              <a:t>在所有的消费路径中，</a:t>
            </a:r>
            <a:r>
              <a:rPr lang="en-US" altLang="zh-CN" sz="1400" dirty="0"/>
              <a:t>58%</a:t>
            </a:r>
            <a:r>
              <a:rPr lang="zh-CN" altLang="en-US" sz="1400" dirty="0"/>
              <a:t>的用户有加入购物车的行为；但仅有</a:t>
            </a:r>
            <a:r>
              <a:rPr lang="en-US" altLang="zh-CN" sz="1400" dirty="0"/>
              <a:t>0.6%</a:t>
            </a:r>
            <a:r>
              <a:rPr lang="zh-CN" altLang="en-US" sz="1400" dirty="0"/>
              <a:t>的用户在加入购物车之后发生购买；</a:t>
            </a:r>
            <a:endParaRPr lang="en-US" altLang="zh-CN" sz="1400" dirty="0"/>
          </a:p>
          <a:p>
            <a:r>
              <a:rPr lang="zh-CN" altLang="en-US" sz="1400" dirty="0"/>
              <a:t>说明加入购物车购买转化率偏低的情况，后续与产品团队协商改进建议。</a:t>
            </a:r>
            <a:endParaRPr lang="en-US" altLang="zh-CN" sz="1400" dirty="0"/>
          </a:p>
          <a:p>
            <a:r>
              <a:rPr lang="en-US" altLang="zh-CN" sz="1400" dirty="0">
                <a:latin typeface="+mn-ea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次日至二日的用户平均留存率下降较快：</a:t>
            </a:r>
            <a:r>
              <a:rPr lang="zh-CN" altLang="en-US" sz="1400" dirty="0">
                <a:latin typeface="+mn-ea"/>
              </a:rPr>
              <a:t>在一开始的两三天之间，用户平均留存率下降较快，应该适当加大</a:t>
            </a:r>
            <a:r>
              <a:rPr lang="zh-CN" altLang="en-US" sz="1400">
                <a:latin typeface="+mn-ea"/>
              </a:rPr>
              <a:t>活动的吸引力。</a:t>
            </a:r>
            <a:endParaRPr lang="en-US" altLang="zh-CN" sz="14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84275"/>
            <a:ext cx="10801985" cy="2316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11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日至</a:t>
            </a:r>
            <a:r>
              <a:rPr lang="en-US" altLang="zh-CN" sz="1400" dirty="0"/>
              <a:t>2019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18</a:t>
            </a:r>
            <a:r>
              <a:rPr lang="zh-CN" altLang="en-US" sz="1400" dirty="0"/>
              <a:t>日。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指当日的用户排重计数；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重要高价值客户：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指最近一次消费较近而且消费频率较高的客户；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重要唤回客户：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重要深耕客户：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指最近一次消费较近且消费频率较低的客户；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重要挽留客户：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指最近一次消费较远且消费频率较低的客户；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购买转化率：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商品的被购买次数除以所有对商品的行为数。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dirty="0"/>
                <a:t>产品分析部分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îSļîḓé">
            <a:extLst>
              <a:ext uri="{FF2B5EF4-FFF2-40B4-BE49-F238E27FC236}">
                <a16:creationId xmlns:a16="http://schemas.microsoft.com/office/drawing/2014/main" id="{B6DBB9B0-10A6-46BB-A820-1D46BD3F028B}"/>
              </a:ext>
            </a:extLst>
          </p:cNvPr>
          <p:cNvSpPr/>
          <p:nvPr/>
        </p:nvSpPr>
        <p:spPr bwMode="auto">
          <a:xfrm>
            <a:off x="4087339" y="4442162"/>
            <a:ext cx="455656" cy="455656"/>
          </a:xfrm>
          <a:prstGeom prst="ellipse">
            <a:avLst/>
          </a:prstGeom>
          <a:solidFill>
            <a:srgbClr val="00AEB3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7" name="ïS1îďè">
            <a:extLst>
              <a:ext uri="{FF2B5EF4-FFF2-40B4-BE49-F238E27FC236}">
                <a16:creationId xmlns:a16="http://schemas.microsoft.com/office/drawing/2014/main" id="{B414BAF3-E9DF-4EA3-89B2-0A829DA3F1D1}"/>
              </a:ext>
            </a:extLst>
          </p:cNvPr>
          <p:cNvSpPr/>
          <p:nvPr/>
        </p:nvSpPr>
        <p:spPr>
          <a:xfrm>
            <a:off x="4587995" y="4434871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00A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2000" dirty="0"/>
              <a:t>留存分析部分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50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双十二后前用户稳步上升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090" y="1183005"/>
            <a:ext cx="10902950" cy="128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双十二前（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18-12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日）日均活跃用户数</a:t>
            </a:r>
            <a:r>
              <a:rPr lang="en-US" altLang="zh-CN" dirty="0"/>
              <a:t>237</a:t>
            </a:r>
            <a:r>
              <a:rPr lang="zh-CN" altLang="en-US" dirty="0"/>
              <a:t>人，日均周环比增长</a:t>
            </a:r>
            <a:r>
              <a:rPr lang="en-US" altLang="zh-CN" dirty="0"/>
              <a:t>2%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双十二当日用户提升至</a:t>
            </a:r>
            <a:r>
              <a:rPr lang="en-US" altLang="zh-CN" dirty="0"/>
              <a:t>324</a:t>
            </a:r>
            <a:r>
              <a:rPr lang="zh-CN" altLang="en-US" dirty="0"/>
              <a:t>人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双十二后，用户回落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4523471-206A-4C20-A742-39200811B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053697"/>
              </p:ext>
            </p:extLst>
          </p:nvPr>
        </p:nvGraphicFramePr>
        <p:xfrm>
          <a:off x="339143" y="3429000"/>
          <a:ext cx="11513713" cy="304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重点挖掘用户以及后续策略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183640"/>
            <a:ext cx="10881360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共挖掘重要客户</a:t>
            </a:r>
            <a:r>
              <a:rPr lang="en-US" altLang="zh-CN" sz="1600" dirty="0"/>
              <a:t>165</a:t>
            </a:r>
            <a:r>
              <a:rPr lang="zh-CN" altLang="en-US" sz="1600" dirty="0"/>
              <a:t>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后续工作重点，需要对高价值客户（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</a:t>
            </a:r>
            <a:r>
              <a:rPr lang="en-US" altLang="zh-CN" sz="1600" dirty="0"/>
              <a:t>VIP</a:t>
            </a:r>
            <a:r>
              <a:rPr lang="zh-CN" altLang="en-US" sz="1600" dirty="0"/>
              <a:t>服务设计，增加用户粘性同时通过设计优惠券提升客户消费；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对深耕客户（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人）做广告、推送刺激，提升消费频次；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对挽留客户（</a:t>
            </a:r>
            <a:r>
              <a:rPr lang="en-US" altLang="zh-CN" sz="1600" dirty="0"/>
              <a:t>66</a:t>
            </a:r>
            <a:r>
              <a:rPr lang="zh-CN" altLang="en-US" sz="1600" dirty="0"/>
              <a:t>人）做优惠券、签到送礼策略，增加挽留用户粘性；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对唤回客户（</a:t>
            </a:r>
            <a:r>
              <a:rPr lang="en-US" altLang="zh-CN" sz="1600" dirty="0"/>
              <a:t>11</a:t>
            </a:r>
            <a:r>
              <a:rPr lang="zh-CN" altLang="en-US" sz="1600" dirty="0"/>
              <a:t>人）做定向广告、短信召回策略，尝试召回用户。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B502644-DFD2-41B5-A003-74DC19706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4430"/>
              </p:ext>
            </p:extLst>
          </p:nvPr>
        </p:nvGraphicFramePr>
        <p:xfrm>
          <a:off x="693312" y="3428999"/>
          <a:ext cx="5402687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6832E62-8105-4AAD-983E-62B62F8E3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12071"/>
              </p:ext>
            </p:extLst>
          </p:nvPr>
        </p:nvGraphicFramePr>
        <p:xfrm>
          <a:off x="6256985" y="3429000"/>
          <a:ext cx="5501425" cy="306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商品分析部分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重点维护商品品类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8757285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该周期内销量靠前的品类如下所示。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以下品类后续需要重点维护；同时，对于 “</a:t>
            </a:r>
            <a:r>
              <a:rPr lang="en-US" altLang="zh-CN" sz="1600" dirty="0"/>
              <a:t>5027”</a:t>
            </a:r>
            <a:r>
              <a:rPr lang="zh-CN" altLang="en-US" sz="1600" dirty="0"/>
              <a:t>、“</a:t>
            </a:r>
            <a:r>
              <a:rPr lang="en-US" altLang="zh-CN" sz="1600" dirty="0"/>
              <a:t>5399”</a:t>
            </a:r>
            <a:r>
              <a:rPr lang="zh-CN" altLang="en-US" sz="1600" dirty="0"/>
              <a:t>品类，发现存在曝光转化较低的情况，后续还需要进一步分析曝光较低的原因，提升品类曝光转化。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D6788B-DDCE-4555-9D2E-BA87285B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34138"/>
              </p:ext>
            </p:extLst>
          </p:nvPr>
        </p:nvGraphicFramePr>
        <p:xfrm>
          <a:off x="309093" y="3028986"/>
          <a:ext cx="11187581" cy="379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7d451-755e-4c4a-9d72-d8ae0eb758a0}"/>
  <p:tag name="REFSHAPE" val="691181660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203</TotalTime>
  <Words>867</Words>
  <Application>Microsoft Macintosh PowerPoint</Application>
  <PresentationFormat>宽屏</PresentationFormat>
  <Paragraphs>106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微软雅黑</vt:lpstr>
      <vt:lpstr>Segoe UI Light</vt:lpstr>
      <vt:lpstr>Arial</vt:lpstr>
      <vt:lpstr>Impact</vt:lpstr>
      <vt:lpstr>Wingdings</vt:lpstr>
      <vt:lpstr>主题10</vt:lpstr>
      <vt:lpstr>OfficePLUS</vt:lpstr>
      <vt:lpstr>Microsoft Excel 97 - 2004 工作表</vt:lpstr>
      <vt:lpstr>电商用户、商品、平台价值分析报告</vt:lpstr>
      <vt:lpstr>结论</vt:lpstr>
      <vt:lpstr>指标、数据说明</vt:lpstr>
      <vt:lpstr>PowerPoint 演示文稿</vt:lpstr>
      <vt:lpstr>用户分析部分</vt:lpstr>
      <vt:lpstr>双十二后前用户稳步上升</vt:lpstr>
      <vt:lpstr>重点挖掘用户以及后续策略</vt:lpstr>
      <vt:lpstr>商品分析部分</vt:lpstr>
      <vt:lpstr>重点维护商品品类</vt:lpstr>
      <vt:lpstr>产品分析部分</vt:lpstr>
      <vt:lpstr>产品主要消费路径</vt:lpstr>
      <vt:lpstr>留存分析部分</vt:lpstr>
      <vt:lpstr>留存分析</vt:lpstr>
      <vt:lpstr>留存率平均值分析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2209</cp:lastModifiedBy>
  <cp:revision>43</cp:revision>
  <cp:lastPrinted>2018-02-05T16:00:00Z</cp:lastPrinted>
  <dcterms:created xsi:type="dcterms:W3CDTF">2018-02-05T16:00:00Z</dcterms:created>
  <dcterms:modified xsi:type="dcterms:W3CDTF">2020-09-01T07:49:11Z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