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handoutMasterIdLst>
    <p:handoutMasterId r:id="rId17"/>
  </p:handoutMasterIdLst>
  <p:sldIdLst>
    <p:sldId id="277" r:id="rId2"/>
    <p:sldId id="267" r:id="rId3"/>
    <p:sldId id="278" r:id="rId4"/>
    <p:sldId id="279" r:id="rId5"/>
    <p:sldId id="270" r:id="rId6"/>
    <p:sldId id="282" r:id="rId7"/>
    <p:sldId id="272" r:id="rId8"/>
    <p:sldId id="280" r:id="rId9"/>
    <p:sldId id="283" r:id="rId10"/>
    <p:sldId id="273" r:id="rId11"/>
    <p:sldId id="284" r:id="rId12"/>
    <p:sldId id="281" r:id="rId13"/>
    <p:sldId id="28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96C72-FBCC-4F84-B317-E686636C3CBC}" v="302" dt="2024-02-09T17:14:33.845"/>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62BE1-FA92-4635-9D40-79183FBDF4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4B29D7-7BE5-4FFE-8DFE-E63BE3A7446D}">
      <dgm:prSet custT="1"/>
      <dgm:spPr/>
      <dgm:t>
        <a:bodyPr/>
        <a:lstStyle/>
        <a:p>
          <a:pPr>
            <a:lnSpc>
              <a:spcPct val="100000"/>
            </a:lnSpc>
          </a:pPr>
          <a:r>
            <a:rPr lang="en-US" sz="1600" b="0" i="0" baseline="0" dirty="0"/>
            <a:t>The Connecticut Office of Policy and Management maintains a listing of all real estate sales with sales price of $2,000 or greater, that occur between October 1 and September 30 of each year. </a:t>
          </a:r>
          <a:endParaRPr lang="en-US" sz="1600" dirty="0"/>
        </a:p>
      </dgm:t>
    </dgm:pt>
    <dgm:pt modelId="{3289FBD9-B068-441D-ADB1-04B1A43B3C23}" type="parTrans" cxnId="{239EA84F-D12E-4A5D-A7F2-500C899600DD}">
      <dgm:prSet/>
      <dgm:spPr/>
      <dgm:t>
        <a:bodyPr/>
        <a:lstStyle/>
        <a:p>
          <a:endParaRPr lang="en-US"/>
        </a:p>
      </dgm:t>
    </dgm:pt>
    <dgm:pt modelId="{19695E2D-57FE-4323-A5F9-62EC89981F32}" type="sibTrans" cxnId="{239EA84F-D12E-4A5D-A7F2-500C899600DD}">
      <dgm:prSet/>
      <dgm:spPr/>
      <dgm:t>
        <a:bodyPr/>
        <a:lstStyle/>
        <a:p>
          <a:endParaRPr lang="en-US"/>
        </a:p>
      </dgm:t>
    </dgm:pt>
    <dgm:pt modelId="{C2C4F95F-6B26-4DAE-A65C-540ECCE404A6}">
      <dgm:prSet custT="1"/>
      <dgm:spPr/>
      <dgm:t>
        <a:bodyPr/>
        <a:lstStyle/>
        <a:p>
          <a:pPr>
            <a:lnSpc>
              <a:spcPct val="100000"/>
            </a:lnSpc>
          </a:pPr>
          <a:r>
            <a:rPr lang="en-US" sz="1600" b="0" i="0" baseline="0" dirty="0"/>
            <a:t>For each sale record, the file includes town, property address, date of sale, property type (residential, apartment, commercial, industrial, or vacant land), sales price, and property assessment. </a:t>
          </a:r>
          <a:r>
            <a:rPr lang="en-US" sz="1600" b="0" i="0" dirty="0"/>
            <a:t> </a:t>
          </a:r>
          <a:endParaRPr lang="en-US" sz="1600" dirty="0"/>
        </a:p>
      </dgm:t>
    </dgm:pt>
    <dgm:pt modelId="{B2E09D7D-6F14-4353-B44F-60A1207EB194}" type="parTrans" cxnId="{1A937695-13A7-4022-84CC-86D03749957B}">
      <dgm:prSet/>
      <dgm:spPr/>
      <dgm:t>
        <a:bodyPr/>
        <a:lstStyle/>
        <a:p>
          <a:endParaRPr lang="en-US"/>
        </a:p>
      </dgm:t>
    </dgm:pt>
    <dgm:pt modelId="{210A6A2D-6596-4E37-AA6E-038253F3EF24}" type="sibTrans" cxnId="{1A937695-13A7-4022-84CC-86D03749957B}">
      <dgm:prSet/>
      <dgm:spPr/>
      <dgm:t>
        <a:bodyPr/>
        <a:lstStyle/>
        <a:p>
          <a:endParaRPr lang="en-US"/>
        </a:p>
      </dgm:t>
    </dgm:pt>
    <dgm:pt modelId="{5D580EEB-8157-4CFB-B993-F2E2316C33D5}">
      <dgm:prSet custT="1"/>
      <dgm:spPr/>
      <dgm:t>
        <a:bodyPr/>
        <a:lstStyle/>
        <a:p>
          <a:pPr>
            <a:lnSpc>
              <a:spcPct val="100000"/>
            </a:lnSpc>
          </a:pPr>
          <a:r>
            <a:rPr lang="en-US" sz="1600" dirty="0"/>
            <a:t>This project is a comprehensive data analysis of all property assessment and sales records between 2001 and 2020. The goal is to empower stakeholders in the real estate sector with actionable insights for better decision-making and improved accuracy in property assessments. </a:t>
          </a:r>
        </a:p>
      </dgm:t>
    </dgm:pt>
    <dgm:pt modelId="{AC6AECE0-76EE-49E2-9D00-1A466B63DCA9}" type="parTrans" cxnId="{F3248701-2969-4E72-983B-D7E7E0B60EA4}">
      <dgm:prSet/>
      <dgm:spPr/>
      <dgm:t>
        <a:bodyPr/>
        <a:lstStyle/>
        <a:p>
          <a:endParaRPr lang="en-US"/>
        </a:p>
      </dgm:t>
    </dgm:pt>
    <dgm:pt modelId="{E4F9F69B-BDDA-4B79-9B48-299048BE099F}" type="sibTrans" cxnId="{F3248701-2969-4E72-983B-D7E7E0B60EA4}">
      <dgm:prSet/>
      <dgm:spPr/>
      <dgm:t>
        <a:bodyPr/>
        <a:lstStyle/>
        <a:p>
          <a:endParaRPr lang="en-US"/>
        </a:p>
      </dgm:t>
    </dgm:pt>
    <dgm:pt modelId="{8DE48D5E-32B4-425A-97BD-3398B340A854}" type="pres">
      <dgm:prSet presAssocID="{1E362BE1-FA92-4635-9D40-79183FBDF41A}" presName="root" presStyleCnt="0">
        <dgm:presLayoutVars>
          <dgm:dir/>
          <dgm:resizeHandles val="exact"/>
        </dgm:presLayoutVars>
      </dgm:prSet>
      <dgm:spPr/>
    </dgm:pt>
    <dgm:pt modelId="{88018BE4-F4A4-4628-A813-9473C2DC2506}" type="pres">
      <dgm:prSet presAssocID="{4E4B29D7-7BE5-4FFE-8DFE-E63BE3A7446D}" presName="compNode" presStyleCnt="0"/>
      <dgm:spPr/>
    </dgm:pt>
    <dgm:pt modelId="{C1601670-D05D-4D4F-8E47-2B9AEDBF5532}" type="pres">
      <dgm:prSet presAssocID="{4E4B29D7-7BE5-4FFE-8DFE-E63BE3A7446D}" presName="bgRect" presStyleLbl="bgShp" presStyleIdx="0" presStyleCnt="3"/>
      <dgm:spPr/>
    </dgm:pt>
    <dgm:pt modelId="{4A969093-BCDB-4BE4-94AB-D6AD159CD5F7}" type="pres">
      <dgm:prSet presAssocID="{4E4B29D7-7BE5-4FFE-8DFE-E63BE3A744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FE138B1D-984A-4788-A6F7-91F928FA251E}" type="pres">
      <dgm:prSet presAssocID="{4E4B29D7-7BE5-4FFE-8DFE-E63BE3A7446D}" presName="spaceRect" presStyleCnt="0"/>
      <dgm:spPr/>
    </dgm:pt>
    <dgm:pt modelId="{914A18DB-5027-4774-9774-FF58E9261C01}" type="pres">
      <dgm:prSet presAssocID="{4E4B29D7-7BE5-4FFE-8DFE-E63BE3A7446D}" presName="parTx" presStyleLbl="revTx" presStyleIdx="0" presStyleCnt="3">
        <dgm:presLayoutVars>
          <dgm:chMax val="0"/>
          <dgm:chPref val="0"/>
        </dgm:presLayoutVars>
      </dgm:prSet>
      <dgm:spPr/>
    </dgm:pt>
    <dgm:pt modelId="{036E7C66-5726-4A9F-934C-D4E78CF69698}" type="pres">
      <dgm:prSet presAssocID="{19695E2D-57FE-4323-A5F9-62EC89981F32}" presName="sibTrans" presStyleCnt="0"/>
      <dgm:spPr/>
    </dgm:pt>
    <dgm:pt modelId="{91AC209B-E6B7-42C3-BA08-794ED23EC6A1}" type="pres">
      <dgm:prSet presAssocID="{C2C4F95F-6B26-4DAE-A65C-540ECCE404A6}" presName="compNode" presStyleCnt="0"/>
      <dgm:spPr/>
    </dgm:pt>
    <dgm:pt modelId="{8CF47B65-47DF-4797-9BB9-206CAF33E6B1}" type="pres">
      <dgm:prSet presAssocID="{C2C4F95F-6B26-4DAE-A65C-540ECCE404A6}" presName="bgRect" presStyleLbl="bgShp" presStyleIdx="1" presStyleCnt="3"/>
      <dgm:spPr/>
    </dgm:pt>
    <dgm:pt modelId="{3F0893DB-8F0E-465D-95C1-12226184A1B1}" type="pres">
      <dgm:prSet presAssocID="{C2C4F95F-6B26-4DAE-A65C-540ECCE404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70792ACE-D863-4C54-8A7A-A42CB0DD6820}" type="pres">
      <dgm:prSet presAssocID="{C2C4F95F-6B26-4DAE-A65C-540ECCE404A6}" presName="spaceRect" presStyleCnt="0"/>
      <dgm:spPr/>
    </dgm:pt>
    <dgm:pt modelId="{B9A0CEAE-A07A-451B-992D-66BE039CE938}" type="pres">
      <dgm:prSet presAssocID="{C2C4F95F-6B26-4DAE-A65C-540ECCE404A6}" presName="parTx" presStyleLbl="revTx" presStyleIdx="1" presStyleCnt="3">
        <dgm:presLayoutVars>
          <dgm:chMax val="0"/>
          <dgm:chPref val="0"/>
        </dgm:presLayoutVars>
      </dgm:prSet>
      <dgm:spPr/>
    </dgm:pt>
    <dgm:pt modelId="{C4CB1C9A-32B1-4977-847A-4692E2864A8A}" type="pres">
      <dgm:prSet presAssocID="{210A6A2D-6596-4E37-AA6E-038253F3EF24}" presName="sibTrans" presStyleCnt="0"/>
      <dgm:spPr/>
    </dgm:pt>
    <dgm:pt modelId="{D6502521-C867-485E-981C-AC27B5B08EAB}" type="pres">
      <dgm:prSet presAssocID="{5D580EEB-8157-4CFB-B993-F2E2316C33D5}" presName="compNode" presStyleCnt="0"/>
      <dgm:spPr/>
    </dgm:pt>
    <dgm:pt modelId="{9EA7018E-1B6A-4A71-8768-5F04F0D2115D}" type="pres">
      <dgm:prSet presAssocID="{5D580EEB-8157-4CFB-B993-F2E2316C33D5}" presName="bgRect" presStyleLbl="bgShp" presStyleIdx="2" presStyleCnt="3"/>
      <dgm:spPr/>
    </dgm:pt>
    <dgm:pt modelId="{8EEB3BE4-A155-4947-9D5D-77B8289793A1}" type="pres">
      <dgm:prSet presAssocID="{5D580EEB-8157-4CFB-B993-F2E2316C33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AD17A4AD-16CB-4E07-91CC-6F717B004661}" type="pres">
      <dgm:prSet presAssocID="{5D580EEB-8157-4CFB-B993-F2E2316C33D5}" presName="spaceRect" presStyleCnt="0"/>
      <dgm:spPr/>
    </dgm:pt>
    <dgm:pt modelId="{74F50B64-EE78-491B-9CDE-46EC7F76041F}" type="pres">
      <dgm:prSet presAssocID="{5D580EEB-8157-4CFB-B993-F2E2316C33D5}" presName="parTx" presStyleLbl="revTx" presStyleIdx="2" presStyleCnt="3">
        <dgm:presLayoutVars>
          <dgm:chMax val="0"/>
          <dgm:chPref val="0"/>
        </dgm:presLayoutVars>
      </dgm:prSet>
      <dgm:spPr/>
    </dgm:pt>
  </dgm:ptLst>
  <dgm:cxnLst>
    <dgm:cxn modelId="{F3248701-2969-4E72-983B-D7E7E0B60EA4}" srcId="{1E362BE1-FA92-4635-9D40-79183FBDF41A}" destId="{5D580EEB-8157-4CFB-B993-F2E2316C33D5}" srcOrd="2" destOrd="0" parTransId="{AC6AECE0-76EE-49E2-9D00-1A466B63DCA9}" sibTransId="{E4F9F69B-BDDA-4B79-9B48-299048BE099F}"/>
    <dgm:cxn modelId="{FF6A6203-E10E-4DC2-B463-8D555F1421BD}" type="presOf" srcId="{C2C4F95F-6B26-4DAE-A65C-540ECCE404A6}" destId="{B9A0CEAE-A07A-451B-992D-66BE039CE938}" srcOrd="0" destOrd="0" presId="urn:microsoft.com/office/officeart/2018/2/layout/IconVerticalSolidList"/>
    <dgm:cxn modelId="{300E122F-8362-4DC0-8B31-476CFCE04469}" type="presOf" srcId="{5D580EEB-8157-4CFB-B993-F2E2316C33D5}" destId="{74F50B64-EE78-491B-9CDE-46EC7F76041F}" srcOrd="0" destOrd="0" presId="urn:microsoft.com/office/officeart/2018/2/layout/IconVerticalSolidList"/>
    <dgm:cxn modelId="{0E648C63-89AE-4889-9C9E-2FF84122BAE4}" type="presOf" srcId="{4E4B29D7-7BE5-4FFE-8DFE-E63BE3A7446D}" destId="{914A18DB-5027-4774-9774-FF58E9261C01}" srcOrd="0" destOrd="0" presId="urn:microsoft.com/office/officeart/2018/2/layout/IconVerticalSolidList"/>
    <dgm:cxn modelId="{239EA84F-D12E-4A5D-A7F2-500C899600DD}" srcId="{1E362BE1-FA92-4635-9D40-79183FBDF41A}" destId="{4E4B29D7-7BE5-4FFE-8DFE-E63BE3A7446D}" srcOrd="0" destOrd="0" parTransId="{3289FBD9-B068-441D-ADB1-04B1A43B3C23}" sibTransId="{19695E2D-57FE-4323-A5F9-62EC89981F32}"/>
    <dgm:cxn modelId="{1A937695-13A7-4022-84CC-86D03749957B}" srcId="{1E362BE1-FA92-4635-9D40-79183FBDF41A}" destId="{C2C4F95F-6B26-4DAE-A65C-540ECCE404A6}" srcOrd="1" destOrd="0" parTransId="{B2E09D7D-6F14-4353-B44F-60A1207EB194}" sibTransId="{210A6A2D-6596-4E37-AA6E-038253F3EF24}"/>
    <dgm:cxn modelId="{C1D379D1-0B11-44FC-8551-F25F0E9FCA2A}" type="presOf" srcId="{1E362BE1-FA92-4635-9D40-79183FBDF41A}" destId="{8DE48D5E-32B4-425A-97BD-3398B340A854}" srcOrd="0" destOrd="0" presId="urn:microsoft.com/office/officeart/2018/2/layout/IconVerticalSolidList"/>
    <dgm:cxn modelId="{AB93D069-E811-43DF-B857-93387A2883EC}" type="presParOf" srcId="{8DE48D5E-32B4-425A-97BD-3398B340A854}" destId="{88018BE4-F4A4-4628-A813-9473C2DC2506}" srcOrd="0" destOrd="0" presId="urn:microsoft.com/office/officeart/2018/2/layout/IconVerticalSolidList"/>
    <dgm:cxn modelId="{F9047637-E938-484A-8851-6809282C00C3}" type="presParOf" srcId="{88018BE4-F4A4-4628-A813-9473C2DC2506}" destId="{C1601670-D05D-4D4F-8E47-2B9AEDBF5532}" srcOrd="0" destOrd="0" presId="urn:microsoft.com/office/officeart/2018/2/layout/IconVerticalSolidList"/>
    <dgm:cxn modelId="{CA790253-6FD7-4379-8169-0C5F6B0F981E}" type="presParOf" srcId="{88018BE4-F4A4-4628-A813-9473C2DC2506}" destId="{4A969093-BCDB-4BE4-94AB-D6AD159CD5F7}" srcOrd="1" destOrd="0" presId="urn:microsoft.com/office/officeart/2018/2/layout/IconVerticalSolidList"/>
    <dgm:cxn modelId="{3DF8E72F-2D91-4AC5-85BF-DC973E069A88}" type="presParOf" srcId="{88018BE4-F4A4-4628-A813-9473C2DC2506}" destId="{FE138B1D-984A-4788-A6F7-91F928FA251E}" srcOrd="2" destOrd="0" presId="urn:microsoft.com/office/officeart/2018/2/layout/IconVerticalSolidList"/>
    <dgm:cxn modelId="{BC63169B-4FB8-48B5-A03F-DC4D6FDA70FB}" type="presParOf" srcId="{88018BE4-F4A4-4628-A813-9473C2DC2506}" destId="{914A18DB-5027-4774-9774-FF58E9261C01}" srcOrd="3" destOrd="0" presId="urn:microsoft.com/office/officeart/2018/2/layout/IconVerticalSolidList"/>
    <dgm:cxn modelId="{81B80878-E75F-425B-8759-151D632564CC}" type="presParOf" srcId="{8DE48D5E-32B4-425A-97BD-3398B340A854}" destId="{036E7C66-5726-4A9F-934C-D4E78CF69698}" srcOrd="1" destOrd="0" presId="urn:microsoft.com/office/officeart/2018/2/layout/IconVerticalSolidList"/>
    <dgm:cxn modelId="{58BFEB3F-4D3B-4CE8-8C48-1C52BD9DF30F}" type="presParOf" srcId="{8DE48D5E-32B4-425A-97BD-3398B340A854}" destId="{91AC209B-E6B7-42C3-BA08-794ED23EC6A1}" srcOrd="2" destOrd="0" presId="urn:microsoft.com/office/officeart/2018/2/layout/IconVerticalSolidList"/>
    <dgm:cxn modelId="{5C726B2C-2F03-4BEF-8156-6BD04A654DD7}" type="presParOf" srcId="{91AC209B-E6B7-42C3-BA08-794ED23EC6A1}" destId="{8CF47B65-47DF-4797-9BB9-206CAF33E6B1}" srcOrd="0" destOrd="0" presId="urn:microsoft.com/office/officeart/2018/2/layout/IconVerticalSolidList"/>
    <dgm:cxn modelId="{BB0B3029-C4B1-4EDA-84EE-B801E96D98B6}" type="presParOf" srcId="{91AC209B-E6B7-42C3-BA08-794ED23EC6A1}" destId="{3F0893DB-8F0E-465D-95C1-12226184A1B1}" srcOrd="1" destOrd="0" presId="urn:microsoft.com/office/officeart/2018/2/layout/IconVerticalSolidList"/>
    <dgm:cxn modelId="{5B1DA217-28AE-4BE2-984A-CFC837017FA0}" type="presParOf" srcId="{91AC209B-E6B7-42C3-BA08-794ED23EC6A1}" destId="{70792ACE-D863-4C54-8A7A-A42CB0DD6820}" srcOrd="2" destOrd="0" presId="urn:microsoft.com/office/officeart/2018/2/layout/IconVerticalSolidList"/>
    <dgm:cxn modelId="{01C991D4-0A8B-45F1-BB5D-13CA237DBE3A}" type="presParOf" srcId="{91AC209B-E6B7-42C3-BA08-794ED23EC6A1}" destId="{B9A0CEAE-A07A-451B-992D-66BE039CE938}" srcOrd="3" destOrd="0" presId="urn:microsoft.com/office/officeart/2018/2/layout/IconVerticalSolidList"/>
    <dgm:cxn modelId="{4FB428E7-B0A9-4A1C-882E-B42423A8C8CB}" type="presParOf" srcId="{8DE48D5E-32B4-425A-97BD-3398B340A854}" destId="{C4CB1C9A-32B1-4977-847A-4692E2864A8A}" srcOrd="3" destOrd="0" presId="urn:microsoft.com/office/officeart/2018/2/layout/IconVerticalSolidList"/>
    <dgm:cxn modelId="{BC615C32-40E9-4327-A213-A043D00EF51F}" type="presParOf" srcId="{8DE48D5E-32B4-425A-97BD-3398B340A854}" destId="{D6502521-C867-485E-981C-AC27B5B08EAB}" srcOrd="4" destOrd="0" presId="urn:microsoft.com/office/officeart/2018/2/layout/IconVerticalSolidList"/>
    <dgm:cxn modelId="{51F8E6D5-6F42-4C65-85B0-F239524F7211}" type="presParOf" srcId="{D6502521-C867-485E-981C-AC27B5B08EAB}" destId="{9EA7018E-1B6A-4A71-8768-5F04F0D2115D}" srcOrd="0" destOrd="0" presId="urn:microsoft.com/office/officeart/2018/2/layout/IconVerticalSolidList"/>
    <dgm:cxn modelId="{B2163F38-4FAD-4A38-96FC-87FF7703C46A}" type="presParOf" srcId="{D6502521-C867-485E-981C-AC27B5B08EAB}" destId="{8EEB3BE4-A155-4947-9D5D-77B8289793A1}" srcOrd="1" destOrd="0" presId="urn:microsoft.com/office/officeart/2018/2/layout/IconVerticalSolidList"/>
    <dgm:cxn modelId="{CADE7C75-22AC-4A96-A476-8EED015F0264}" type="presParOf" srcId="{D6502521-C867-485E-981C-AC27B5B08EAB}" destId="{AD17A4AD-16CB-4E07-91CC-6F717B004661}" srcOrd="2" destOrd="0" presId="urn:microsoft.com/office/officeart/2018/2/layout/IconVerticalSolidList"/>
    <dgm:cxn modelId="{36334F10-DF89-4898-9B08-0AABF3B6AD14}" type="presParOf" srcId="{D6502521-C867-485E-981C-AC27B5B08EAB}" destId="{74F50B64-EE78-491B-9CDE-46EC7F7604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01670-D05D-4D4F-8E47-2B9AEDBF5532}">
      <dsp:nvSpPr>
        <dsp:cNvPr id="0" name=""/>
        <dsp:cNvSpPr/>
      </dsp:nvSpPr>
      <dsp:spPr>
        <a:xfrm>
          <a:off x="0" y="3763"/>
          <a:ext cx="6278562" cy="1419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69093-BCDB-4BE4-94AB-D6AD159CD5F7}">
      <dsp:nvSpPr>
        <dsp:cNvPr id="0" name=""/>
        <dsp:cNvSpPr/>
      </dsp:nvSpPr>
      <dsp:spPr>
        <a:xfrm>
          <a:off x="429508" y="323232"/>
          <a:ext cx="781688" cy="780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4A18DB-5027-4774-9774-FF58E9261C01}">
      <dsp:nvSpPr>
        <dsp:cNvPr id="0" name=""/>
        <dsp:cNvSpPr/>
      </dsp:nvSpPr>
      <dsp:spPr>
        <a:xfrm>
          <a:off x="1640705" y="3763"/>
          <a:ext cx="4189595" cy="164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748" tIns="173748" rIns="173748" bIns="173748"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The Connecticut Office of Policy and Management maintains a listing of all real estate sales with sales price of $2,000 or greater, that occur between October 1 and September 30 of each year. </a:t>
          </a:r>
          <a:endParaRPr lang="en-US" sz="1600" kern="1200" dirty="0"/>
        </a:p>
      </dsp:txBody>
      <dsp:txXfrm>
        <a:off x="1640705" y="3763"/>
        <a:ext cx="4189595" cy="1641717"/>
      </dsp:txXfrm>
    </dsp:sp>
    <dsp:sp modelId="{8CF47B65-47DF-4797-9BB9-206CAF33E6B1}">
      <dsp:nvSpPr>
        <dsp:cNvPr id="0" name=""/>
        <dsp:cNvSpPr/>
      </dsp:nvSpPr>
      <dsp:spPr>
        <a:xfrm>
          <a:off x="0" y="1950916"/>
          <a:ext cx="6278562" cy="1419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893DB-8F0E-465D-95C1-12226184A1B1}">
      <dsp:nvSpPr>
        <dsp:cNvPr id="0" name=""/>
        <dsp:cNvSpPr/>
      </dsp:nvSpPr>
      <dsp:spPr>
        <a:xfrm>
          <a:off x="429508" y="2270385"/>
          <a:ext cx="781688" cy="780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A0CEAE-A07A-451B-992D-66BE039CE938}">
      <dsp:nvSpPr>
        <dsp:cNvPr id="0" name=""/>
        <dsp:cNvSpPr/>
      </dsp:nvSpPr>
      <dsp:spPr>
        <a:xfrm>
          <a:off x="1640705" y="1950916"/>
          <a:ext cx="4189595" cy="164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748" tIns="173748" rIns="173748" bIns="173748"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For each sale record, the file includes town, property address, date of sale, property type (residential, apartment, commercial, industrial, or vacant land), sales price, and property assessment. </a:t>
          </a:r>
          <a:r>
            <a:rPr lang="en-US" sz="1600" b="0" i="0" kern="1200" dirty="0"/>
            <a:t> </a:t>
          </a:r>
          <a:endParaRPr lang="en-US" sz="1600" kern="1200" dirty="0"/>
        </a:p>
      </dsp:txBody>
      <dsp:txXfrm>
        <a:off x="1640705" y="1950916"/>
        <a:ext cx="4189595" cy="1641717"/>
      </dsp:txXfrm>
    </dsp:sp>
    <dsp:sp modelId="{9EA7018E-1B6A-4A71-8768-5F04F0D2115D}">
      <dsp:nvSpPr>
        <dsp:cNvPr id="0" name=""/>
        <dsp:cNvSpPr/>
      </dsp:nvSpPr>
      <dsp:spPr>
        <a:xfrm>
          <a:off x="0" y="3898069"/>
          <a:ext cx="6278562" cy="1419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B3BE4-A155-4947-9D5D-77B8289793A1}">
      <dsp:nvSpPr>
        <dsp:cNvPr id="0" name=""/>
        <dsp:cNvSpPr/>
      </dsp:nvSpPr>
      <dsp:spPr>
        <a:xfrm>
          <a:off x="429928" y="4217538"/>
          <a:ext cx="781688" cy="780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50B64-EE78-491B-9CDE-46EC7F76041F}">
      <dsp:nvSpPr>
        <dsp:cNvPr id="0" name=""/>
        <dsp:cNvSpPr/>
      </dsp:nvSpPr>
      <dsp:spPr>
        <a:xfrm>
          <a:off x="1641545" y="3898069"/>
          <a:ext cx="4189595" cy="164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748" tIns="173748" rIns="173748" bIns="173748" numCol="1" spcCol="1270" anchor="ctr" anchorCtr="0">
          <a:noAutofit/>
        </a:bodyPr>
        <a:lstStyle/>
        <a:p>
          <a:pPr marL="0" lvl="0" indent="0" algn="l" defTabSz="711200">
            <a:lnSpc>
              <a:spcPct val="100000"/>
            </a:lnSpc>
            <a:spcBef>
              <a:spcPct val="0"/>
            </a:spcBef>
            <a:spcAft>
              <a:spcPct val="35000"/>
            </a:spcAft>
            <a:buNone/>
          </a:pPr>
          <a:r>
            <a:rPr lang="en-US" sz="1600" kern="1200" dirty="0"/>
            <a:t>This project is a comprehensive data analysis of all property assessment and sales records between 2001 and 2020. The goal is to empower stakeholders in the real estate sector with actionable insights for better decision-making and improved accuracy in property assessments. </a:t>
          </a:r>
        </a:p>
      </dsp:txBody>
      <dsp:txXfrm>
        <a:off x="1641545" y="3898069"/>
        <a:ext cx="4189595" cy="16417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They are typically assigned by local governments or regulatory agencies and are often part of property assessment and taxation systems.</a:t>
            </a:r>
          </a:p>
          <a:p>
            <a:pPr algn="l"/>
            <a:r>
              <a:rPr lang="en-US" b="0" i="0" dirty="0">
                <a:solidFill>
                  <a:srgbClr val="000000"/>
                </a:solidFill>
                <a:effectLst/>
                <a:latin typeface="Helvetica Neue"/>
              </a:rPr>
              <a:t>Non Use Codes also indicate specific conditions or circumstances related to a property's use or status that may affect its valuation or tax treatment.</a:t>
            </a:r>
          </a:p>
          <a:p>
            <a:pPr algn="l"/>
            <a:r>
              <a:rPr lang="en-US" b="0" i="0" dirty="0">
                <a:solidFill>
                  <a:srgbClr val="000000"/>
                </a:solidFill>
                <a:effectLst/>
                <a:latin typeface="Helvetica Neue"/>
              </a:rPr>
              <a:t>The exact meaning and classification of Non Use Codes can vary between different jurisdictions.</a:t>
            </a:r>
          </a:p>
          <a:p>
            <a:pPr algn="l"/>
            <a:r>
              <a:rPr lang="en-US" b="0" i="0" dirty="0">
                <a:solidFill>
                  <a:srgbClr val="000000"/>
                </a:solidFill>
                <a:effectLst/>
                <a:latin typeface="Helvetica Neue"/>
              </a:rPr>
              <a:t>Non Use Codes play a crucial role in property assessment, taxation, and regulatory compliance.</a:t>
            </a:r>
          </a:p>
          <a:p>
            <a:pPr algn="l"/>
            <a:r>
              <a:rPr lang="en-US" b="0" i="0" dirty="0">
                <a:solidFill>
                  <a:srgbClr val="000000"/>
                </a:solidFill>
                <a:effectLst/>
                <a:latin typeface="Helvetica Neue"/>
              </a:rPr>
              <a:t>They help authorities classify and manage properties more effectively, ensure equitable taxation, and identify properties that may require special attention or intervention.</a:t>
            </a:r>
          </a:p>
          <a:p>
            <a:endParaRPr lang="en-CA" dirty="0"/>
          </a:p>
        </p:txBody>
      </p:sp>
      <p:sp>
        <p:nvSpPr>
          <p:cNvPr id="4" name="Slide Number Placeholder 3"/>
          <p:cNvSpPr>
            <a:spLocks noGrp="1"/>
          </p:cNvSpPr>
          <p:nvPr>
            <p:ph type="sldNum" sz="quarter" idx="5"/>
          </p:nvPr>
        </p:nvSpPr>
        <p:spPr/>
        <p:txBody>
          <a:bodyPr/>
          <a:lstStyle/>
          <a:p>
            <a:fld id="{68322CDD-9D6C-4F63-9EC2-648226624108}" type="slidenum">
              <a:rPr lang="en-US" smtClean="0"/>
              <a:t>10</a:t>
            </a:fld>
            <a:endParaRPr lang="en-US"/>
          </a:p>
        </p:txBody>
      </p:sp>
    </p:spTree>
    <p:extLst>
      <p:ext uri="{BB962C8B-B14F-4D97-AF65-F5344CB8AC3E}">
        <p14:creationId xmlns:p14="http://schemas.microsoft.com/office/powerpoint/2010/main" val="6170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D34953-F96B-4897-874C-A31DFA3BA075}" type="datetimeFigureOut">
              <a:rPr lang="en-CA" smtClean="0"/>
              <a:t>08/02/2024</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0C1006B-F0B1-4C25-B837-46D0D56E7406}" type="slidenum">
              <a:rPr lang="en-CA" smtClean="0"/>
              <a:t>‹#›</a:t>
            </a:fld>
            <a:endParaRPr lang="en-CA"/>
          </a:p>
        </p:txBody>
      </p:sp>
      <p:sp>
        <p:nvSpPr>
          <p:cNvPr id="5" name="Rectangle 4">
            <a:extLst>
              <a:ext uri="{FF2B5EF4-FFF2-40B4-BE49-F238E27FC236}">
                <a16:creationId xmlns:a16="http://schemas.microsoft.com/office/drawing/2014/main" id="{0C625908-AFEC-AA3E-DABB-7983B0D78FA5}"/>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0095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72EE9-AF66-483C-961F-59B9F002993E}" type="datetime1">
              <a:rPr lang="en-US" smtClean="0"/>
              <a:pPr/>
              <a:t>2/8/2024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6478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EAFD5-7FA3-40FB-875B-457FB46B25A4}" type="datetime1">
              <a:rPr lang="en-US" smtClean="0"/>
              <a:pPr/>
              <a:t>2/8/2024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98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34953-F96B-4897-874C-A31DFA3BA075}" type="datetimeFigureOut">
              <a:rPr lang="en-CA" smtClean="0"/>
              <a:t>08/02/2024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C1006B-F0B1-4C25-B837-46D0D56E7406}" type="slidenum">
              <a:rPr lang="en-CA" smtClean="0"/>
              <a:t>‹#›</a:t>
            </a:fld>
            <a:endParaRPr lang="en-CA"/>
          </a:p>
        </p:txBody>
      </p:sp>
    </p:spTree>
    <p:extLst>
      <p:ext uri="{BB962C8B-B14F-4D97-AF65-F5344CB8AC3E}">
        <p14:creationId xmlns:p14="http://schemas.microsoft.com/office/powerpoint/2010/main" val="105590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34953-F96B-4897-874C-A31DFA3BA075}" type="datetimeFigureOut">
              <a:rPr lang="en-CA" smtClean="0"/>
              <a:t>08/02/2024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C1006B-F0B1-4C25-B837-46D0D56E7406}" type="slidenum">
              <a:rPr lang="en-CA" smtClean="0"/>
              <a:t>‹#›</a:t>
            </a:fld>
            <a:endParaRPr lang="en-CA"/>
          </a:p>
        </p:txBody>
      </p:sp>
      <p:sp>
        <p:nvSpPr>
          <p:cNvPr id="7" name="Rectangle 6">
            <a:extLst>
              <a:ext uri="{FF2B5EF4-FFF2-40B4-BE49-F238E27FC236}">
                <a16:creationId xmlns:a16="http://schemas.microsoft.com/office/drawing/2014/main" id="{6A43A82A-9E09-1ECF-CBD8-CE027F0E6B37}"/>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EEF73CE5-F28C-9291-EF0A-3D3503FBBA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50" y="283"/>
            <a:ext cx="4427508" cy="6856286"/>
          </a:xfrm>
          <a:prstGeom prst="rect">
            <a:avLst/>
          </a:prstGeom>
        </p:spPr>
      </p:pic>
    </p:spTree>
    <p:extLst>
      <p:ext uri="{BB962C8B-B14F-4D97-AF65-F5344CB8AC3E}">
        <p14:creationId xmlns:p14="http://schemas.microsoft.com/office/powerpoint/2010/main" val="204325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A1F43-559A-4B47-A959-EFB6142CA3A9}" type="datetime1">
              <a:rPr lang="en-US" smtClean="0"/>
              <a:pPr/>
              <a:t>2/8/2024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2743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61AED-24AE-4AC7-940D-F7106D2788A3}" type="datetime1">
              <a:rPr lang="en-US" smtClean="0"/>
              <a:pPr/>
              <a:t>2/8/2024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216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25771-5E10-4A19-AB0E-909293152332}" type="datetime1">
              <a:rPr lang="en-US" smtClean="0"/>
              <a:pPr/>
              <a:t>2/8/2024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9217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06FD5-B03F-45D5-A178-114C548C0032}" type="datetime1">
              <a:rPr lang="en-US" smtClean="0"/>
              <a:pPr/>
              <a:t>2/8/2024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6446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8B012C0-B102-441D-AA86-2C80DFA84E68}" type="datetime1">
              <a:rPr lang="en-US" smtClean="0"/>
              <a:pPr/>
              <a:t>2/8/2024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pic>
        <p:nvPicPr>
          <p:cNvPr id="8" name="Picture 7">
            <a:extLst>
              <a:ext uri="{FF2B5EF4-FFF2-40B4-BE49-F238E27FC236}">
                <a16:creationId xmlns:a16="http://schemas.microsoft.com/office/drawing/2014/main" id="{F123369B-1D84-7B71-B1AF-02508ED85E5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40" y="283"/>
            <a:ext cx="4435717" cy="6856286"/>
          </a:xfrm>
          <a:prstGeom prst="rect">
            <a:avLst/>
          </a:prstGeom>
        </p:spPr>
      </p:pic>
      <p:sp>
        <p:nvSpPr>
          <p:cNvPr id="10" name="Rectangle 9">
            <a:extLst>
              <a:ext uri="{FF2B5EF4-FFF2-40B4-BE49-F238E27FC236}">
                <a16:creationId xmlns:a16="http://schemas.microsoft.com/office/drawing/2014/main" id="{0FE296AD-56B4-5EEC-54E1-EA8E5AFDCB4B}"/>
              </a:ext>
            </a:extLst>
          </p:cNvPr>
          <p:cNvSpPr/>
          <p:nvPr userDrawn="1"/>
        </p:nvSpPr>
        <p:spPr>
          <a:xfrm>
            <a:off x="7711703"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7722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01E0B12-F9DE-47EF-A076-CF602073F1B2}" type="datetime1">
              <a:rPr lang="en-US" smtClean="0"/>
              <a:pPr/>
              <a:t>2/8/2024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Add a footer</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31375A4-56A4-47D6-9801-1991572033F7}" type="slidenum">
              <a:rPr lang="en-US" smtClean="0"/>
              <a:t>‹#›</a:t>
            </a:fld>
            <a:endParaRPr lang="en-US"/>
          </a:p>
        </p:txBody>
      </p:sp>
      <p:sp>
        <p:nvSpPr>
          <p:cNvPr id="5" name="Rectangle 4">
            <a:extLst>
              <a:ext uri="{FF2B5EF4-FFF2-40B4-BE49-F238E27FC236}">
                <a16:creationId xmlns:a16="http://schemas.microsoft.com/office/drawing/2014/main" id="{1071D1EC-8EA3-75B0-873A-C80E61C8E095}"/>
              </a:ext>
            </a:extLst>
          </p:cNvPr>
          <p:cNvSpPr/>
          <p:nvPr userDrawn="1"/>
        </p:nvSpPr>
        <p:spPr>
          <a:xfrm>
            <a:off x="7711703"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858074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8B93266-8FB4-430B-8AE3-3A53F50E1A0B}" type="datetime1">
              <a:rPr lang="en-US" smtClean="0"/>
              <a:pPr/>
              <a:t>2/8/2024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EB9BC4A7-E6B2-2816-3880-D71FACD02553}"/>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2448892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CF4BD144-08AF-41A3-ADB3-8AADCACA0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504" y="1219199"/>
            <a:ext cx="6608963" cy="3324225"/>
          </a:xfrm>
        </p:spPr>
        <p:txBody>
          <a:bodyPr>
            <a:normAutofit/>
          </a:bodyPr>
          <a:lstStyle/>
          <a:p>
            <a:r>
              <a:rPr lang="en-US" sz="6700" dirty="0">
                <a:ea typeface="Calibri" panose="020F0502020204030204" pitchFamily="34" charset="0"/>
                <a:cs typeface="Calibri" panose="020F0502020204030204" pitchFamily="34" charset="0"/>
              </a:rPr>
              <a:t>REAL ESTATE SALES</a:t>
            </a:r>
            <a:r>
              <a:rPr lang="en-US" dirty="0">
                <a:ea typeface="Calibri" panose="020F0502020204030204" pitchFamily="34" charset="0"/>
                <a:cs typeface="Calibri" panose="020F0502020204030204" pitchFamily="34" charset="0"/>
              </a:rPr>
              <a:t> </a:t>
            </a:r>
            <a:r>
              <a:rPr lang="en-US" sz="4000" dirty="0">
                <a:ea typeface="Calibri" panose="020F0502020204030204" pitchFamily="34" charset="0"/>
                <a:cs typeface="Calibri" panose="020F0502020204030204" pitchFamily="34" charset="0"/>
              </a:rPr>
              <a:t>2001-2020 GL</a:t>
            </a:r>
          </a:p>
        </p:txBody>
      </p:sp>
      <p:sp>
        <p:nvSpPr>
          <p:cNvPr id="3" name="Subtitle 2"/>
          <p:cNvSpPr>
            <a:spLocks noGrp="1"/>
          </p:cNvSpPr>
          <p:nvPr>
            <p:ph type="subTitle" idx="1"/>
          </p:nvPr>
        </p:nvSpPr>
        <p:spPr>
          <a:xfrm>
            <a:off x="667513" y="4705350"/>
            <a:ext cx="6544954" cy="1147446"/>
          </a:xfrm>
        </p:spPr>
        <p:txBody>
          <a:bodyPr>
            <a:normAutofit/>
          </a:bodyPr>
          <a:lstStyle/>
          <a:p>
            <a:r>
              <a:rPr lang="en-US" sz="2400" dirty="0">
                <a:solidFill>
                  <a:srgbClr val="FFFFFF"/>
                </a:solidFill>
                <a:ea typeface="Calibri" panose="020F0502020204030204" pitchFamily="34" charset="0"/>
                <a:cs typeface="Calibri" panose="020F0502020204030204" pitchFamily="34" charset="0"/>
              </a:rPr>
              <a:t>JOLA ADEJUMO</a:t>
            </a:r>
          </a:p>
        </p:txBody>
      </p:sp>
      <p:sp>
        <p:nvSpPr>
          <p:cNvPr id="115" name="Rectangle 114">
            <a:extLst>
              <a:ext uri="{FF2B5EF4-FFF2-40B4-BE49-F238E27FC236}">
                <a16:creationId xmlns:a16="http://schemas.microsoft.com/office/drawing/2014/main" id="{CA3F59CE-D0DB-4EB7-91C0-63DB11030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Graphic 87" descr="Building">
            <a:extLst>
              <a:ext uri="{FF2B5EF4-FFF2-40B4-BE49-F238E27FC236}">
                <a16:creationId xmlns:a16="http://schemas.microsoft.com/office/drawing/2014/main" id="{2F3B5177-EE08-21B4-0015-0C85FA75B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6408" y="1573639"/>
            <a:ext cx="3352128" cy="3352128"/>
          </a:xfrm>
          <a:prstGeom prst="rect">
            <a:avLst/>
          </a:prstGeom>
        </p:spPr>
      </p:pic>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Rectangle 5130">
            <a:extLst>
              <a:ext uri="{FF2B5EF4-FFF2-40B4-BE49-F238E27FC236}">
                <a16:creationId xmlns:a16="http://schemas.microsoft.com/office/drawing/2014/main" id="{712C8716-F84C-46D5-985C-2076A7345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7225" y="499533"/>
            <a:ext cx="6657975" cy="993365"/>
          </a:xfrm>
        </p:spPr>
        <p:txBody>
          <a:bodyPr>
            <a:normAutofit/>
          </a:bodyPr>
          <a:lstStyle/>
          <a:p>
            <a:r>
              <a:rPr lang="en-US" sz="4000" dirty="0">
                <a:solidFill>
                  <a:srgbClr val="FFFFFF"/>
                </a:solidFill>
              </a:rPr>
              <a:t>NON-USE CODES</a:t>
            </a:r>
          </a:p>
        </p:txBody>
      </p:sp>
      <p:sp>
        <p:nvSpPr>
          <p:cNvPr id="3" name="Content Placeholder 2">
            <a:extLst>
              <a:ext uri="{FF2B5EF4-FFF2-40B4-BE49-F238E27FC236}">
                <a16:creationId xmlns:a16="http://schemas.microsoft.com/office/drawing/2014/main" id="{65CC3B40-C649-3DCC-7029-FCA1C0EF2051}"/>
              </a:ext>
            </a:extLst>
          </p:cNvPr>
          <p:cNvSpPr>
            <a:spLocks noGrp="1"/>
          </p:cNvSpPr>
          <p:nvPr>
            <p:ph idx="1"/>
          </p:nvPr>
        </p:nvSpPr>
        <p:spPr>
          <a:xfrm>
            <a:off x="676657" y="1763486"/>
            <a:ext cx="5938747" cy="4674636"/>
          </a:xfrm>
        </p:spPr>
        <p:txBody>
          <a:bodyPr>
            <a:normAutofit/>
          </a:bodyPr>
          <a:lstStyle/>
          <a:p>
            <a:pPr marL="0" indent="0">
              <a:buNone/>
            </a:pPr>
            <a:r>
              <a:rPr lang="en-US" sz="1800" b="0" i="0" dirty="0">
                <a:solidFill>
                  <a:srgbClr val="FFFFFF"/>
                </a:solidFill>
                <a:effectLst/>
                <a:ea typeface="Calibri" panose="020F0502020204030204" pitchFamily="34" charset="0"/>
                <a:cs typeface="Calibri" panose="020F0502020204030204" pitchFamily="34" charset="0"/>
              </a:rPr>
              <a:t>The top non-use codes by sale amount include Zoning, Deed Date, Personal Property Exchange, Inter corporation, etc.</a:t>
            </a:r>
          </a:p>
          <a:p>
            <a:pPr marL="0" indent="0">
              <a:buNone/>
            </a:pPr>
            <a:r>
              <a:rPr lang="en-US" sz="1800" b="0" i="0" dirty="0">
                <a:solidFill>
                  <a:srgbClr val="FFFFFF"/>
                </a:solidFill>
                <a:effectLst/>
                <a:ea typeface="Calibri" panose="020F0502020204030204" pitchFamily="34" charset="0"/>
                <a:cs typeface="Calibri" panose="020F0502020204030204" pitchFamily="34" charset="0"/>
              </a:rPr>
              <a:t>For assessed values, the top non codes include Part Interest, Easement, Deed Date, Inter Corporation, etc.</a:t>
            </a:r>
          </a:p>
          <a:p>
            <a:pPr marL="0" indent="0">
              <a:buNone/>
            </a:pPr>
            <a:r>
              <a:rPr lang="en-US" sz="1800" b="0" i="0" dirty="0">
                <a:solidFill>
                  <a:srgbClr val="FFFFFF"/>
                </a:solidFill>
                <a:effectLst/>
                <a:ea typeface="Calibri" panose="020F0502020204030204" pitchFamily="34" charset="0"/>
                <a:cs typeface="Calibri" panose="020F0502020204030204" pitchFamily="34" charset="0"/>
              </a:rPr>
              <a:t>There were also a lot of numerical codes and alphanumerical codes applied too.</a:t>
            </a:r>
          </a:p>
          <a:p>
            <a:pPr marL="0" indent="0">
              <a:buNone/>
            </a:pPr>
            <a:r>
              <a:rPr lang="en-US" sz="1800" b="0" i="0" dirty="0">
                <a:solidFill>
                  <a:srgbClr val="FFFFFF"/>
                </a:solidFill>
                <a:effectLst/>
                <a:ea typeface="Calibri" panose="020F0502020204030204" pitchFamily="34" charset="0"/>
                <a:cs typeface="Calibri" panose="020F0502020204030204" pitchFamily="34" charset="0"/>
              </a:rPr>
              <a:t>Non-Use Codes in real estate are numerical or alphanumeric identifiers used to categorize properties based on their current usage or status.</a:t>
            </a:r>
          </a:p>
          <a:p>
            <a:endParaRPr lang="en-CA" sz="2200" dirty="0">
              <a:solidFill>
                <a:srgbClr val="FFFFFF"/>
              </a:solidFill>
            </a:endParaRPr>
          </a:p>
        </p:txBody>
      </p:sp>
      <p:sp>
        <p:nvSpPr>
          <p:cNvPr id="5133" name="Rectangle 5132">
            <a:extLst>
              <a:ext uri="{FF2B5EF4-FFF2-40B4-BE49-F238E27FC236}">
                <a16:creationId xmlns:a16="http://schemas.microsoft.com/office/drawing/2014/main" id="{A2AABEFD-D737-4E9B-A997-1C1507F5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A4B17422-5175-61BF-39CB-F145B4A08C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 r="3" b="16878"/>
          <a:stretch/>
        </p:blipFill>
        <p:spPr bwMode="auto">
          <a:xfrm>
            <a:off x="7791450" y="242361"/>
            <a:ext cx="4275119" cy="30342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9D1C174-54AA-0144-1AC6-F5B720255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880" y="3581400"/>
            <a:ext cx="4149689" cy="312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49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FC91F-7BC8-0095-C8F4-8AF565063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5EF9B-6B22-B804-DDF9-77F2E8C64E52}"/>
              </a:ext>
            </a:extLst>
          </p:cNvPr>
          <p:cNvSpPr>
            <a:spLocks noGrp="1"/>
          </p:cNvSpPr>
          <p:nvPr>
            <p:ph type="title"/>
          </p:nvPr>
        </p:nvSpPr>
        <p:spPr>
          <a:xfrm>
            <a:off x="494523" y="358034"/>
            <a:ext cx="11106350" cy="603019"/>
          </a:xfrm>
        </p:spPr>
        <p:txBody>
          <a:bodyPr>
            <a:noAutofit/>
          </a:bodyPr>
          <a:lstStyle/>
          <a:p>
            <a:r>
              <a:rPr lang="en-US" sz="4000" dirty="0"/>
              <a:t>ASSESSOR AND OPM REMARKS</a:t>
            </a:r>
          </a:p>
        </p:txBody>
      </p:sp>
      <p:sp>
        <p:nvSpPr>
          <p:cNvPr id="6" name="Content Placeholder 5">
            <a:extLst>
              <a:ext uri="{FF2B5EF4-FFF2-40B4-BE49-F238E27FC236}">
                <a16:creationId xmlns:a16="http://schemas.microsoft.com/office/drawing/2014/main" id="{18D7611C-3085-37DF-59A3-94C29B0DCA07}"/>
              </a:ext>
            </a:extLst>
          </p:cNvPr>
          <p:cNvSpPr txBox="1">
            <a:spLocks noGrp="1"/>
          </p:cNvSpPr>
          <p:nvPr>
            <p:ph idx="1"/>
          </p:nvPr>
        </p:nvSpPr>
        <p:spPr>
          <a:xfrm>
            <a:off x="494523" y="1213785"/>
            <a:ext cx="4198775" cy="3789948"/>
          </a:xfrm>
          <a:prstGeom prst="rect">
            <a:avLst/>
          </a:prstGeom>
          <a:noFill/>
        </p:spPr>
        <p:txBody>
          <a:bodyPr wrap="square" rtlCol="0">
            <a:spAutoFit/>
          </a:bodyPr>
          <a:lstStyle/>
          <a:p>
            <a:pPr algn="l"/>
            <a:r>
              <a:rPr lang="en-US" sz="1800" b="0" i="0" dirty="0">
                <a:solidFill>
                  <a:srgbClr val="000000"/>
                </a:solidFill>
                <a:effectLst/>
              </a:rPr>
              <a:t>When the remarks were compared against Sale Value and Assessed Amount, it was observed that:</a:t>
            </a:r>
          </a:p>
          <a:p>
            <a:pPr algn="l">
              <a:buFont typeface="Arial" panose="020B0604020202020204" pitchFamily="34" charset="0"/>
              <a:buChar char="•"/>
            </a:pPr>
            <a:r>
              <a:rPr lang="en-US" sz="1800" b="0" i="0" dirty="0">
                <a:solidFill>
                  <a:srgbClr val="000000"/>
                </a:solidFill>
                <a:effectLst/>
              </a:rPr>
              <a:t> the 'Excellent Condition' remarks sold the highest, followed by</a:t>
            </a:r>
          </a:p>
          <a:p>
            <a:pPr algn="l">
              <a:buFont typeface="Arial" panose="020B0604020202020204" pitchFamily="34" charset="0"/>
              <a:buChar char="•"/>
            </a:pPr>
            <a:r>
              <a:rPr lang="en-US" sz="1800" b="0" i="0" dirty="0">
                <a:solidFill>
                  <a:srgbClr val="000000"/>
                </a:solidFill>
                <a:effectLst/>
              </a:rPr>
              <a:t> the 'Needs Improvements' remarks, then,</a:t>
            </a:r>
          </a:p>
          <a:p>
            <a:pPr algn="l">
              <a:buFont typeface="Arial" panose="020B0604020202020204" pitchFamily="34" charset="0"/>
              <a:buChar char="•"/>
            </a:pPr>
            <a:r>
              <a:rPr lang="en-US" sz="1800" b="0" i="0" dirty="0">
                <a:solidFill>
                  <a:srgbClr val="000000"/>
                </a:solidFill>
                <a:effectLst/>
              </a:rPr>
              <a:t> the 'Great Location', and</a:t>
            </a:r>
          </a:p>
          <a:p>
            <a:pPr algn="l">
              <a:buFont typeface="Arial" panose="020B0604020202020204" pitchFamily="34" charset="0"/>
              <a:buChar char="•"/>
            </a:pPr>
            <a:r>
              <a:rPr lang="en-US" sz="1800" b="0" i="0" dirty="0">
                <a:solidFill>
                  <a:srgbClr val="000000"/>
                </a:solidFill>
                <a:effectLst/>
              </a:rPr>
              <a:t> the 'Positive Feedback' remarks,</a:t>
            </a:r>
          </a:p>
          <a:p>
            <a:pPr algn="l">
              <a:buFont typeface="Arial" panose="020B0604020202020204" pitchFamily="34" charset="0"/>
              <a:buChar char="•"/>
            </a:pPr>
            <a:r>
              <a:rPr lang="en-US" sz="1800" b="0" i="0" dirty="0">
                <a:solidFill>
                  <a:srgbClr val="000000"/>
                </a:solidFill>
                <a:effectLst/>
              </a:rPr>
              <a:t> the 'Not Satisfactory' remarks sold the least.</a:t>
            </a:r>
          </a:p>
          <a:p>
            <a:endParaRPr lang="en-CA" dirty="0"/>
          </a:p>
        </p:txBody>
      </p:sp>
      <p:pic>
        <p:nvPicPr>
          <p:cNvPr id="6146" name="Picture 2">
            <a:extLst>
              <a:ext uri="{FF2B5EF4-FFF2-40B4-BE49-F238E27FC236}">
                <a16:creationId xmlns:a16="http://schemas.microsoft.com/office/drawing/2014/main" id="{3FF25482-591E-405C-151F-5CE9D28FA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245" y="3488094"/>
            <a:ext cx="6441232" cy="26607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26F9952-6092-D566-F4F9-7631463F8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246" y="1020147"/>
            <a:ext cx="6441231" cy="240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49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91684-6F4A-6DD0-B063-DE7D9FEAD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FEAD0-3600-A993-A0F5-CD4CD0C0D9EF}"/>
              </a:ext>
            </a:extLst>
          </p:cNvPr>
          <p:cNvSpPr>
            <a:spLocks noGrp="1"/>
          </p:cNvSpPr>
          <p:nvPr>
            <p:ph type="title"/>
          </p:nvPr>
        </p:nvSpPr>
        <p:spPr>
          <a:xfrm>
            <a:off x="674255" y="381000"/>
            <a:ext cx="10926617" cy="676275"/>
          </a:xfrm>
        </p:spPr>
        <p:txBody>
          <a:bodyPr>
            <a:normAutofit/>
          </a:bodyPr>
          <a:lstStyle/>
          <a:p>
            <a:r>
              <a:rPr lang="en-US" sz="4000" dirty="0"/>
              <a:t>ASSESSOR AND OPM REMARKS</a:t>
            </a:r>
          </a:p>
        </p:txBody>
      </p:sp>
      <p:sp>
        <p:nvSpPr>
          <p:cNvPr id="3" name="Content Placeholder 2">
            <a:extLst>
              <a:ext uri="{FF2B5EF4-FFF2-40B4-BE49-F238E27FC236}">
                <a16:creationId xmlns:a16="http://schemas.microsoft.com/office/drawing/2014/main" id="{1F6A1BD9-780D-B63B-66C3-30F29406E57D}"/>
              </a:ext>
            </a:extLst>
          </p:cNvPr>
          <p:cNvSpPr>
            <a:spLocks noGrp="1"/>
          </p:cNvSpPr>
          <p:nvPr>
            <p:ph idx="1"/>
          </p:nvPr>
        </p:nvSpPr>
        <p:spPr>
          <a:xfrm>
            <a:off x="674255" y="1296955"/>
            <a:ext cx="9429030" cy="774441"/>
          </a:xfrm>
        </p:spPr>
        <p:txBody>
          <a:bodyPr>
            <a:normAutofit/>
          </a:bodyPr>
          <a:lstStyle/>
          <a:p>
            <a:pPr algn="l"/>
            <a:r>
              <a:rPr lang="en-US" sz="1800" b="0" i="0" dirty="0">
                <a:solidFill>
                  <a:srgbClr val="000000"/>
                </a:solidFill>
                <a:effectLst/>
              </a:rPr>
              <a:t>Also, there is </a:t>
            </a:r>
            <a:r>
              <a:rPr lang="en-US" sz="1800" dirty="0">
                <a:solidFill>
                  <a:srgbClr val="000000"/>
                </a:solidFill>
              </a:rPr>
              <a:t>perfect correlation </a:t>
            </a:r>
            <a:r>
              <a:rPr lang="en-US" sz="1800" b="0" i="0" dirty="0">
                <a:solidFill>
                  <a:srgbClr val="000000"/>
                </a:solidFill>
                <a:effectLst/>
              </a:rPr>
              <a:t>between the Assessor Remarks and the OPM Remarks.</a:t>
            </a:r>
          </a:p>
          <a:p>
            <a:endParaRPr lang="en-CA" dirty="0"/>
          </a:p>
        </p:txBody>
      </p:sp>
      <p:pic>
        <p:nvPicPr>
          <p:cNvPr id="7170" name="Picture 2">
            <a:extLst>
              <a:ext uri="{FF2B5EF4-FFF2-40B4-BE49-F238E27FC236}">
                <a16:creationId xmlns:a16="http://schemas.microsoft.com/office/drawing/2014/main" id="{82FF0F3F-0C68-CA94-1EE9-962479C2C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54" y="2071396"/>
            <a:ext cx="5421745" cy="36309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EAC1FF4-EC75-64BC-82AF-B2D1D8B91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609" y="2071396"/>
            <a:ext cx="5222052" cy="363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547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5C74-231A-8314-A6CD-EF954AD35314}"/>
              </a:ext>
            </a:extLst>
          </p:cNvPr>
          <p:cNvSpPr>
            <a:spLocks noGrp="1"/>
          </p:cNvSpPr>
          <p:nvPr>
            <p:ph type="title"/>
          </p:nvPr>
        </p:nvSpPr>
        <p:spPr>
          <a:xfrm>
            <a:off x="674255" y="381000"/>
            <a:ext cx="10926617" cy="608045"/>
          </a:xfrm>
        </p:spPr>
        <p:txBody>
          <a:bodyPr>
            <a:noAutofit/>
          </a:bodyPr>
          <a:lstStyle/>
          <a:p>
            <a:r>
              <a:rPr lang="en-CA" sz="4000" dirty="0"/>
              <a:t>RECOMMENDATIONS</a:t>
            </a:r>
          </a:p>
        </p:txBody>
      </p:sp>
      <p:sp>
        <p:nvSpPr>
          <p:cNvPr id="3" name="Content Placeholder 2">
            <a:extLst>
              <a:ext uri="{FF2B5EF4-FFF2-40B4-BE49-F238E27FC236}">
                <a16:creationId xmlns:a16="http://schemas.microsoft.com/office/drawing/2014/main" id="{86613E55-648D-5CB6-E545-FC62990B0882}"/>
              </a:ext>
            </a:extLst>
          </p:cNvPr>
          <p:cNvSpPr>
            <a:spLocks noGrp="1"/>
          </p:cNvSpPr>
          <p:nvPr>
            <p:ph idx="1"/>
          </p:nvPr>
        </p:nvSpPr>
        <p:spPr>
          <a:xfrm>
            <a:off x="674255" y="1212980"/>
            <a:ext cx="10926617" cy="5019870"/>
          </a:xfrm>
        </p:spPr>
        <p:txBody>
          <a:bodyPr>
            <a:normAutofit/>
          </a:bodyPr>
          <a:lstStyle/>
          <a:p>
            <a:pPr marL="0" indent="0" algn="l">
              <a:buNone/>
            </a:pPr>
            <a:r>
              <a:rPr lang="en-US" sz="1800" b="0" i="0" dirty="0">
                <a:solidFill>
                  <a:srgbClr val="000000"/>
                </a:solidFill>
                <a:effectLst/>
              </a:rPr>
              <a:t>Firstly, giving real estate professionals access to comprehensive and up-to-date data, including market trends, market research reports, real-time property data, property transactions, and comparable sales, is crucial for informed decision-making.</a:t>
            </a:r>
          </a:p>
          <a:p>
            <a:pPr marL="0" indent="0" algn="l">
              <a:buNone/>
            </a:pPr>
            <a:r>
              <a:rPr lang="en-US" sz="1800" b="0" i="0" dirty="0">
                <a:solidFill>
                  <a:srgbClr val="000000"/>
                </a:solidFill>
                <a:effectLst/>
              </a:rPr>
              <a:t>Investing in data analytics tools and technology can help stakeholders analyze and interpret data effectively, enabling them to identify market trends, assess property values accurately, and make sound investment decisions based on current market conditions and future projections.</a:t>
            </a:r>
          </a:p>
          <a:p>
            <a:pPr marL="0" indent="0" algn="l">
              <a:buNone/>
            </a:pPr>
            <a:r>
              <a:rPr lang="en-US" sz="1800" b="0" i="0" dirty="0">
                <a:solidFill>
                  <a:srgbClr val="000000"/>
                </a:solidFill>
                <a:effectLst/>
              </a:rPr>
              <a:t>Additionally, fostering collaboration and knowledge-sharing among stakeholders, including real estate agents, appraisers, lenders, and policymakers, can enhance collective expertise and promote best practices in property valuation.</a:t>
            </a:r>
          </a:p>
          <a:p>
            <a:pPr marL="0" indent="0" algn="l">
              <a:buNone/>
            </a:pPr>
            <a:r>
              <a:rPr lang="en-US" sz="1800" b="0" i="0" dirty="0">
                <a:solidFill>
                  <a:srgbClr val="000000"/>
                </a:solidFill>
                <a:effectLst/>
              </a:rPr>
              <a:t>Moreover, promoting transparency and accountability in the assessment process, along with adherence to professional standards and ethical guidelines, is essential for building trust and confidence among stakeholders.</a:t>
            </a:r>
          </a:p>
          <a:p>
            <a:pPr marL="0" indent="0" algn="l">
              <a:buNone/>
            </a:pPr>
            <a:r>
              <a:rPr lang="en-US" sz="1800" b="0" i="0" dirty="0">
                <a:solidFill>
                  <a:srgbClr val="000000"/>
                </a:solidFill>
                <a:effectLst/>
              </a:rPr>
              <a:t>Finally, ongoing education and training programs tailored to the needs of different stakeholders(real estate professionals, appraisers, and assessors) can enhance their skills, knowledge, and competency in property valuation, decision-making processes and achieve greater accuracy in property assessments, ultimately driving better outcomes for all parties involved.</a:t>
            </a:r>
          </a:p>
          <a:p>
            <a:endParaRPr lang="en-CA" dirty="0"/>
          </a:p>
        </p:txBody>
      </p:sp>
    </p:spTree>
    <p:extLst>
      <p:ext uri="{BB962C8B-B14F-4D97-AF65-F5344CB8AC3E}">
        <p14:creationId xmlns:p14="http://schemas.microsoft.com/office/powerpoint/2010/main" val="187986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548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erial view of a highway near the ocean">
            <a:extLst>
              <a:ext uri="{FF2B5EF4-FFF2-40B4-BE49-F238E27FC236}">
                <a16:creationId xmlns:a16="http://schemas.microsoft.com/office/drawing/2014/main" id="{6052A00B-CA1C-B2F8-4ACF-A9E0BD96050D}"/>
              </a:ext>
            </a:extLst>
          </p:cNvPr>
          <p:cNvPicPr>
            <a:picLocks noChangeAspect="1"/>
          </p:cNvPicPr>
          <p:nvPr/>
        </p:nvPicPr>
        <p:blipFill rotWithShape="1">
          <a:blip r:embed="rId2"/>
          <a:srcRect l="12231" r="5136"/>
          <a:stretch/>
        </p:blipFill>
        <p:spPr>
          <a:xfrm>
            <a:off x="20" y="10"/>
            <a:ext cx="7555971" cy="6857990"/>
          </a:xfrm>
          <a:prstGeom prst="rect">
            <a:avLst/>
          </a:prstGeom>
        </p:spPr>
      </p:pic>
      <p:sp>
        <p:nvSpPr>
          <p:cNvPr id="3" name="Content Placeholder 2">
            <a:extLst>
              <a:ext uri="{FF2B5EF4-FFF2-40B4-BE49-F238E27FC236}">
                <a16:creationId xmlns:a16="http://schemas.microsoft.com/office/drawing/2014/main" id="{8D3606F8-5C2B-DEBC-2FCB-84E35F50A48B}"/>
              </a:ext>
            </a:extLst>
          </p:cNvPr>
          <p:cNvSpPr>
            <a:spLocks noGrp="1"/>
          </p:cNvSpPr>
          <p:nvPr>
            <p:ph idx="1"/>
          </p:nvPr>
        </p:nvSpPr>
        <p:spPr>
          <a:xfrm>
            <a:off x="8173212" y="2809875"/>
            <a:ext cx="3401568" cy="723900"/>
          </a:xfrm>
        </p:spPr>
        <p:txBody>
          <a:bodyPr>
            <a:normAutofit/>
          </a:bodyPr>
          <a:lstStyle/>
          <a:p>
            <a:pPr marL="45719" indent="0">
              <a:buNone/>
            </a:pPr>
            <a:r>
              <a:rPr lang="en-CA" sz="3200" dirty="0">
                <a:solidFill>
                  <a:srgbClr val="FFFFFF"/>
                </a:solidFill>
                <a:latin typeface="+mj-lt"/>
              </a:rPr>
              <a:t>THANK YOU</a:t>
            </a:r>
          </a:p>
        </p:txBody>
      </p:sp>
    </p:spTree>
    <p:extLst>
      <p:ext uri="{BB962C8B-B14F-4D97-AF65-F5344CB8AC3E}">
        <p14:creationId xmlns:p14="http://schemas.microsoft.com/office/powerpoint/2010/main" val="438382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9458" y="643467"/>
            <a:ext cx="3349075" cy="5584296"/>
          </a:xfrm>
        </p:spPr>
        <p:txBody>
          <a:bodyPr anchor="ctr">
            <a:normAutofit/>
          </a:bodyPr>
          <a:lstStyle/>
          <a:p>
            <a:r>
              <a:rPr lang="en-US" sz="4000" dirty="0">
                <a:solidFill>
                  <a:srgbClr val="FFFFFF"/>
                </a:solidFill>
              </a:rPr>
              <a:t>BACKGROUND</a:t>
            </a:r>
          </a:p>
        </p:txBody>
      </p:sp>
      <p:graphicFrame>
        <p:nvGraphicFramePr>
          <p:cNvPr id="10" name="Content Placeholder 2">
            <a:extLst>
              <a:ext uri="{FF2B5EF4-FFF2-40B4-BE49-F238E27FC236}">
                <a16:creationId xmlns:a16="http://schemas.microsoft.com/office/drawing/2014/main" id="{8CB9F30B-D0C1-6057-49C4-374F2D169CE6}"/>
              </a:ext>
            </a:extLst>
          </p:cNvPr>
          <p:cNvGraphicFramePr>
            <a:graphicFrameLocks noGrp="1"/>
          </p:cNvGraphicFramePr>
          <p:nvPr>
            <p:ph idx="1"/>
            <p:extLst>
              <p:ext uri="{D42A27DB-BD31-4B8C-83A1-F6EECF244321}">
                <p14:modId xmlns:p14="http://schemas.microsoft.com/office/powerpoint/2010/main" val="2885228234"/>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F34F-44EF-1AA4-959C-CAE8ED708714}"/>
              </a:ext>
            </a:extLst>
          </p:cNvPr>
          <p:cNvSpPr>
            <a:spLocks noGrp="1"/>
          </p:cNvSpPr>
          <p:nvPr>
            <p:ph type="title"/>
          </p:nvPr>
        </p:nvSpPr>
        <p:spPr>
          <a:xfrm>
            <a:off x="4683125" y="499533"/>
            <a:ext cx="6562726" cy="1114663"/>
          </a:xfrm>
        </p:spPr>
        <p:txBody>
          <a:bodyPr>
            <a:normAutofit/>
          </a:bodyPr>
          <a:lstStyle/>
          <a:p>
            <a:r>
              <a:rPr lang="en-CA" sz="4000" dirty="0"/>
              <a:t>OBJECTIVES</a:t>
            </a:r>
          </a:p>
        </p:txBody>
      </p:sp>
      <p:pic>
        <p:nvPicPr>
          <p:cNvPr id="30" name="Picture 29" descr="Figures of houses in different position and sizes">
            <a:extLst>
              <a:ext uri="{FF2B5EF4-FFF2-40B4-BE49-F238E27FC236}">
                <a16:creationId xmlns:a16="http://schemas.microsoft.com/office/drawing/2014/main" id="{5CAC9C92-1468-61F9-1B46-A8FAB0252267}"/>
              </a:ext>
            </a:extLst>
          </p:cNvPr>
          <p:cNvPicPr>
            <a:picLocks noChangeAspect="1"/>
          </p:cNvPicPr>
          <p:nvPr/>
        </p:nvPicPr>
        <p:blipFill rotWithShape="1">
          <a:blip r:embed="rId2"/>
          <a:srcRect l="24547" r="42041" b="2"/>
          <a:stretch/>
        </p:blipFill>
        <p:spPr>
          <a:xfrm>
            <a:off x="20" y="-6418"/>
            <a:ext cx="4077443" cy="6864418"/>
          </a:xfrm>
          <a:prstGeom prst="rect">
            <a:avLst/>
          </a:prstGeom>
        </p:spPr>
      </p:pic>
      <p:sp>
        <p:nvSpPr>
          <p:cNvPr id="31" name="Content Placeholder 2">
            <a:extLst>
              <a:ext uri="{FF2B5EF4-FFF2-40B4-BE49-F238E27FC236}">
                <a16:creationId xmlns:a16="http://schemas.microsoft.com/office/drawing/2014/main" id="{105DB4F3-338A-2EC0-8556-154DD92713BA}"/>
              </a:ext>
            </a:extLst>
          </p:cNvPr>
          <p:cNvSpPr>
            <a:spLocks noGrp="1"/>
          </p:cNvSpPr>
          <p:nvPr>
            <p:ph idx="1"/>
          </p:nvPr>
        </p:nvSpPr>
        <p:spPr>
          <a:xfrm>
            <a:off x="4702557" y="1530220"/>
            <a:ext cx="6428994" cy="4247645"/>
          </a:xfrm>
        </p:spPr>
        <p:txBody>
          <a:bodyPr>
            <a:normAutofit/>
          </a:bodyPr>
          <a:lstStyle/>
          <a:p>
            <a:r>
              <a:rPr lang="en-US" sz="1600" b="0" u="none" strike="noStrike" baseline="0" dirty="0"/>
              <a:t>Uncover insights into the accuracy of property assessments, identifying areas where adjustments may be necessary. </a:t>
            </a:r>
          </a:p>
          <a:p>
            <a:r>
              <a:rPr lang="en-US" sz="1600" b="0" u="none" strike="noStrike" baseline="0" dirty="0"/>
              <a:t>Gain a nuanced understanding of market trends, allowing stakeholders to make informed decisions based on current and historical data. </a:t>
            </a:r>
          </a:p>
          <a:p>
            <a:r>
              <a:rPr lang="en-US" sz="1600" b="0" u="none" strike="noStrike" baseline="0" dirty="0"/>
              <a:t>Provide localized insights for different towns, assisting in regional planning and investment decisions. </a:t>
            </a:r>
          </a:p>
          <a:p>
            <a:r>
              <a:rPr lang="en-US" sz="1600" b="0" u="none" strike="noStrike" baseline="0" dirty="0"/>
              <a:t>Understand the impact of property type on assessment outcomes, helping to tailor strategies for different segments of the real estate market. </a:t>
            </a:r>
          </a:p>
          <a:p>
            <a:r>
              <a:rPr lang="en-US" sz="1600" b="0" u="none" strike="noStrike" baseline="0" dirty="0"/>
              <a:t>Investigate the role of non-use codes in property assessment, identifying patterns and potential areas for policy refinement. </a:t>
            </a:r>
          </a:p>
          <a:p>
            <a:r>
              <a:rPr lang="en-US" sz="1600" b="0" u="none" strike="noStrike" baseline="0" dirty="0"/>
              <a:t>Utilize </a:t>
            </a:r>
            <a:r>
              <a:rPr lang="en-US" sz="1600" dirty="0"/>
              <a:t>A</a:t>
            </a:r>
            <a:r>
              <a:rPr lang="en-US" sz="1600" b="0" u="none" strike="noStrike" baseline="0" dirty="0"/>
              <a:t>ssessor and OPM remarks to improve communication and transparency in the assessment process</a:t>
            </a:r>
            <a:r>
              <a:rPr lang="en-US" sz="1600" b="0" i="1" u="none" strike="noStrike" baseline="0" dirty="0"/>
              <a:t>. </a:t>
            </a:r>
            <a:endParaRPr lang="en-CA" sz="1600" dirty="0"/>
          </a:p>
        </p:txBody>
      </p:sp>
    </p:spTree>
    <p:extLst>
      <p:ext uri="{BB962C8B-B14F-4D97-AF65-F5344CB8AC3E}">
        <p14:creationId xmlns:p14="http://schemas.microsoft.com/office/powerpoint/2010/main" val="201370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38F3-2D93-7087-C997-2C9A3536A4B2}"/>
              </a:ext>
            </a:extLst>
          </p:cNvPr>
          <p:cNvSpPr>
            <a:spLocks noGrp="1"/>
          </p:cNvSpPr>
          <p:nvPr>
            <p:ph type="title"/>
          </p:nvPr>
        </p:nvSpPr>
        <p:spPr>
          <a:xfrm>
            <a:off x="158621" y="647801"/>
            <a:ext cx="3117980" cy="5622395"/>
          </a:xfrm>
        </p:spPr>
        <p:txBody>
          <a:bodyPr vert="horz" lIns="91440" tIns="45720" rIns="91440" bIns="45720" rtlCol="0" anchor="ctr">
            <a:normAutofit/>
          </a:bodyPr>
          <a:lstStyle/>
          <a:p>
            <a:pPr algn="ctr"/>
            <a:r>
              <a:rPr lang="en-US" sz="4000" dirty="0"/>
              <a:t>ACCURACY OF PROPERTY ASSESSMENTS</a:t>
            </a:r>
          </a:p>
        </p:txBody>
      </p:sp>
      <p:sp>
        <p:nvSpPr>
          <p:cNvPr id="6" name="Content Placeholder 5">
            <a:extLst>
              <a:ext uri="{FF2B5EF4-FFF2-40B4-BE49-F238E27FC236}">
                <a16:creationId xmlns:a16="http://schemas.microsoft.com/office/drawing/2014/main" id="{98F361FA-707F-5A47-1CE8-7B38C0B43CD6}"/>
              </a:ext>
            </a:extLst>
          </p:cNvPr>
          <p:cNvSpPr>
            <a:spLocks noGrp="1"/>
          </p:cNvSpPr>
          <p:nvPr>
            <p:ph sz="half" idx="1"/>
          </p:nvPr>
        </p:nvSpPr>
        <p:spPr>
          <a:xfrm>
            <a:off x="3590926" y="494522"/>
            <a:ext cx="8256946" cy="1073021"/>
          </a:xfrm>
        </p:spPr>
        <p:txBody>
          <a:bodyPr vert="horz" lIns="91440" tIns="45720" rIns="91440" bIns="45720" rtlCol="0">
            <a:normAutofit/>
          </a:bodyPr>
          <a:lstStyle/>
          <a:p>
            <a:r>
              <a:rPr lang="en-US" sz="1800" b="0" i="0" dirty="0">
                <a:solidFill>
                  <a:schemeClr val="tx1"/>
                </a:solidFill>
                <a:effectLst/>
              </a:rPr>
              <a:t>Sale Amount were typically higher than the Assessed Value</a:t>
            </a:r>
            <a:r>
              <a:rPr lang="en-US" sz="1800" dirty="0">
                <a:solidFill>
                  <a:schemeClr val="tx1"/>
                </a:solidFill>
              </a:rPr>
              <a:t>, showing discrepancies between the two.</a:t>
            </a:r>
            <a:endParaRPr lang="en-US" sz="1800" b="0" i="0" dirty="0">
              <a:solidFill>
                <a:schemeClr val="tx1"/>
              </a:solidFill>
              <a:effectLst/>
            </a:endParaRPr>
          </a:p>
          <a:p>
            <a:r>
              <a:rPr lang="en-US" sz="1800" b="0" i="0" dirty="0">
                <a:solidFill>
                  <a:schemeClr val="tx1"/>
                </a:solidFill>
                <a:effectLst/>
              </a:rPr>
              <a:t>The highest </a:t>
            </a:r>
            <a:r>
              <a:rPr lang="en-US" sz="1800" dirty="0">
                <a:solidFill>
                  <a:schemeClr val="tx1"/>
                </a:solidFill>
              </a:rPr>
              <a:t>property </a:t>
            </a:r>
            <a:r>
              <a:rPr lang="en-US" sz="1800" b="0" i="0" dirty="0">
                <a:solidFill>
                  <a:schemeClr val="tx1"/>
                </a:solidFill>
                <a:effectLst/>
              </a:rPr>
              <a:t>sale was in the year 2020.</a:t>
            </a:r>
          </a:p>
          <a:p>
            <a:endParaRPr lang="en-US" sz="2000" dirty="0"/>
          </a:p>
        </p:txBody>
      </p:sp>
      <p:pic>
        <p:nvPicPr>
          <p:cNvPr id="1028" name="Picture 4">
            <a:extLst>
              <a:ext uri="{FF2B5EF4-FFF2-40B4-BE49-F238E27FC236}">
                <a16:creationId xmlns:a16="http://schemas.microsoft.com/office/drawing/2014/main" id="{19DC1FDB-66BF-F3BC-FAA9-880889B12E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90925" y="1733550"/>
            <a:ext cx="8256946" cy="414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89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612" y="494521"/>
            <a:ext cx="6984548" cy="690467"/>
          </a:xfrm>
        </p:spPr>
        <p:txBody>
          <a:bodyPr vert="horz" lIns="91440" tIns="45720" rIns="91440" bIns="45720" rtlCol="0" anchor="ctr">
            <a:normAutofit/>
          </a:bodyPr>
          <a:lstStyle/>
          <a:p>
            <a:r>
              <a:rPr lang="en-US" sz="4000" dirty="0"/>
              <a:t>MARKET TRENDS</a:t>
            </a:r>
          </a:p>
        </p:txBody>
      </p:sp>
      <p:sp>
        <p:nvSpPr>
          <p:cNvPr id="3" name="Content Placeholder 2"/>
          <p:cNvSpPr>
            <a:spLocks noGrp="1"/>
          </p:cNvSpPr>
          <p:nvPr>
            <p:ph sz="half" idx="1"/>
          </p:nvPr>
        </p:nvSpPr>
        <p:spPr>
          <a:xfrm>
            <a:off x="676656" y="1371600"/>
            <a:ext cx="3699401" cy="4406265"/>
          </a:xfrm>
        </p:spPr>
        <p:txBody>
          <a:bodyPr vert="horz" lIns="91440" tIns="45720" rIns="91440" bIns="45720" rtlCol="0">
            <a:normAutofit/>
          </a:bodyPr>
          <a:lstStyle/>
          <a:p>
            <a:r>
              <a:rPr lang="en-US" sz="1800" b="0" i="0" dirty="0">
                <a:effectLst/>
              </a:rPr>
              <a:t> </a:t>
            </a:r>
            <a:r>
              <a:rPr lang="en-US" sz="1800" b="0" i="0" dirty="0">
                <a:solidFill>
                  <a:schemeClr val="tx1"/>
                </a:solidFill>
                <a:effectLst/>
              </a:rPr>
              <a:t>A lot of the residence types were un</a:t>
            </a:r>
            <a:r>
              <a:rPr lang="en-US" sz="1800" dirty="0">
                <a:solidFill>
                  <a:schemeClr val="tx1"/>
                </a:solidFill>
              </a:rPr>
              <a:t>specified</a:t>
            </a:r>
            <a:r>
              <a:rPr lang="en-US" sz="1800" b="0" i="0" dirty="0">
                <a:solidFill>
                  <a:schemeClr val="tx1"/>
                </a:solidFill>
                <a:effectLst/>
              </a:rPr>
              <a:t> - this accounted for the highest sales ratio, followed by the single-family residential type.</a:t>
            </a:r>
          </a:p>
          <a:p>
            <a:endParaRPr lang="en-US" sz="1800" b="0" i="0" dirty="0">
              <a:solidFill>
                <a:schemeClr val="tx1"/>
              </a:solidFill>
              <a:effectLst/>
            </a:endParaRPr>
          </a:p>
          <a:p>
            <a:r>
              <a:rPr lang="en-US" sz="1800" b="0" i="0" dirty="0">
                <a:solidFill>
                  <a:schemeClr val="tx1"/>
                </a:solidFill>
                <a:effectLst/>
              </a:rPr>
              <a:t>This was the same for property types, with the commercial and industrial property types accounting for the highest sales ratio behind the unknowns</a:t>
            </a:r>
            <a:r>
              <a:rPr lang="en-US" sz="2000" b="0" i="0" dirty="0">
                <a:solidFill>
                  <a:schemeClr val="tx1"/>
                </a:solidFill>
                <a:effectLst/>
              </a:rPr>
              <a:t>.</a:t>
            </a:r>
          </a:p>
          <a:p>
            <a:endParaRPr lang="en-US" dirty="0"/>
          </a:p>
        </p:txBody>
      </p:sp>
      <p:pic>
        <p:nvPicPr>
          <p:cNvPr id="2050" name="Picture 2">
            <a:extLst>
              <a:ext uri="{FF2B5EF4-FFF2-40B4-BE49-F238E27FC236}">
                <a16:creationId xmlns:a16="http://schemas.microsoft.com/office/drawing/2014/main" id="{83C634B2-341C-14EF-BC34-7B6354E35A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3763" y="882089"/>
            <a:ext cx="6337625" cy="22996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61E2B70-8B9C-FCAB-6B8A-70C099BE87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3763" y="3256384"/>
            <a:ext cx="6447453" cy="293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3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A36E22-0122-F19F-5F69-4A0A79675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9F2DC-2126-32E6-DC4A-31D3EEBE7C39}"/>
              </a:ext>
            </a:extLst>
          </p:cNvPr>
          <p:cNvSpPr>
            <a:spLocks noGrp="1"/>
          </p:cNvSpPr>
          <p:nvPr>
            <p:ph type="title"/>
          </p:nvPr>
        </p:nvSpPr>
        <p:spPr>
          <a:xfrm>
            <a:off x="614363" y="483422"/>
            <a:ext cx="10963274" cy="576792"/>
          </a:xfrm>
        </p:spPr>
        <p:txBody>
          <a:bodyPr vert="horz" lIns="91440" tIns="45720" rIns="91440" bIns="45720" rtlCol="0" anchor="ctr">
            <a:noAutofit/>
          </a:bodyPr>
          <a:lstStyle/>
          <a:p>
            <a:r>
              <a:rPr lang="en-US" sz="4000" dirty="0"/>
              <a:t>MARKET TRENDS</a:t>
            </a:r>
          </a:p>
        </p:txBody>
      </p:sp>
      <p:sp>
        <p:nvSpPr>
          <p:cNvPr id="3078" name="Text Placeholder 2">
            <a:extLst>
              <a:ext uri="{FF2B5EF4-FFF2-40B4-BE49-F238E27FC236}">
                <a16:creationId xmlns:a16="http://schemas.microsoft.com/office/drawing/2014/main" id="{6470D688-347A-7E5B-9CEA-9557BF79E877}"/>
              </a:ext>
            </a:extLst>
          </p:cNvPr>
          <p:cNvSpPr>
            <a:spLocks/>
          </p:cNvSpPr>
          <p:nvPr/>
        </p:nvSpPr>
        <p:spPr>
          <a:xfrm>
            <a:off x="614363" y="1333499"/>
            <a:ext cx="6428925" cy="409575"/>
          </a:xfrm>
          <a:prstGeom prst="rect">
            <a:avLst/>
          </a:prstGeom>
        </p:spPr>
        <p:txBody>
          <a:bodyPr>
            <a:normAutofit/>
          </a:bodyPr>
          <a:lstStyle/>
          <a:p>
            <a:pPr algn="ctr" defTabSz="330281">
              <a:lnSpc>
                <a:spcPct val="90000"/>
              </a:lnSpc>
              <a:spcAft>
                <a:spcPts val="504"/>
              </a:spcAft>
            </a:pPr>
            <a:r>
              <a:rPr lang="en-US" sz="1344" kern="1200" dirty="0">
                <a:solidFill>
                  <a:schemeClr val="tx1"/>
                </a:solidFill>
                <a:latin typeface="Calibri Light" panose="020F0302020204030204" pitchFamily="34" charset="0"/>
                <a:ea typeface="+mn-ea"/>
                <a:cs typeface="Calibri Light" panose="020F0302020204030204" pitchFamily="34" charset="0"/>
              </a:rPr>
              <a:t>Sales Ratio vs List </a:t>
            </a:r>
            <a:r>
              <a:rPr lang="en-US" sz="1344" dirty="0">
                <a:latin typeface="Calibri Light" panose="020F0302020204030204" pitchFamily="34" charset="0"/>
                <a:cs typeface="Calibri Light" panose="020F0302020204030204" pitchFamily="34" charset="0"/>
              </a:rPr>
              <a:t>Y</a:t>
            </a:r>
            <a:r>
              <a:rPr lang="en-US" sz="1344" kern="1200" dirty="0">
                <a:solidFill>
                  <a:schemeClr val="tx1"/>
                </a:solidFill>
                <a:latin typeface="Calibri Light" panose="020F0302020204030204" pitchFamily="34" charset="0"/>
                <a:ea typeface="+mn-ea"/>
                <a:cs typeface="Calibri Light" panose="020F0302020204030204" pitchFamily="34" charset="0"/>
              </a:rPr>
              <a:t>ear</a:t>
            </a:r>
            <a:endParaRPr lang="en-US" sz="1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89EA3D0-4E88-E8B6-1AB2-1A1BCF9CD7C7}"/>
              </a:ext>
            </a:extLst>
          </p:cNvPr>
          <p:cNvSpPr>
            <a:spLocks/>
          </p:cNvSpPr>
          <p:nvPr/>
        </p:nvSpPr>
        <p:spPr>
          <a:xfrm>
            <a:off x="7388928" y="3174513"/>
            <a:ext cx="3445023" cy="1601250"/>
          </a:xfrm>
          <a:prstGeom prst="rect">
            <a:avLst/>
          </a:prstGeom>
        </p:spPr>
        <p:txBody>
          <a:bodyPr>
            <a:normAutofit/>
          </a:bodyPr>
          <a:lstStyle/>
          <a:p>
            <a:pPr defTabSz="330281">
              <a:spcAft>
                <a:spcPts val="504"/>
              </a:spcAft>
            </a:pPr>
            <a:r>
              <a:rPr lang="en-US" kern="1200" dirty="0">
                <a:solidFill>
                  <a:schemeClr val="tx1"/>
                </a:solidFill>
                <a:latin typeface="+mn-lt"/>
                <a:ea typeface="+mn-ea"/>
                <a:cs typeface="+mn-cs"/>
              </a:rPr>
              <a:t>Sales Ratio was the highest between 2005 -2006, with spikes in 2015 and 2017.</a:t>
            </a:r>
          </a:p>
          <a:p>
            <a:pPr>
              <a:spcAft>
                <a:spcPts val="600"/>
              </a:spcAft>
            </a:pPr>
            <a:endParaRPr lang="en-US" dirty="0"/>
          </a:p>
        </p:txBody>
      </p:sp>
      <p:pic>
        <p:nvPicPr>
          <p:cNvPr id="3074" name="Picture 2" descr="A graph showing a line&#10;&#10;Description automatically generated with medium confidence">
            <a:extLst>
              <a:ext uri="{FF2B5EF4-FFF2-40B4-BE49-F238E27FC236}">
                <a16:creationId xmlns:a16="http://schemas.microsoft.com/office/drawing/2014/main" id="{C341BF4D-322F-8129-F4D6-E9EAC4EAF4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363" y="1743075"/>
            <a:ext cx="6428925" cy="422970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144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61258"/>
            <a:ext cx="11496286" cy="805542"/>
          </a:xfrm>
        </p:spPr>
        <p:txBody>
          <a:bodyPr>
            <a:normAutofit/>
          </a:bodyPr>
          <a:lstStyle/>
          <a:p>
            <a:r>
              <a:rPr lang="en-US" sz="4000" dirty="0"/>
              <a:t>LOCALIZED INSIGHTS</a:t>
            </a:r>
          </a:p>
        </p:txBody>
      </p:sp>
      <p:sp>
        <p:nvSpPr>
          <p:cNvPr id="4" name="Content Placeholder 3"/>
          <p:cNvSpPr>
            <a:spLocks noGrp="1"/>
          </p:cNvSpPr>
          <p:nvPr>
            <p:ph sz="half" idx="2"/>
          </p:nvPr>
        </p:nvSpPr>
        <p:spPr>
          <a:xfrm>
            <a:off x="409575" y="1152525"/>
            <a:ext cx="11496285" cy="1228725"/>
          </a:xfrm>
        </p:spPr>
        <p:txBody>
          <a:bodyPr>
            <a:normAutofit/>
          </a:bodyPr>
          <a:lstStyle/>
          <a:p>
            <a:pPr marL="0" indent="0" algn="l">
              <a:buNone/>
            </a:pPr>
            <a:r>
              <a:rPr lang="en-US" sz="1800" b="0" i="0" dirty="0">
                <a:solidFill>
                  <a:schemeClr val="tx1"/>
                </a:solidFill>
                <a:effectLst/>
                <a:ea typeface="Calibri" panose="020F0502020204030204" pitchFamily="34" charset="0"/>
                <a:cs typeface="Calibri" panose="020F0502020204030204" pitchFamily="34" charset="0"/>
              </a:rPr>
              <a:t>The highest selling towns were Greenwich , Stamford, and Norwalk</a:t>
            </a:r>
          </a:p>
          <a:p>
            <a:pPr marL="0" indent="0" algn="l">
              <a:buNone/>
            </a:pPr>
            <a:r>
              <a:rPr lang="en-US" sz="1800" b="0" i="0" dirty="0">
                <a:solidFill>
                  <a:schemeClr val="tx1"/>
                </a:solidFill>
                <a:effectLst/>
                <a:ea typeface="Calibri" panose="020F0502020204030204" pitchFamily="34" charset="0"/>
                <a:cs typeface="Calibri" panose="020F0502020204030204" pitchFamily="34" charset="0"/>
              </a:rPr>
              <a:t>The least selling towns were Union, Scotland, and Hartland.</a:t>
            </a:r>
          </a:p>
          <a:p>
            <a:pPr marL="0" indent="0" algn="l">
              <a:buNone/>
            </a:pPr>
            <a:r>
              <a:rPr lang="en-US" sz="1800" b="0" i="0" dirty="0">
                <a:solidFill>
                  <a:schemeClr val="tx1"/>
                </a:solidFill>
                <a:effectLst/>
                <a:ea typeface="Calibri" panose="020F0502020204030204" pitchFamily="34" charset="0"/>
                <a:cs typeface="Calibri" panose="020F0502020204030204" pitchFamily="34" charset="0"/>
              </a:rPr>
              <a:t>Unknown was the least, accounting for a total sales of $282.45k.</a:t>
            </a:r>
          </a:p>
          <a:p>
            <a:endParaRPr lang="en-US" dirty="0"/>
          </a:p>
        </p:txBody>
      </p:sp>
      <p:pic>
        <p:nvPicPr>
          <p:cNvPr id="14" name="Picture 13" descr="A graph with green and white bars&#10;&#10;Description automatically generated with medium confidence">
            <a:extLst>
              <a:ext uri="{FF2B5EF4-FFF2-40B4-BE49-F238E27FC236}">
                <a16:creationId xmlns:a16="http://schemas.microsoft.com/office/drawing/2014/main" id="{35500900-A6C6-4E3B-5368-AB3C5DD83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2562225"/>
            <a:ext cx="5895975" cy="3367087"/>
          </a:xfrm>
          <a:prstGeom prst="rect">
            <a:avLst/>
          </a:prstGeom>
        </p:spPr>
      </p:pic>
      <p:pic>
        <p:nvPicPr>
          <p:cNvPr id="16" name="Picture 15" descr="A graph with blue and white bars&#10;&#10;Description automatically generated with medium confidence">
            <a:extLst>
              <a:ext uri="{FF2B5EF4-FFF2-40B4-BE49-F238E27FC236}">
                <a16:creationId xmlns:a16="http://schemas.microsoft.com/office/drawing/2014/main" id="{E8529547-E95E-9D75-FFE2-D59E96814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550" y="2562225"/>
            <a:ext cx="5600310" cy="3471862"/>
          </a:xfrm>
          <a:prstGeom prst="rect">
            <a:avLst/>
          </a:prstGeom>
        </p:spPr>
      </p:pic>
    </p:spTree>
    <p:extLst>
      <p:ext uri="{BB962C8B-B14F-4D97-AF65-F5344CB8AC3E}">
        <p14:creationId xmlns:p14="http://schemas.microsoft.com/office/powerpoint/2010/main" val="1146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601C4-D65D-46AF-6C08-554F48D89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D112A-69B0-DB36-9746-C0C155056F88}"/>
              </a:ext>
            </a:extLst>
          </p:cNvPr>
          <p:cNvSpPr>
            <a:spLocks noGrp="1"/>
          </p:cNvSpPr>
          <p:nvPr>
            <p:ph type="title"/>
          </p:nvPr>
        </p:nvSpPr>
        <p:spPr>
          <a:xfrm>
            <a:off x="499281" y="205274"/>
            <a:ext cx="11336694" cy="811763"/>
          </a:xfrm>
        </p:spPr>
        <p:txBody>
          <a:bodyPr>
            <a:normAutofit/>
          </a:bodyPr>
          <a:lstStyle/>
          <a:p>
            <a:r>
              <a:rPr lang="en-US" sz="4000"/>
              <a:t>PROPERTY TYPE IMPACT</a:t>
            </a:r>
            <a:endParaRPr lang="en-US" sz="4000" dirty="0"/>
          </a:p>
        </p:txBody>
      </p:sp>
      <p:sp>
        <p:nvSpPr>
          <p:cNvPr id="4" name="Content Placeholder 3">
            <a:extLst>
              <a:ext uri="{FF2B5EF4-FFF2-40B4-BE49-F238E27FC236}">
                <a16:creationId xmlns:a16="http://schemas.microsoft.com/office/drawing/2014/main" id="{4036F0BA-2CC8-A7C4-F5FE-1794B5D984CF}"/>
              </a:ext>
            </a:extLst>
          </p:cNvPr>
          <p:cNvSpPr>
            <a:spLocks noGrp="1"/>
          </p:cNvSpPr>
          <p:nvPr>
            <p:ph sz="half" idx="2"/>
          </p:nvPr>
        </p:nvSpPr>
        <p:spPr>
          <a:xfrm>
            <a:off x="499281" y="1117213"/>
            <a:ext cx="10361551" cy="627612"/>
          </a:xfrm>
        </p:spPr>
        <p:txBody>
          <a:bodyPr>
            <a:normAutofit/>
          </a:bodyPr>
          <a:lstStyle/>
          <a:p>
            <a:pPr algn="l" rtl="0"/>
            <a:r>
              <a:rPr lang="en-US" sz="1800" b="0" i="0">
                <a:solidFill>
                  <a:schemeClr val="tx1"/>
                </a:solidFill>
                <a:effectLst/>
                <a:ea typeface="Calibri" panose="020F0502020204030204" pitchFamily="34" charset="0"/>
                <a:cs typeface="Calibri" panose="020F0502020204030204" pitchFamily="34" charset="0"/>
              </a:rPr>
              <a:t>Single family homes were the most expensive, followed by the four-family and the two-family</a:t>
            </a:r>
            <a:r>
              <a:rPr lang="en-US" sz="1800" b="0" i="0">
                <a:solidFill>
                  <a:schemeClr val="tx1"/>
                </a:solidFill>
                <a:effectLst/>
              </a:rPr>
              <a:t>.</a:t>
            </a:r>
          </a:p>
          <a:p>
            <a:pPr algn="l" rtl="0"/>
            <a:endParaRPr lang="en-US" b="0" i="0">
              <a:solidFill>
                <a:schemeClr val="tx1"/>
              </a:solidFill>
              <a:effectLst/>
              <a:latin typeface="Helvetica Neue"/>
            </a:endParaRPr>
          </a:p>
          <a:p>
            <a:endParaRPr lang="en-US" dirty="0"/>
          </a:p>
        </p:txBody>
      </p:sp>
      <p:pic>
        <p:nvPicPr>
          <p:cNvPr id="4100" name="Picture 4">
            <a:extLst>
              <a:ext uri="{FF2B5EF4-FFF2-40B4-BE49-F238E27FC236}">
                <a16:creationId xmlns:a16="http://schemas.microsoft.com/office/drawing/2014/main" id="{39F41F83-7945-2674-49AE-2E46A6FFE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96" y="1567544"/>
            <a:ext cx="11212379" cy="471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890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F1D52-B1C0-27EC-193E-3126EC813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41DAA-5032-256B-264C-B09B59056AD7}"/>
              </a:ext>
            </a:extLst>
          </p:cNvPr>
          <p:cNvSpPr>
            <a:spLocks noGrp="1"/>
          </p:cNvSpPr>
          <p:nvPr>
            <p:ph type="title"/>
          </p:nvPr>
        </p:nvSpPr>
        <p:spPr>
          <a:xfrm>
            <a:off x="499281" y="205274"/>
            <a:ext cx="11336694" cy="811763"/>
          </a:xfrm>
        </p:spPr>
        <p:txBody>
          <a:bodyPr>
            <a:normAutofit/>
          </a:bodyPr>
          <a:lstStyle/>
          <a:p>
            <a:r>
              <a:rPr lang="en-US" sz="4000" dirty="0"/>
              <a:t>PROPERTY TYPE IMPACT</a:t>
            </a:r>
          </a:p>
        </p:txBody>
      </p:sp>
      <p:pic>
        <p:nvPicPr>
          <p:cNvPr id="4098" name="Picture 2">
            <a:extLst>
              <a:ext uri="{FF2B5EF4-FFF2-40B4-BE49-F238E27FC236}">
                <a16:creationId xmlns:a16="http://schemas.microsoft.com/office/drawing/2014/main" id="{7729B8B5-7E1E-FA21-5E9F-4B3ED8F84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96" y="1866122"/>
            <a:ext cx="11115968" cy="4372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6E25D0-391C-5B8B-26F7-FF71D09B7DAC}"/>
              </a:ext>
            </a:extLst>
          </p:cNvPr>
          <p:cNvSpPr txBox="1"/>
          <p:nvPr/>
        </p:nvSpPr>
        <p:spPr>
          <a:xfrm>
            <a:off x="582323" y="1189596"/>
            <a:ext cx="10881049" cy="369332"/>
          </a:xfrm>
          <a:prstGeom prst="rect">
            <a:avLst/>
          </a:prstGeom>
          <a:noFill/>
        </p:spPr>
        <p:txBody>
          <a:bodyPr wrap="square" rtlCol="0">
            <a:spAutoFit/>
          </a:bodyPr>
          <a:lstStyle/>
          <a:p>
            <a:pPr algn="ctr"/>
            <a:r>
              <a:rPr lang="en-CA" dirty="0"/>
              <a:t>Average Sales Ratio across Property Type and Residential Type</a:t>
            </a:r>
          </a:p>
        </p:txBody>
      </p:sp>
    </p:spTree>
    <p:extLst>
      <p:ext uri="{BB962C8B-B14F-4D97-AF65-F5344CB8AC3E}">
        <p14:creationId xmlns:p14="http://schemas.microsoft.com/office/powerpoint/2010/main" val="158813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1117</TotalTime>
  <Words>886</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Helvetica Neue</vt:lpstr>
      <vt:lpstr>Metropolitan</vt:lpstr>
      <vt:lpstr>REAL ESTATE SALES 2001-2020 GL</vt:lpstr>
      <vt:lpstr>BACKGROUND</vt:lpstr>
      <vt:lpstr>OBJECTIVES</vt:lpstr>
      <vt:lpstr>ACCURACY OF PROPERTY ASSESSMENTS</vt:lpstr>
      <vt:lpstr>MARKET TRENDS</vt:lpstr>
      <vt:lpstr>MARKET TRENDS</vt:lpstr>
      <vt:lpstr>LOCALIZED INSIGHTS</vt:lpstr>
      <vt:lpstr>PROPERTY TYPE IMPACT</vt:lpstr>
      <vt:lpstr>PROPERTY TYPE IMPACT</vt:lpstr>
      <vt:lpstr>NON-USE CODES</vt:lpstr>
      <vt:lpstr>ASSESSOR AND OPM REMARKS</vt:lpstr>
      <vt:lpstr>ASSESSOR AND OPM REMARKS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SALES 2001-2020 gl</dc:title>
  <dc:creator>Jolaade Adejumo</dc:creator>
  <cp:lastModifiedBy>Jolaade Adejumo</cp:lastModifiedBy>
  <cp:revision>2</cp:revision>
  <dcterms:created xsi:type="dcterms:W3CDTF">2024-02-08T23:26:09Z</dcterms:created>
  <dcterms:modified xsi:type="dcterms:W3CDTF">2024-02-09T18:03:37Z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