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/>
      <p:regular r:id="rId14"/>
    </p:embeddedFont>
    <p:embeddedFont>
      <p:font typeface="Libra Serif Modern Bold"/>
      <p:regular r:id="rId15"/>
    </p:embeddedFont>
    <p:embeddedFont>
      <p:font typeface="Libre Franklin Bold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1.globo.com/educacao/noticia/2023/09/12/brasil-tem-total-de-alunos-no-ensino-profissionalizante-inferior-a-media-dos-paises-da-ocde-aponta-relatorio.g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ducador.brasilescola.uol.com.br/trabalho-docente/o-apagao-na-educacao.htm" TargetMode="Externa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1.globo.com/educacao/noticia/2023/09/12/brasil-tem-total-de-alunos-no-ensino-profissionalizante-inferior-a-media-dos-paises-da-ocde-aponta-relatorio.g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onografias.brasilescola.uol.com.br/pedagogia/as-dificuldades-ensino-aprendizagem-no-ensino-fundamental-i.htm" TargetMode="External"/><Relationship Id="rId5" Type="http://schemas.openxmlformats.org/officeDocument/2006/relationships/hyperlink" Target="https://educador.brasilescola.uol.com.br/trabalho-docente/o-apagao-na-educacao.htm" TargetMode="Externa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1.globo.com/educacao/noticia/2023/09/12/brasil-tem-total-de-alunos-no-ensino-profissionalizante-inferior-a-media-dos-paises-da-ocde-aponta-relatorio.g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4349" y="-24670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-5400000">
            <a:off x="9191597" y="4319220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rot="-5400000">
            <a:off x="9191597" y="-4462775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4566776" y="2763767"/>
            <a:ext cx="9154448" cy="473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3"/>
              </a:lnSpc>
            </a:pPr>
            <a:r>
              <a:rPr lang="en-US" sz="6702">
                <a:solidFill>
                  <a:srgbClr val="FFFFFF"/>
                </a:solidFill>
                <a:latin typeface="Libra Serif Modern Bold"/>
              </a:rPr>
              <a:t>PRÉ APRESENTAÇÃO DO PTCC</a:t>
            </a:r>
          </a:p>
          <a:p>
            <a:pPr algn="ctr">
              <a:lnSpc>
                <a:spcPts val="4640"/>
              </a:lnSpc>
            </a:pPr>
            <a:endParaRPr lang="en-US" sz="6702">
              <a:solidFill>
                <a:srgbClr val="FFFFFF"/>
              </a:solidFill>
              <a:latin typeface="Libra Serif Modern Bold"/>
            </a:endParaRPr>
          </a:p>
          <a:p>
            <a:pPr algn="ctr">
              <a:lnSpc>
                <a:spcPts val="8043"/>
              </a:lnSpc>
            </a:pPr>
            <a:endParaRPr lang="en-US" sz="6702">
              <a:solidFill>
                <a:srgbClr val="FFFFFF"/>
              </a:solidFill>
              <a:latin typeface="Libra Serif Modern Bold"/>
            </a:endParaRPr>
          </a:p>
          <a:p>
            <a:pPr algn="ctr">
              <a:lnSpc>
                <a:spcPts val="8043"/>
              </a:lnSpc>
            </a:pPr>
            <a:endParaRPr lang="en-US" sz="6702">
              <a:solidFill>
                <a:srgbClr val="FFFFFF"/>
              </a:solidFill>
              <a:latin typeface="Libra Serif Modern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073578" y="4114808"/>
            <a:ext cx="5541732" cy="5041726"/>
          </a:xfrm>
          <a:custGeom>
            <a:avLst/>
            <a:gdLst/>
            <a:ahLst/>
            <a:cxnLst/>
            <a:rect l="l" t="t" r="r" b="b"/>
            <a:pathLst>
              <a:path w="5541732" h="5041726">
                <a:moveTo>
                  <a:pt x="0" y="0"/>
                </a:moveTo>
                <a:lnTo>
                  <a:pt x="5541731" y="0"/>
                </a:lnTo>
                <a:lnTo>
                  <a:pt x="5541731" y="5041725"/>
                </a:lnTo>
                <a:lnTo>
                  <a:pt x="0" y="5041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7259300" y="9567432"/>
            <a:ext cx="972536" cy="31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97420" y="6788153"/>
            <a:ext cx="2830445" cy="647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7"/>
              </a:lnSpc>
              <a:spcBef>
                <a:spcPct val="0"/>
              </a:spcBef>
            </a:pPr>
            <a:r>
              <a:rPr lang="en-US" sz="4056">
                <a:solidFill>
                  <a:srgbClr val="FFFFFF"/>
                </a:solidFill>
                <a:latin typeface="Libra Serif Modern Bold"/>
              </a:rPr>
              <a:t>1º SEM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2" tooltip="https://g1.globo.com/educacao/noticia/2023/09/12/brasil-tem-total-de-alunos-no-ensino-profissionalizante-inferior-a-media-dos-paises-da-ocde-aponta-relatorio.ghtml"/>
          </p:cNvPr>
          <p:cNvSpPr/>
          <p:nvPr/>
        </p:nvSpPr>
        <p:spPr>
          <a:xfrm>
            <a:off x="-481974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7259300" y="9594594"/>
            <a:ext cx="972536" cy="637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10</a:t>
            </a:r>
          </a:p>
          <a:p>
            <a:pPr algn="just">
              <a:lnSpc>
                <a:spcPts val="2520"/>
              </a:lnSpc>
            </a:pPr>
            <a:endParaRPr lang="en-US" sz="2100">
              <a:solidFill>
                <a:srgbClr val="FFFFFF"/>
              </a:solidFill>
              <a:latin typeface="Libre Franklin Bold"/>
            </a:endParaRPr>
          </a:p>
        </p:txBody>
      </p:sp>
      <p:sp>
        <p:nvSpPr>
          <p:cNvPr id="4" name="AutoShape 4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257550" y="1471882"/>
            <a:ext cx="1177290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Libra Serif Modern Bold"/>
              </a:rPr>
              <a:t>REFERÊNCIAS BIBLIOGÁFICAS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7052" y="2645903"/>
            <a:ext cx="14211300" cy="505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 dirty="0">
                <a:solidFill>
                  <a:schemeClr val="bg1"/>
                </a:solidFill>
                <a:latin typeface="Arimo"/>
                <a:hlinkClick r:id="rId5" tooltip="https://educador.brasilescola.uol.com.br/trabalho-docente/o-apagao-na-educaca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https://educador.brasilescola.uol.com.br/trabalho-docente/o-apagao-na-educacao.htm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74089" y="3455528"/>
            <a:ext cx="1828800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https://g1.globo.com/educacao/noticia/2023/09/12/brasil-tem-total-de-alunos-no-ensino-profissionalizante-inferior-a-media-dos-paises-da-ocde-aponta-relatorio.ghtml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7052" y="4488398"/>
            <a:ext cx="1508760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https://vestibular.brasilescola.uol.com.br/amp/blog/investimento-em-educacao-no-brasil.htm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84873" y="5250398"/>
            <a:ext cx="1828800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https://monografias.brasilescola.uol.com.br/pedagogia/as-dificuldades-ensino-aprendizagem-no-ensino-fundamental-i.htm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7052" y="6279098"/>
            <a:ext cx="130873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https://sindrede.org.br/falta-de-investimento-em-educacao-acelera-desigualdade/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56164" y="7041098"/>
            <a:ext cx="1828800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Libra Serif Modern Bold"/>
              </a:rPr>
              <a:t>https://g1.globo.com/jornal-nacional/noticia/2021/09/16/brasil-e-um-dos-paises-que-menos-investiram-em-educacao-na-pandemia-diz-ocde.ghtml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hlinkClick r:id="rId2" tooltip="https://g1.globo.com/educacao/noticia/2023/09/12/brasil-tem-total-de-alunos-no-ensino-profissionalizante-inferior-a-media-dos-paises-da-ocde-aponta-relatorio.ghtml"/>
            <a:extLst>
              <a:ext uri="{FF2B5EF4-FFF2-40B4-BE49-F238E27FC236}">
                <a16:creationId xmlns:a16="http://schemas.microsoft.com/office/drawing/2014/main" id="{89C84885-35D5-2F90-6F34-D93EDA4D8C15}"/>
              </a:ext>
            </a:extLst>
          </p:cNvPr>
          <p:cNvSpPr/>
          <p:nvPr/>
        </p:nvSpPr>
        <p:spPr>
          <a:xfrm>
            <a:off x="-481974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" name="TextBox 2"/>
          <p:cNvSpPr txBox="1"/>
          <p:nvPr/>
        </p:nvSpPr>
        <p:spPr>
          <a:xfrm>
            <a:off x="17259300" y="9594594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08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099287" y="1524730"/>
            <a:ext cx="1177290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Libra Serif Modern Bold"/>
              </a:rPr>
              <a:t>REFERÊNCIAS BIBLIOGÁFICAS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6018" y="2796716"/>
            <a:ext cx="11563350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 dirty="0">
                <a:solidFill>
                  <a:schemeClr val="bg1"/>
                </a:solidFill>
                <a:latin typeface="Arimo"/>
                <a:hlinkClick r:id="rId5" tooltip="https://educador.brasilescola.uol.com.br/trabalho-docente/o-apagao-na-educacao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https://educador.brasilescola.uol.com.br/trabalho-docente/o-apagao-na-educacao.htm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6018" y="3557526"/>
            <a:ext cx="16459200" cy="421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chemeClr val="bg1"/>
                </a:solidFill>
                <a:latin typeface="Arimo"/>
                <a:hlinkClick r:id="rId6" tooltip="https://monografias.brasilescola.uol.com.br/pedagogia/as-dificuldades-ensino-aprendizagem-no-ensino-fundamental-i.ht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https://monografias.brasilescola.uol.com.br/pedagogia/as-dificuldades-ensino-aprendizagem-no-ensino-fundamental-i.htm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hlinkClick r:id="rId2" tooltip="https://g1.globo.com/educacao/noticia/2023/09/12/brasil-tem-total-de-alunos-no-ensino-profissionalizante-inferior-a-media-dos-paises-da-ocde-aponta-relatorio.ghtml"/>
            <a:extLst>
              <a:ext uri="{FF2B5EF4-FFF2-40B4-BE49-F238E27FC236}">
                <a16:creationId xmlns:a16="http://schemas.microsoft.com/office/drawing/2014/main" id="{4A5F1150-C9A3-BF89-8047-FB9054218403}"/>
              </a:ext>
            </a:extLst>
          </p:cNvPr>
          <p:cNvSpPr/>
          <p:nvPr/>
        </p:nvSpPr>
        <p:spPr>
          <a:xfrm>
            <a:off x="-481974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961AFE2F-126E-D536-218D-146E039CE860}"/>
              </a:ext>
            </a:extLst>
          </p:cNvPr>
          <p:cNvSpPr/>
          <p:nvPr/>
        </p:nvSpPr>
        <p:spPr>
          <a:xfrm rot="-5400000">
            <a:off x="9182102" y="-5410201"/>
            <a:ext cx="76200" cy="178308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F48D0-069A-FAA9-6DBB-D2A0837D6A78}"/>
              </a:ext>
            </a:extLst>
          </p:cNvPr>
          <p:cNvSpPr txBox="1"/>
          <p:nvPr/>
        </p:nvSpPr>
        <p:spPr>
          <a:xfrm>
            <a:off x="304800" y="4076700"/>
            <a:ext cx="1767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0" b="1" dirty="0" err="1">
                <a:solidFill>
                  <a:schemeClr val="bg1"/>
                </a:solidFill>
                <a:latin typeface="Libra Serif Modern Bold"/>
                <a:cs typeface="Libra Serif Modern Bold"/>
              </a:rPr>
              <a:t>Obrigado</a:t>
            </a:r>
            <a:r>
              <a:rPr lang="en-GB" sz="10000" b="1" dirty="0">
                <a:solidFill>
                  <a:schemeClr val="bg1"/>
                </a:solidFill>
                <a:latin typeface="Libra Serif Modern Bold"/>
                <a:cs typeface="Libra Serif Modern Bold"/>
              </a:rPr>
              <a:t> pela </a:t>
            </a:r>
            <a:r>
              <a:rPr lang="en-GB" sz="10000" b="1" dirty="0" err="1">
                <a:solidFill>
                  <a:schemeClr val="bg1"/>
                </a:solidFill>
                <a:latin typeface="Libra Serif Modern Bold"/>
                <a:cs typeface="Libra Serif Modern Bold"/>
              </a:rPr>
              <a:t>atenção</a:t>
            </a:r>
            <a:r>
              <a:rPr lang="en-GB" sz="10000" b="1" dirty="0">
                <a:solidFill>
                  <a:schemeClr val="bg1"/>
                </a:solidFill>
                <a:latin typeface="Libra Serif Modern Bold"/>
                <a:cs typeface="Libra Serif Modern Bold"/>
              </a:rPr>
              <a:t> de </a:t>
            </a:r>
            <a:r>
              <a:rPr lang="en-GB" sz="10000" b="1" dirty="0" err="1">
                <a:solidFill>
                  <a:schemeClr val="bg1"/>
                </a:solidFill>
                <a:latin typeface="Libra Serif Modern Bold"/>
                <a:cs typeface="Libra Serif Modern Bold"/>
              </a:rPr>
              <a:t>todos</a:t>
            </a:r>
            <a:r>
              <a:rPr lang="en-GB" sz="10000" b="1" dirty="0">
                <a:solidFill>
                  <a:schemeClr val="bg1"/>
                </a:solidFill>
                <a:latin typeface="Libra Serif Modern Bold"/>
                <a:cs typeface="Libra Serif Modern Bold"/>
              </a:rPr>
              <a:t>!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1464D1D1-C07F-6C38-CA7F-A6313BF54AA8}"/>
              </a:ext>
            </a:extLst>
          </p:cNvPr>
          <p:cNvSpPr/>
          <p:nvPr/>
        </p:nvSpPr>
        <p:spPr>
          <a:xfrm rot="-5400000">
            <a:off x="9182099" y="-2667001"/>
            <a:ext cx="76200" cy="178308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2449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-5400000">
            <a:off x="9256420" y="-421951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7107264" y="9640516"/>
            <a:ext cx="1180736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02</a:t>
            </a:r>
          </a:p>
        </p:txBody>
      </p:sp>
      <p:sp>
        <p:nvSpPr>
          <p:cNvPr id="5" name="AutoShape 5"/>
          <p:cNvSpPr/>
          <p:nvPr/>
        </p:nvSpPr>
        <p:spPr>
          <a:xfrm rot="-5400000">
            <a:off x="9122955" y="4010088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0" y="1624798"/>
            <a:ext cx="18288000" cy="188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  <a:spcBef>
                <a:spcPct val="0"/>
              </a:spcBef>
            </a:pPr>
            <a:r>
              <a:rPr lang="en-US" sz="6027">
                <a:solidFill>
                  <a:srgbClr val="FFFFFF"/>
                </a:solidFill>
                <a:latin typeface="Libra Serif Modern Bold"/>
                <a:ea typeface="Libra Serif Modern Bold"/>
              </a:rPr>
              <a:t>O PORQUÊ DA FALTA DE EFETIVIDADE DO SISTEMA NSA DE ALGUMAS ETEC´S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41494" y="4237730"/>
            <a:ext cx="9593900" cy="427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GABRIEL OLIVEIRA SANTOS DA SILVA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GABRIEL PEREIRA LIMA    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JOÃO VICTOR LAZARINI DA FONSECA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JUAN PABLO FIRMINO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MARCO ANDREIK SILVA E SOUSA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SOFIA ANANIAS LOPES  </a:t>
            </a:r>
          </a:p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sz="3925">
                <a:solidFill>
                  <a:srgbClr val="FFFFFF"/>
                </a:solidFill>
                <a:latin typeface="Libra Serif Modern Bold"/>
              </a:rPr>
              <a:t>VICTOR HUGO ROCHA AGUILAR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2449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-5400000">
            <a:off x="8828291" y="-421951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8348908" y="2623512"/>
            <a:ext cx="1590185" cy="80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spcBef>
                <a:spcPct val="0"/>
              </a:spcBef>
            </a:pPr>
            <a:r>
              <a:rPr lang="en-US" sz="5131">
                <a:solidFill>
                  <a:srgbClr val="FFFFFF"/>
                </a:solidFill>
                <a:latin typeface="Libra Serif Modern Bold"/>
              </a:rPr>
              <a:t>Geral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52603" y="1405381"/>
            <a:ext cx="5182794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OBJETIVO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94051" y="5486180"/>
            <a:ext cx="6299898" cy="27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sz="3575">
                <a:solidFill>
                  <a:srgbClr val="FFFFFF"/>
                </a:solidFill>
                <a:latin typeface="Libra Serif Modern Bold"/>
              </a:rPr>
              <a:t>Investigar a visão de todos os membros da Etec sobre as plataformas educacionais e remodela-las a deixando mais acessível e intuitiva a todos.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538493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03</a:t>
            </a:r>
          </a:p>
        </p:txBody>
      </p:sp>
      <p:sp>
        <p:nvSpPr>
          <p:cNvPr id="8" name="AutoShape 8"/>
          <p:cNvSpPr/>
          <p:nvPr/>
        </p:nvSpPr>
        <p:spPr>
          <a:xfrm rot="-5400000">
            <a:off x="8828291" y="-804247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9" name="Group 9"/>
          <p:cNvGrpSpPr/>
          <p:nvPr/>
        </p:nvGrpSpPr>
        <p:grpSpPr>
          <a:xfrm>
            <a:off x="8862096" y="4848005"/>
            <a:ext cx="563809" cy="537380"/>
            <a:chOff x="0" y="0"/>
            <a:chExt cx="812800" cy="774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2449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-5400000">
            <a:off x="8828291" y="-421951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rot="-5400000">
            <a:off x="8828291" y="-804247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2040736" y="4854569"/>
            <a:ext cx="563809" cy="537380"/>
            <a:chOff x="0" y="0"/>
            <a:chExt cx="812800" cy="7747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25459" y="2816970"/>
            <a:ext cx="3037081" cy="80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spcBef>
                <a:spcPct val="0"/>
              </a:spcBef>
            </a:pPr>
            <a:r>
              <a:rPr lang="en-US" sz="5131">
                <a:solidFill>
                  <a:srgbClr val="FFFFFF"/>
                </a:solidFill>
                <a:latin typeface="Libra Serif Modern Bold"/>
              </a:rPr>
              <a:t>Específico: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52603" y="1405381"/>
            <a:ext cx="5182794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OBJETIVO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538493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4343" y="5372899"/>
            <a:ext cx="3836596" cy="2744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4"/>
              </a:lnSpc>
              <a:spcBef>
                <a:spcPct val="0"/>
              </a:spcBef>
            </a:pPr>
            <a:r>
              <a:rPr lang="en-US" sz="3537">
                <a:solidFill>
                  <a:srgbClr val="FFFFFF"/>
                </a:solidFill>
                <a:latin typeface="Libra Serif Modern Bold"/>
              </a:rPr>
              <a:t>Entender a visão de todos os membros da nossa instituição sobre a nossa plataforma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27397" y="5383275"/>
            <a:ext cx="4735853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FFFFFF"/>
                </a:solidFill>
                <a:latin typeface="Libra Serif Modern Bold"/>
              </a:rPr>
              <a:t>Projetar um aplicativo web usando como base as necessidades dos membros antes entrevistados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89450" y="5456495"/>
            <a:ext cx="3503875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sz="3540">
                <a:solidFill>
                  <a:srgbClr val="FFFFFF"/>
                </a:solidFill>
                <a:latin typeface="Libra Serif Modern Bold"/>
              </a:rPr>
              <a:t>Desenvolver o aplicativo projetado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19525" y="5456495"/>
            <a:ext cx="4768475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6"/>
              </a:lnSpc>
              <a:spcBef>
                <a:spcPct val="0"/>
              </a:spcBef>
            </a:pPr>
            <a:r>
              <a:rPr lang="en-US" sz="3538">
                <a:solidFill>
                  <a:srgbClr val="FFFFFF"/>
                </a:solidFill>
                <a:latin typeface="Libra Serif Modern Bold"/>
              </a:rPr>
              <a:t>Medir a satisfação dos usuários em relação ao aplicativo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913419" y="4938165"/>
            <a:ext cx="563809" cy="537380"/>
            <a:chOff x="0" y="0"/>
            <a:chExt cx="812800" cy="7747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259483" y="4938165"/>
            <a:ext cx="563809" cy="537380"/>
            <a:chOff x="0" y="0"/>
            <a:chExt cx="812800" cy="7747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621858" y="4874810"/>
            <a:ext cx="563809" cy="537380"/>
            <a:chOff x="0" y="0"/>
            <a:chExt cx="812800" cy="7747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28600" y="266700"/>
              <a:ext cx="355600" cy="342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31505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7" y="0"/>
                </a:lnTo>
                <a:lnTo>
                  <a:pt x="19232897" y="10818505"/>
                </a:lnTo>
                <a:lnTo>
                  <a:pt x="0" y="10818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-5400000">
            <a:off x="9122955" y="-421951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7259300" y="9807574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75544" y="1995350"/>
            <a:ext cx="7936912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Justificativa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7309" y="3890825"/>
            <a:ext cx="17659350" cy="217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2"/>
              </a:lnSpc>
              <a:spcBef>
                <a:spcPct val="0"/>
              </a:spcBef>
            </a:pPr>
            <a:r>
              <a:rPr lang="en-US" sz="2810">
                <a:solidFill>
                  <a:srgbClr val="FFFFFF"/>
                </a:solidFill>
                <a:latin typeface="Libra Serif Modern Bold"/>
              </a:rPr>
              <a:t>Achamos esse trabalho importante de ser feito pois com o passar dos anos a tecnologia tem ficado cada vez mais presente em cada área da nossa sociedade inclusive na educação e na nossa intituição Etec Juscelino Kubitschek, porém não é de hoje os pequenos descontentamentos públicos em relação a nossa plataforma NSA, gostariamos de deixar registrados com esse trabalho a importância da tecnologia no ensino contanto que seja uma tecnologia intuitiva, útil e responsiva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2449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-5400000">
            <a:off x="9122955" y="-4416741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30087" y="5540556"/>
            <a:ext cx="5959027" cy="3418026"/>
            <a:chOff x="0" y="0"/>
            <a:chExt cx="7981950" cy="4578350"/>
          </a:xfrm>
        </p:grpSpPr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t="-673" r="-3747" b="-673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Freeform 10"/>
          <p:cNvSpPr/>
          <p:nvPr/>
        </p:nvSpPr>
        <p:spPr>
          <a:xfrm>
            <a:off x="7972295" y="4783838"/>
            <a:ext cx="9501610" cy="1513435"/>
          </a:xfrm>
          <a:custGeom>
            <a:avLst/>
            <a:gdLst/>
            <a:ahLst/>
            <a:cxnLst/>
            <a:rect l="l" t="t" r="r" b="b"/>
            <a:pathLst>
              <a:path w="9501610" h="1513435">
                <a:moveTo>
                  <a:pt x="0" y="0"/>
                </a:moveTo>
                <a:lnTo>
                  <a:pt x="9501610" y="0"/>
                </a:lnTo>
                <a:lnTo>
                  <a:pt x="9501610" y="1513435"/>
                </a:lnTo>
                <a:lnTo>
                  <a:pt x="0" y="1513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42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7972295" y="6605494"/>
            <a:ext cx="9501610" cy="1974176"/>
          </a:xfrm>
          <a:custGeom>
            <a:avLst/>
            <a:gdLst/>
            <a:ahLst/>
            <a:cxnLst/>
            <a:rect l="l" t="t" r="r" b="b"/>
            <a:pathLst>
              <a:path w="9501610" h="1974176">
                <a:moveTo>
                  <a:pt x="0" y="0"/>
                </a:moveTo>
                <a:lnTo>
                  <a:pt x="9501610" y="0"/>
                </a:lnTo>
                <a:lnTo>
                  <a:pt x="9501610" y="1974176"/>
                </a:lnTo>
                <a:lnTo>
                  <a:pt x="0" y="19741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711240" y="2688073"/>
            <a:ext cx="17177458" cy="219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063">
                <a:solidFill>
                  <a:srgbClr val="FFFFFF"/>
                </a:solidFill>
                <a:latin typeface="Libra Serif Modern Bold"/>
              </a:rPr>
              <a:t>Com esse trabalho buscamos expor e responder questões referentes a atual crescente de plataformas educacionais online, seus beneficios e problematicas assim traçando um caminho até a plataforma de</a:t>
            </a:r>
          </a:p>
          <a:p>
            <a:pPr algn="ctr">
              <a:lnSpc>
                <a:spcPts val="4289"/>
              </a:lnSpc>
            </a:pPr>
            <a:r>
              <a:rPr lang="en-US" sz="3063">
                <a:solidFill>
                  <a:srgbClr val="FFFFFF"/>
                </a:solidFill>
                <a:latin typeface="Libra Serif Modern Bold"/>
              </a:rPr>
              <a:t>nosso uso o NSA</a:t>
            </a:r>
          </a:p>
          <a:p>
            <a:pPr algn="ctr">
              <a:lnSpc>
                <a:spcPts val="4289"/>
              </a:lnSpc>
              <a:spcBef>
                <a:spcPct val="0"/>
              </a:spcBef>
            </a:pPr>
            <a:endParaRPr lang="en-US" sz="3063">
              <a:solidFill>
                <a:srgbClr val="FFFFFF"/>
              </a:solidFill>
              <a:latin typeface="Libra Serif Moder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639523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82703" y="1549835"/>
            <a:ext cx="9322594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5"/>
              </a:lnSpc>
              <a:spcBef>
                <a:spcPct val="0"/>
              </a:spcBef>
            </a:pPr>
            <a:r>
              <a:rPr lang="en-US" sz="5996">
                <a:solidFill>
                  <a:srgbClr val="FFFFFF"/>
                </a:solidFill>
                <a:latin typeface="Libra Serif Modern Bold"/>
              </a:rPr>
              <a:t>REFERENCIAL TEÓRICO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2449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-5400000">
            <a:off x="9122955" y="-4502364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299611" y="4974114"/>
            <a:ext cx="8397872" cy="3872703"/>
          </a:xfrm>
          <a:custGeom>
            <a:avLst/>
            <a:gdLst/>
            <a:ahLst/>
            <a:cxnLst/>
            <a:rect l="l" t="t" r="r" b="b"/>
            <a:pathLst>
              <a:path w="8397872" h="3872703">
                <a:moveTo>
                  <a:pt x="0" y="0"/>
                </a:moveTo>
                <a:lnTo>
                  <a:pt x="8397871" y="0"/>
                </a:lnTo>
                <a:lnTo>
                  <a:pt x="8397871" y="3872703"/>
                </a:lnTo>
                <a:lnTo>
                  <a:pt x="0" y="3872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313247" y="4974114"/>
            <a:ext cx="6378690" cy="2767164"/>
          </a:xfrm>
          <a:custGeom>
            <a:avLst/>
            <a:gdLst/>
            <a:ahLst/>
            <a:cxnLst/>
            <a:rect l="l" t="t" r="r" b="b"/>
            <a:pathLst>
              <a:path w="6378690" h="2767164">
                <a:moveTo>
                  <a:pt x="0" y="0"/>
                </a:moveTo>
                <a:lnTo>
                  <a:pt x="6378690" y="0"/>
                </a:lnTo>
                <a:lnTo>
                  <a:pt x="6378690" y="2767165"/>
                </a:lnTo>
                <a:lnTo>
                  <a:pt x="0" y="2767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5893254" y="1211259"/>
            <a:ext cx="6501493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Pesquisa de Campo</a:t>
            </a:r>
          </a:p>
          <a:p>
            <a:pPr algn="l">
              <a:lnSpc>
                <a:spcPts val="7200"/>
              </a:lnSpc>
            </a:pPr>
            <a:endParaRPr lang="en-US" sz="6000">
              <a:solidFill>
                <a:srgbClr val="FFFFFF"/>
              </a:solidFill>
              <a:latin typeface="Libra Serif Moder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315464" y="9716241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02243" y="2248192"/>
            <a:ext cx="11883514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sz="3037">
                <a:solidFill>
                  <a:srgbClr val="FFFFFF"/>
                </a:solidFill>
                <a:latin typeface="Libra Serif Modern Bold"/>
              </a:rPr>
              <a:t>Devido a baixa quantia de estudos focados exclusivamente no NSA estamos tendo que realizar nosssa pesquisa do zero, assim entrevistando professores, alunos e superiores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12521" y="8915400"/>
            <a:ext cx="497205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Libra Serif Modern Bold"/>
              </a:rPr>
              <a:t>Formulário feito com os professores da Etec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1974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7259300" y="9674649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08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4800600" y="1733726"/>
            <a:ext cx="866775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ANÁLISE DA PESQUISA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391076"/>
            <a:ext cx="18175672" cy="46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Concluímos que a pandemia acelerou a inclusão precipitada de plataformas educacionais online no ensino brasileiro, causando disforia entre usuários e plataformas, além de agravar problemas existentes no sistema educacional.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1974" y="-265752"/>
            <a:ext cx="19232897" cy="10818505"/>
          </a:xfrm>
          <a:custGeom>
            <a:avLst/>
            <a:gdLst/>
            <a:ahLst/>
            <a:cxnLst/>
            <a:rect l="l" t="t" r="r" b="b"/>
            <a:pathLst>
              <a:path w="19232897" h="10818505">
                <a:moveTo>
                  <a:pt x="0" y="0"/>
                </a:moveTo>
                <a:lnTo>
                  <a:pt x="19232898" y="0"/>
                </a:lnTo>
                <a:lnTo>
                  <a:pt x="19232898" y="10818504"/>
                </a:lnTo>
                <a:lnTo>
                  <a:pt x="0" y="1081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7259300" y="9594594"/>
            <a:ext cx="972536" cy="3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Libre Franklin Bold"/>
              </a:rPr>
              <a:t>09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9113430" y="-4261602"/>
            <a:ext cx="42090" cy="10538514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4438650" y="1471882"/>
            <a:ext cx="9410700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Libra Serif Modern Bold"/>
              </a:rPr>
              <a:t>CONSIDERAÇÕES FINAIS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164" y="2973259"/>
            <a:ext cx="18175672" cy="46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Libra Serif Modern Bold"/>
              </a:rPr>
              <a:t>Concluímos que a pandemia acelerou a inclusão precipitada de plataformas educacionais online no ensino brasileiro, causando disforia entre usuários e plataformas, além de agravar problemas existentes no sistema educacional.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488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Arimo</vt:lpstr>
      <vt:lpstr>Arial</vt:lpstr>
      <vt:lpstr>Calibri</vt:lpstr>
      <vt:lpstr>Libra Serif Modern Bold</vt:lpstr>
      <vt:lpstr>Libre Franklin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PTCC</dc:title>
  <cp:lastModifiedBy>JOÃO VICTOR LAZARINI</cp:lastModifiedBy>
  <cp:revision>2</cp:revision>
  <dcterms:created xsi:type="dcterms:W3CDTF">2006-08-16T00:00:00Z</dcterms:created>
  <dcterms:modified xsi:type="dcterms:W3CDTF">2024-06-20T19:27:00Z</dcterms:modified>
  <dc:identifier>DAGIpTmLMvc</dc:identifier>
</cp:coreProperties>
</file>