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Libra Serif Modern Bold" charset="1" panose="02000803080000020004"/>
      <p:regular r:id="rId18"/>
    </p:embeddedFont>
    <p:embeddedFont>
      <p:font typeface="Libre Franklin Bold" charset="1" panose="00000800000000000000"/>
      <p:regular r:id="rId19"/>
    </p:embeddedFont>
    <p:embeddedFont>
      <p:font typeface="Arimo" charset="1" panose="020B0604020202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https://g1.globo.com/educacao/noticia/2023/09/12/brasil-tem-total-de-alunos-no-ensino-profissionalizante-inferior-a-media-dos-paises-da-ocde-aponta-relatorio.ghtml" TargetMode="External" Type="http://schemas.openxmlformats.org/officeDocument/2006/relationships/hyperlink"/><Relationship Id="rId5" Target="https://educador.brasilescola.uol.com.br/trabalho-docente/o-apagao-na-educacao.htm" TargetMode="External" Type="http://schemas.openxmlformats.org/officeDocument/2006/relationships/hyperlink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educador.brasilescola.uol.com.br/trabalho-docente/o-apagao-na-educacao.htm" TargetMode="External" Type="http://schemas.openxmlformats.org/officeDocument/2006/relationships/hyperlink"/><Relationship Id="rId3" Target="https://monografias.brasilescola.uol.com.br/pedagogia/as-dificuldades-ensino-aprendizagem-no-ensino-fundamental-i.htm" TargetMode="External" Type="http://schemas.openxmlformats.org/officeDocument/2006/relationships/hyperlink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34349" y="-246702"/>
            <a:ext cx="19232897" cy="10818505"/>
          </a:xfrm>
          <a:custGeom>
            <a:avLst/>
            <a:gdLst/>
            <a:ahLst/>
            <a:cxnLst/>
            <a:rect r="r" b="b" t="t" l="l"/>
            <a:pathLst>
              <a:path h="10818505" w="19232897">
                <a:moveTo>
                  <a:pt x="0" y="0"/>
                </a:moveTo>
                <a:lnTo>
                  <a:pt x="19232898" y="0"/>
                </a:lnTo>
                <a:lnTo>
                  <a:pt x="19232898" y="10818504"/>
                </a:lnTo>
                <a:lnTo>
                  <a:pt x="0" y="108185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3" id="3"/>
          <p:cNvSpPr/>
          <p:nvPr/>
        </p:nvSpPr>
        <p:spPr>
          <a:xfrm rot="-5400000">
            <a:off x="9191597" y="4319220"/>
            <a:ext cx="42090" cy="10538514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4" id="4"/>
          <p:cNvSpPr/>
          <p:nvPr/>
        </p:nvSpPr>
        <p:spPr>
          <a:xfrm rot="-5400000">
            <a:off x="9191597" y="-4462775"/>
            <a:ext cx="42090" cy="10538514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4566776" y="2763767"/>
            <a:ext cx="9154448" cy="4730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43"/>
              </a:lnSpc>
            </a:pPr>
            <a:r>
              <a:rPr lang="en-US" sz="6702">
                <a:solidFill>
                  <a:srgbClr val="FFFFFF"/>
                </a:solidFill>
                <a:latin typeface="Libra Serif Modern Bold"/>
              </a:rPr>
              <a:t>PRÉ APRESENTAÇÃO DO PTCC</a:t>
            </a:r>
          </a:p>
          <a:p>
            <a:pPr algn="ctr">
              <a:lnSpc>
                <a:spcPts val="4640"/>
              </a:lnSpc>
            </a:pPr>
          </a:p>
          <a:p>
            <a:pPr algn="ctr">
              <a:lnSpc>
                <a:spcPts val="8043"/>
              </a:lnSpc>
            </a:pPr>
          </a:p>
          <a:p>
            <a:pPr algn="ctr">
              <a:lnSpc>
                <a:spcPts val="8043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073578" y="4114808"/>
            <a:ext cx="5541732" cy="5041726"/>
          </a:xfrm>
          <a:custGeom>
            <a:avLst/>
            <a:gdLst/>
            <a:ahLst/>
            <a:cxnLst/>
            <a:rect r="r" b="b" t="t" l="l"/>
            <a:pathLst>
              <a:path h="5041726" w="5541732">
                <a:moveTo>
                  <a:pt x="0" y="0"/>
                </a:moveTo>
                <a:lnTo>
                  <a:pt x="5541731" y="0"/>
                </a:lnTo>
                <a:lnTo>
                  <a:pt x="5541731" y="5041725"/>
                </a:lnTo>
                <a:lnTo>
                  <a:pt x="0" y="5041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259300" y="9567432"/>
            <a:ext cx="972536" cy="31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2100">
                <a:solidFill>
                  <a:srgbClr val="FFFFFF"/>
                </a:solidFill>
                <a:latin typeface="Libre Franklin Bold"/>
              </a:rPr>
              <a:t>01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797420" y="6788153"/>
            <a:ext cx="2830445" cy="647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7"/>
              </a:lnSpc>
              <a:spcBef>
                <a:spcPct val="0"/>
              </a:spcBef>
            </a:pPr>
            <a:r>
              <a:rPr lang="en-US" sz="4056">
                <a:solidFill>
                  <a:srgbClr val="FFFFFF"/>
                </a:solidFill>
                <a:latin typeface="Libra Serif Modern Bold"/>
              </a:rPr>
              <a:t>1º SEM 2024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hlinkClick r:id="rId4" tooltip="https://g1.globo.com/educacao/noticia/2023/09/12/brasil-tem-total-de-alunos-no-ensino-profissionalizante-inferior-a-media-dos-paises-da-ocde-aponta-relatorio.ghtml"/>
          </p:cNvPr>
          <p:cNvSpPr/>
          <p:nvPr/>
        </p:nvSpPr>
        <p:spPr>
          <a:xfrm flipH="false" flipV="false" rot="0">
            <a:off x="-481974" y="-265752"/>
            <a:ext cx="19232897" cy="10818505"/>
          </a:xfrm>
          <a:custGeom>
            <a:avLst/>
            <a:gdLst/>
            <a:ahLst/>
            <a:cxnLst/>
            <a:rect r="r" b="b" t="t" l="l"/>
            <a:pathLst>
              <a:path h="10818505" w="19232897">
                <a:moveTo>
                  <a:pt x="0" y="0"/>
                </a:moveTo>
                <a:lnTo>
                  <a:pt x="19232898" y="0"/>
                </a:lnTo>
                <a:lnTo>
                  <a:pt x="19232898" y="10818504"/>
                </a:lnTo>
                <a:lnTo>
                  <a:pt x="0" y="108185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59300" y="9594594"/>
            <a:ext cx="972536" cy="637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2100">
                <a:solidFill>
                  <a:srgbClr val="FFFFFF"/>
                </a:solidFill>
                <a:latin typeface="Libre Franklin Bold"/>
              </a:rPr>
              <a:t>10</a:t>
            </a:r>
          </a:p>
          <a:p>
            <a:pPr algn="just">
              <a:lnSpc>
                <a:spcPts val="2520"/>
              </a:lnSpc>
            </a:pPr>
          </a:p>
        </p:txBody>
      </p:sp>
      <p:sp>
        <p:nvSpPr>
          <p:cNvPr name="AutoShape 4" id="4"/>
          <p:cNvSpPr/>
          <p:nvPr/>
        </p:nvSpPr>
        <p:spPr>
          <a:xfrm rot="-5400000">
            <a:off x="9113430" y="-4261602"/>
            <a:ext cx="42090" cy="10538514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3257550" y="1471882"/>
            <a:ext cx="11772900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Libra Serif Modern Bold"/>
              </a:rPr>
              <a:t>REFERÊNCIAS BIBLIOGÁFICAS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87052" y="2645903"/>
            <a:ext cx="14211300" cy="533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u="sng">
                <a:solidFill>
                  <a:srgbClr val="FFFFFF"/>
                </a:solidFill>
                <a:latin typeface="Arimo"/>
                <a:hlinkClick r:id="rId5" tooltip="https://educador.brasilescola.uol.com.br/trabalho-docente/o-apagao-na-educacao.htm"/>
              </a:rPr>
              <a:t>https://educador.brasilescola.uol.com.br/trabalho-docente/o-apagao-na-educacao.htm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174089" y="3455528"/>
            <a:ext cx="18288000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Libra Serif Modern Bold"/>
              </a:rPr>
              <a:t>https://g1.globo.com/educacao/noticia/2023/09/12/brasil-tem-total-de-alunos-no-ensino-profissionalizante-inferior-a-media-dos-paises-da-ocde-aponta-relatorio.ghtml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7052" y="4488398"/>
            <a:ext cx="1508760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Libra Serif Modern Bold"/>
              </a:rPr>
              <a:t>https://vestibular.brasilescola.uol.com.br/amp/blog/investimento-em-educacao-no-brasil.htm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284873" y="5250398"/>
            <a:ext cx="18288000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Libra Serif Modern Bold"/>
              </a:rPr>
              <a:t>https://monografias.brasilescola.uol.com.br/pedagogia/as-dificuldades-ensino-aprendizagem-no-ensino-fundamental-i.htm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87052" y="6279098"/>
            <a:ext cx="1308735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Libra Serif Modern Bold"/>
              </a:rPr>
              <a:t>https://sindrede.org.br/falta-de-investimento-em-educacao-acelera-desigualdade/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56164" y="7041098"/>
            <a:ext cx="18288000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Libra Serif Modern Bold"/>
              </a:rPr>
              <a:t>https://g1.globo.com/jornal-nacional/noticia/2021/09/16/brasil-e-um-dos-paises-que-menos-investiram-em-educacao-na-pandemia-diz-ocde.ghtml </a:t>
            </a:r>
          </a:p>
        </p:txBody>
      </p:sp>
    </p:spTree>
  </p:cSld>
  <p:clrMapOvr>
    <a:masterClrMapping/>
  </p:clrMapOvr>
  <p:transition spd="slow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594594"/>
            <a:ext cx="972536" cy="318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2100">
                <a:solidFill>
                  <a:srgbClr val="FFFFFF"/>
                </a:solidFill>
                <a:latin typeface="Libre Franklin Bold"/>
              </a:rPr>
              <a:t>08</a:t>
            </a:r>
          </a:p>
        </p:txBody>
      </p:sp>
      <p:sp>
        <p:nvSpPr>
          <p:cNvPr name="AutoShape 3" id="3"/>
          <p:cNvSpPr/>
          <p:nvPr/>
        </p:nvSpPr>
        <p:spPr>
          <a:xfrm rot="-5400000">
            <a:off x="9113430" y="-4261602"/>
            <a:ext cx="42090" cy="10538514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3099287" y="1524730"/>
            <a:ext cx="11772900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Libra Serif Modern Bold"/>
              </a:rPr>
              <a:t>REFERÊNCIAS BIBLIOGÁFICAS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46018" y="2796716"/>
            <a:ext cx="11563350" cy="441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u="sng">
                <a:solidFill>
                  <a:srgbClr val="FFFFFF"/>
                </a:solidFill>
                <a:latin typeface="Arimo"/>
                <a:hlinkClick r:id="rId2" tooltip="https://educador.brasilescola.uol.com.br/trabalho-docente/o-apagao-na-educacao.htm"/>
              </a:rPr>
              <a:t>https://educador.brasilescola.uol.com.br/trabalho-docente/o-apagao-na-educacao.htm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6018" y="3557526"/>
            <a:ext cx="16459200" cy="441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u="sng">
                <a:solidFill>
                  <a:srgbClr val="FFFFFF"/>
                </a:solidFill>
                <a:latin typeface="Arimo"/>
                <a:hlinkClick r:id="rId3" tooltip="https://monografias.brasilescola.uol.com.br/pedagogia/as-dificuldades-ensino-aprendizagem-no-ensino-fundamental-i.htm"/>
              </a:rPr>
              <a:t>https://monografias.brasilescola.uol.com.br/pedagogia/as-dificuldades-ensino-aprendizagem-no-ensino-fundamental-i.htm</a:t>
            </a:r>
          </a:p>
        </p:txBody>
      </p:sp>
    </p:spTree>
  </p:cSld>
  <p:clrMapOvr>
    <a:masterClrMapping/>
  </p:clrMapOvr>
  <p:transition spd="slow">
    <p:push dir="l"/>
  </p:transition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09E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72449" y="-265752"/>
            <a:ext cx="19232897" cy="10818505"/>
          </a:xfrm>
          <a:custGeom>
            <a:avLst/>
            <a:gdLst/>
            <a:ahLst/>
            <a:cxnLst/>
            <a:rect r="r" b="b" t="t" l="l"/>
            <a:pathLst>
              <a:path h="10818505" w="19232897">
                <a:moveTo>
                  <a:pt x="0" y="0"/>
                </a:moveTo>
                <a:lnTo>
                  <a:pt x="19232898" y="0"/>
                </a:lnTo>
                <a:lnTo>
                  <a:pt x="19232898" y="10818504"/>
                </a:lnTo>
                <a:lnTo>
                  <a:pt x="0" y="108185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-5400000">
            <a:off x="9256420" y="-4219512"/>
            <a:ext cx="42090" cy="10538514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17107264" y="9640516"/>
            <a:ext cx="1180736" cy="3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2100">
                <a:solidFill>
                  <a:srgbClr val="FFFFFF"/>
                </a:solidFill>
                <a:latin typeface="Libre Franklin Bold"/>
              </a:rPr>
              <a:t>02</a:t>
            </a:r>
          </a:p>
        </p:txBody>
      </p:sp>
      <p:sp>
        <p:nvSpPr>
          <p:cNvPr name="AutoShape 5" id="5"/>
          <p:cNvSpPr/>
          <p:nvPr/>
        </p:nvSpPr>
        <p:spPr>
          <a:xfrm rot="-5400000">
            <a:off x="9122955" y="4010088"/>
            <a:ext cx="42090" cy="10538514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0" y="1624798"/>
            <a:ext cx="18288000" cy="1886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33"/>
              </a:lnSpc>
              <a:spcBef>
                <a:spcPct val="0"/>
              </a:spcBef>
            </a:pPr>
            <a:r>
              <a:rPr lang="en-US" sz="6027">
                <a:solidFill>
                  <a:srgbClr val="FFFFFF"/>
                </a:solidFill>
                <a:latin typeface="Libra Serif Modern Bold"/>
                <a:ea typeface="Libra Serif Modern Bold"/>
              </a:rPr>
              <a:t>O PORQUÊ DA FALTA DE EFETIVIDADE DO SISTEMA NSA DE ALGUMAS ETEC´S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841494" y="4237730"/>
            <a:ext cx="9593900" cy="4274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0"/>
              </a:lnSpc>
              <a:spcBef>
                <a:spcPct val="0"/>
              </a:spcBef>
            </a:pPr>
            <a:r>
              <a:rPr lang="en-US" sz="3925">
                <a:solidFill>
                  <a:srgbClr val="FFFFFF"/>
                </a:solidFill>
                <a:latin typeface="Libra Serif Modern Bold"/>
              </a:rPr>
              <a:t>GABRIEL OLIVEIRA SANTOS DA SILVA</a:t>
            </a:r>
          </a:p>
          <a:p>
            <a:pPr algn="ctr">
              <a:lnSpc>
                <a:spcPts val="4710"/>
              </a:lnSpc>
              <a:spcBef>
                <a:spcPct val="0"/>
              </a:spcBef>
            </a:pPr>
            <a:r>
              <a:rPr lang="en-US" sz="3925">
                <a:solidFill>
                  <a:srgbClr val="FFFFFF"/>
                </a:solidFill>
                <a:latin typeface="Libra Serif Modern Bold"/>
              </a:rPr>
              <a:t>GABRIEL PEREIRA LIMA    </a:t>
            </a:r>
          </a:p>
          <a:p>
            <a:pPr algn="ctr">
              <a:lnSpc>
                <a:spcPts val="4710"/>
              </a:lnSpc>
              <a:spcBef>
                <a:spcPct val="0"/>
              </a:spcBef>
            </a:pPr>
            <a:r>
              <a:rPr lang="en-US" sz="3925">
                <a:solidFill>
                  <a:srgbClr val="FFFFFF"/>
                </a:solidFill>
                <a:latin typeface="Libra Serif Modern Bold"/>
              </a:rPr>
              <a:t>JOÃO VICTOR LAZARINI DA FONSECA</a:t>
            </a:r>
          </a:p>
          <a:p>
            <a:pPr algn="ctr">
              <a:lnSpc>
                <a:spcPts val="4710"/>
              </a:lnSpc>
              <a:spcBef>
                <a:spcPct val="0"/>
              </a:spcBef>
            </a:pPr>
            <a:r>
              <a:rPr lang="en-US" sz="3925">
                <a:solidFill>
                  <a:srgbClr val="FFFFFF"/>
                </a:solidFill>
                <a:latin typeface="Libra Serif Modern Bold"/>
              </a:rPr>
              <a:t>JUAN PABLO FIRMINO</a:t>
            </a:r>
          </a:p>
          <a:p>
            <a:pPr algn="ctr">
              <a:lnSpc>
                <a:spcPts val="4710"/>
              </a:lnSpc>
              <a:spcBef>
                <a:spcPct val="0"/>
              </a:spcBef>
            </a:pPr>
            <a:r>
              <a:rPr lang="en-US" sz="3925">
                <a:solidFill>
                  <a:srgbClr val="FFFFFF"/>
                </a:solidFill>
                <a:latin typeface="Libra Serif Modern Bold"/>
              </a:rPr>
              <a:t>MARCO ANDREIK SILVA E SOUSA</a:t>
            </a:r>
          </a:p>
          <a:p>
            <a:pPr algn="ctr">
              <a:lnSpc>
                <a:spcPts val="4710"/>
              </a:lnSpc>
              <a:spcBef>
                <a:spcPct val="0"/>
              </a:spcBef>
            </a:pPr>
            <a:r>
              <a:rPr lang="en-US" sz="3925">
                <a:solidFill>
                  <a:srgbClr val="FFFFFF"/>
                </a:solidFill>
                <a:latin typeface="Libra Serif Modern Bold"/>
              </a:rPr>
              <a:t>SOFIA ANANIAS LOPES  </a:t>
            </a:r>
          </a:p>
          <a:p>
            <a:pPr algn="ctr">
              <a:lnSpc>
                <a:spcPts val="4710"/>
              </a:lnSpc>
              <a:spcBef>
                <a:spcPct val="0"/>
              </a:spcBef>
            </a:pPr>
            <a:r>
              <a:rPr lang="en-US" sz="3925">
                <a:solidFill>
                  <a:srgbClr val="FFFFFF"/>
                </a:solidFill>
                <a:latin typeface="Libra Serif Modern Bold"/>
              </a:rPr>
              <a:t>VICTOR HUGO ROCHA AGUILAR  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72449" y="-265752"/>
            <a:ext cx="19232897" cy="10818505"/>
          </a:xfrm>
          <a:custGeom>
            <a:avLst/>
            <a:gdLst/>
            <a:ahLst/>
            <a:cxnLst/>
            <a:rect r="r" b="b" t="t" l="l"/>
            <a:pathLst>
              <a:path h="10818505" w="19232897">
                <a:moveTo>
                  <a:pt x="0" y="0"/>
                </a:moveTo>
                <a:lnTo>
                  <a:pt x="19232898" y="0"/>
                </a:lnTo>
                <a:lnTo>
                  <a:pt x="19232898" y="10818504"/>
                </a:lnTo>
                <a:lnTo>
                  <a:pt x="0" y="108185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-5400000">
            <a:off x="8828291" y="-4219512"/>
            <a:ext cx="42090" cy="10538514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8348908" y="2623512"/>
            <a:ext cx="1590185" cy="809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8"/>
              </a:lnSpc>
              <a:spcBef>
                <a:spcPct val="0"/>
              </a:spcBef>
            </a:pPr>
            <a:r>
              <a:rPr lang="en-US" sz="5131">
                <a:solidFill>
                  <a:srgbClr val="FFFFFF"/>
                </a:solidFill>
                <a:latin typeface="Libra Serif Modern Bold"/>
              </a:rPr>
              <a:t>Geral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552603" y="1405381"/>
            <a:ext cx="5182794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Libra Serif Modern Bold"/>
              </a:rPr>
              <a:t>OBJETIVO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994051" y="5486180"/>
            <a:ext cx="6299898" cy="2724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0"/>
              </a:lnSpc>
              <a:spcBef>
                <a:spcPct val="0"/>
              </a:spcBef>
            </a:pPr>
            <a:r>
              <a:rPr lang="en-US" sz="3575">
                <a:solidFill>
                  <a:srgbClr val="FFFFFF"/>
                </a:solidFill>
                <a:latin typeface="Libra Serif Modern Bold"/>
              </a:rPr>
              <a:t>Investigar a visão de todos os membros da Etec sobre as plataformas educacionais e remodela-las a deixando mais acessível e intuitiva a todos.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538493"/>
            <a:ext cx="972536" cy="318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2100">
                <a:solidFill>
                  <a:srgbClr val="FFFFFF"/>
                </a:solidFill>
                <a:latin typeface="Libre Franklin Bold"/>
              </a:rPr>
              <a:t>03</a:t>
            </a:r>
          </a:p>
        </p:txBody>
      </p:sp>
      <p:sp>
        <p:nvSpPr>
          <p:cNvPr name="AutoShape 8" id="8"/>
          <p:cNvSpPr/>
          <p:nvPr/>
        </p:nvSpPr>
        <p:spPr>
          <a:xfrm rot="-5400000">
            <a:off x="8828291" y="-804247"/>
            <a:ext cx="42090" cy="10538514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9" id="9"/>
          <p:cNvGrpSpPr/>
          <p:nvPr/>
        </p:nvGrpSpPr>
        <p:grpSpPr>
          <a:xfrm rot="0">
            <a:off x="8862096" y="4848005"/>
            <a:ext cx="563809" cy="537380"/>
            <a:chOff x="0" y="0"/>
            <a:chExt cx="812800" cy="774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228600" y="266700"/>
              <a:ext cx="355600" cy="342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72449" y="-265752"/>
            <a:ext cx="19232897" cy="10818505"/>
          </a:xfrm>
          <a:custGeom>
            <a:avLst/>
            <a:gdLst/>
            <a:ahLst/>
            <a:cxnLst/>
            <a:rect r="r" b="b" t="t" l="l"/>
            <a:pathLst>
              <a:path h="10818505" w="19232897">
                <a:moveTo>
                  <a:pt x="0" y="0"/>
                </a:moveTo>
                <a:lnTo>
                  <a:pt x="19232898" y="0"/>
                </a:lnTo>
                <a:lnTo>
                  <a:pt x="19232898" y="10818504"/>
                </a:lnTo>
                <a:lnTo>
                  <a:pt x="0" y="108185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-5400000">
            <a:off x="8828291" y="-4219512"/>
            <a:ext cx="42090" cy="10538514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4" id="4"/>
          <p:cNvSpPr/>
          <p:nvPr/>
        </p:nvSpPr>
        <p:spPr>
          <a:xfrm rot="-5400000">
            <a:off x="8828291" y="-804247"/>
            <a:ext cx="42090" cy="10538514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5" id="5"/>
          <p:cNvGrpSpPr/>
          <p:nvPr/>
        </p:nvGrpSpPr>
        <p:grpSpPr>
          <a:xfrm rot="0">
            <a:off x="2040736" y="4854569"/>
            <a:ext cx="563809" cy="537380"/>
            <a:chOff x="0" y="0"/>
            <a:chExt cx="812800" cy="7747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228600" y="266700"/>
              <a:ext cx="355600" cy="342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625459" y="2816970"/>
            <a:ext cx="3037081" cy="809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8"/>
              </a:lnSpc>
              <a:spcBef>
                <a:spcPct val="0"/>
              </a:spcBef>
            </a:pPr>
            <a:r>
              <a:rPr lang="en-US" sz="5131">
                <a:solidFill>
                  <a:srgbClr val="FFFFFF"/>
                </a:solidFill>
                <a:latin typeface="Libra Serif Modern Bold"/>
              </a:rPr>
              <a:t>Específico: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552603" y="1405381"/>
            <a:ext cx="5182794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Libra Serif Modern Bold"/>
              </a:rPr>
              <a:t>OBJETIVO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259300" y="9538493"/>
            <a:ext cx="972536" cy="318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2100">
                <a:solidFill>
                  <a:srgbClr val="FFFFFF"/>
                </a:solidFill>
                <a:latin typeface="Libre Franklin Bold"/>
              </a:rPr>
              <a:t>04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04343" y="5372899"/>
            <a:ext cx="3836596" cy="2744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4"/>
              </a:lnSpc>
              <a:spcBef>
                <a:spcPct val="0"/>
              </a:spcBef>
            </a:pPr>
            <a:r>
              <a:rPr lang="en-US" sz="3537">
                <a:solidFill>
                  <a:srgbClr val="FFFFFF"/>
                </a:solidFill>
                <a:latin typeface="Libra Serif Modern Bold"/>
              </a:rPr>
              <a:t>Entender a visão de todos os membros da nossa instituição sobre a nossa plataforma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827397" y="5383275"/>
            <a:ext cx="4735853" cy="2733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8"/>
              </a:lnSpc>
              <a:spcBef>
                <a:spcPct val="0"/>
              </a:spcBef>
            </a:pPr>
            <a:r>
              <a:rPr lang="en-US" sz="3540">
                <a:solidFill>
                  <a:srgbClr val="FFFFFF"/>
                </a:solidFill>
                <a:latin typeface="Libra Serif Modern Bold"/>
              </a:rPr>
              <a:t>Projetar um aplicativo web usando como base as necessidades dos membros antes entrevistados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789450" y="5456495"/>
            <a:ext cx="3503875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8"/>
              </a:lnSpc>
              <a:spcBef>
                <a:spcPct val="0"/>
              </a:spcBef>
            </a:pPr>
            <a:r>
              <a:rPr lang="en-US" sz="3540">
                <a:solidFill>
                  <a:srgbClr val="FFFFFF"/>
                </a:solidFill>
                <a:latin typeface="Libra Serif Modern Bold"/>
              </a:rPr>
              <a:t>Desenvolver o aplicativo projetado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519525" y="5456495"/>
            <a:ext cx="4768475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6"/>
              </a:lnSpc>
              <a:spcBef>
                <a:spcPct val="0"/>
              </a:spcBef>
            </a:pPr>
            <a:r>
              <a:rPr lang="en-US" sz="3538">
                <a:solidFill>
                  <a:srgbClr val="FFFFFF"/>
                </a:solidFill>
                <a:latin typeface="Libra Serif Modern Bold"/>
              </a:rPr>
              <a:t>Medir a satisfação dos usuários em relação ao aplicativo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6913419" y="4938165"/>
            <a:ext cx="563809" cy="537380"/>
            <a:chOff x="0" y="0"/>
            <a:chExt cx="812800" cy="7747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228600" y="266700"/>
              <a:ext cx="355600" cy="342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259483" y="4938165"/>
            <a:ext cx="563809" cy="537380"/>
            <a:chOff x="0" y="0"/>
            <a:chExt cx="812800" cy="7747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228600" y="266700"/>
              <a:ext cx="355600" cy="342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5621858" y="4874810"/>
            <a:ext cx="563809" cy="537380"/>
            <a:chOff x="0" y="0"/>
            <a:chExt cx="812800" cy="7747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228600" y="266700"/>
              <a:ext cx="355600" cy="342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531505"/>
            <a:ext cx="19232897" cy="10818505"/>
          </a:xfrm>
          <a:custGeom>
            <a:avLst/>
            <a:gdLst/>
            <a:ahLst/>
            <a:cxnLst/>
            <a:rect r="r" b="b" t="t" l="l"/>
            <a:pathLst>
              <a:path h="10818505" w="19232897">
                <a:moveTo>
                  <a:pt x="0" y="0"/>
                </a:moveTo>
                <a:lnTo>
                  <a:pt x="19232897" y="0"/>
                </a:lnTo>
                <a:lnTo>
                  <a:pt x="19232897" y="10818505"/>
                </a:lnTo>
                <a:lnTo>
                  <a:pt x="0" y="108185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-5400000">
            <a:off x="9122955" y="-4219512"/>
            <a:ext cx="42090" cy="10538514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17259300" y="9807574"/>
            <a:ext cx="972536" cy="318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2100">
                <a:solidFill>
                  <a:srgbClr val="FFFFFF"/>
                </a:solidFill>
                <a:latin typeface="Libre Franklin Bold"/>
              </a:rPr>
              <a:t>05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175544" y="1995350"/>
            <a:ext cx="7936912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Libra Serif Modern Bold"/>
              </a:rPr>
              <a:t>Justificativa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27309" y="3890825"/>
            <a:ext cx="17659350" cy="2173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2"/>
              </a:lnSpc>
              <a:spcBef>
                <a:spcPct val="0"/>
              </a:spcBef>
            </a:pPr>
            <a:r>
              <a:rPr lang="en-US" sz="2810">
                <a:solidFill>
                  <a:srgbClr val="FFFFFF"/>
                </a:solidFill>
                <a:latin typeface="Libra Serif Modern Bold"/>
              </a:rPr>
              <a:t>Achamos esse trabalho importante de ser feito pois com o passar dos anos a tecnologia tem ficado cada vez mais presente em cada área da nossa sociedade inclusive na educação e na nossa intituição Etec Juscelino Kubitschek, porém não é de hoje os pequenos descontentamentos públicos em relação a nossa plataforma NSA, gostariamos de deixar registrados com esse trabalho a importância da tecnologia no ensino contanto que seja uma tecnologia intuitiva, útil e responsiva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72449" y="-265752"/>
            <a:ext cx="19232897" cy="10818505"/>
          </a:xfrm>
          <a:custGeom>
            <a:avLst/>
            <a:gdLst/>
            <a:ahLst/>
            <a:cxnLst/>
            <a:rect r="r" b="b" t="t" l="l"/>
            <a:pathLst>
              <a:path h="10818505" w="19232897">
                <a:moveTo>
                  <a:pt x="0" y="0"/>
                </a:moveTo>
                <a:lnTo>
                  <a:pt x="19232898" y="0"/>
                </a:lnTo>
                <a:lnTo>
                  <a:pt x="19232898" y="10818504"/>
                </a:lnTo>
                <a:lnTo>
                  <a:pt x="0" y="108185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-5400000">
            <a:off x="9122955" y="-4416741"/>
            <a:ext cx="42090" cy="10538514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30087" y="5540556"/>
            <a:ext cx="5959027" cy="3418026"/>
            <a:chOff x="0" y="0"/>
            <a:chExt cx="7981950" cy="45783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765810" y="21590"/>
              <a:ext cx="6451600" cy="4326890"/>
            </a:xfrm>
            <a:custGeom>
              <a:avLst/>
              <a:gdLst/>
              <a:ahLst/>
              <a:cxnLst/>
              <a:rect r="r" b="b" t="t" l="l"/>
              <a:pathLst>
                <a:path h="4326890" w="645160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981950" cy="4542790"/>
            </a:xfrm>
            <a:custGeom>
              <a:avLst/>
              <a:gdLst/>
              <a:ahLst/>
              <a:cxnLst/>
              <a:rect r="r" b="b" t="t" l="l"/>
              <a:pathLst>
                <a:path h="4542790" w="798195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3460750" y="4349750"/>
              <a:ext cx="1059180" cy="96520"/>
            </a:xfrm>
            <a:custGeom>
              <a:avLst/>
              <a:gdLst/>
              <a:ahLst/>
              <a:cxnLst/>
              <a:rect r="r" b="b" t="t" l="l"/>
              <a:pathLst>
                <a:path h="96520" w="105918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63830" y="4542790"/>
              <a:ext cx="7654290" cy="35560"/>
            </a:xfrm>
            <a:custGeom>
              <a:avLst/>
              <a:gdLst/>
              <a:ahLst/>
              <a:cxnLst/>
              <a:rect r="r" b="b" t="t" l="l"/>
              <a:pathLst>
                <a:path h="35560" w="765429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962660" y="276860"/>
              <a:ext cx="6055360" cy="3789680"/>
            </a:xfrm>
            <a:custGeom>
              <a:avLst/>
              <a:gdLst/>
              <a:ahLst/>
              <a:cxnLst/>
              <a:rect r="r" b="b" t="t" l="l"/>
              <a:pathLst>
                <a:path h="3789680" w="605536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4"/>
              <a:stretch>
                <a:fillRect l="0" t="-673" r="-3747" b="-673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7972295" y="4783838"/>
            <a:ext cx="9501610" cy="1513435"/>
          </a:xfrm>
          <a:custGeom>
            <a:avLst/>
            <a:gdLst/>
            <a:ahLst/>
            <a:cxnLst/>
            <a:rect r="r" b="b" t="t" l="l"/>
            <a:pathLst>
              <a:path h="1513435" w="9501610">
                <a:moveTo>
                  <a:pt x="0" y="0"/>
                </a:moveTo>
                <a:lnTo>
                  <a:pt x="9501610" y="0"/>
                </a:lnTo>
                <a:lnTo>
                  <a:pt x="9501610" y="1513435"/>
                </a:lnTo>
                <a:lnTo>
                  <a:pt x="0" y="15134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429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972295" y="6605494"/>
            <a:ext cx="9501610" cy="1974176"/>
          </a:xfrm>
          <a:custGeom>
            <a:avLst/>
            <a:gdLst/>
            <a:ahLst/>
            <a:cxnLst/>
            <a:rect r="r" b="b" t="t" l="l"/>
            <a:pathLst>
              <a:path h="1974176" w="9501610">
                <a:moveTo>
                  <a:pt x="0" y="0"/>
                </a:moveTo>
                <a:lnTo>
                  <a:pt x="9501610" y="0"/>
                </a:lnTo>
                <a:lnTo>
                  <a:pt x="9501610" y="1974176"/>
                </a:lnTo>
                <a:lnTo>
                  <a:pt x="0" y="19741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11240" y="2688073"/>
            <a:ext cx="17177458" cy="219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9"/>
              </a:lnSpc>
            </a:pPr>
            <a:r>
              <a:rPr lang="en-US" sz="3063">
                <a:solidFill>
                  <a:srgbClr val="FFFFFF"/>
                </a:solidFill>
                <a:latin typeface="Libra Serif Modern Bold"/>
              </a:rPr>
              <a:t>Com esse trabalho buscamos expor e responder questões referentes a atual crescente de plataformas educacionais online, seus beneficios e problematicas assim traçando um caminho até a plataforma de</a:t>
            </a:r>
          </a:p>
          <a:p>
            <a:pPr algn="ctr">
              <a:lnSpc>
                <a:spcPts val="4289"/>
              </a:lnSpc>
            </a:pPr>
            <a:r>
              <a:rPr lang="en-US" sz="3063">
                <a:solidFill>
                  <a:srgbClr val="FFFFFF"/>
                </a:solidFill>
                <a:latin typeface="Libra Serif Modern Bold"/>
              </a:rPr>
              <a:t>nosso uso o NSA</a:t>
            </a:r>
          </a:p>
          <a:p>
            <a:pPr algn="ctr">
              <a:lnSpc>
                <a:spcPts val="4289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7259300" y="9639523"/>
            <a:ext cx="972536" cy="318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2100">
                <a:solidFill>
                  <a:srgbClr val="FFFFFF"/>
                </a:solidFill>
                <a:latin typeface="Libre Franklin Bold"/>
              </a:rPr>
              <a:t>06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482703" y="1549835"/>
            <a:ext cx="9322594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5"/>
              </a:lnSpc>
              <a:spcBef>
                <a:spcPct val="0"/>
              </a:spcBef>
            </a:pPr>
            <a:r>
              <a:rPr lang="en-US" sz="5996">
                <a:solidFill>
                  <a:srgbClr val="FFFFFF"/>
                </a:solidFill>
                <a:latin typeface="Libra Serif Modern Bold"/>
              </a:rPr>
              <a:t>REFERENCIAL TEÓRICO</a:t>
            </a:r>
          </a:p>
        </p:txBody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72449" y="-265752"/>
            <a:ext cx="19232897" cy="10818505"/>
          </a:xfrm>
          <a:custGeom>
            <a:avLst/>
            <a:gdLst/>
            <a:ahLst/>
            <a:cxnLst/>
            <a:rect r="r" b="b" t="t" l="l"/>
            <a:pathLst>
              <a:path h="10818505" w="19232897">
                <a:moveTo>
                  <a:pt x="0" y="0"/>
                </a:moveTo>
                <a:lnTo>
                  <a:pt x="19232898" y="0"/>
                </a:lnTo>
                <a:lnTo>
                  <a:pt x="19232898" y="10818504"/>
                </a:lnTo>
                <a:lnTo>
                  <a:pt x="0" y="108185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-5400000">
            <a:off x="9122955" y="-4502364"/>
            <a:ext cx="42090" cy="10538514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299611" y="4974114"/>
            <a:ext cx="8397872" cy="3872703"/>
          </a:xfrm>
          <a:custGeom>
            <a:avLst/>
            <a:gdLst/>
            <a:ahLst/>
            <a:cxnLst/>
            <a:rect r="r" b="b" t="t" l="l"/>
            <a:pathLst>
              <a:path h="3872703" w="8397872">
                <a:moveTo>
                  <a:pt x="0" y="0"/>
                </a:moveTo>
                <a:lnTo>
                  <a:pt x="8397871" y="0"/>
                </a:lnTo>
                <a:lnTo>
                  <a:pt x="8397871" y="3872703"/>
                </a:lnTo>
                <a:lnTo>
                  <a:pt x="0" y="38727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313247" y="4974114"/>
            <a:ext cx="6378690" cy="2767164"/>
          </a:xfrm>
          <a:custGeom>
            <a:avLst/>
            <a:gdLst/>
            <a:ahLst/>
            <a:cxnLst/>
            <a:rect r="r" b="b" t="t" l="l"/>
            <a:pathLst>
              <a:path h="2767164" w="6378690">
                <a:moveTo>
                  <a:pt x="0" y="0"/>
                </a:moveTo>
                <a:lnTo>
                  <a:pt x="6378690" y="0"/>
                </a:lnTo>
                <a:lnTo>
                  <a:pt x="6378690" y="2767165"/>
                </a:lnTo>
                <a:lnTo>
                  <a:pt x="0" y="27671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893254" y="1211259"/>
            <a:ext cx="6501493" cy="186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Libra Serif Modern Bold"/>
              </a:rPr>
              <a:t>Pesquisa de Campo</a:t>
            </a:r>
          </a:p>
          <a:p>
            <a:pPr algn="l">
              <a:lnSpc>
                <a:spcPts val="720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7315464" y="9716241"/>
            <a:ext cx="972536" cy="318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2100">
                <a:solidFill>
                  <a:srgbClr val="FFFFFF"/>
                </a:solidFill>
                <a:latin typeface="Libre Franklin Bold"/>
              </a:rPr>
              <a:t>07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02243" y="2248192"/>
            <a:ext cx="11883514" cy="1419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4"/>
              </a:lnSpc>
              <a:spcBef>
                <a:spcPct val="0"/>
              </a:spcBef>
            </a:pPr>
            <a:r>
              <a:rPr lang="en-US" sz="3037">
                <a:solidFill>
                  <a:srgbClr val="FFFFFF"/>
                </a:solidFill>
                <a:latin typeface="Libra Serif Modern Bold"/>
              </a:rPr>
              <a:t>Devido a baixa quantia de estudos focados exclusivamente no NSA estamos tendo que realizar nosssa pesquisa do zero, assim entrevistando professores, alunos e superiores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12521" y="8915400"/>
            <a:ext cx="4972050" cy="342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Libra Serif Modern Bold"/>
              </a:rPr>
              <a:t>Formulário feito com os professores da Etec</a:t>
            </a: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1974" y="-265752"/>
            <a:ext cx="19232897" cy="10818505"/>
          </a:xfrm>
          <a:custGeom>
            <a:avLst/>
            <a:gdLst/>
            <a:ahLst/>
            <a:cxnLst/>
            <a:rect r="r" b="b" t="t" l="l"/>
            <a:pathLst>
              <a:path h="10818505" w="19232897">
                <a:moveTo>
                  <a:pt x="0" y="0"/>
                </a:moveTo>
                <a:lnTo>
                  <a:pt x="19232898" y="0"/>
                </a:lnTo>
                <a:lnTo>
                  <a:pt x="19232898" y="10818504"/>
                </a:lnTo>
                <a:lnTo>
                  <a:pt x="0" y="108185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59300" y="9674649"/>
            <a:ext cx="972536" cy="318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2100">
                <a:solidFill>
                  <a:srgbClr val="FFFFFF"/>
                </a:solidFill>
                <a:latin typeface="Libre Franklin Bold"/>
              </a:rPr>
              <a:t>08</a:t>
            </a:r>
          </a:p>
        </p:txBody>
      </p:sp>
      <p:sp>
        <p:nvSpPr>
          <p:cNvPr name="AutoShape 4" id="4"/>
          <p:cNvSpPr/>
          <p:nvPr/>
        </p:nvSpPr>
        <p:spPr>
          <a:xfrm rot="-5400000">
            <a:off x="9113430" y="-4261602"/>
            <a:ext cx="42090" cy="10538514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4800600" y="1733726"/>
            <a:ext cx="8667750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Libra Serif Modern Bold"/>
              </a:rPr>
              <a:t>ANÁLISE DA PESQUISA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3391076"/>
            <a:ext cx="18175672" cy="464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Libra Serif Modern Bold"/>
              </a:rPr>
              <a:t>Concluímos que a pandemia acelerou a inclusão precipitada de plataformas educacionais online no ensino brasileiro, causando disforia entre usuários e plataformas, além de agravar problemas existentes no sistema educacional.</a:t>
            </a:r>
          </a:p>
        </p:txBody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1974" y="-265752"/>
            <a:ext cx="19232897" cy="10818505"/>
          </a:xfrm>
          <a:custGeom>
            <a:avLst/>
            <a:gdLst/>
            <a:ahLst/>
            <a:cxnLst/>
            <a:rect r="r" b="b" t="t" l="l"/>
            <a:pathLst>
              <a:path h="10818505" w="19232897">
                <a:moveTo>
                  <a:pt x="0" y="0"/>
                </a:moveTo>
                <a:lnTo>
                  <a:pt x="19232898" y="0"/>
                </a:lnTo>
                <a:lnTo>
                  <a:pt x="19232898" y="10818504"/>
                </a:lnTo>
                <a:lnTo>
                  <a:pt x="0" y="108185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59300" y="9594594"/>
            <a:ext cx="972536" cy="318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2100">
                <a:solidFill>
                  <a:srgbClr val="FFFFFF"/>
                </a:solidFill>
                <a:latin typeface="Libre Franklin Bold"/>
              </a:rPr>
              <a:t>09</a:t>
            </a:r>
          </a:p>
        </p:txBody>
      </p:sp>
      <p:sp>
        <p:nvSpPr>
          <p:cNvPr name="AutoShape 4" id="4"/>
          <p:cNvSpPr/>
          <p:nvPr/>
        </p:nvSpPr>
        <p:spPr>
          <a:xfrm rot="-5400000">
            <a:off x="9113430" y="-4261602"/>
            <a:ext cx="42090" cy="10538514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4438650" y="1471882"/>
            <a:ext cx="9410700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Libra Serif Modern Bold"/>
              </a:rPr>
              <a:t>CONSIDERAÇÕES FINAIS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6164" y="2973259"/>
            <a:ext cx="18175672" cy="464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Libra Serif Modern Bold"/>
              </a:rPr>
              <a:t>Concluímos que a pandemia acelerou a inclusão precipitada de plataformas educacionais online no ensino brasileiro, causando disforia entre usuários e plataformas, além de agravar problemas existentes no sistema educacional.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DAGIpTmLMvc</dc:identifier>
  <dcterms:modified xsi:type="dcterms:W3CDTF">2011-08-01T06:04:30Z</dcterms:modified>
  <cp:revision>1</cp:revision>
  <dc:title>PTCC</dc:title>
</cp:coreProperties>
</file>