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Futura Ultra-Bold" panose="020B0604020202020204" charset="0"/>
      <p:regular r:id="rId5"/>
    </p:embeddedFont>
    <p:embeddedFont>
      <p:font typeface="Futura" panose="020B0604020202020204" charset="0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utura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456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154531"/>
            <a:ext cx="18288000" cy="5132469"/>
            <a:chOff x="0" y="0"/>
            <a:chExt cx="24384000" cy="6843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6" cy="6843313"/>
            </a:xfrm>
            <a:custGeom>
              <a:avLst/>
              <a:gdLst/>
              <a:ahLst/>
              <a:cxnLst/>
              <a:rect l="l" t="t" r="r" b="b"/>
              <a:pathLst>
                <a:path w="24384006" h="6843313">
                  <a:moveTo>
                    <a:pt x="0" y="0"/>
                  </a:moveTo>
                  <a:lnTo>
                    <a:pt x="24384006" y="0"/>
                  </a:lnTo>
                  <a:lnTo>
                    <a:pt x="24384006" y="6843313"/>
                  </a:lnTo>
                  <a:lnTo>
                    <a:pt x="0" y="6843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2270955" y="920576"/>
            <a:ext cx="3591678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60"/>
              </a:lnSpc>
            </a:pPr>
            <a:r>
              <a:rPr lang="en-US" sz="3200" spc="-64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Capstone project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8091805"/>
            <a:ext cx="7519747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PRESENTED BY: Jolie SIFA Blandine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981797"/>
            <a:ext cx="8236043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DUEMATE</a:t>
            </a:r>
          </a:p>
        </p:txBody>
      </p:sp>
      <p:grpSp>
        <p:nvGrpSpPr>
          <p:cNvPr id="7" name="Group 7"/>
          <p:cNvGrpSpPr/>
          <p:nvPr/>
        </p:nvGrpSpPr>
        <p:grpSpPr>
          <a:xfrm rot="-2699999">
            <a:off x="9860567" y="-2818322"/>
            <a:ext cx="4565743" cy="7536262"/>
            <a:chOff x="0" y="0"/>
            <a:chExt cx="4163738" cy="687270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63695" cy="6872732"/>
            </a:xfrm>
            <a:custGeom>
              <a:avLst/>
              <a:gdLst/>
              <a:ahLst/>
              <a:cxnLst/>
              <a:rect l="l" t="t" r="r" b="b"/>
              <a:pathLst>
                <a:path w="4163695" h="6872732">
                  <a:moveTo>
                    <a:pt x="4163695" y="6872732"/>
                  </a:moveTo>
                  <a:cubicBezTo>
                    <a:pt x="3960622" y="6872732"/>
                    <a:pt x="3960622" y="6872732"/>
                    <a:pt x="3960622" y="6872732"/>
                  </a:cubicBezTo>
                  <a:cubicBezTo>
                    <a:pt x="3960622" y="4746879"/>
                    <a:pt x="2234184" y="3014345"/>
                    <a:pt x="107950" y="3014345"/>
                  </a:cubicBezTo>
                  <a:cubicBezTo>
                    <a:pt x="6350" y="3014345"/>
                    <a:pt x="6350" y="3014345"/>
                    <a:pt x="6350" y="30143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073" y="0"/>
                    <a:pt x="203073" y="0"/>
                    <a:pt x="203073" y="0"/>
                  </a:cubicBezTo>
                  <a:cubicBezTo>
                    <a:pt x="209423" y="2817622"/>
                    <a:pt x="209423" y="2817622"/>
                    <a:pt x="209423" y="2817622"/>
                  </a:cubicBezTo>
                  <a:cubicBezTo>
                    <a:pt x="2399157" y="2868422"/>
                    <a:pt x="4163695" y="4670679"/>
                    <a:pt x="4163695" y="6872732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9" name="Group 9"/>
          <p:cNvGrpSpPr/>
          <p:nvPr/>
        </p:nvGrpSpPr>
        <p:grpSpPr>
          <a:xfrm rot="-2699999">
            <a:off x="12094709" y="5591409"/>
            <a:ext cx="4580404" cy="7504006"/>
            <a:chOff x="0" y="0"/>
            <a:chExt cx="4177108" cy="68432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177157" cy="6843268"/>
            </a:xfrm>
            <a:custGeom>
              <a:avLst/>
              <a:gdLst/>
              <a:ahLst/>
              <a:cxnLst/>
              <a:rect l="l" t="t" r="r" b="b"/>
              <a:pathLst>
                <a:path w="4177157" h="6843268">
                  <a:moveTo>
                    <a:pt x="3973957" y="6843268"/>
                  </a:moveTo>
                  <a:cubicBezTo>
                    <a:pt x="3961257" y="4062730"/>
                    <a:pt x="3961257" y="4062730"/>
                    <a:pt x="3961257" y="4062730"/>
                  </a:cubicBezTo>
                  <a:cubicBezTo>
                    <a:pt x="1771142" y="4005707"/>
                    <a:pt x="0" y="2209165"/>
                    <a:pt x="0" y="0"/>
                  </a:cubicBezTo>
                  <a:cubicBezTo>
                    <a:pt x="203200" y="0"/>
                    <a:pt x="203200" y="0"/>
                    <a:pt x="203200" y="0"/>
                  </a:cubicBezTo>
                  <a:cubicBezTo>
                    <a:pt x="203200" y="2126615"/>
                    <a:pt x="1936242" y="3859657"/>
                    <a:pt x="4062857" y="3859657"/>
                  </a:cubicBezTo>
                  <a:cubicBezTo>
                    <a:pt x="4164457" y="3859657"/>
                    <a:pt x="4164457" y="3859657"/>
                    <a:pt x="4164457" y="3859657"/>
                  </a:cubicBezTo>
                  <a:cubicBezTo>
                    <a:pt x="4177157" y="6836918"/>
                    <a:pt x="4177157" y="6836918"/>
                    <a:pt x="4177157" y="6836918"/>
                  </a:cubicBezTo>
                  <a:lnTo>
                    <a:pt x="3973957" y="68432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9746131" y="1635611"/>
            <a:ext cx="7019788" cy="7015778"/>
            <a:chOff x="0" y="0"/>
            <a:chExt cx="9359718" cy="935437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359773" cy="9354312"/>
            </a:xfrm>
            <a:custGeom>
              <a:avLst/>
              <a:gdLst/>
              <a:ahLst/>
              <a:cxnLst/>
              <a:rect l="l" t="t" r="r" b="b"/>
              <a:pathLst>
                <a:path w="9359773" h="9354312">
                  <a:moveTo>
                    <a:pt x="0" y="4677156"/>
                  </a:moveTo>
                  <a:cubicBezTo>
                    <a:pt x="0" y="2094103"/>
                    <a:pt x="2095246" y="0"/>
                    <a:pt x="4679823" y="0"/>
                  </a:cubicBezTo>
                  <a:cubicBezTo>
                    <a:pt x="7264400" y="0"/>
                    <a:pt x="9359773" y="2094103"/>
                    <a:pt x="9359773" y="4677156"/>
                  </a:cubicBezTo>
                  <a:cubicBezTo>
                    <a:pt x="9359773" y="7260209"/>
                    <a:pt x="7264527" y="9354312"/>
                    <a:pt x="4679823" y="9354312"/>
                  </a:cubicBezTo>
                  <a:cubicBezTo>
                    <a:pt x="2095119" y="9354312"/>
                    <a:pt x="0" y="7260336"/>
                    <a:pt x="0" y="46771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9987429" y="1873554"/>
            <a:ext cx="6537191" cy="6539891"/>
            <a:chOff x="0" y="0"/>
            <a:chExt cx="6476924" cy="64796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477000" cy="6479540"/>
            </a:xfrm>
            <a:custGeom>
              <a:avLst/>
              <a:gdLst/>
              <a:ahLst/>
              <a:cxnLst/>
              <a:rect l="l" t="t" r="r" b="b"/>
              <a:pathLst>
                <a:path w="6477000" h="6479540">
                  <a:moveTo>
                    <a:pt x="0" y="3239770"/>
                  </a:moveTo>
                  <a:cubicBezTo>
                    <a:pt x="0" y="1450467"/>
                    <a:pt x="1449959" y="0"/>
                    <a:pt x="3238500" y="0"/>
                  </a:cubicBezTo>
                  <a:cubicBezTo>
                    <a:pt x="5027041" y="0"/>
                    <a:pt x="6477000" y="1450467"/>
                    <a:pt x="6477000" y="3239770"/>
                  </a:cubicBezTo>
                  <a:cubicBezTo>
                    <a:pt x="6477000" y="5029073"/>
                    <a:pt x="5027041" y="6479540"/>
                    <a:pt x="3238500" y="6479540"/>
                  </a:cubicBezTo>
                  <a:cubicBezTo>
                    <a:pt x="1449959" y="6479540"/>
                    <a:pt x="0" y="5029073"/>
                    <a:pt x="0" y="3239770"/>
                  </a:cubicBezTo>
                  <a:close/>
                </a:path>
              </a:pathLst>
            </a:custGeom>
            <a:blipFill>
              <a:blip r:embed="rId2"/>
              <a:stretch>
                <a:fillRect l="-25029" r="-25029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8700" y="650651"/>
            <a:ext cx="6699093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Capstone 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142413" y="650651"/>
            <a:ext cx="756681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8785" y="2330629"/>
            <a:ext cx="535781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PROBLEM DEFINITION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18785" y="2965402"/>
            <a:ext cx="5357811" cy="1644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The Assignment Management System enables students to track assignments and deadlines with reminders while allowing instructors to assign tasks, monitor progress, and communicate with students.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4731" y="4848225"/>
            <a:ext cx="535781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CONTEXT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09285" y="5596788"/>
            <a:ext cx="5357811" cy="4101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An Assignment Management System (AMS) helps students manage multiple assignments and deadlines while assisting teachers in tracking submissions and ensuring timely completion:                                        •Centralizing all assignments in one platform.</a:t>
            </a:r>
          </a:p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•Allowing both students and instructors to track assignments in real-time.</a:t>
            </a:r>
          </a:p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•Sending automatic reminders to students about upcoming deadlines.</a:t>
            </a:r>
          </a:p>
          <a:p>
            <a:pPr algn="ctr">
              <a:lnSpc>
                <a:spcPts val="3240"/>
              </a:lnSpc>
            </a:pPr>
            <a:endParaRPr lang="en-US" sz="180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062894" y="2330629"/>
            <a:ext cx="535155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TARGET USERS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904615" y="2955877"/>
            <a:ext cx="5687203" cy="6093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9"/>
              </a:lnSpc>
            </a:pPr>
            <a:r>
              <a:rPr lang="en-US" sz="191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•</a:t>
            </a:r>
            <a:r>
              <a:rPr lang="en-US" sz="191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Students: </a:t>
            </a:r>
          </a:p>
          <a:p>
            <a:pPr algn="ctr">
              <a:lnSpc>
                <a:spcPts val="3439"/>
              </a:lnSpc>
            </a:pPr>
            <a:r>
              <a:rPr lang="en-US" sz="191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Students need a system to organize and manage assignments</a:t>
            </a:r>
            <a:r>
              <a:rPr lang="en-US" sz="191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.</a:t>
            </a:r>
          </a:p>
          <a:p>
            <a:pPr algn="ctr">
              <a:lnSpc>
                <a:spcPts val="3439"/>
              </a:lnSpc>
            </a:pPr>
            <a:r>
              <a:rPr lang="en-US" sz="191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•Teachers/Instructors</a:t>
            </a:r>
            <a:r>
              <a:rPr lang="en-US" sz="191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:</a:t>
            </a:r>
          </a:p>
          <a:p>
            <a:pPr algn="ctr">
              <a:lnSpc>
                <a:spcPts val="3439"/>
              </a:lnSpc>
            </a:pPr>
            <a:r>
              <a:rPr lang="en-US" sz="191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  Teachers need a system to track submissions and share updates</a:t>
            </a:r>
          </a:p>
          <a:p>
            <a:pPr algn="ctr">
              <a:lnSpc>
                <a:spcPts val="3439"/>
              </a:lnSpc>
            </a:pPr>
            <a:r>
              <a:rPr lang="en-US" sz="1910" b="1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rPr>
              <a:t>•Educational Institutions:</a:t>
            </a:r>
          </a:p>
          <a:p>
            <a:pPr algn="ctr">
              <a:lnSpc>
                <a:spcPts val="3439"/>
              </a:lnSpc>
            </a:pPr>
            <a:r>
              <a:rPr lang="en-US" sz="191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Institutions need a system to manage assignments and boost engagement</a:t>
            </a:r>
          </a:p>
          <a:p>
            <a:pPr algn="ctr">
              <a:lnSpc>
                <a:spcPts val="3439"/>
              </a:lnSpc>
            </a:pPr>
            <a:endParaRPr lang="en-US" sz="191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algn="ctr">
              <a:lnSpc>
                <a:spcPts val="3439"/>
              </a:lnSpc>
            </a:pPr>
            <a:endParaRPr lang="en-US" sz="191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algn="ctr">
              <a:lnSpc>
                <a:spcPts val="3439"/>
              </a:lnSpc>
            </a:pPr>
            <a:endParaRPr lang="en-US" sz="191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algn="ctr">
              <a:lnSpc>
                <a:spcPts val="3439"/>
              </a:lnSpc>
            </a:pPr>
            <a:endParaRPr lang="en-US" sz="191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  <a:p>
            <a:pPr algn="ctr">
              <a:lnSpc>
                <a:spcPts val="3439"/>
              </a:lnSpc>
            </a:pPr>
            <a:endParaRPr lang="en-US" sz="1910">
              <a:solidFill>
                <a:srgbClr val="00000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062894" y="7196201"/>
            <a:ext cx="535155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PROJECT GOALS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34007" y="7863743"/>
            <a:ext cx="5357811" cy="1644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An Assignment Management System enables tracking, reminders, status monitoring, centralized communication, progress tracking, and file submissions for students and teachers</a:t>
            </a:r>
          </a:p>
        </p:txBody>
      </p:sp>
      <p:sp>
        <p:nvSpPr>
          <p:cNvPr id="18" name="Freeform 18"/>
          <p:cNvSpPr/>
          <p:nvPr/>
        </p:nvSpPr>
        <p:spPr>
          <a:xfrm>
            <a:off x="9522200" y="2956010"/>
            <a:ext cx="2382415" cy="2187490"/>
          </a:xfrm>
          <a:custGeom>
            <a:avLst/>
            <a:gdLst/>
            <a:ahLst/>
            <a:cxnLst/>
            <a:rect l="l" t="t" r="r" b="b"/>
            <a:pathLst>
              <a:path w="2382415" h="2187490">
                <a:moveTo>
                  <a:pt x="0" y="0"/>
                </a:moveTo>
                <a:lnTo>
                  <a:pt x="2382415" y="0"/>
                </a:lnTo>
                <a:lnTo>
                  <a:pt x="2382415" y="2187490"/>
                </a:lnTo>
                <a:lnTo>
                  <a:pt x="0" y="2187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 flipV="1">
            <a:off x="9364995" y="6626331"/>
            <a:ext cx="2382415" cy="2187490"/>
          </a:xfrm>
          <a:custGeom>
            <a:avLst/>
            <a:gdLst/>
            <a:ahLst/>
            <a:cxnLst/>
            <a:rect l="l" t="t" r="r" b="b"/>
            <a:pathLst>
              <a:path w="2382415" h="2187490">
                <a:moveTo>
                  <a:pt x="0" y="2187490"/>
                </a:moveTo>
                <a:lnTo>
                  <a:pt x="2382415" y="2187490"/>
                </a:lnTo>
                <a:lnTo>
                  <a:pt x="2382415" y="0"/>
                </a:lnTo>
                <a:lnTo>
                  <a:pt x="0" y="0"/>
                </a:lnTo>
                <a:lnTo>
                  <a:pt x="0" y="21874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flipH="1">
            <a:off x="6667096" y="2956010"/>
            <a:ext cx="2382415" cy="2187490"/>
          </a:xfrm>
          <a:custGeom>
            <a:avLst/>
            <a:gdLst/>
            <a:ahLst/>
            <a:cxnLst/>
            <a:rect l="l" t="t" r="r" b="b"/>
            <a:pathLst>
              <a:path w="2382415" h="2187490">
                <a:moveTo>
                  <a:pt x="2382415" y="0"/>
                </a:moveTo>
                <a:lnTo>
                  <a:pt x="0" y="0"/>
                </a:lnTo>
                <a:lnTo>
                  <a:pt x="0" y="2187490"/>
                </a:lnTo>
                <a:lnTo>
                  <a:pt x="2382415" y="2187490"/>
                </a:lnTo>
                <a:lnTo>
                  <a:pt x="238241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flipH="1" flipV="1">
            <a:off x="6667096" y="6626331"/>
            <a:ext cx="2382415" cy="2187490"/>
          </a:xfrm>
          <a:custGeom>
            <a:avLst/>
            <a:gdLst/>
            <a:ahLst/>
            <a:cxnLst/>
            <a:rect l="l" t="t" r="r" b="b"/>
            <a:pathLst>
              <a:path w="2382415" h="2187490">
                <a:moveTo>
                  <a:pt x="2382415" y="2187490"/>
                </a:moveTo>
                <a:lnTo>
                  <a:pt x="0" y="2187490"/>
                </a:lnTo>
                <a:lnTo>
                  <a:pt x="0" y="0"/>
                </a:lnTo>
                <a:lnTo>
                  <a:pt x="2382415" y="0"/>
                </a:lnTo>
                <a:lnTo>
                  <a:pt x="2382415" y="218749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5066"/>
            <a:ext cx="8514087" cy="1246496"/>
            <a:chOff x="0" y="0"/>
            <a:chExt cx="11352116" cy="16619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352149" cy="1662049"/>
            </a:xfrm>
            <a:custGeom>
              <a:avLst/>
              <a:gdLst/>
              <a:ahLst/>
              <a:cxnLst/>
              <a:rect l="l" t="t" r="r" b="b"/>
              <a:pathLst>
                <a:path w="11352149" h="1662049">
                  <a:moveTo>
                    <a:pt x="0" y="0"/>
                  </a:moveTo>
                  <a:lnTo>
                    <a:pt x="11352149" y="0"/>
                  </a:lnTo>
                  <a:lnTo>
                    <a:pt x="11352149" y="1662049"/>
                  </a:lnTo>
                  <a:lnTo>
                    <a:pt x="0" y="1662049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7897504" y="375066"/>
            <a:ext cx="1246496" cy="1246496"/>
            <a:chOff x="0" y="0"/>
            <a:chExt cx="1661994" cy="166199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1922" cy="1661922"/>
            </a:xfrm>
            <a:custGeom>
              <a:avLst/>
              <a:gdLst/>
              <a:ahLst/>
              <a:cxnLst/>
              <a:rect l="l" t="t" r="r" b="b"/>
              <a:pathLst>
                <a:path w="1661922" h="1661922">
                  <a:moveTo>
                    <a:pt x="0" y="830961"/>
                  </a:moveTo>
                  <a:cubicBezTo>
                    <a:pt x="0" y="1289939"/>
                    <a:pt x="372110" y="1661922"/>
                    <a:pt x="830961" y="1661922"/>
                  </a:cubicBezTo>
                  <a:cubicBezTo>
                    <a:pt x="1289812" y="1661922"/>
                    <a:pt x="1661922" y="1289812"/>
                    <a:pt x="1661922" y="830961"/>
                  </a:cubicBezTo>
                  <a:cubicBezTo>
                    <a:pt x="1661922" y="372110"/>
                    <a:pt x="1289939" y="0"/>
                    <a:pt x="830961" y="0"/>
                  </a:cubicBezTo>
                  <a:cubicBezTo>
                    <a:pt x="371983" y="0"/>
                    <a:pt x="0" y="372110"/>
                    <a:pt x="0" y="830961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979826" y="457388"/>
            <a:ext cx="1081854" cy="1081851"/>
            <a:chOff x="0" y="0"/>
            <a:chExt cx="1442472" cy="144246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42466" cy="1442466"/>
            </a:xfrm>
            <a:custGeom>
              <a:avLst/>
              <a:gdLst/>
              <a:ahLst/>
              <a:cxnLst/>
              <a:rect l="l" t="t" r="r" b="b"/>
              <a:pathLst>
                <a:path w="1442466" h="1442466">
                  <a:moveTo>
                    <a:pt x="0" y="721233"/>
                  </a:moveTo>
                  <a:cubicBezTo>
                    <a:pt x="0" y="1119505"/>
                    <a:pt x="322961" y="1442466"/>
                    <a:pt x="721233" y="1442466"/>
                  </a:cubicBezTo>
                  <a:cubicBezTo>
                    <a:pt x="1119505" y="1442466"/>
                    <a:pt x="1442466" y="1119505"/>
                    <a:pt x="1442466" y="721233"/>
                  </a:cubicBezTo>
                  <a:cubicBezTo>
                    <a:pt x="1442466" y="322961"/>
                    <a:pt x="1119505" y="0"/>
                    <a:pt x="721233" y="0"/>
                  </a:cubicBezTo>
                  <a:cubicBezTo>
                    <a:pt x="322961" y="0"/>
                    <a:pt x="0" y="322961"/>
                    <a:pt x="0" y="7212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800659" y="2617568"/>
            <a:ext cx="5367218" cy="6258545"/>
            <a:chOff x="0" y="0"/>
            <a:chExt cx="1413588" cy="16483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13588" cy="1648341"/>
            </a:xfrm>
            <a:custGeom>
              <a:avLst/>
              <a:gdLst/>
              <a:ahLst/>
              <a:cxnLst/>
              <a:rect l="l" t="t" r="r" b="b"/>
              <a:pathLst>
                <a:path w="1413588" h="1648341">
                  <a:moveTo>
                    <a:pt x="73565" y="0"/>
                  </a:moveTo>
                  <a:lnTo>
                    <a:pt x="1340024" y="0"/>
                  </a:lnTo>
                  <a:cubicBezTo>
                    <a:pt x="1380652" y="0"/>
                    <a:pt x="1413588" y="32936"/>
                    <a:pt x="1413588" y="73565"/>
                  </a:cubicBezTo>
                  <a:lnTo>
                    <a:pt x="1413588" y="1574777"/>
                  </a:lnTo>
                  <a:cubicBezTo>
                    <a:pt x="1413588" y="1615405"/>
                    <a:pt x="1380652" y="1648341"/>
                    <a:pt x="1340024" y="1648341"/>
                  </a:cubicBezTo>
                  <a:lnTo>
                    <a:pt x="73565" y="1648341"/>
                  </a:lnTo>
                  <a:cubicBezTo>
                    <a:pt x="32936" y="1648341"/>
                    <a:pt x="0" y="1615405"/>
                    <a:pt x="0" y="1574777"/>
                  </a:cubicBezTo>
                  <a:lnTo>
                    <a:pt x="0" y="73565"/>
                  </a:lnTo>
                  <a:cubicBezTo>
                    <a:pt x="0" y="32936"/>
                    <a:pt x="32936" y="0"/>
                    <a:pt x="73565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413588" cy="1686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921952" y="2617568"/>
            <a:ext cx="5337348" cy="6258545"/>
            <a:chOff x="0" y="0"/>
            <a:chExt cx="1405721" cy="164834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405721" cy="1648341"/>
            </a:xfrm>
            <a:custGeom>
              <a:avLst/>
              <a:gdLst/>
              <a:ahLst/>
              <a:cxnLst/>
              <a:rect l="l" t="t" r="r" b="b"/>
              <a:pathLst>
                <a:path w="1405721" h="1648341">
                  <a:moveTo>
                    <a:pt x="73976" y="0"/>
                  </a:moveTo>
                  <a:lnTo>
                    <a:pt x="1331745" y="0"/>
                  </a:lnTo>
                  <a:cubicBezTo>
                    <a:pt x="1372601" y="0"/>
                    <a:pt x="1405721" y="33120"/>
                    <a:pt x="1405721" y="73976"/>
                  </a:cubicBezTo>
                  <a:lnTo>
                    <a:pt x="1405721" y="1574365"/>
                  </a:lnTo>
                  <a:cubicBezTo>
                    <a:pt x="1405721" y="1615221"/>
                    <a:pt x="1372601" y="1648341"/>
                    <a:pt x="1331745" y="1648341"/>
                  </a:cubicBezTo>
                  <a:lnTo>
                    <a:pt x="73976" y="1648341"/>
                  </a:lnTo>
                  <a:cubicBezTo>
                    <a:pt x="54357" y="1648341"/>
                    <a:pt x="35540" y="1640547"/>
                    <a:pt x="21667" y="1626674"/>
                  </a:cubicBezTo>
                  <a:cubicBezTo>
                    <a:pt x="7794" y="1612801"/>
                    <a:pt x="0" y="1593985"/>
                    <a:pt x="0" y="1574365"/>
                  </a:cubicBezTo>
                  <a:lnTo>
                    <a:pt x="0" y="73976"/>
                  </a:lnTo>
                  <a:cubicBezTo>
                    <a:pt x="0" y="54357"/>
                    <a:pt x="7794" y="35540"/>
                    <a:pt x="21667" y="21667"/>
                  </a:cubicBezTo>
                  <a:cubicBezTo>
                    <a:pt x="35540" y="7794"/>
                    <a:pt x="54357" y="0"/>
                    <a:pt x="73976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405721" cy="1686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602015" y="2617568"/>
            <a:ext cx="5176560" cy="6258545"/>
            <a:chOff x="0" y="0"/>
            <a:chExt cx="1363374" cy="164834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63374" cy="1648341"/>
            </a:xfrm>
            <a:custGeom>
              <a:avLst/>
              <a:gdLst/>
              <a:ahLst/>
              <a:cxnLst/>
              <a:rect l="l" t="t" r="r" b="b"/>
              <a:pathLst>
                <a:path w="1363374" h="1648341">
                  <a:moveTo>
                    <a:pt x="76274" y="0"/>
                  </a:moveTo>
                  <a:lnTo>
                    <a:pt x="1287100" y="0"/>
                  </a:lnTo>
                  <a:cubicBezTo>
                    <a:pt x="1329225" y="0"/>
                    <a:pt x="1363374" y="34149"/>
                    <a:pt x="1363374" y="76274"/>
                  </a:cubicBezTo>
                  <a:lnTo>
                    <a:pt x="1363374" y="1572067"/>
                  </a:lnTo>
                  <a:cubicBezTo>
                    <a:pt x="1363374" y="1592296"/>
                    <a:pt x="1355338" y="1611697"/>
                    <a:pt x="1341034" y="1626001"/>
                  </a:cubicBezTo>
                  <a:cubicBezTo>
                    <a:pt x="1326729" y="1640305"/>
                    <a:pt x="1307329" y="1648341"/>
                    <a:pt x="1287100" y="1648341"/>
                  </a:cubicBezTo>
                  <a:lnTo>
                    <a:pt x="76274" y="1648341"/>
                  </a:lnTo>
                  <a:cubicBezTo>
                    <a:pt x="56045" y="1648341"/>
                    <a:pt x="36644" y="1640305"/>
                    <a:pt x="22340" y="1626001"/>
                  </a:cubicBezTo>
                  <a:cubicBezTo>
                    <a:pt x="8036" y="1611697"/>
                    <a:pt x="0" y="1592296"/>
                    <a:pt x="0" y="1572067"/>
                  </a:cubicBezTo>
                  <a:lnTo>
                    <a:pt x="0" y="76274"/>
                  </a:lnTo>
                  <a:cubicBezTo>
                    <a:pt x="0" y="56045"/>
                    <a:pt x="8036" y="36644"/>
                    <a:pt x="22340" y="22340"/>
                  </a:cubicBezTo>
                  <a:cubicBezTo>
                    <a:pt x="36644" y="8036"/>
                    <a:pt x="56045" y="0"/>
                    <a:pt x="76274" y="0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363374" cy="16864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650651"/>
            <a:ext cx="6375082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Capstone project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260235" y="650651"/>
            <a:ext cx="521037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1">
                <a:solidFill>
                  <a:srgbClr val="5755FE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87961" y="3193055"/>
            <a:ext cx="639261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CORE DATABASE ENTITIES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76562" y="4031255"/>
            <a:ext cx="4034853" cy="4937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1944" dirty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•</a:t>
            </a:r>
            <a:r>
              <a:rPr lang="en-US" sz="1944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Students :</a:t>
            </a:r>
            <a:r>
              <a:rPr lang="en-US" sz="1944" dirty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student id, names, email, phone number​</a:t>
            </a:r>
          </a:p>
          <a:p>
            <a:pPr algn="ctr">
              <a:lnSpc>
                <a:spcPts val="3499"/>
              </a:lnSpc>
            </a:pPr>
            <a:r>
              <a:rPr lang="en-US" sz="1944" dirty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•</a:t>
            </a:r>
            <a:r>
              <a:rPr lang="en-US" sz="1944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Instructor: </a:t>
            </a:r>
            <a:r>
              <a:rPr lang="en-US" sz="1944" dirty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instructor id, names, email, phone number​</a:t>
            </a:r>
          </a:p>
          <a:p>
            <a:pPr algn="ctr">
              <a:lnSpc>
                <a:spcPts val="3499"/>
              </a:lnSpc>
            </a:pPr>
            <a:r>
              <a:rPr lang="en-US" sz="1944" dirty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•</a:t>
            </a:r>
            <a:r>
              <a:rPr lang="en-US" sz="1944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Assignment:</a:t>
            </a:r>
            <a:r>
              <a:rPr lang="en-US" sz="1944" dirty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assignment id, tittle, subject, created by</a:t>
            </a:r>
            <a:r>
              <a:rPr lang="en-US" sz="1944" dirty="0" smtClean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​, due date</a:t>
            </a:r>
            <a:endParaRPr lang="en-US" sz="1944" dirty="0">
              <a:solidFill>
                <a:srgbClr val="FFFFFF"/>
              </a:solidFill>
              <a:latin typeface="Futura"/>
              <a:ea typeface="Futura"/>
              <a:cs typeface="Futura"/>
              <a:sym typeface="Futura"/>
            </a:endParaRPr>
          </a:p>
          <a:p>
            <a:pPr algn="ctr">
              <a:lnSpc>
                <a:spcPts val="3499"/>
              </a:lnSpc>
            </a:pPr>
            <a:r>
              <a:rPr lang="en-US" sz="1944" dirty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•</a:t>
            </a:r>
            <a:r>
              <a:rPr lang="en-US" sz="1944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Submission: </a:t>
            </a:r>
            <a:r>
              <a:rPr lang="en-US" sz="1944" dirty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submission id, Assignment id, student id​</a:t>
            </a:r>
          </a:p>
          <a:p>
            <a:pPr algn="ctr">
              <a:lnSpc>
                <a:spcPts val="3499"/>
              </a:lnSpc>
            </a:pPr>
            <a:r>
              <a:rPr lang="en-US" sz="1944" dirty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•</a:t>
            </a:r>
            <a:r>
              <a:rPr lang="en-US" sz="1944" b="1" dirty="0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Reminder:</a:t>
            </a:r>
            <a:r>
              <a:rPr lang="en-US" sz="1944" dirty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reminder id, </a:t>
            </a:r>
            <a:r>
              <a:rPr lang="en-US" sz="1944" dirty="0" smtClean="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message, reminder date, student id</a:t>
            </a:r>
            <a:endParaRPr lang="en-US" sz="1944" dirty="0">
              <a:solidFill>
                <a:srgbClr val="FFFFFF"/>
              </a:solidFill>
              <a:latin typeface="Futura"/>
              <a:ea typeface="Futura"/>
              <a:cs typeface="Futura"/>
              <a:sym typeface="Futura"/>
            </a:endParaRPr>
          </a:p>
          <a:p>
            <a:pPr algn="ctr">
              <a:lnSpc>
                <a:spcPts val="3499"/>
              </a:lnSpc>
            </a:pPr>
            <a:endParaRPr lang="en-US" sz="1944" dirty="0">
              <a:solidFill>
                <a:srgbClr val="FFFFFF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592171" y="3193055"/>
            <a:ext cx="399690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Benefits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769175" y="3802655"/>
            <a:ext cx="3904290" cy="5275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4489" lvl="1" indent="-192245" algn="ctr">
              <a:lnSpc>
                <a:spcPts val="3205"/>
              </a:lnSpc>
              <a:buFont typeface="Arial"/>
              <a:buChar char="•"/>
            </a:pPr>
            <a:r>
              <a:rPr lang="en-US" sz="178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Organization &amp; Time Management: Streamlines assignment tracking and deadlines with automated reminders.</a:t>
            </a:r>
          </a:p>
          <a:p>
            <a:pPr marL="384489" lvl="1" indent="-192245" algn="ctr">
              <a:lnSpc>
                <a:spcPts val="3205"/>
              </a:lnSpc>
              <a:buFont typeface="Arial"/>
              <a:buChar char="•"/>
            </a:pPr>
            <a:r>
              <a:rPr lang="en-US" sz="178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Collaboration &amp; Feedback: Facilitates real-time communication and efficient grading.</a:t>
            </a:r>
          </a:p>
          <a:p>
            <a:pPr marL="384489" lvl="1" indent="-192245" algn="ctr">
              <a:lnSpc>
                <a:spcPts val="3205"/>
              </a:lnSpc>
              <a:buFont typeface="Arial"/>
              <a:buChar char="•"/>
            </a:pPr>
            <a:r>
              <a:rPr lang="en-US" sz="178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Paperless &amp; Centralized: Reduces paper use and stores all data in one place.</a:t>
            </a:r>
          </a:p>
          <a:p>
            <a:pPr marL="384489" lvl="1" indent="-192245" algn="ctr">
              <a:lnSpc>
                <a:spcPts val="3205"/>
              </a:lnSpc>
              <a:buFont typeface="Arial"/>
              <a:buChar char="•"/>
            </a:pPr>
            <a:r>
              <a:rPr lang="en-US" sz="178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Reduced Admin Burden: Automates tasks, easing educators' workload.</a:t>
            </a:r>
          </a:p>
          <a:p>
            <a:pPr algn="ctr">
              <a:lnSpc>
                <a:spcPts val="3205"/>
              </a:lnSpc>
            </a:pPr>
            <a:endParaRPr lang="en-US" sz="1780">
              <a:solidFill>
                <a:srgbClr val="FFFFFF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782816" y="3193055"/>
            <a:ext cx="3996912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1">
                <a:solidFill>
                  <a:srgbClr val="FFFF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RELATIONSHIP</a:t>
            </a:r>
          </a:p>
          <a:p>
            <a:pPr algn="ctr">
              <a:lnSpc>
                <a:spcPts val="3600"/>
              </a:lnSpc>
            </a:pPr>
            <a:endParaRPr lang="en-US" sz="3000" b="1">
              <a:solidFill>
                <a:srgbClr val="FFFFFF"/>
              </a:solidFill>
              <a:latin typeface="Futura Ultra-Bold"/>
              <a:ea typeface="Futura Ultra-Bold"/>
              <a:cs typeface="Futura Ultra-Bold"/>
              <a:sym typeface="Futura Ultra-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7145544" y="4488455"/>
            <a:ext cx="3996912" cy="287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•</a:t>
            </a:r>
            <a:r>
              <a:rPr lang="en-US" sz="1800" b="1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Student</a:t>
            </a:r>
            <a:r>
              <a:rPr lang="en-US"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-Submission​</a:t>
            </a:r>
          </a:p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•</a:t>
            </a:r>
            <a:r>
              <a:rPr lang="en-US" sz="1800" b="1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Assignment</a:t>
            </a:r>
            <a:r>
              <a:rPr lang="en-US"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-Submission​</a:t>
            </a:r>
          </a:p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•</a:t>
            </a:r>
            <a:r>
              <a:rPr lang="en-US" sz="1800" b="1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Instructor</a:t>
            </a:r>
            <a:r>
              <a:rPr lang="en-US"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-Assignment​</a:t>
            </a:r>
          </a:p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•</a:t>
            </a:r>
            <a:r>
              <a:rPr lang="en-US" sz="1800" b="1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Instructor</a:t>
            </a:r>
            <a:r>
              <a:rPr lang="en-US"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-Course​</a:t>
            </a:r>
          </a:p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•</a:t>
            </a:r>
            <a:r>
              <a:rPr lang="en-US" sz="1800" b="1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Student</a:t>
            </a:r>
            <a:r>
              <a:rPr lang="en-US"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 –Course​</a:t>
            </a:r>
          </a:p>
          <a:p>
            <a:pPr algn="ctr">
              <a:lnSpc>
                <a:spcPts val="3240"/>
              </a:lnSpc>
            </a:pPr>
            <a:r>
              <a:rPr lang="en-US"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•</a:t>
            </a:r>
            <a:r>
              <a:rPr lang="en-US" sz="1800" b="1">
                <a:solidFill>
                  <a:srgbClr val="FFFFFF"/>
                </a:solidFill>
                <a:latin typeface="Futura Bold"/>
                <a:ea typeface="Futura Bold"/>
                <a:cs typeface="Futura Bold"/>
                <a:sym typeface="Futura Bold"/>
              </a:rPr>
              <a:t>Reminder</a:t>
            </a:r>
            <a:r>
              <a:rPr lang="en-US" sz="1800">
                <a:solidFill>
                  <a:srgbClr val="FFFFFF"/>
                </a:solidFill>
                <a:latin typeface="Futura"/>
                <a:ea typeface="Futura"/>
                <a:cs typeface="Futura"/>
                <a:sym typeface="Futura"/>
              </a:rPr>
              <a:t>-Student​</a:t>
            </a:r>
          </a:p>
          <a:p>
            <a:pPr algn="ctr">
              <a:lnSpc>
                <a:spcPts val="3240"/>
              </a:lnSpc>
            </a:pPr>
            <a:endParaRPr lang="en-US" sz="1800">
              <a:solidFill>
                <a:srgbClr val="FFFFFF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315</Words>
  <Application>Microsoft Office PowerPoint</Application>
  <PresentationFormat>Custom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Futura Ultra-Bold</vt:lpstr>
      <vt:lpstr>Futura</vt:lpstr>
      <vt:lpstr>Calibri</vt:lpstr>
      <vt:lpstr>Futura 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DuEMATE</dc:title>
  <dc:creator>sifa jolie blandine</dc:creator>
  <cp:lastModifiedBy>Microsoft account</cp:lastModifiedBy>
  <cp:revision>4</cp:revision>
  <dcterms:created xsi:type="dcterms:W3CDTF">2006-08-16T00:00:00Z</dcterms:created>
  <dcterms:modified xsi:type="dcterms:W3CDTF">2025-05-08T12:17:00Z</dcterms:modified>
  <dc:identifier>DAGi1ak1YMI</dc:identifier>
</cp:coreProperties>
</file>