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1" r:id="rId3"/>
    <p:sldId id="263" r:id="rId4"/>
    <p:sldId id="265" r:id="rId5"/>
    <p:sldId id="264" r:id="rId6"/>
    <p:sldId id="267" r:id="rId7"/>
    <p:sldId id="268" r:id="rId8"/>
    <p:sldId id="266" r:id="rId9"/>
    <p:sldId id="270" r:id="rId10"/>
    <p:sldId id="271" r:id="rId11"/>
    <p:sldId id="274" r:id="rId12"/>
    <p:sldId id="259" r:id="rId13"/>
    <p:sldId id="272" r:id="rId14"/>
    <p:sldId id="273" r:id="rId15"/>
    <p:sldId id="257"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84986"/>
  </p:normalViewPr>
  <p:slideViewPr>
    <p:cSldViewPr snapToGrid="0" snapToObjects="1">
      <p:cViewPr varScale="1">
        <p:scale>
          <a:sx n="106" d="100"/>
          <a:sy n="106"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CB4B0-3BD4-B348-A2A1-E257A19F72AA}" type="doc">
      <dgm:prSet loTypeId="urn:microsoft.com/office/officeart/2005/8/layout/radial3" loCatId="" qsTypeId="urn:microsoft.com/office/officeart/2005/8/quickstyle/simple1" qsCatId="simple" csTypeId="urn:microsoft.com/office/officeart/2005/8/colors/accent1_2" csCatId="accent1" phldr="1"/>
      <dgm:spPr/>
      <dgm:t>
        <a:bodyPr/>
        <a:lstStyle/>
        <a:p>
          <a:endParaRPr lang="en-GB"/>
        </a:p>
      </dgm:t>
    </dgm:pt>
    <dgm:pt modelId="{A78FA1D1-3817-9940-B279-125C8FA2BB25}">
      <dgm:prSet phldrT="[Text]"/>
      <dgm:spPr/>
      <dgm:t>
        <a:bodyPr/>
        <a:lstStyle/>
        <a:p>
          <a:r>
            <a:rPr lang="en-GB" dirty="0" err="1"/>
            <a:t>Depresision</a:t>
          </a:r>
          <a:endParaRPr lang="en-GB" dirty="0"/>
        </a:p>
      </dgm:t>
    </dgm:pt>
    <dgm:pt modelId="{E17EBAB9-AF02-B44D-9029-BC2C7E30510F}" type="parTrans" cxnId="{E0518B7A-3522-5945-B704-A3A6238BD63D}">
      <dgm:prSet/>
      <dgm:spPr/>
      <dgm:t>
        <a:bodyPr/>
        <a:lstStyle/>
        <a:p>
          <a:endParaRPr lang="en-GB"/>
        </a:p>
      </dgm:t>
    </dgm:pt>
    <dgm:pt modelId="{58BBA062-7D06-F544-ACBA-233194128C44}" type="sibTrans" cxnId="{E0518B7A-3522-5945-B704-A3A6238BD63D}">
      <dgm:prSet/>
      <dgm:spPr/>
      <dgm:t>
        <a:bodyPr/>
        <a:lstStyle/>
        <a:p>
          <a:endParaRPr lang="en-GB"/>
        </a:p>
      </dgm:t>
    </dgm:pt>
    <dgm:pt modelId="{779AD8E1-87FE-D745-87FF-910D3D23B102}">
      <dgm:prSet phldrT="[Text]"/>
      <dgm:spPr>
        <a:solidFill>
          <a:schemeClr val="accent2">
            <a:alpha val="50000"/>
          </a:schemeClr>
        </a:solidFill>
      </dgm:spPr>
      <dgm:t>
        <a:bodyPr/>
        <a:lstStyle/>
        <a:p>
          <a:r>
            <a:rPr lang="en-GB" dirty="0"/>
            <a:t>Depressed mood</a:t>
          </a:r>
        </a:p>
      </dgm:t>
    </dgm:pt>
    <dgm:pt modelId="{75479B04-1D08-8349-9D09-37D40B4F84F9}" type="parTrans" cxnId="{11805C89-1495-CD4A-9EA1-0FCC2965620B}">
      <dgm:prSet/>
      <dgm:spPr/>
      <dgm:t>
        <a:bodyPr/>
        <a:lstStyle/>
        <a:p>
          <a:endParaRPr lang="en-GB"/>
        </a:p>
      </dgm:t>
    </dgm:pt>
    <dgm:pt modelId="{79665D58-30AE-9A48-A5B4-2D5EA6B166B5}" type="sibTrans" cxnId="{11805C89-1495-CD4A-9EA1-0FCC2965620B}">
      <dgm:prSet/>
      <dgm:spPr/>
      <dgm:t>
        <a:bodyPr/>
        <a:lstStyle/>
        <a:p>
          <a:endParaRPr lang="en-GB"/>
        </a:p>
      </dgm:t>
    </dgm:pt>
    <dgm:pt modelId="{46CA0683-9DC1-A847-969A-8521865A6024}">
      <dgm:prSet phldrT="[Text]"/>
      <dgm:spPr>
        <a:solidFill>
          <a:schemeClr val="accent2">
            <a:alpha val="50000"/>
          </a:schemeClr>
        </a:solidFill>
      </dgm:spPr>
      <dgm:t>
        <a:bodyPr/>
        <a:lstStyle/>
        <a:p>
          <a:r>
            <a:rPr lang="en-GB" dirty="0"/>
            <a:t>Loss of interest or pleasure	</a:t>
          </a:r>
        </a:p>
      </dgm:t>
    </dgm:pt>
    <dgm:pt modelId="{22C2DE80-4B05-3847-BDAE-CEC9C64F2CBF}" type="parTrans" cxnId="{802F36D1-6398-3044-A6AD-3A51E033DD89}">
      <dgm:prSet/>
      <dgm:spPr/>
      <dgm:t>
        <a:bodyPr/>
        <a:lstStyle/>
        <a:p>
          <a:endParaRPr lang="en-GB"/>
        </a:p>
      </dgm:t>
    </dgm:pt>
    <dgm:pt modelId="{1FA27D88-CB66-DA4D-9EF8-EDFCDC6A33A5}" type="sibTrans" cxnId="{802F36D1-6398-3044-A6AD-3A51E033DD89}">
      <dgm:prSet/>
      <dgm:spPr/>
      <dgm:t>
        <a:bodyPr/>
        <a:lstStyle/>
        <a:p>
          <a:endParaRPr lang="en-GB"/>
        </a:p>
      </dgm:t>
    </dgm:pt>
    <dgm:pt modelId="{8B6F758C-4406-C947-B708-672BCDD25160}">
      <dgm:prSet phldrT="[Text]"/>
      <dgm:spPr/>
      <dgm:t>
        <a:bodyPr/>
        <a:lstStyle/>
        <a:p>
          <a:r>
            <a:rPr lang="en-GB" dirty="0"/>
            <a:t>Impaired ability to think, concentrate, or make decisions</a:t>
          </a:r>
        </a:p>
      </dgm:t>
    </dgm:pt>
    <dgm:pt modelId="{10B36F24-3D7E-5446-B619-ECE8D2C043E5}" type="parTrans" cxnId="{540FD81D-E11C-E445-90F4-312DDD7F2CA6}">
      <dgm:prSet/>
      <dgm:spPr/>
      <dgm:t>
        <a:bodyPr/>
        <a:lstStyle/>
        <a:p>
          <a:endParaRPr lang="en-GB"/>
        </a:p>
      </dgm:t>
    </dgm:pt>
    <dgm:pt modelId="{C839C0F5-6BDB-0C4C-A044-D9CFC3BE1FD2}" type="sibTrans" cxnId="{540FD81D-E11C-E445-90F4-312DDD7F2CA6}">
      <dgm:prSet/>
      <dgm:spPr/>
      <dgm:t>
        <a:bodyPr/>
        <a:lstStyle/>
        <a:p>
          <a:endParaRPr lang="en-GB"/>
        </a:p>
      </dgm:t>
    </dgm:pt>
    <dgm:pt modelId="{7EECE245-BBAA-E742-B880-46FBEC780844}">
      <dgm:prSet phldrT="[Text]"/>
      <dgm:spPr/>
      <dgm:t>
        <a:bodyPr/>
        <a:lstStyle/>
        <a:p>
          <a:r>
            <a:rPr lang="en-GB" dirty="0"/>
            <a:t>Recurrent thoughts of death</a:t>
          </a:r>
        </a:p>
      </dgm:t>
    </dgm:pt>
    <dgm:pt modelId="{347904D1-7984-2A4A-BDFE-B9891FCD0688}" type="parTrans" cxnId="{D84F81F3-A28F-2243-91FE-9CADFB9A372B}">
      <dgm:prSet/>
      <dgm:spPr/>
      <dgm:t>
        <a:bodyPr/>
        <a:lstStyle/>
        <a:p>
          <a:endParaRPr lang="en-GB"/>
        </a:p>
      </dgm:t>
    </dgm:pt>
    <dgm:pt modelId="{FF533976-72D9-0B47-B1CC-77985A62A79A}" type="sibTrans" cxnId="{D84F81F3-A28F-2243-91FE-9CADFB9A372B}">
      <dgm:prSet/>
      <dgm:spPr/>
      <dgm:t>
        <a:bodyPr/>
        <a:lstStyle/>
        <a:p>
          <a:endParaRPr lang="en-GB"/>
        </a:p>
      </dgm:t>
    </dgm:pt>
    <dgm:pt modelId="{54E05A98-372E-6749-80C4-AA34DB54680F}">
      <dgm:prSet phldrT="[Text]"/>
      <dgm:spPr/>
      <dgm:t>
        <a:bodyPr/>
        <a:lstStyle/>
        <a:p>
          <a:r>
            <a:rPr lang="en-GB" dirty="0"/>
            <a:t>Significant unintentional </a:t>
          </a:r>
          <a:r>
            <a:rPr lang="en-GB" dirty="0" err="1"/>
            <a:t>wieghtloss</a:t>
          </a:r>
          <a:r>
            <a:rPr lang="en-GB" dirty="0"/>
            <a:t>/gain or decrease/increase appetite</a:t>
          </a:r>
        </a:p>
      </dgm:t>
    </dgm:pt>
    <dgm:pt modelId="{4A8BE3E3-1E9E-9E40-A104-33CF756138D7}" type="parTrans" cxnId="{E601CEBB-1C69-FD43-B8F8-67643677F014}">
      <dgm:prSet/>
      <dgm:spPr/>
      <dgm:t>
        <a:bodyPr/>
        <a:lstStyle/>
        <a:p>
          <a:endParaRPr lang="en-GB"/>
        </a:p>
      </dgm:t>
    </dgm:pt>
    <dgm:pt modelId="{38CBF3B5-E81C-BC47-BC77-D5DB333E1ADC}" type="sibTrans" cxnId="{E601CEBB-1C69-FD43-B8F8-67643677F014}">
      <dgm:prSet/>
      <dgm:spPr/>
      <dgm:t>
        <a:bodyPr/>
        <a:lstStyle/>
        <a:p>
          <a:endParaRPr lang="en-GB"/>
        </a:p>
      </dgm:t>
    </dgm:pt>
    <dgm:pt modelId="{71046224-4B78-9445-82FE-DBEB36D18E71}">
      <dgm:prSet phldrT="[Text]"/>
      <dgm:spPr/>
      <dgm:t>
        <a:bodyPr/>
        <a:lstStyle/>
        <a:p>
          <a:r>
            <a:rPr lang="en-GB" dirty="0"/>
            <a:t>Sleep disturbance</a:t>
          </a:r>
        </a:p>
      </dgm:t>
    </dgm:pt>
    <dgm:pt modelId="{3429B127-9F6C-BA42-9BA8-3106DADEEC99}" type="parTrans" cxnId="{31D3CA9D-96EA-C04F-8B13-E839049E3A41}">
      <dgm:prSet/>
      <dgm:spPr/>
      <dgm:t>
        <a:bodyPr/>
        <a:lstStyle/>
        <a:p>
          <a:endParaRPr lang="en-GB"/>
        </a:p>
      </dgm:t>
    </dgm:pt>
    <dgm:pt modelId="{B8ED89D1-E9FF-304C-BA96-D69D916382A0}" type="sibTrans" cxnId="{31D3CA9D-96EA-C04F-8B13-E839049E3A41}">
      <dgm:prSet/>
      <dgm:spPr/>
      <dgm:t>
        <a:bodyPr/>
        <a:lstStyle/>
        <a:p>
          <a:endParaRPr lang="en-GB"/>
        </a:p>
      </dgm:t>
    </dgm:pt>
    <dgm:pt modelId="{941560A2-948F-9644-BEDF-70E98BFA81E3}">
      <dgm:prSet phldrT="[Text]"/>
      <dgm:spPr/>
      <dgm:t>
        <a:bodyPr/>
        <a:lstStyle/>
        <a:p>
          <a:r>
            <a:rPr lang="en-GB" dirty="0" err="1"/>
            <a:t>Psuchomotor</a:t>
          </a:r>
          <a:r>
            <a:rPr lang="en-GB" dirty="0"/>
            <a:t> changes</a:t>
          </a:r>
        </a:p>
      </dgm:t>
    </dgm:pt>
    <dgm:pt modelId="{79FF9BF8-E744-7F4F-9600-0B2821C3B92A}" type="parTrans" cxnId="{64B8D8B5-E342-1540-8436-A02C7A30B014}">
      <dgm:prSet/>
      <dgm:spPr/>
      <dgm:t>
        <a:bodyPr/>
        <a:lstStyle/>
        <a:p>
          <a:endParaRPr lang="en-GB"/>
        </a:p>
      </dgm:t>
    </dgm:pt>
    <dgm:pt modelId="{3FAA66F7-55DD-4845-A16D-1E50DDB7A304}" type="sibTrans" cxnId="{64B8D8B5-E342-1540-8436-A02C7A30B014}">
      <dgm:prSet/>
      <dgm:spPr/>
      <dgm:t>
        <a:bodyPr/>
        <a:lstStyle/>
        <a:p>
          <a:endParaRPr lang="en-GB"/>
        </a:p>
      </dgm:t>
    </dgm:pt>
    <dgm:pt modelId="{2B9FF8B0-AF98-F54F-AC60-83C45859026A}">
      <dgm:prSet phldrT="[Text]"/>
      <dgm:spPr/>
      <dgm:t>
        <a:bodyPr/>
        <a:lstStyle/>
        <a:p>
          <a:r>
            <a:rPr lang="en-GB" dirty="0"/>
            <a:t>Tiredness, fatigue, or low energy, decreased efficiency</a:t>
          </a:r>
        </a:p>
      </dgm:t>
    </dgm:pt>
    <dgm:pt modelId="{777C8923-4507-644A-921E-3B6A006599A0}" type="parTrans" cxnId="{07C3738C-C262-5C4C-86B1-5DC8127C8F84}">
      <dgm:prSet/>
      <dgm:spPr/>
      <dgm:t>
        <a:bodyPr/>
        <a:lstStyle/>
        <a:p>
          <a:endParaRPr lang="en-GB"/>
        </a:p>
      </dgm:t>
    </dgm:pt>
    <dgm:pt modelId="{A3B55BC9-F0EE-4241-9DBC-37E6E6F8A08A}" type="sibTrans" cxnId="{07C3738C-C262-5C4C-86B1-5DC8127C8F84}">
      <dgm:prSet/>
      <dgm:spPr/>
      <dgm:t>
        <a:bodyPr/>
        <a:lstStyle/>
        <a:p>
          <a:endParaRPr lang="en-GB"/>
        </a:p>
      </dgm:t>
    </dgm:pt>
    <dgm:pt modelId="{8529BE54-9546-B345-BE18-27AF2A120A67}">
      <dgm:prSet phldrT="[Text]"/>
      <dgm:spPr/>
      <dgm:t>
        <a:bodyPr/>
        <a:lstStyle/>
        <a:p>
          <a:r>
            <a:rPr lang="en-GB" dirty="0"/>
            <a:t>A sense of worthlessness or excessive, inappropriate, or delusional guilt</a:t>
          </a:r>
        </a:p>
      </dgm:t>
    </dgm:pt>
    <dgm:pt modelId="{DD7652A4-F626-1643-A3EC-B709B44601E9}" type="parTrans" cxnId="{19CABB1F-F890-3D46-A83E-485B4B9979D4}">
      <dgm:prSet/>
      <dgm:spPr/>
      <dgm:t>
        <a:bodyPr/>
        <a:lstStyle/>
        <a:p>
          <a:endParaRPr lang="en-GB"/>
        </a:p>
      </dgm:t>
    </dgm:pt>
    <dgm:pt modelId="{BB25B247-E048-BB46-8B9E-75755B26C1B7}" type="sibTrans" cxnId="{19CABB1F-F890-3D46-A83E-485B4B9979D4}">
      <dgm:prSet/>
      <dgm:spPr/>
      <dgm:t>
        <a:bodyPr/>
        <a:lstStyle/>
        <a:p>
          <a:endParaRPr lang="en-GB"/>
        </a:p>
      </dgm:t>
    </dgm:pt>
    <dgm:pt modelId="{6E08AFE5-B16A-1948-BE6A-35D0EFF5FE3E}" type="pres">
      <dgm:prSet presAssocID="{74ECB4B0-3BD4-B348-A2A1-E257A19F72AA}" presName="composite" presStyleCnt="0">
        <dgm:presLayoutVars>
          <dgm:chMax val="1"/>
          <dgm:dir/>
          <dgm:resizeHandles val="exact"/>
        </dgm:presLayoutVars>
      </dgm:prSet>
      <dgm:spPr/>
    </dgm:pt>
    <dgm:pt modelId="{F3A0F1AC-4749-F644-9923-32E2394A2DE6}" type="pres">
      <dgm:prSet presAssocID="{74ECB4B0-3BD4-B348-A2A1-E257A19F72AA}" presName="radial" presStyleCnt="0">
        <dgm:presLayoutVars>
          <dgm:animLvl val="ctr"/>
        </dgm:presLayoutVars>
      </dgm:prSet>
      <dgm:spPr/>
    </dgm:pt>
    <dgm:pt modelId="{8C1EAB72-840E-7941-8791-7867AD2906B0}" type="pres">
      <dgm:prSet presAssocID="{A78FA1D1-3817-9940-B279-125C8FA2BB25}" presName="centerShape" presStyleLbl="vennNode1" presStyleIdx="0" presStyleCnt="10" custScaleX="82261" custScaleY="86439"/>
      <dgm:spPr/>
    </dgm:pt>
    <dgm:pt modelId="{92873CE3-5E76-5249-A0C6-13375CD769CF}" type="pres">
      <dgm:prSet presAssocID="{779AD8E1-87FE-D745-87FF-910D3D23B102}" presName="node" presStyleLbl="vennNode1" presStyleIdx="1" presStyleCnt="10">
        <dgm:presLayoutVars>
          <dgm:bulletEnabled val="1"/>
        </dgm:presLayoutVars>
      </dgm:prSet>
      <dgm:spPr/>
    </dgm:pt>
    <dgm:pt modelId="{21127DCF-10A3-8B40-9B4D-67B7D26DD796}" type="pres">
      <dgm:prSet presAssocID="{46CA0683-9DC1-A847-969A-8521865A6024}" presName="node" presStyleLbl="vennNode1" presStyleIdx="2" presStyleCnt="10">
        <dgm:presLayoutVars>
          <dgm:bulletEnabled val="1"/>
        </dgm:presLayoutVars>
      </dgm:prSet>
      <dgm:spPr/>
    </dgm:pt>
    <dgm:pt modelId="{99F9EC8D-505A-8841-911E-C13422E3A0E1}" type="pres">
      <dgm:prSet presAssocID="{54E05A98-372E-6749-80C4-AA34DB54680F}" presName="node" presStyleLbl="vennNode1" presStyleIdx="3" presStyleCnt="10">
        <dgm:presLayoutVars>
          <dgm:bulletEnabled val="1"/>
        </dgm:presLayoutVars>
      </dgm:prSet>
      <dgm:spPr/>
    </dgm:pt>
    <dgm:pt modelId="{66499478-B2B3-7F42-9CEA-2B97A79B2C38}" type="pres">
      <dgm:prSet presAssocID="{71046224-4B78-9445-82FE-DBEB36D18E71}" presName="node" presStyleLbl="vennNode1" presStyleIdx="4" presStyleCnt="10">
        <dgm:presLayoutVars>
          <dgm:bulletEnabled val="1"/>
        </dgm:presLayoutVars>
      </dgm:prSet>
      <dgm:spPr/>
    </dgm:pt>
    <dgm:pt modelId="{D4079ECF-3D75-0F46-9236-25C40C90B916}" type="pres">
      <dgm:prSet presAssocID="{941560A2-948F-9644-BEDF-70E98BFA81E3}" presName="node" presStyleLbl="vennNode1" presStyleIdx="5" presStyleCnt="10">
        <dgm:presLayoutVars>
          <dgm:bulletEnabled val="1"/>
        </dgm:presLayoutVars>
      </dgm:prSet>
      <dgm:spPr/>
    </dgm:pt>
    <dgm:pt modelId="{38C7D24C-003D-604B-AF83-35C1DEB6E71E}" type="pres">
      <dgm:prSet presAssocID="{2B9FF8B0-AF98-F54F-AC60-83C45859026A}" presName="node" presStyleLbl="vennNode1" presStyleIdx="6" presStyleCnt="10">
        <dgm:presLayoutVars>
          <dgm:bulletEnabled val="1"/>
        </dgm:presLayoutVars>
      </dgm:prSet>
      <dgm:spPr/>
    </dgm:pt>
    <dgm:pt modelId="{901FD693-61D5-F84E-8C1C-DBED7E69ADD1}" type="pres">
      <dgm:prSet presAssocID="{8529BE54-9546-B345-BE18-27AF2A120A67}" presName="node" presStyleLbl="vennNode1" presStyleIdx="7" presStyleCnt="10">
        <dgm:presLayoutVars>
          <dgm:bulletEnabled val="1"/>
        </dgm:presLayoutVars>
      </dgm:prSet>
      <dgm:spPr/>
    </dgm:pt>
    <dgm:pt modelId="{377FF8B5-927D-4745-80E6-643EF8A5CF56}" type="pres">
      <dgm:prSet presAssocID="{8B6F758C-4406-C947-B708-672BCDD25160}" presName="node" presStyleLbl="vennNode1" presStyleIdx="8" presStyleCnt="10">
        <dgm:presLayoutVars>
          <dgm:bulletEnabled val="1"/>
        </dgm:presLayoutVars>
      </dgm:prSet>
      <dgm:spPr/>
    </dgm:pt>
    <dgm:pt modelId="{B68D1347-310C-154B-93DF-36A590182504}" type="pres">
      <dgm:prSet presAssocID="{7EECE245-BBAA-E742-B880-46FBEC780844}" presName="node" presStyleLbl="vennNode1" presStyleIdx="9" presStyleCnt="10">
        <dgm:presLayoutVars>
          <dgm:bulletEnabled val="1"/>
        </dgm:presLayoutVars>
      </dgm:prSet>
      <dgm:spPr/>
    </dgm:pt>
  </dgm:ptLst>
  <dgm:cxnLst>
    <dgm:cxn modelId="{F4699419-BF44-3445-9E0D-3B2F83BF4806}" type="presOf" srcId="{A78FA1D1-3817-9940-B279-125C8FA2BB25}" destId="{8C1EAB72-840E-7941-8791-7867AD2906B0}" srcOrd="0" destOrd="0" presId="urn:microsoft.com/office/officeart/2005/8/layout/radial3"/>
    <dgm:cxn modelId="{540FD81D-E11C-E445-90F4-312DDD7F2CA6}" srcId="{A78FA1D1-3817-9940-B279-125C8FA2BB25}" destId="{8B6F758C-4406-C947-B708-672BCDD25160}" srcOrd="7" destOrd="0" parTransId="{10B36F24-3D7E-5446-B619-ECE8D2C043E5}" sibTransId="{C839C0F5-6BDB-0C4C-A044-D9CFC3BE1FD2}"/>
    <dgm:cxn modelId="{19CABB1F-F890-3D46-A83E-485B4B9979D4}" srcId="{A78FA1D1-3817-9940-B279-125C8FA2BB25}" destId="{8529BE54-9546-B345-BE18-27AF2A120A67}" srcOrd="6" destOrd="0" parTransId="{DD7652A4-F626-1643-A3EC-B709B44601E9}" sibTransId="{BB25B247-E048-BB46-8B9E-75755B26C1B7}"/>
    <dgm:cxn modelId="{0D29BC57-78F4-A746-8E5D-6C704C6256F0}" type="presOf" srcId="{74ECB4B0-3BD4-B348-A2A1-E257A19F72AA}" destId="{6E08AFE5-B16A-1948-BE6A-35D0EFF5FE3E}" srcOrd="0" destOrd="0" presId="urn:microsoft.com/office/officeart/2005/8/layout/radial3"/>
    <dgm:cxn modelId="{6297155B-F741-DB44-A28B-4D1FFDF0C3B4}" type="presOf" srcId="{8529BE54-9546-B345-BE18-27AF2A120A67}" destId="{901FD693-61D5-F84E-8C1C-DBED7E69ADD1}" srcOrd="0" destOrd="0" presId="urn:microsoft.com/office/officeart/2005/8/layout/radial3"/>
    <dgm:cxn modelId="{3097976A-9A30-EF4E-84AA-98881D819D94}" type="presOf" srcId="{8B6F758C-4406-C947-B708-672BCDD25160}" destId="{377FF8B5-927D-4745-80E6-643EF8A5CF56}" srcOrd="0" destOrd="0" presId="urn:microsoft.com/office/officeart/2005/8/layout/radial3"/>
    <dgm:cxn modelId="{E0518B7A-3522-5945-B704-A3A6238BD63D}" srcId="{74ECB4B0-3BD4-B348-A2A1-E257A19F72AA}" destId="{A78FA1D1-3817-9940-B279-125C8FA2BB25}" srcOrd="0" destOrd="0" parTransId="{E17EBAB9-AF02-B44D-9029-BC2C7E30510F}" sibTransId="{58BBA062-7D06-F544-ACBA-233194128C44}"/>
    <dgm:cxn modelId="{AC7E3086-9E4B-284D-9497-9A3EB1FAA853}" type="presOf" srcId="{46CA0683-9DC1-A847-969A-8521865A6024}" destId="{21127DCF-10A3-8B40-9B4D-67B7D26DD796}" srcOrd="0" destOrd="0" presId="urn:microsoft.com/office/officeart/2005/8/layout/radial3"/>
    <dgm:cxn modelId="{11805C89-1495-CD4A-9EA1-0FCC2965620B}" srcId="{A78FA1D1-3817-9940-B279-125C8FA2BB25}" destId="{779AD8E1-87FE-D745-87FF-910D3D23B102}" srcOrd="0" destOrd="0" parTransId="{75479B04-1D08-8349-9D09-37D40B4F84F9}" sibTransId="{79665D58-30AE-9A48-A5B4-2D5EA6B166B5}"/>
    <dgm:cxn modelId="{07C3738C-C262-5C4C-86B1-5DC8127C8F84}" srcId="{A78FA1D1-3817-9940-B279-125C8FA2BB25}" destId="{2B9FF8B0-AF98-F54F-AC60-83C45859026A}" srcOrd="5" destOrd="0" parTransId="{777C8923-4507-644A-921E-3B6A006599A0}" sibTransId="{A3B55BC9-F0EE-4241-9DBC-37E6E6F8A08A}"/>
    <dgm:cxn modelId="{2C7EAB91-50B3-0D4D-8ABA-AE8842A33C10}" type="presOf" srcId="{941560A2-948F-9644-BEDF-70E98BFA81E3}" destId="{D4079ECF-3D75-0F46-9236-25C40C90B916}" srcOrd="0" destOrd="0" presId="urn:microsoft.com/office/officeart/2005/8/layout/radial3"/>
    <dgm:cxn modelId="{5A709592-DE6E-8F48-AE3D-5F172B3963B4}" type="presOf" srcId="{7EECE245-BBAA-E742-B880-46FBEC780844}" destId="{B68D1347-310C-154B-93DF-36A590182504}" srcOrd="0" destOrd="0" presId="urn:microsoft.com/office/officeart/2005/8/layout/radial3"/>
    <dgm:cxn modelId="{3E9CD299-0059-2844-A73F-00425E67E584}" type="presOf" srcId="{54E05A98-372E-6749-80C4-AA34DB54680F}" destId="{99F9EC8D-505A-8841-911E-C13422E3A0E1}" srcOrd="0" destOrd="0" presId="urn:microsoft.com/office/officeart/2005/8/layout/radial3"/>
    <dgm:cxn modelId="{31D3CA9D-96EA-C04F-8B13-E839049E3A41}" srcId="{A78FA1D1-3817-9940-B279-125C8FA2BB25}" destId="{71046224-4B78-9445-82FE-DBEB36D18E71}" srcOrd="3" destOrd="0" parTransId="{3429B127-9F6C-BA42-9BA8-3106DADEEC99}" sibTransId="{B8ED89D1-E9FF-304C-BA96-D69D916382A0}"/>
    <dgm:cxn modelId="{64B8D8B5-E342-1540-8436-A02C7A30B014}" srcId="{A78FA1D1-3817-9940-B279-125C8FA2BB25}" destId="{941560A2-948F-9644-BEDF-70E98BFA81E3}" srcOrd="4" destOrd="0" parTransId="{79FF9BF8-E744-7F4F-9600-0B2821C3B92A}" sibTransId="{3FAA66F7-55DD-4845-A16D-1E50DDB7A304}"/>
    <dgm:cxn modelId="{E601CEBB-1C69-FD43-B8F8-67643677F014}" srcId="{A78FA1D1-3817-9940-B279-125C8FA2BB25}" destId="{54E05A98-372E-6749-80C4-AA34DB54680F}" srcOrd="2" destOrd="0" parTransId="{4A8BE3E3-1E9E-9E40-A104-33CF756138D7}" sibTransId="{38CBF3B5-E81C-BC47-BC77-D5DB333E1ADC}"/>
    <dgm:cxn modelId="{EF5058BE-0EED-4146-AAEE-6ACEEF618B00}" type="presOf" srcId="{779AD8E1-87FE-D745-87FF-910D3D23B102}" destId="{92873CE3-5E76-5249-A0C6-13375CD769CF}" srcOrd="0" destOrd="0" presId="urn:microsoft.com/office/officeart/2005/8/layout/radial3"/>
    <dgm:cxn modelId="{802F36D1-6398-3044-A6AD-3A51E033DD89}" srcId="{A78FA1D1-3817-9940-B279-125C8FA2BB25}" destId="{46CA0683-9DC1-A847-969A-8521865A6024}" srcOrd="1" destOrd="0" parTransId="{22C2DE80-4B05-3847-BDAE-CEC9C64F2CBF}" sibTransId="{1FA27D88-CB66-DA4D-9EF8-EDFCDC6A33A5}"/>
    <dgm:cxn modelId="{FBCC89D6-506A-814C-8E1C-2668705B37C3}" type="presOf" srcId="{2B9FF8B0-AF98-F54F-AC60-83C45859026A}" destId="{38C7D24C-003D-604B-AF83-35C1DEB6E71E}" srcOrd="0" destOrd="0" presId="urn:microsoft.com/office/officeart/2005/8/layout/radial3"/>
    <dgm:cxn modelId="{D84F81F3-A28F-2243-91FE-9CADFB9A372B}" srcId="{A78FA1D1-3817-9940-B279-125C8FA2BB25}" destId="{7EECE245-BBAA-E742-B880-46FBEC780844}" srcOrd="8" destOrd="0" parTransId="{347904D1-7984-2A4A-BDFE-B9891FCD0688}" sibTransId="{FF533976-72D9-0B47-B1CC-77985A62A79A}"/>
    <dgm:cxn modelId="{B61BF7F4-149B-9840-AF57-95B92EF6AECA}" type="presOf" srcId="{71046224-4B78-9445-82FE-DBEB36D18E71}" destId="{66499478-B2B3-7F42-9CEA-2B97A79B2C38}" srcOrd="0" destOrd="0" presId="urn:microsoft.com/office/officeart/2005/8/layout/radial3"/>
    <dgm:cxn modelId="{C95C7CC0-84E1-684C-8742-18BDAAC0C0C6}" type="presParOf" srcId="{6E08AFE5-B16A-1948-BE6A-35D0EFF5FE3E}" destId="{F3A0F1AC-4749-F644-9923-32E2394A2DE6}" srcOrd="0" destOrd="0" presId="urn:microsoft.com/office/officeart/2005/8/layout/radial3"/>
    <dgm:cxn modelId="{18BCC728-BFD9-A64F-9C4E-210E475A45ED}" type="presParOf" srcId="{F3A0F1AC-4749-F644-9923-32E2394A2DE6}" destId="{8C1EAB72-840E-7941-8791-7867AD2906B0}" srcOrd="0" destOrd="0" presId="urn:microsoft.com/office/officeart/2005/8/layout/radial3"/>
    <dgm:cxn modelId="{04892A3E-7A74-4C47-8A64-CB858A58AA4D}" type="presParOf" srcId="{F3A0F1AC-4749-F644-9923-32E2394A2DE6}" destId="{92873CE3-5E76-5249-A0C6-13375CD769CF}" srcOrd="1" destOrd="0" presId="urn:microsoft.com/office/officeart/2005/8/layout/radial3"/>
    <dgm:cxn modelId="{DCFDA961-7843-6F49-92EE-CCA96AC8722F}" type="presParOf" srcId="{F3A0F1AC-4749-F644-9923-32E2394A2DE6}" destId="{21127DCF-10A3-8B40-9B4D-67B7D26DD796}" srcOrd="2" destOrd="0" presId="urn:microsoft.com/office/officeart/2005/8/layout/radial3"/>
    <dgm:cxn modelId="{3E1A5F1D-78E2-B042-9484-967C6AC13B4A}" type="presParOf" srcId="{F3A0F1AC-4749-F644-9923-32E2394A2DE6}" destId="{99F9EC8D-505A-8841-911E-C13422E3A0E1}" srcOrd="3" destOrd="0" presId="urn:microsoft.com/office/officeart/2005/8/layout/radial3"/>
    <dgm:cxn modelId="{CB18BD1B-5ADC-9F42-8D55-3129D0A2C8BB}" type="presParOf" srcId="{F3A0F1AC-4749-F644-9923-32E2394A2DE6}" destId="{66499478-B2B3-7F42-9CEA-2B97A79B2C38}" srcOrd="4" destOrd="0" presId="urn:microsoft.com/office/officeart/2005/8/layout/radial3"/>
    <dgm:cxn modelId="{6D500786-1681-F149-AEDB-BA15232F4606}" type="presParOf" srcId="{F3A0F1AC-4749-F644-9923-32E2394A2DE6}" destId="{D4079ECF-3D75-0F46-9236-25C40C90B916}" srcOrd="5" destOrd="0" presId="urn:microsoft.com/office/officeart/2005/8/layout/radial3"/>
    <dgm:cxn modelId="{6A5368A0-070E-404F-A854-053BE43F894D}" type="presParOf" srcId="{F3A0F1AC-4749-F644-9923-32E2394A2DE6}" destId="{38C7D24C-003D-604B-AF83-35C1DEB6E71E}" srcOrd="6" destOrd="0" presId="urn:microsoft.com/office/officeart/2005/8/layout/radial3"/>
    <dgm:cxn modelId="{255D7B31-E9CC-0843-99FF-CCC8C43BF867}" type="presParOf" srcId="{F3A0F1AC-4749-F644-9923-32E2394A2DE6}" destId="{901FD693-61D5-F84E-8C1C-DBED7E69ADD1}" srcOrd="7" destOrd="0" presId="urn:microsoft.com/office/officeart/2005/8/layout/radial3"/>
    <dgm:cxn modelId="{AB85E308-F89E-4944-9EB9-18FF247E2CED}" type="presParOf" srcId="{F3A0F1AC-4749-F644-9923-32E2394A2DE6}" destId="{377FF8B5-927D-4745-80E6-643EF8A5CF56}" srcOrd="8" destOrd="0" presId="urn:microsoft.com/office/officeart/2005/8/layout/radial3"/>
    <dgm:cxn modelId="{67650B02-A38A-BD4C-AD7C-0614CD46E598}" type="presParOf" srcId="{F3A0F1AC-4749-F644-9923-32E2394A2DE6}" destId="{B68D1347-310C-154B-93DF-36A590182504}" srcOrd="9"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EAB72-840E-7941-8791-7867AD2906B0}">
      <dsp:nvSpPr>
        <dsp:cNvPr id="0" name=""/>
        <dsp:cNvSpPr/>
      </dsp:nvSpPr>
      <dsp:spPr>
        <a:xfrm>
          <a:off x="2378866" y="1843092"/>
          <a:ext cx="3162302" cy="332291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GB" sz="3500" kern="1200" dirty="0" err="1"/>
            <a:t>Depresision</a:t>
          </a:r>
          <a:endParaRPr lang="en-GB" sz="3500" kern="1200" dirty="0"/>
        </a:p>
      </dsp:txBody>
      <dsp:txXfrm>
        <a:off x="2841974" y="2329721"/>
        <a:ext cx="2236086" cy="2349656"/>
      </dsp:txXfrm>
    </dsp:sp>
    <dsp:sp modelId="{92873CE3-5E76-5249-A0C6-13375CD769CF}">
      <dsp:nvSpPr>
        <dsp:cNvPr id="0" name=""/>
        <dsp:cNvSpPr/>
      </dsp:nvSpPr>
      <dsp:spPr>
        <a:xfrm>
          <a:off x="2998960" y="38010"/>
          <a:ext cx="1922115" cy="1922115"/>
        </a:xfrm>
        <a:prstGeom prst="ellipse">
          <a:avLst/>
        </a:prstGeom>
        <a:solidFill>
          <a:schemeClr val="accent2">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Depressed mood</a:t>
          </a:r>
        </a:p>
      </dsp:txBody>
      <dsp:txXfrm>
        <a:off x="3280447" y="319497"/>
        <a:ext cx="1359141" cy="1359141"/>
      </dsp:txXfrm>
    </dsp:sp>
    <dsp:sp modelId="{21127DCF-10A3-8B40-9B4D-67B7D26DD796}">
      <dsp:nvSpPr>
        <dsp:cNvPr id="0" name=""/>
        <dsp:cNvSpPr/>
      </dsp:nvSpPr>
      <dsp:spPr>
        <a:xfrm>
          <a:off x="4609452" y="624181"/>
          <a:ext cx="1922115" cy="1922115"/>
        </a:xfrm>
        <a:prstGeom prst="ellipse">
          <a:avLst/>
        </a:prstGeom>
        <a:solidFill>
          <a:schemeClr val="accent2">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Loss of interest or pleasure	</a:t>
          </a:r>
        </a:p>
      </dsp:txBody>
      <dsp:txXfrm>
        <a:off x="4890939" y="905668"/>
        <a:ext cx="1359141" cy="1359141"/>
      </dsp:txXfrm>
    </dsp:sp>
    <dsp:sp modelId="{99F9EC8D-505A-8841-911E-C13422E3A0E1}">
      <dsp:nvSpPr>
        <dsp:cNvPr id="0" name=""/>
        <dsp:cNvSpPr/>
      </dsp:nvSpPr>
      <dsp:spPr>
        <a:xfrm>
          <a:off x="5466377" y="2108419"/>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Significant unintentional </a:t>
          </a:r>
          <a:r>
            <a:rPr lang="en-GB" sz="1400" kern="1200" dirty="0" err="1"/>
            <a:t>wieghtloss</a:t>
          </a:r>
          <a:r>
            <a:rPr lang="en-GB" sz="1400" kern="1200" dirty="0"/>
            <a:t>/gain or decrease/increase appetite</a:t>
          </a:r>
        </a:p>
      </dsp:txBody>
      <dsp:txXfrm>
        <a:off x="5747864" y="2389906"/>
        <a:ext cx="1359141" cy="1359141"/>
      </dsp:txXfrm>
    </dsp:sp>
    <dsp:sp modelId="{66499478-B2B3-7F42-9CEA-2B97A79B2C38}">
      <dsp:nvSpPr>
        <dsp:cNvPr id="0" name=""/>
        <dsp:cNvSpPr/>
      </dsp:nvSpPr>
      <dsp:spPr>
        <a:xfrm>
          <a:off x="5168770" y="3796232"/>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Sleep disturbance</a:t>
          </a:r>
        </a:p>
      </dsp:txBody>
      <dsp:txXfrm>
        <a:off x="5450257" y="4077719"/>
        <a:ext cx="1359141" cy="1359141"/>
      </dsp:txXfrm>
    </dsp:sp>
    <dsp:sp modelId="{D4079ECF-3D75-0F46-9236-25C40C90B916}">
      <dsp:nvSpPr>
        <dsp:cNvPr id="0" name=""/>
        <dsp:cNvSpPr/>
      </dsp:nvSpPr>
      <dsp:spPr>
        <a:xfrm>
          <a:off x="3855885" y="4897874"/>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err="1"/>
            <a:t>Psuchomotor</a:t>
          </a:r>
          <a:r>
            <a:rPr lang="en-GB" sz="1400" kern="1200" dirty="0"/>
            <a:t> changes</a:t>
          </a:r>
        </a:p>
      </dsp:txBody>
      <dsp:txXfrm>
        <a:off x="4137372" y="5179361"/>
        <a:ext cx="1359141" cy="1359141"/>
      </dsp:txXfrm>
    </dsp:sp>
    <dsp:sp modelId="{38C7D24C-003D-604B-AF83-35C1DEB6E71E}">
      <dsp:nvSpPr>
        <dsp:cNvPr id="0" name=""/>
        <dsp:cNvSpPr/>
      </dsp:nvSpPr>
      <dsp:spPr>
        <a:xfrm>
          <a:off x="2142035" y="4897874"/>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Tiredness, fatigue, or low energy, decreased efficiency</a:t>
          </a:r>
        </a:p>
      </dsp:txBody>
      <dsp:txXfrm>
        <a:off x="2423522" y="5179361"/>
        <a:ext cx="1359141" cy="1359141"/>
      </dsp:txXfrm>
    </dsp:sp>
    <dsp:sp modelId="{901FD693-61D5-F84E-8C1C-DBED7E69ADD1}">
      <dsp:nvSpPr>
        <dsp:cNvPr id="0" name=""/>
        <dsp:cNvSpPr/>
      </dsp:nvSpPr>
      <dsp:spPr>
        <a:xfrm>
          <a:off x="829150" y="3796232"/>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A sense of worthlessness or excessive, inappropriate, or delusional guilt</a:t>
          </a:r>
        </a:p>
      </dsp:txBody>
      <dsp:txXfrm>
        <a:off x="1110637" y="4077719"/>
        <a:ext cx="1359141" cy="1359141"/>
      </dsp:txXfrm>
    </dsp:sp>
    <dsp:sp modelId="{377FF8B5-927D-4745-80E6-643EF8A5CF56}">
      <dsp:nvSpPr>
        <dsp:cNvPr id="0" name=""/>
        <dsp:cNvSpPr/>
      </dsp:nvSpPr>
      <dsp:spPr>
        <a:xfrm>
          <a:off x="531543" y="2108419"/>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Impaired ability to think, concentrate, or make decisions</a:t>
          </a:r>
        </a:p>
      </dsp:txBody>
      <dsp:txXfrm>
        <a:off x="813030" y="2389906"/>
        <a:ext cx="1359141" cy="1359141"/>
      </dsp:txXfrm>
    </dsp:sp>
    <dsp:sp modelId="{B68D1347-310C-154B-93DF-36A590182504}">
      <dsp:nvSpPr>
        <dsp:cNvPr id="0" name=""/>
        <dsp:cNvSpPr/>
      </dsp:nvSpPr>
      <dsp:spPr>
        <a:xfrm>
          <a:off x="1388468" y="624181"/>
          <a:ext cx="1922115" cy="19221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Recurrent thoughts of death</a:t>
          </a:r>
        </a:p>
      </dsp:txBody>
      <dsp:txXfrm>
        <a:off x="1669955" y="905668"/>
        <a:ext cx="1359141" cy="135914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9BB4C-8092-A34A-AB35-70A8FAC55C7C}" type="datetimeFigureOut">
              <a:rPr lang="de-DE" smtClean="0"/>
              <a:t>08.12.20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F6E06-FF47-2649-AB32-9BFEECC558BF}" type="slidenum">
              <a:rPr lang="de-DE" smtClean="0"/>
              <a:t>‹#›</a:t>
            </a:fld>
            <a:endParaRPr lang="de-DE"/>
          </a:p>
        </p:txBody>
      </p:sp>
    </p:spTree>
    <p:extLst>
      <p:ext uri="{BB962C8B-B14F-4D97-AF65-F5344CB8AC3E}">
        <p14:creationId xmlns:p14="http://schemas.microsoft.com/office/powerpoint/2010/main" val="2005484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Many</a:t>
            </a:r>
            <a:r>
              <a:rPr lang="de-DE" dirty="0"/>
              <a:t> </a:t>
            </a:r>
            <a:r>
              <a:rPr lang="de-DE" dirty="0" err="1"/>
              <a:t>cases</a:t>
            </a:r>
            <a:r>
              <a:rPr lang="de-DE" dirty="0"/>
              <a:t>, </a:t>
            </a:r>
            <a:r>
              <a:rPr lang="de-DE" dirty="0" err="1"/>
              <a:t>very</a:t>
            </a:r>
            <a:r>
              <a:rPr lang="de-DE" dirty="0"/>
              <a:t> </a:t>
            </a:r>
            <a:r>
              <a:rPr lang="de-DE" dirty="0" err="1"/>
              <a:t>little</a:t>
            </a:r>
            <a:r>
              <a:rPr lang="de-DE" dirty="0"/>
              <a:t> </a:t>
            </a:r>
            <a:r>
              <a:rPr lang="de-DE" dirty="0" err="1"/>
              <a:t>is</a:t>
            </a:r>
            <a:r>
              <a:rPr lang="de-DE" dirty="0"/>
              <a:t> </a:t>
            </a:r>
            <a:r>
              <a:rPr lang="de-DE" dirty="0" err="1"/>
              <a:t>understood</a:t>
            </a:r>
            <a:endParaRPr lang="de-DE" dirty="0"/>
          </a:p>
          <a:p>
            <a:r>
              <a:rPr lang="de-DE" dirty="0"/>
              <a:t>GWAS </a:t>
            </a:r>
            <a:r>
              <a:rPr lang="de-DE" dirty="0" err="1"/>
              <a:t>hits</a:t>
            </a:r>
            <a:r>
              <a:rPr lang="de-DE" dirty="0"/>
              <a:t> </a:t>
            </a:r>
            <a:r>
              <a:rPr lang="de-DE" dirty="0" err="1"/>
              <a:t>starting</a:t>
            </a:r>
            <a:r>
              <a:rPr lang="de-DE" dirty="0"/>
              <a:t> </a:t>
            </a:r>
            <a:r>
              <a:rPr lang="de-DE" dirty="0" err="1"/>
              <a:t>to</a:t>
            </a:r>
            <a:r>
              <a:rPr lang="de-DE" dirty="0"/>
              <a:t> </a:t>
            </a:r>
            <a:r>
              <a:rPr lang="de-DE" dirty="0" err="1"/>
              <a:t>pop</a:t>
            </a:r>
            <a:r>
              <a:rPr lang="de-DE" dirty="0"/>
              <a:t> </a:t>
            </a:r>
            <a:r>
              <a:rPr lang="de-DE" dirty="0" err="1"/>
              <a:t>up</a:t>
            </a:r>
            <a:r>
              <a:rPr lang="de-DE" dirty="0"/>
              <a:t> </a:t>
            </a:r>
            <a:r>
              <a:rPr lang="de-DE" dirty="0" err="1"/>
              <a:t>as</a:t>
            </a:r>
            <a:r>
              <a:rPr lang="de-DE" dirty="0"/>
              <a:t> </a:t>
            </a:r>
            <a:r>
              <a:rPr lang="de-DE" dirty="0" err="1"/>
              <a:t>databases</a:t>
            </a:r>
            <a:r>
              <a:rPr lang="de-DE" dirty="0"/>
              <a:t> </a:t>
            </a:r>
            <a:r>
              <a:rPr lang="de-DE" dirty="0" err="1"/>
              <a:t>grow</a:t>
            </a:r>
            <a:r>
              <a:rPr lang="de-DE" dirty="0"/>
              <a:t>, but </a:t>
            </a:r>
            <a:r>
              <a:rPr lang="de-DE" dirty="0" err="1"/>
              <a:t>pheontyping</a:t>
            </a:r>
            <a:r>
              <a:rPr lang="de-DE" dirty="0"/>
              <a:t> </a:t>
            </a:r>
            <a:r>
              <a:rPr lang="de-DE" dirty="0" err="1"/>
              <a:t>remains</a:t>
            </a:r>
            <a:r>
              <a:rPr lang="de-DE" dirty="0"/>
              <a:t> </a:t>
            </a:r>
            <a:r>
              <a:rPr lang="de-DE" dirty="0" err="1"/>
              <a:t>heterogeneous</a:t>
            </a:r>
            <a:r>
              <a:rPr lang="de-DE" dirty="0"/>
              <a:t>.</a:t>
            </a:r>
          </a:p>
          <a:p>
            <a:r>
              <a:rPr lang="de-DE" dirty="0" err="1"/>
              <a:t>To</a:t>
            </a:r>
            <a:r>
              <a:rPr lang="de-DE" dirty="0"/>
              <a:t> </a:t>
            </a:r>
            <a:r>
              <a:rPr lang="de-DE" dirty="0" err="1"/>
              <a:t>identify</a:t>
            </a:r>
            <a:r>
              <a:rPr lang="de-DE" dirty="0"/>
              <a:t> </a:t>
            </a:r>
            <a:r>
              <a:rPr lang="de-DE" dirty="0" err="1"/>
              <a:t>subtypes</a:t>
            </a:r>
            <a:r>
              <a:rPr lang="de-DE" dirty="0"/>
              <a:t> </a:t>
            </a:r>
            <a:r>
              <a:rPr lang="de-DE" dirty="0" err="1"/>
              <a:t>of</a:t>
            </a:r>
            <a:r>
              <a:rPr lang="de-DE" dirty="0"/>
              <a:t> </a:t>
            </a:r>
            <a:r>
              <a:rPr lang="de-DE" dirty="0" err="1"/>
              <a:t>depression</a:t>
            </a:r>
            <a:r>
              <a:rPr lang="de-DE" dirty="0"/>
              <a:t>, GWAS on different </a:t>
            </a:r>
            <a:r>
              <a:rPr lang="de-DE" dirty="0" err="1"/>
              <a:t>depression</a:t>
            </a:r>
            <a:r>
              <a:rPr lang="de-DE" dirty="0"/>
              <a:t> </a:t>
            </a:r>
            <a:r>
              <a:rPr lang="de-DE" dirty="0" err="1"/>
              <a:t>phenotypes</a:t>
            </a:r>
            <a:r>
              <a:rPr lang="de-DE" dirty="0"/>
              <a:t> </a:t>
            </a:r>
            <a:r>
              <a:rPr lang="de-DE" dirty="0" err="1"/>
              <a:t>were</a:t>
            </a:r>
            <a:r>
              <a:rPr lang="de-DE" dirty="0"/>
              <a:t> </a:t>
            </a:r>
            <a:r>
              <a:rPr lang="de-DE" dirty="0" err="1"/>
              <a:t>done</a:t>
            </a:r>
            <a:r>
              <a:rPr lang="de-DE" dirty="0"/>
              <a:t>, </a:t>
            </a:r>
            <a:r>
              <a:rPr lang="de-DE" dirty="0" err="1"/>
              <a:t>most</a:t>
            </a:r>
            <a:r>
              <a:rPr lang="de-DE" dirty="0"/>
              <a:t> </a:t>
            </a:r>
            <a:r>
              <a:rPr lang="de-DE" dirty="0" err="1"/>
              <a:t>of</a:t>
            </a:r>
            <a:r>
              <a:rPr lang="de-DE" dirty="0"/>
              <a:t> </a:t>
            </a:r>
            <a:r>
              <a:rPr lang="de-DE" dirty="0" err="1"/>
              <a:t>which</a:t>
            </a:r>
            <a:r>
              <a:rPr lang="de-DE" dirty="0"/>
              <a:t> </a:t>
            </a:r>
            <a:r>
              <a:rPr lang="de-DE" dirty="0" err="1"/>
              <a:t>were</a:t>
            </a:r>
            <a:r>
              <a:rPr lang="de-DE" dirty="0"/>
              <a:t> minimal </a:t>
            </a:r>
            <a:r>
              <a:rPr lang="de-DE" dirty="0" err="1"/>
              <a:t>phenotypes</a:t>
            </a:r>
            <a:r>
              <a:rPr lang="de-DE" dirty="0"/>
              <a:t>: </a:t>
            </a:r>
            <a:r>
              <a:rPr lang="de-DE" dirty="0" err="1"/>
              <a:t>self</a:t>
            </a:r>
            <a:r>
              <a:rPr lang="de-DE" dirty="0"/>
              <a:t>-reports, </a:t>
            </a:r>
            <a:r>
              <a:rPr lang="de-DE" dirty="0" err="1"/>
              <a:t>questionaires</a:t>
            </a:r>
            <a:r>
              <a:rPr lang="de-DE" dirty="0"/>
              <a:t> </a:t>
            </a:r>
            <a:r>
              <a:rPr lang="de-DE" dirty="0" err="1"/>
              <a:t>and</a:t>
            </a:r>
            <a:r>
              <a:rPr lang="de-DE" dirty="0"/>
              <a:t> ‘‘</a:t>
            </a:r>
            <a:r>
              <a:rPr lang="de-DE" dirty="0" err="1"/>
              <a:t>using</a:t>
            </a:r>
            <a:r>
              <a:rPr lang="de-DE" dirty="0"/>
              <a:t> </a:t>
            </a:r>
            <a:r>
              <a:rPr lang="de-DE" dirty="0" err="1"/>
              <a:t>antidepressants</a:t>
            </a:r>
            <a:r>
              <a:rPr lang="de-DE" dirty="0"/>
              <a:t>‘‘ </a:t>
            </a:r>
            <a:r>
              <a:rPr lang="de-DE" dirty="0" err="1"/>
              <a:t>from</a:t>
            </a:r>
            <a:r>
              <a:rPr lang="de-DE" dirty="0"/>
              <a:t> a </a:t>
            </a:r>
            <a:r>
              <a:rPr lang="de-DE" dirty="0" err="1"/>
              <a:t>health</a:t>
            </a:r>
            <a:r>
              <a:rPr lang="de-DE" dirty="0"/>
              <a:t> </a:t>
            </a:r>
            <a:r>
              <a:rPr lang="de-DE" dirty="0" err="1"/>
              <a:t>record</a:t>
            </a:r>
            <a:r>
              <a:rPr lang="de-DE" dirty="0"/>
              <a:t>. </a:t>
            </a:r>
          </a:p>
          <a:p>
            <a:r>
              <a:rPr lang="de-DE" dirty="0"/>
              <a:t>A </a:t>
            </a:r>
            <a:r>
              <a:rPr lang="de-DE" dirty="0" err="1"/>
              <a:t>colleague</a:t>
            </a:r>
            <a:r>
              <a:rPr lang="de-DE" dirty="0"/>
              <a:t> </a:t>
            </a:r>
            <a:r>
              <a:rPr lang="de-DE" dirty="0" err="1"/>
              <a:t>of</a:t>
            </a:r>
            <a:r>
              <a:rPr lang="de-DE" dirty="0"/>
              <a:t> </a:t>
            </a:r>
            <a:r>
              <a:rPr lang="de-DE" dirty="0" err="1"/>
              <a:t>mine</a:t>
            </a:r>
            <a:r>
              <a:rPr lang="de-DE" dirty="0"/>
              <a:t> </a:t>
            </a:r>
            <a:r>
              <a:rPr lang="de-DE" dirty="0" err="1"/>
              <a:t>is</a:t>
            </a:r>
            <a:r>
              <a:rPr lang="de-DE" dirty="0"/>
              <a:t> </a:t>
            </a:r>
            <a:r>
              <a:rPr lang="de-DE" dirty="0" err="1"/>
              <a:t>currently</a:t>
            </a:r>
            <a:r>
              <a:rPr lang="de-DE" dirty="0"/>
              <a:t> </a:t>
            </a:r>
            <a:r>
              <a:rPr lang="de-DE" dirty="0" err="1"/>
              <a:t>working</a:t>
            </a:r>
            <a:r>
              <a:rPr lang="de-DE" dirty="0"/>
              <a:t> on GWAS </a:t>
            </a:r>
            <a:r>
              <a:rPr lang="de-DE" dirty="0" err="1"/>
              <a:t>of</a:t>
            </a:r>
            <a:r>
              <a:rPr lang="de-DE" dirty="0"/>
              <a:t> individual </a:t>
            </a:r>
            <a:r>
              <a:rPr lang="de-DE" dirty="0" err="1"/>
              <a:t>depression</a:t>
            </a:r>
            <a:r>
              <a:rPr lang="de-DE" dirty="0"/>
              <a:t> </a:t>
            </a:r>
            <a:r>
              <a:rPr lang="de-DE" dirty="0" err="1"/>
              <a:t>symptoms</a:t>
            </a:r>
            <a:r>
              <a:rPr lang="de-DE" dirty="0"/>
              <a:t>. </a:t>
            </a:r>
          </a:p>
          <a:p>
            <a:endParaRPr lang="de-DE" dirty="0"/>
          </a:p>
          <a:p>
            <a:endParaRPr lang="de-DE" dirty="0"/>
          </a:p>
          <a:p>
            <a:r>
              <a:rPr lang="de-DE" dirty="0"/>
              <a:t>2 </a:t>
            </a:r>
            <a:r>
              <a:rPr lang="de-DE" dirty="0" err="1"/>
              <a:t>options</a:t>
            </a:r>
            <a:r>
              <a:rPr lang="de-DE" dirty="0"/>
              <a:t> orange</a:t>
            </a:r>
          </a:p>
          <a:p>
            <a:r>
              <a:rPr lang="de-DE" dirty="0"/>
              <a:t>4 out </a:t>
            </a:r>
            <a:r>
              <a:rPr lang="de-DE" dirty="0" err="1"/>
              <a:t>of</a:t>
            </a:r>
            <a:r>
              <a:rPr lang="de-DE" dirty="0"/>
              <a:t> 7 </a:t>
            </a:r>
            <a:r>
              <a:rPr lang="de-DE" dirty="0" err="1"/>
              <a:t>gives</a:t>
            </a:r>
            <a:r>
              <a:rPr lang="de-DE" dirty="0"/>
              <a:t> 35 </a:t>
            </a:r>
            <a:r>
              <a:rPr lang="de-DE" dirty="0" err="1"/>
              <a:t>combinations</a:t>
            </a:r>
            <a:r>
              <a:rPr lang="de-DE" dirty="0"/>
              <a:t> </a:t>
            </a:r>
            <a:r>
              <a:rPr lang="de-DE" dirty="0" err="1"/>
              <a:t>possible</a:t>
            </a:r>
            <a:r>
              <a:rPr lang="de-DE" dirty="0"/>
              <a:t>. </a:t>
            </a:r>
          </a:p>
          <a:p>
            <a:r>
              <a:rPr lang="de-DE" dirty="0"/>
              <a:t>2*35 </a:t>
            </a:r>
            <a:r>
              <a:rPr lang="de-DE" dirty="0" err="1"/>
              <a:t>combinations</a:t>
            </a:r>
            <a:r>
              <a:rPr lang="de-DE" dirty="0"/>
              <a:t> </a:t>
            </a:r>
            <a:r>
              <a:rPr lang="de-DE" dirty="0" err="1"/>
              <a:t>is</a:t>
            </a:r>
            <a:r>
              <a:rPr lang="de-DE" dirty="0"/>
              <a:t> 70 total </a:t>
            </a:r>
            <a:r>
              <a:rPr lang="de-DE" dirty="0" err="1"/>
              <a:t>possibliities</a:t>
            </a:r>
            <a:r>
              <a:rPr lang="de-DE" dirty="0"/>
              <a:t>… </a:t>
            </a:r>
          </a:p>
          <a:p>
            <a:r>
              <a:rPr lang="de-DE" dirty="0"/>
              <a:t>But </a:t>
            </a:r>
            <a:r>
              <a:rPr lang="de-DE" dirty="0" err="1"/>
              <a:t>it</a:t>
            </a:r>
            <a:r>
              <a:rPr lang="de-DE" dirty="0"/>
              <a:t> </a:t>
            </a:r>
            <a:r>
              <a:rPr lang="de-DE" dirty="0" err="1"/>
              <a:t>is</a:t>
            </a:r>
            <a:r>
              <a:rPr lang="de-DE" dirty="0"/>
              <a:t> also </a:t>
            </a:r>
            <a:r>
              <a:rPr lang="de-DE" dirty="0" err="1"/>
              <a:t>possible</a:t>
            </a:r>
            <a:r>
              <a:rPr lang="de-DE" dirty="0"/>
              <a:t> </a:t>
            </a:r>
            <a:r>
              <a:rPr lang="de-DE" dirty="0" err="1"/>
              <a:t>to</a:t>
            </a:r>
            <a:r>
              <a:rPr lang="de-DE" dirty="0"/>
              <a:t> </a:t>
            </a:r>
            <a:r>
              <a:rPr lang="de-DE" dirty="0" err="1"/>
              <a:t>have</a:t>
            </a:r>
            <a:r>
              <a:rPr lang="de-DE" dirty="0"/>
              <a:t> </a:t>
            </a:r>
            <a:r>
              <a:rPr lang="de-DE" dirty="0" err="1"/>
              <a:t>both</a:t>
            </a:r>
            <a:r>
              <a:rPr lang="de-DE" dirty="0"/>
              <a:t> </a:t>
            </a:r>
            <a:r>
              <a:rPr lang="de-DE" dirty="0" err="1"/>
              <a:t>of</a:t>
            </a:r>
            <a:r>
              <a:rPr lang="de-DE" dirty="0"/>
              <a:t> </a:t>
            </a:r>
            <a:r>
              <a:rPr lang="de-DE" dirty="0" err="1"/>
              <a:t>the</a:t>
            </a:r>
            <a:r>
              <a:rPr lang="de-DE" dirty="0"/>
              <a:t> orange </a:t>
            </a:r>
            <a:r>
              <a:rPr lang="de-DE" dirty="0" err="1"/>
              <a:t>ones</a:t>
            </a:r>
            <a:br>
              <a:rPr lang="de-DE" dirty="0"/>
            </a:br>
            <a:r>
              <a:rPr lang="de-DE" dirty="0"/>
              <a:t>So </a:t>
            </a:r>
            <a:r>
              <a:rPr lang="de-DE" dirty="0" err="1"/>
              <a:t>that</a:t>
            </a:r>
            <a:r>
              <a:rPr lang="de-DE" dirty="0"/>
              <a:t> </a:t>
            </a:r>
            <a:r>
              <a:rPr lang="de-DE" dirty="0" err="1"/>
              <a:t>adds</a:t>
            </a:r>
            <a:br>
              <a:rPr lang="de-DE" dirty="0"/>
            </a:br>
            <a:r>
              <a:rPr lang="de-DE" dirty="0"/>
              <a:t>3 out </a:t>
            </a:r>
            <a:r>
              <a:rPr lang="de-DE" dirty="0" err="1"/>
              <a:t>of</a:t>
            </a:r>
            <a:r>
              <a:rPr lang="de-DE" dirty="0"/>
              <a:t> 7 </a:t>
            </a:r>
            <a:r>
              <a:rPr lang="de-DE" dirty="0" err="1"/>
              <a:t>gives</a:t>
            </a:r>
            <a:r>
              <a:rPr lang="de-DE" dirty="0"/>
              <a:t> </a:t>
            </a:r>
            <a:r>
              <a:rPr lang="de-DE" dirty="0" err="1"/>
              <a:t>another</a:t>
            </a:r>
            <a:r>
              <a:rPr lang="de-DE" dirty="0"/>
              <a:t> 35 </a:t>
            </a:r>
            <a:r>
              <a:rPr lang="de-DE" dirty="0" err="1"/>
              <a:t>combinations</a:t>
            </a:r>
            <a:r>
              <a:rPr lang="de-DE" dirty="0"/>
              <a:t> </a:t>
            </a:r>
            <a:r>
              <a:rPr lang="de-DE" dirty="0" err="1"/>
              <a:t>possible</a:t>
            </a:r>
            <a:r>
              <a:rPr lang="de-DE" dirty="0"/>
              <a:t>. So</a:t>
            </a:r>
          </a:p>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2</a:t>
            </a:fld>
            <a:endParaRPr lang="de-DE"/>
          </a:p>
        </p:txBody>
      </p:sp>
    </p:spTree>
    <p:extLst>
      <p:ext uri="{BB962C8B-B14F-4D97-AF65-F5344CB8AC3E}">
        <p14:creationId xmlns:p14="http://schemas.microsoft.com/office/powerpoint/2010/main" val="4265554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6CF6E06-FF47-2649-AB32-9BFEECC558BF}" type="slidenum">
              <a:rPr lang="de-DE" smtClean="0"/>
              <a:t>11</a:t>
            </a:fld>
            <a:endParaRPr lang="de-DE"/>
          </a:p>
        </p:txBody>
      </p:sp>
    </p:spTree>
    <p:extLst>
      <p:ext uri="{BB962C8B-B14F-4D97-AF65-F5344CB8AC3E}">
        <p14:creationId xmlns:p14="http://schemas.microsoft.com/office/powerpoint/2010/main" val="2481329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12</a:t>
            </a:fld>
            <a:endParaRPr lang="de-DE"/>
          </a:p>
        </p:txBody>
      </p:sp>
    </p:spTree>
    <p:extLst>
      <p:ext uri="{BB962C8B-B14F-4D97-AF65-F5344CB8AC3E}">
        <p14:creationId xmlns:p14="http://schemas.microsoft.com/office/powerpoint/2010/main" val="2279928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Many</a:t>
            </a:r>
            <a:r>
              <a:rPr lang="de-DE" dirty="0"/>
              <a:t> </a:t>
            </a:r>
            <a:r>
              <a:rPr lang="de-DE" dirty="0" err="1"/>
              <a:t>cases</a:t>
            </a:r>
            <a:r>
              <a:rPr lang="de-DE" dirty="0"/>
              <a:t>, </a:t>
            </a:r>
            <a:r>
              <a:rPr lang="de-DE" dirty="0" err="1"/>
              <a:t>very</a:t>
            </a:r>
            <a:r>
              <a:rPr lang="de-DE" dirty="0"/>
              <a:t> </a:t>
            </a:r>
            <a:r>
              <a:rPr lang="de-DE" dirty="0" err="1"/>
              <a:t>little</a:t>
            </a:r>
            <a:r>
              <a:rPr lang="de-DE" dirty="0"/>
              <a:t> </a:t>
            </a:r>
            <a:r>
              <a:rPr lang="de-DE" dirty="0" err="1"/>
              <a:t>is</a:t>
            </a:r>
            <a:r>
              <a:rPr lang="de-DE" dirty="0"/>
              <a:t> </a:t>
            </a:r>
            <a:r>
              <a:rPr lang="de-DE" dirty="0" err="1"/>
              <a:t>understood</a:t>
            </a:r>
            <a:endParaRPr lang="de-DE" dirty="0"/>
          </a:p>
          <a:p>
            <a:r>
              <a:rPr lang="de-DE" dirty="0"/>
              <a:t>GWAS </a:t>
            </a:r>
            <a:r>
              <a:rPr lang="de-DE" dirty="0" err="1"/>
              <a:t>hits</a:t>
            </a:r>
            <a:r>
              <a:rPr lang="de-DE" dirty="0"/>
              <a:t> </a:t>
            </a:r>
            <a:r>
              <a:rPr lang="de-DE" dirty="0" err="1"/>
              <a:t>starting</a:t>
            </a:r>
            <a:r>
              <a:rPr lang="de-DE" dirty="0"/>
              <a:t> </a:t>
            </a:r>
            <a:r>
              <a:rPr lang="de-DE" dirty="0" err="1"/>
              <a:t>to</a:t>
            </a:r>
            <a:r>
              <a:rPr lang="de-DE" dirty="0"/>
              <a:t> </a:t>
            </a:r>
            <a:r>
              <a:rPr lang="de-DE" dirty="0" err="1"/>
              <a:t>pop</a:t>
            </a:r>
            <a:r>
              <a:rPr lang="de-DE" dirty="0"/>
              <a:t> </a:t>
            </a:r>
            <a:r>
              <a:rPr lang="de-DE" dirty="0" err="1"/>
              <a:t>up</a:t>
            </a:r>
            <a:r>
              <a:rPr lang="de-DE" dirty="0"/>
              <a:t> </a:t>
            </a:r>
            <a:r>
              <a:rPr lang="de-DE" dirty="0" err="1"/>
              <a:t>as</a:t>
            </a:r>
            <a:r>
              <a:rPr lang="de-DE" dirty="0"/>
              <a:t> </a:t>
            </a:r>
            <a:r>
              <a:rPr lang="de-DE" dirty="0" err="1"/>
              <a:t>databases</a:t>
            </a:r>
            <a:r>
              <a:rPr lang="de-DE" dirty="0"/>
              <a:t> </a:t>
            </a:r>
            <a:r>
              <a:rPr lang="de-DE" dirty="0" err="1"/>
              <a:t>grow</a:t>
            </a:r>
            <a:r>
              <a:rPr lang="de-DE" dirty="0"/>
              <a:t>, but </a:t>
            </a:r>
            <a:r>
              <a:rPr lang="de-DE" dirty="0" err="1"/>
              <a:t>pheontyping</a:t>
            </a:r>
            <a:r>
              <a:rPr lang="de-DE" dirty="0"/>
              <a:t> </a:t>
            </a:r>
            <a:r>
              <a:rPr lang="de-DE" dirty="0" err="1"/>
              <a:t>remains</a:t>
            </a:r>
            <a:r>
              <a:rPr lang="de-DE" dirty="0"/>
              <a:t> </a:t>
            </a:r>
            <a:r>
              <a:rPr lang="de-DE" dirty="0" err="1"/>
              <a:t>heterogeneous</a:t>
            </a:r>
            <a:r>
              <a:rPr lang="de-DE" dirty="0"/>
              <a:t>.</a:t>
            </a:r>
          </a:p>
          <a:p>
            <a:r>
              <a:rPr lang="de-DE" dirty="0" err="1"/>
              <a:t>To</a:t>
            </a:r>
            <a:r>
              <a:rPr lang="de-DE" dirty="0"/>
              <a:t> </a:t>
            </a:r>
            <a:r>
              <a:rPr lang="de-DE" dirty="0" err="1"/>
              <a:t>identify</a:t>
            </a:r>
            <a:r>
              <a:rPr lang="de-DE" dirty="0"/>
              <a:t> </a:t>
            </a:r>
            <a:r>
              <a:rPr lang="de-DE" dirty="0" err="1"/>
              <a:t>subtypes</a:t>
            </a:r>
            <a:r>
              <a:rPr lang="de-DE" dirty="0"/>
              <a:t> </a:t>
            </a:r>
            <a:r>
              <a:rPr lang="de-DE" dirty="0" err="1"/>
              <a:t>of</a:t>
            </a:r>
            <a:r>
              <a:rPr lang="de-DE" dirty="0"/>
              <a:t> </a:t>
            </a:r>
            <a:r>
              <a:rPr lang="de-DE" dirty="0" err="1"/>
              <a:t>depression</a:t>
            </a:r>
            <a:r>
              <a:rPr lang="de-DE" dirty="0"/>
              <a:t>, GWAS on different </a:t>
            </a:r>
            <a:r>
              <a:rPr lang="de-DE" dirty="0" err="1"/>
              <a:t>depression</a:t>
            </a:r>
            <a:r>
              <a:rPr lang="de-DE" dirty="0"/>
              <a:t> </a:t>
            </a:r>
            <a:r>
              <a:rPr lang="de-DE" dirty="0" err="1"/>
              <a:t>phenotypes</a:t>
            </a:r>
            <a:r>
              <a:rPr lang="de-DE" dirty="0"/>
              <a:t> </a:t>
            </a:r>
            <a:r>
              <a:rPr lang="de-DE" dirty="0" err="1"/>
              <a:t>were</a:t>
            </a:r>
            <a:r>
              <a:rPr lang="de-DE" dirty="0"/>
              <a:t> </a:t>
            </a:r>
            <a:r>
              <a:rPr lang="de-DE" dirty="0" err="1"/>
              <a:t>done</a:t>
            </a:r>
            <a:r>
              <a:rPr lang="de-DE" dirty="0"/>
              <a:t>, </a:t>
            </a:r>
            <a:r>
              <a:rPr lang="de-DE" dirty="0" err="1"/>
              <a:t>most</a:t>
            </a:r>
            <a:r>
              <a:rPr lang="de-DE" dirty="0"/>
              <a:t> </a:t>
            </a:r>
            <a:r>
              <a:rPr lang="de-DE" dirty="0" err="1"/>
              <a:t>of</a:t>
            </a:r>
            <a:r>
              <a:rPr lang="de-DE" dirty="0"/>
              <a:t> </a:t>
            </a:r>
            <a:r>
              <a:rPr lang="de-DE" dirty="0" err="1"/>
              <a:t>which</a:t>
            </a:r>
            <a:r>
              <a:rPr lang="de-DE" dirty="0"/>
              <a:t> </a:t>
            </a:r>
            <a:r>
              <a:rPr lang="de-DE" dirty="0" err="1"/>
              <a:t>were</a:t>
            </a:r>
            <a:r>
              <a:rPr lang="de-DE" dirty="0"/>
              <a:t> minimal </a:t>
            </a:r>
            <a:r>
              <a:rPr lang="de-DE" dirty="0" err="1"/>
              <a:t>phenotypes</a:t>
            </a:r>
            <a:r>
              <a:rPr lang="de-DE" dirty="0"/>
              <a:t>: </a:t>
            </a:r>
            <a:r>
              <a:rPr lang="de-DE" dirty="0" err="1"/>
              <a:t>self</a:t>
            </a:r>
            <a:r>
              <a:rPr lang="de-DE" dirty="0"/>
              <a:t>-reports, </a:t>
            </a:r>
            <a:r>
              <a:rPr lang="de-DE" dirty="0" err="1"/>
              <a:t>questionaires</a:t>
            </a:r>
            <a:r>
              <a:rPr lang="de-DE" dirty="0"/>
              <a:t> </a:t>
            </a:r>
            <a:r>
              <a:rPr lang="de-DE" dirty="0" err="1"/>
              <a:t>and</a:t>
            </a:r>
            <a:r>
              <a:rPr lang="de-DE" dirty="0"/>
              <a:t> ‘‘</a:t>
            </a:r>
            <a:r>
              <a:rPr lang="de-DE" dirty="0" err="1"/>
              <a:t>using</a:t>
            </a:r>
            <a:r>
              <a:rPr lang="de-DE" dirty="0"/>
              <a:t> </a:t>
            </a:r>
            <a:r>
              <a:rPr lang="de-DE" dirty="0" err="1"/>
              <a:t>antidepressants</a:t>
            </a:r>
            <a:r>
              <a:rPr lang="de-DE" dirty="0"/>
              <a:t>‘‘ </a:t>
            </a:r>
            <a:r>
              <a:rPr lang="de-DE" dirty="0" err="1"/>
              <a:t>from</a:t>
            </a:r>
            <a:r>
              <a:rPr lang="de-DE" dirty="0"/>
              <a:t> a </a:t>
            </a:r>
            <a:r>
              <a:rPr lang="de-DE" dirty="0" err="1"/>
              <a:t>health</a:t>
            </a:r>
            <a:r>
              <a:rPr lang="de-DE" dirty="0"/>
              <a:t> </a:t>
            </a:r>
            <a:r>
              <a:rPr lang="de-DE" dirty="0" err="1"/>
              <a:t>record</a:t>
            </a:r>
            <a:r>
              <a:rPr lang="de-DE" dirty="0"/>
              <a:t>. </a:t>
            </a:r>
          </a:p>
          <a:p>
            <a:r>
              <a:rPr lang="de-DE" dirty="0"/>
              <a:t>A </a:t>
            </a:r>
            <a:r>
              <a:rPr lang="de-DE" dirty="0" err="1"/>
              <a:t>colleague</a:t>
            </a:r>
            <a:r>
              <a:rPr lang="de-DE" dirty="0"/>
              <a:t> </a:t>
            </a:r>
            <a:r>
              <a:rPr lang="de-DE" dirty="0" err="1"/>
              <a:t>of</a:t>
            </a:r>
            <a:r>
              <a:rPr lang="de-DE" dirty="0"/>
              <a:t> </a:t>
            </a:r>
            <a:r>
              <a:rPr lang="de-DE" dirty="0" err="1"/>
              <a:t>mine</a:t>
            </a:r>
            <a:r>
              <a:rPr lang="de-DE" dirty="0"/>
              <a:t> </a:t>
            </a:r>
            <a:r>
              <a:rPr lang="de-DE" dirty="0" err="1"/>
              <a:t>is</a:t>
            </a:r>
            <a:r>
              <a:rPr lang="de-DE" dirty="0"/>
              <a:t> </a:t>
            </a:r>
            <a:r>
              <a:rPr lang="de-DE" dirty="0" err="1"/>
              <a:t>currently</a:t>
            </a:r>
            <a:r>
              <a:rPr lang="de-DE" dirty="0"/>
              <a:t> </a:t>
            </a:r>
            <a:r>
              <a:rPr lang="de-DE" dirty="0" err="1"/>
              <a:t>working</a:t>
            </a:r>
            <a:r>
              <a:rPr lang="de-DE" dirty="0"/>
              <a:t> on GWAS </a:t>
            </a:r>
            <a:r>
              <a:rPr lang="de-DE" dirty="0" err="1"/>
              <a:t>of</a:t>
            </a:r>
            <a:r>
              <a:rPr lang="de-DE" dirty="0"/>
              <a:t> individual </a:t>
            </a:r>
            <a:r>
              <a:rPr lang="de-DE" dirty="0" err="1"/>
              <a:t>depression</a:t>
            </a:r>
            <a:r>
              <a:rPr lang="de-DE" dirty="0"/>
              <a:t> </a:t>
            </a:r>
            <a:r>
              <a:rPr lang="de-DE" dirty="0" err="1"/>
              <a:t>symptoms</a:t>
            </a:r>
            <a:r>
              <a:rPr lang="de-DE" dirty="0"/>
              <a:t>. </a:t>
            </a:r>
          </a:p>
          <a:p>
            <a:endParaRPr lang="de-DE" dirty="0"/>
          </a:p>
          <a:p>
            <a:endParaRPr lang="de-DE" dirty="0"/>
          </a:p>
          <a:p>
            <a:r>
              <a:rPr lang="de-DE" dirty="0"/>
              <a:t>2 </a:t>
            </a:r>
            <a:r>
              <a:rPr lang="de-DE" dirty="0" err="1"/>
              <a:t>options</a:t>
            </a:r>
            <a:r>
              <a:rPr lang="de-DE" dirty="0"/>
              <a:t> orange</a:t>
            </a:r>
          </a:p>
          <a:p>
            <a:r>
              <a:rPr lang="de-DE" dirty="0"/>
              <a:t>4 out </a:t>
            </a:r>
            <a:r>
              <a:rPr lang="de-DE" dirty="0" err="1"/>
              <a:t>of</a:t>
            </a:r>
            <a:r>
              <a:rPr lang="de-DE" dirty="0"/>
              <a:t> 7 </a:t>
            </a:r>
            <a:r>
              <a:rPr lang="de-DE" dirty="0" err="1"/>
              <a:t>gives</a:t>
            </a:r>
            <a:r>
              <a:rPr lang="de-DE" dirty="0"/>
              <a:t> 35 </a:t>
            </a:r>
            <a:r>
              <a:rPr lang="de-DE" dirty="0" err="1"/>
              <a:t>combinations</a:t>
            </a:r>
            <a:r>
              <a:rPr lang="de-DE" dirty="0"/>
              <a:t> </a:t>
            </a:r>
            <a:r>
              <a:rPr lang="de-DE" dirty="0" err="1"/>
              <a:t>possible</a:t>
            </a:r>
            <a:r>
              <a:rPr lang="de-DE" dirty="0"/>
              <a:t>. </a:t>
            </a:r>
          </a:p>
          <a:p>
            <a:r>
              <a:rPr lang="de-DE" dirty="0"/>
              <a:t>2*35 </a:t>
            </a:r>
            <a:r>
              <a:rPr lang="de-DE" dirty="0" err="1"/>
              <a:t>combinations</a:t>
            </a:r>
            <a:r>
              <a:rPr lang="de-DE" dirty="0"/>
              <a:t> </a:t>
            </a:r>
            <a:r>
              <a:rPr lang="de-DE" dirty="0" err="1"/>
              <a:t>is</a:t>
            </a:r>
            <a:r>
              <a:rPr lang="de-DE" dirty="0"/>
              <a:t> 70 total </a:t>
            </a:r>
            <a:r>
              <a:rPr lang="de-DE" dirty="0" err="1"/>
              <a:t>possibliities</a:t>
            </a:r>
            <a:r>
              <a:rPr lang="de-DE" dirty="0"/>
              <a:t>… </a:t>
            </a:r>
          </a:p>
          <a:p>
            <a:r>
              <a:rPr lang="de-DE" dirty="0"/>
              <a:t>But </a:t>
            </a:r>
            <a:r>
              <a:rPr lang="de-DE" dirty="0" err="1"/>
              <a:t>it</a:t>
            </a:r>
            <a:r>
              <a:rPr lang="de-DE" dirty="0"/>
              <a:t> </a:t>
            </a:r>
            <a:r>
              <a:rPr lang="de-DE" dirty="0" err="1"/>
              <a:t>is</a:t>
            </a:r>
            <a:r>
              <a:rPr lang="de-DE" dirty="0"/>
              <a:t> also </a:t>
            </a:r>
            <a:r>
              <a:rPr lang="de-DE" dirty="0" err="1"/>
              <a:t>possible</a:t>
            </a:r>
            <a:r>
              <a:rPr lang="de-DE" dirty="0"/>
              <a:t> </a:t>
            </a:r>
            <a:r>
              <a:rPr lang="de-DE" dirty="0" err="1"/>
              <a:t>to</a:t>
            </a:r>
            <a:r>
              <a:rPr lang="de-DE" dirty="0"/>
              <a:t> </a:t>
            </a:r>
            <a:r>
              <a:rPr lang="de-DE" dirty="0" err="1"/>
              <a:t>have</a:t>
            </a:r>
            <a:r>
              <a:rPr lang="de-DE" dirty="0"/>
              <a:t> </a:t>
            </a:r>
            <a:r>
              <a:rPr lang="de-DE" dirty="0" err="1"/>
              <a:t>both</a:t>
            </a:r>
            <a:r>
              <a:rPr lang="de-DE" dirty="0"/>
              <a:t> </a:t>
            </a:r>
            <a:r>
              <a:rPr lang="de-DE" dirty="0" err="1"/>
              <a:t>of</a:t>
            </a:r>
            <a:r>
              <a:rPr lang="de-DE" dirty="0"/>
              <a:t> </a:t>
            </a:r>
            <a:r>
              <a:rPr lang="de-DE" dirty="0" err="1"/>
              <a:t>the</a:t>
            </a:r>
            <a:r>
              <a:rPr lang="de-DE" dirty="0"/>
              <a:t> orange </a:t>
            </a:r>
            <a:r>
              <a:rPr lang="de-DE" dirty="0" err="1"/>
              <a:t>ones</a:t>
            </a:r>
            <a:br>
              <a:rPr lang="de-DE" dirty="0"/>
            </a:br>
            <a:r>
              <a:rPr lang="de-DE" dirty="0"/>
              <a:t>So </a:t>
            </a:r>
            <a:r>
              <a:rPr lang="de-DE" dirty="0" err="1"/>
              <a:t>that</a:t>
            </a:r>
            <a:r>
              <a:rPr lang="de-DE" dirty="0"/>
              <a:t> </a:t>
            </a:r>
            <a:r>
              <a:rPr lang="de-DE" dirty="0" err="1"/>
              <a:t>adds</a:t>
            </a:r>
            <a:br>
              <a:rPr lang="de-DE" dirty="0"/>
            </a:br>
            <a:r>
              <a:rPr lang="de-DE" dirty="0"/>
              <a:t>3 out </a:t>
            </a:r>
            <a:r>
              <a:rPr lang="de-DE" dirty="0" err="1"/>
              <a:t>of</a:t>
            </a:r>
            <a:r>
              <a:rPr lang="de-DE" dirty="0"/>
              <a:t> 7 </a:t>
            </a:r>
            <a:r>
              <a:rPr lang="de-DE" dirty="0" err="1"/>
              <a:t>gives</a:t>
            </a:r>
            <a:r>
              <a:rPr lang="de-DE" dirty="0"/>
              <a:t> </a:t>
            </a:r>
            <a:r>
              <a:rPr lang="de-DE" dirty="0" err="1"/>
              <a:t>another</a:t>
            </a:r>
            <a:r>
              <a:rPr lang="de-DE" dirty="0"/>
              <a:t> 35 </a:t>
            </a:r>
            <a:r>
              <a:rPr lang="de-DE" dirty="0" err="1"/>
              <a:t>combinations</a:t>
            </a:r>
            <a:r>
              <a:rPr lang="de-DE" dirty="0"/>
              <a:t> </a:t>
            </a:r>
            <a:r>
              <a:rPr lang="de-DE" dirty="0" err="1"/>
              <a:t>possible</a:t>
            </a:r>
            <a:r>
              <a:rPr lang="de-DE" dirty="0"/>
              <a:t>. So</a:t>
            </a:r>
          </a:p>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13</a:t>
            </a:fld>
            <a:endParaRPr lang="de-DE"/>
          </a:p>
        </p:txBody>
      </p:sp>
    </p:spTree>
    <p:extLst>
      <p:ext uri="{BB962C8B-B14F-4D97-AF65-F5344CB8AC3E}">
        <p14:creationId xmlns:p14="http://schemas.microsoft.com/office/powerpoint/2010/main" val="2457240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Many</a:t>
            </a:r>
            <a:r>
              <a:rPr lang="de-DE" dirty="0"/>
              <a:t> </a:t>
            </a:r>
            <a:r>
              <a:rPr lang="de-DE" dirty="0" err="1"/>
              <a:t>cases</a:t>
            </a:r>
            <a:r>
              <a:rPr lang="de-DE" dirty="0"/>
              <a:t>, </a:t>
            </a:r>
            <a:r>
              <a:rPr lang="de-DE" dirty="0" err="1"/>
              <a:t>very</a:t>
            </a:r>
            <a:r>
              <a:rPr lang="de-DE" dirty="0"/>
              <a:t> </a:t>
            </a:r>
            <a:r>
              <a:rPr lang="de-DE" dirty="0" err="1"/>
              <a:t>little</a:t>
            </a:r>
            <a:r>
              <a:rPr lang="de-DE" dirty="0"/>
              <a:t> </a:t>
            </a:r>
            <a:r>
              <a:rPr lang="de-DE" dirty="0" err="1"/>
              <a:t>is</a:t>
            </a:r>
            <a:r>
              <a:rPr lang="de-DE" dirty="0"/>
              <a:t> </a:t>
            </a:r>
            <a:r>
              <a:rPr lang="de-DE" dirty="0" err="1"/>
              <a:t>understood</a:t>
            </a:r>
            <a:endParaRPr lang="de-DE" dirty="0"/>
          </a:p>
          <a:p>
            <a:r>
              <a:rPr lang="de-DE" dirty="0"/>
              <a:t>GWAS </a:t>
            </a:r>
            <a:r>
              <a:rPr lang="de-DE" dirty="0" err="1"/>
              <a:t>hits</a:t>
            </a:r>
            <a:r>
              <a:rPr lang="de-DE" dirty="0"/>
              <a:t> </a:t>
            </a:r>
            <a:r>
              <a:rPr lang="de-DE" dirty="0" err="1"/>
              <a:t>starting</a:t>
            </a:r>
            <a:r>
              <a:rPr lang="de-DE" dirty="0"/>
              <a:t> </a:t>
            </a:r>
            <a:r>
              <a:rPr lang="de-DE" dirty="0" err="1"/>
              <a:t>to</a:t>
            </a:r>
            <a:r>
              <a:rPr lang="de-DE" dirty="0"/>
              <a:t> </a:t>
            </a:r>
            <a:r>
              <a:rPr lang="de-DE" dirty="0" err="1"/>
              <a:t>pop</a:t>
            </a:r>
            <a:r>
              <a:rPr lang="de-DE" dirty="0"/>
              <a:t> </a:t>
            </a:r>
            <a:r>
              <a:rPr lang="de-DE" dirty="0" err="1"/>
              <a:t>up</a:t>
            </a:r>
            <a:r>
              <a:rPr lang="de-DE" dirty="0"/>
              <a:t> </a:t>
            </a:r>
            <a:r>
              <a:rPr lang="de-DE" dirty="0" err="1"/>
              <a:t>as</a:t>
            </a:r>
            <a:r>
              <a:rPr lang="de-DE" dirty="0"/>
              <a:t> </a:t>
            </a:r>
            <a:r>
              <a:rPr lang="de-DE" dirty="0" err="1"/>
              <a:t>databases</a:t>
            </a:r>
            <a:r>
              <a:rPr lang="de-DE" dirty="0"/>
              <a:t> </a:t>
            </a:r>
            <a:r>
              <a:rPr lang="de-DE" dirty="0" err="1"/>
              <a:t>grow</a:t>
            </a:r>
            <a:r>
              <a:rPr lang="de-DE" dirty="0"/>
              <a:t>, but </a:t>
            </a:r>
            <a:r>
              <a:rPr lang="de-DE" dirty="0" err="1"/>
              <a:t>pheontyping</a:t>
            </a:r>
            <a:r>
              <a:rPr lang="de-DE" dirty="0"/>
              <a:t> </a:t>
            </a:r>
            <a:r>
              <a:rPr lang="de-DE" dirty="0" err="1"/>
              <a:t>remains</a:t>
            </a:r>
            <a:r>
              <a:rPr lang="de-DE" dirty="0"/>
              <a:t> </a:t>
            </a:r>
            <a:r>
              <a:rPr lang="de-DE" dirty="0" err="1"/>
              <a:t>heterogeneous</a:t>
            </a:r>
            <a:r>
              <a:rPr lang="de-DE" dirty="0"/>
              <a:t>.</a:t>
            </a:r>
          </a:p>
          <a:p>
            <a:r>
              <a:rPr lang="de-DE" dirty="0" err="1"/>
              <a:t>To</a:t>
            </a:r>
            <a:r>
              <a:rPr lang="de-DE" dirty="0"/>
              <a:t> </a:t>
            </a:r>
            <a:r>
              <a:rPr lang="de-DE" dirty="0" err="1"/>
              <a:t>identify</a:t>
            </a:r>
            <a:r>
              <a:rPr lang="de-DE" dirty="0"/>
              <a:t> </a:t>
            </a:r>
            <a:r>
              <a:rPr lang="de-DE" dirty="0" err="1"/>
              <a:t>subtypes</a:t>
            </a:r>
            <a:r>
              <a:rPr lang="de-DE" dirty="0"/>
              <a:t> </a:t>
            </a:r>
            <a:r>
              <a:rPr lang="de-DE" dirty="0" err="1"/>
              <a:t>of</a:t>
            </a:r>
            <a:r>
              <a:rPr lang="de-DE" dirty="0"/>
              <a:t> </a:t>
            </a:r>
            <a:r>
              <a:rPr lang="de-DE" dirty="0" err="1"/>
              <a:t>depression</a:t>
            </a:r>
            <a:r>
              <a:rPr lang="de-DE" dirty="0"/>
              <a:t>, GWAS on different </a:t>
            </a:r>
            <a:r>
              <a:rPr lang="de-DE" dirty="0" err="1"/>
              <a:t>depression</a:t>
            </a:r>
            <a:r>
              <a:rPr lang="de-DE" dirty="0"/>
              <a:t> </a:t>
            </a:r>
            <a:r>
              <a:rPr lang="de-DE" dirty="0" err="1"/>
              <a:t>phenotypes</a:t>
            </a:r>
            <a:r>
              <a:rPr lang="de-DE" dirty="0"/>
              <a:t> </a:t>
            </a:r>
            <a:r>
              <a:rPr lang="de-DE" dirty="0" err="1"/>
              <a:t>were</a:t>
            </a:r>
            <a:r>
              <a:rPr lang="de-DE" dirty="0"/>
              <a:t> </a:t>
            </a:r>
            <a:r>
              <a:rPr lang="de-DE" dirty="0" err="1"/>
              <a:t>done</a:t>
            </a:r>
            <a:r>
              <a:rPr lang="de-DE" dirty="0"/>
              <a:t>, </a:t>
            </a:r>
            <a:r>
              <a:rPr lang="de-DE" dirty="0" err="1"/>
              <a:t>most</a:t>
            </a:r>
            <a:r>
              <a:rPr lang="de-DE" dirty="0"/>
              <a:t> </a:t>
            </a:r>
            <a:r>
              <a:rPr lang="de-DE" dirty="0" err="1"/>
              <a:t>of</a:t>
            </a:r>
            <a:r>
              <a:rPr lang="de-DE" dirty="0"/>
              <a:t> </a:t>
            </a:r>
            <a:r>
              <a:rPr lang="de-DE" dirty="0" err="1"/>
              <a:t>which</a:t>
            </a:r>
            <a:r>
              <a:rPr lang="de-DE" dirty="0"/>
              <a:t> </a:t>
            </a:r>
            <a:r>
              <a:rPr lang="de-DE" dirty="0" err="1"/>
              <a:t>were</a:t>
            </a:r>
            <a:r>
              <a:rPr lang="de-DE" dirty="0"/>
              <a:t> minimal </a:t>
            </a:r>
            <a:r>
              <a:rPr lang="de-DE" dirty="0" err="1"/>
              <a:t>phenotypes</a:t>
            </a:r>
            <a:r>
              <a:rPr lang="de-DE" dirty="0"/>
              <a:t>: </a:t>
            </a:r>
            <a:r>
              <a:rPr lang="de-DE" dirty="0" err="1"/>
              <a:t>self</a:t>
            </a:r>
            <a:r>
              <a:rPr lang="de-DE" dirty="0"/>
              <a:t>-reports, </a:t>
            </a:r>
            <a:r>
              <a:rPr lang="de-DE" dirty="0" err="1"/>
              <a:t>questionaires</a:t>
            </a:r>
            <a:r>
              <a:rPr lang="de-DE" dirty="0"/>
              <a:t> </a:t>
            </a:r>
            <a:r>
              <a:rPr lang="de-DE" dirty="0" err="1"/>
              <a:t>and</a:t>
            </a:r>
            <a:r>
              <a:rPr lang="de-DE" dirty="0"/>
              <a:t> ‘‘</a:t>
            </a:r>
            <a:r>
              <a:rPr lang="de-DE" dirty="0" err="1"/>
              <a:t>using</a:t>
            </a:r>
            <a:r>
              <a:rPr lang="de-DE" dirty="0"/>
              <a:t> </a:t>
            </a:r>
            <a:r>
              <a:rPr lang="de-DE" dirty="0" err="1"/>
              <a:t>antidepressants</a:t>
            </a:r>
            <a:r>
              <a:rPr lang="de-DE" dirty="0"/>
              <a:t>‘‘ </a:t>
            </a:r>
            <a:r>
              <a:rPr lang="de-DE" dirty="0" err="1"/>
              <a:t>from</a:t>
            </a:r>
            <a:r>
              <a:rPr lang="de-DE" dirty="0"/>
              <a:t> a </a:t>
            </a:r>
            <a:r>
              <a:rPr lang="de-DE" dirty="0" err="1"/>
              <a:t>health</a:t>
            </a:r>
            <a:r>
              <a:rPr lang="de-DE" dirty="0"/>
              <a:t> </a:t>
            </a:r>
            <a:r>
              <a:rPr lang="de-DE" dirty="0" err="1"/>
              <a:t>record</a:t>
            </a:r>
            <a:r>
              <a:rPr lang="de-DE" dirty="0"/>
              <a:t>. </a:t>
            </a:r>
          </a:p>
          <a:p>
            <a:r>
              <a:rPr lang="de-DE" dirty="0"/>
              <a:t>A </a:t>
            </a:r>
            <a:r>
              <a:rPr lang="de-DE" dirty="0" err="1"/>
              <a:t>colleague</a:t>
            </a:r>
            <a:r>
              <a:rPr lang="de-DE" dirty="0"/>
              <a:t> </a:t>
            </a:r>
            <a:r>
              <a:rPr lang="de-DE" dirty="0" err="1"/>
              <a:t>of</a:t>
            </a:r>
            <a:r>
              <a:rPr lang="de-DE" dirty="0"/>
              <a:t> </a:t>
            </a:r>
            <a:r>
              <a:rPr lang="de-DE" dirty="0" err="1"/>
              <a:t>mine</a:t>
            </a:r>
            <a:r>
              <a:rPr lang="de-DE" dirty="0"/>
              <a:t> </a:t>
            </a:r>
            <a:r>
              <a:rPr lang="de-DE" dirty="0" err="1"/>
              <a:t>is</a:t>
            </a:r>
            <a:r>
              <a:rPr lang="de-DE" dirty="0"/>
              <a:t> </a:t>
            </a:r>
            <a:r>
              <a:rPr lang="de-DE" dirty="0" err="1"/>
              <a:t>currently</a:t>
            </a:r>
            <a:r>
              <a:rPr lang="de-DE" dirty="0"/>
              <a:t> </a:t>
            </a:r>
            <a:r>
              <a:rPr lang="de-DE" dirty="0" err="1"/>
              <a:t>working</a:t>
            </a:r>
            <a:r>
              <a:rPr lang="de-DE" dirty="0"/>
              <a:t> on GWAS </a:t>
            </a:r>
            <a:r>
              <a:rPr lang="de-DE" dirty="0" err="1"/>
              <a:t>of</a:t>
            </a:r>
            <a:r>
              <a:rPr lang="de-DE" dirty="0"/>
              <a:t> individual </a:t>
            </a:r>
            <a:r>
              <a:rPr lang="de-DE" dirty="0" err="1"/>
              <a:t>depression</a:t>
            </a:r>
            <a:r>
              <a:rPr lang="de-DE" dirty="0"/>
              <a:t> </a:t>
            </a:r>
            <a:r>
              <a:rPr lang="de-DE" dirty="0" err="1"/>
              <a:t>symptoms</a:t>
            </a:r>
            <a:r>
              <a:rPr lang="de-DE" dirty="0"/>
              <a:t>. </a:t>
            </a:r>
          </a:p>
          <a:p>
            <a:endParaRPr lang="de-DE" dirty="0"/>
          </a:p>
          <a:p>
            <a:endParaRPr lang="de-DE" dirty="0"/>
          </a:p>
          <a:p>
            <a:r>
              <a:rPr lang="de-DE" dirty="0"/>
              <a:t>2 </a:t>
            </a:r>
            <a:r>
              <a:rPr lang="de-DE" dirty="0" err="1"/>
              <a:t>options</a:t>
            </a:r>
            <a:r>
              <a:rPr lang="de-DE" dirty="0"/>
              <a:t> orange</a:t>
            </a:r>
          </a:p>
          <a:p>
            <a:r>
              <a:rPr lang="de-DE" dirty="0"/>
              <a:t>4 out </a:t>
            </a:r>
            <a:r>
              <a:rPr lang="de-DE" dirty="0" err="1"/>
              <a:t>of</a:t>
            </a:r>
            <a:r>
              <a:rPr lang="de-DE" dirty="0"/>
              <a:t> 7 </a:t>
            </a:r>
            <a:r>
              <a:rPr lang="de-DE" dirty="0" err="1"/>
              <a:t>gives</a:t>
            </a:r>
            <a:r>
              <a:rPr lang="de-DE" dirty="0"/>
              <a:t> 35 </a:t>
            </a:r>
            <a:r>
              <a:rPr lang="de-DE" dirty="0" err="1"/>
              <a:t>combinations</a:t>
            </a:r>
            <a:r>
              <a:rPr lang="de-DE" dirty="0"/>
              <a:t> </a:t>
            </a:r>
            <a:r>
              <a:rPr lang="de-DE" dirty="0" err="1"/>
              <a:t>possible</a:t>
            </a:r>
            <a:r>
              <a:rPr lang="de-DE" dirty="0"/>
              <a:t>. </a:t>
            </a:r>
          </a:p>
          <a:p>
            <a:r>
              <a:rPr lang="de-DE" dirty="0"/>
              <a:t>2*35 </a:t>
            </a:r>
            <a:r>
              <a:rPr lang="de-DE" dirty="0" err="1"/>
              <a:t>combinations</a:t>
            </a:r>
            <a:r>
              <a:rPr lang="de-DE" dirty="0"/>
              <a:t> </a:t>
            </a:r>
            <a:r>
              <a:rPr lang="de-DE" dirty="0" err="1"/>
              <a:t>is</a:t>
            </a:r>
            <a:r>
              <a:rPr lang="de-DE" dirty="0"/>
              <a:t> 70 total </a:t>
            </a:r>
            <a:r>
              <a:rPr lang="de-DE" dirty="0" err="1"/>
              <a:t>possibliities</a:t>
            </a:r>
            <a:r>
              <a:rPr lang="de-DE" dirty="0"/>
              <a:t>… </a:t>
            </a:r>
          </a:p>
          <a:p>
            <a:r>
              <a:rPr lang="de-DE" dirty="0"/>
              <a:t>But </a:t>
            </a:r>
            <a:r>
              <a:rPr lang="de-DE" dirty="0" err="1"/>
              <a:t>it</a:t>
            </a:r>
            <a:r>
              <a:rPr lang="de-DE" dirty="0"/>
              <a:t> </a:t>
            </a:r>
            <a:r>
              <a:rPr lang="de-DE" dirty="0" err="1"/>
              <a:t>is</a:t>
            </a:r>
            <a:r>
              <a:rPr lang="de-DE" dirty="0"/>
              <a:t> also </a:t>
            </a:r>
            <a:r>
              <a:rPr lang="de-DE" dirty="0" err="1"/>
              <a:t>possible</a:t>
            </a:r>
            <a:r>
              <a:rPr lang="de-DE" dirty="0"/>
              <a:t> </a:t>
            </a:r>
            <a:r>
              <a:rPr lang="de-DE" dirty="0" err="1"/>
              <a:t>to</a:t>
            </a:r>
            <a:r>
              <a:rPr lang="de-DE" dirty="0"/>
              <a:t> </a:t>
            </a:r>
            <a:r>
              <a:rPr lang="de-DE" dirty="0" err="1"/>
              <a:t>have</a:t>
            </a:r>
            <a:r>
              <a:rPr lang="de-DE" dirty="0"/>
              <a:t> </a:t>
            </a:r>
            <a:r>
              <a:rPr lang="de-DE" dirty="0" err="1"/>
              <a:t>both</a:t>
            </a:r>
            <a:r>
              <a:rPr lang="de-DE" dirty="0"/>
              <a:t> </a:t>
            </a:r>
            <a:r>
              <a:rPr lang="de-DE" dirty="0" err="1"/>
              <a:t>of</a:t>
            </a:r>
            <a:r>
              <a:rPr lang="de-DE" dirty="0"/>
              <a:t> </a:t>
            </a:r>
            <a:r>
              <a:rPr lang="de-DE" dirty="0" err="1"/>
              <a:t>the</a:t>
            </a:r>
            <a:r>
              <a:rPr lang="de-DE" dirty="0"/>
              <a:t> orange </a:t>
            </a:r>
            <a:r>
              <a:rPr lang="de-DE" dirty="0" err="1"/>
              <a:t>ones</a:t>
            </a:r>
            <a:br>
              <a:rPr lang="de-DE" dirty="0"/>
            </a:br>
            <a:r>
              <a:rPr lang="de-DE" dirty="0"/>
              <a:t>So </a:t>
            </a:r>
            <a:r>
              <a:rPr lang="de-DE" dirty="0" err="1"/>
              <a:t>that</a:t>
            </a:r>
            <a:r>
              <a:rPr lang="de-DE" dirty="0"/>
              <a:t> </a:t>
            </a:r>
            <a:r>
              <a:rPr lang="de-DE" dirty="0" err="1"/>
              <a:t>adds</a:t>
            </a:r>
            <a:br>
              <a:rPr lang="de-DE" dirty="0"/>
            </a:br>
            <a:r>
              <a:rPr lang="de-DE" dirty="0"/>
              <a:t>3 out </a:t>
            </a:r>
            <a:r>
              <a:rPr lang="de-DE" dirty="0" err="1"/>
              <a:t>of</a:t>
            </a:r>
            <a:r>
              <a:rPr lang="de-DE" dirty="0"/>
              <a:t> 7 </a:t>
            </a:r>
            <a:r>
              <a:rPr lang="de-DE" dirty="0" err="1"/>
              <a:t>gives</a:t>
            </a:r>
            <a:r>
              <a:rPr lang="de-DE" dirty="0"/>
              <a:t> </a:t>
            </a:r>
            <a:r>
              <a:rPr lang="de-DE" dirty="0" err="1"/>
              <a:t>another</a:t>
            </a:r>
            <a:r>
              <a:rPr lang="de-DE" dirty="0"/>
              <a:t> 35 </a:t>
            </a:r>
            <a:r>
              <a:rPr lang="de-DE" dirty="0" err="1"/>
              <a:t>combinations</a:t>
            </a:r>
            <a:r>
              <a:rPr lang="de-DE" dirty="0"/>
              <a:t> </a:t>
            </a:r>
            <a:r>
              <a:rPr lang="de-DE" dirty="0" err="1"/>
              <a:t>possible</a:t>
            </a:r>
            <a:r>
              <a:rPr lang="de-DE" dirty="0"/>
              <a:t>. So</a:t>
            </a:r>
          </a:p>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14</a:t>
            </a:fld>
            <a:endParaRPr lang="de-DE"/>
          </a:p>
        </p:txBody>
      </p:sp>
    </p:spTree>
    <p:extLst>
      <p:ext uri="{BB962C8B-B14F-4D97-AF65-F5344CB8AC3E}">
        <p14:creationId xmlns:p14="http://schemas.microsoft.com/office/powerpoint/2010/main" val="674601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Many</a:t>
            </a:r>
            <a:r>
              <a:rPr lang="de-DE" dirty="0"/>
              <a:t> </a:t>
            </a:r>
            <a:r>
              <a:rPr lang="de-DE" dirty="0" err="1"/>
              <a:t>cases</a:t>
            </a:r>
            <a:r>
              <a:rPr lang="de-DE" dirty="0"/>
              <a:t>, </a:t>
            </a:r>
            <a:r>
              <a:rPr lang="de-DE" dirty="0" err="1"/>
              <a:t>very</a:t>
            </a:r>
            <a:r>
              <a:rPr lang="de-DE" dirty="0"/>
              <a:t> </a:t>
            </a:r>
            <a:r>
              <a:rPr lang="de-DE" dirty="0" err="1"/>
              <a:t>little</a:t>
            </a:r>
            <a:r>
              <a:rPr lang="de-DE" dirty="0"/>
              <a:t> </a:t>
            </a:r>
            <a:r>
              <a:rPr lang="de-DE" dirty="0" err="1"/>
              <a:t>is</a:t>
            </a:r>
            <a:r>
              <a:rPr lang="de-DE" dirty="0"/>
              <a:t> </a:t>
            </a:r>
            <a:r>
              <a:rPr lang="de-DE" dirty="0" err="1"/>
              <a:t>understood</a:t>
            </a:r>
            <a:endParaRPr lang="de-DE" dirty="0"/>
          </a:p>
          <a:p>
            <a:r>
              <a:rPr lang="de-DE" dirty="0"/>
              <a:t>GWAS </a:t>
            </a:r>
            <a:r>
              <a:rPr lang="de-DE" dirty="0" err="1"/>
              <a:t>hits</a:t>
            </a:r>
            <a:r>
              <a:rPr lang="de-DE" dirty="0"/>
              <a:t> </a:t>
            </a:r>
            <a:r>
              <a:rPr lang="de-DE" dirty="0" err="1"/>
              <a:t>starting</a:t>
            </a:r>
            <a:r>
              <a:rPr lang="de-DE" dirty="0"/>
              <a:t> </a:t>
            </a:r>
            <a:r>
              <a:rPr lang="de-DE" dirty="0" err="1"/>
              <a:t>to</a:t>
            </a:r>
            <a:r>
              <a:rPr lang="de-DE" dirty="0"/>
              <a:t> </a:t>
            </a:r>
            <a:r>
              <a:rPr lang="de-DE" dirty="0" err="1"/>
              <a:t>pop</a:t>
            </a:r>
            <a:r>
              <a:rPr lang="de-DE" dirty="0"/>
              <a:t> </a:t>
            </a:r>
            <a:r>
              <a:rPr lang="de-DE" dirty="0" err="1"/>
              <a:t>up</a:t>
            </a:r>
            <a:r>
              <a:rPr lang="de-DE" dirty="0"/>
              <a:t> </a:t>
            </a:r>
            <a:r>
              <a:rPr lang="de-DE" dirty="0" err="1"/>
              <a:t>as</a:t>
            </a:r>
            <a:r>
              <a:rPr lang="de-DE" dirty="0"/>
              <a:t> </a:t>
            </a:r>
            <a:r>
              <a:rPr lang="de-DE" dirty="0" err="1"/>
              <a:t>databases</a:t>
            </a:r>
            <a:r>
              <a:rPr lang="de-DE" dirty="0"/>
              <a:t> </a:t>
            </a:r>
            <a:r>
              <a:rPr lang="de-DE" dirty="0" err="1"/>
              <a:t>grow</a:t>
            </a:r>
            <a:r>
              <a:rPr lang="de-DE" dirty="0"/>
              <a:t>, but </a:t>
            </a:r>
            <a:r>
              <a:rPr lang="de-DE" dirty="0" err="1"/>
              <a:t>pheontyping</a:t>
            </a:r>
            <a:r>
              <a:rPr lang="de-DE" dirty="0"/>
              <a:t> </a:t>
            </a:r>
            <a:r>
              <a:rPr lang="de-DE" dirty="0" err="1"/>
              <a:t>remains</a:t>
            </a:r>
            <a:r>
              <a:rPr lang="de-DE" dirty="0"/>
              <a:t> </a:t>
            </a:r>
            <a:r>
              <a:rPr lang="de-DE" dirty="0" err="1"/>
              <a:t>heterogeneous</a:t>
            </a:r>
            <a:r>
              <a:rPr lang="de-DE" dirty="0"/>
              <a:t>.</a:t>
            </a:r>
          </a:p>
          <a:p>
            <a:r>
              <a:rPr lang="de-DE" dirty="0" err="1"/>
              <a:t>To</a:t>
            </a:r>
            <a:r>
              <a:rPr lang="de-DE" dirty="0"/>
              <a:t> </a:t>
            </a:r>
            <a:r>
              <a:rPr lang="de-DE" dirty="0" err="1"/>
              <a:t>identify</a:t>
            </a:r>
            <a:r>
              <a:rPr lang="de-DE" dirty="0"/>
              <a:t> </a:t>
            </a:r>
            <a:r>
              <a:rPr lang="de-DE" dirty="0" err="1"/>
              <a:t>subtypes</a:t>
            </a:r>
            <a:r>
              <a:rPr lang="de-DE" dirty="0"/>
              <a:t> </a:t>
            </a:r>
            <a:r>
              <a:rPr lang="de-DE" dirty="0" err="1"/>
              <a:t>of</a:t>
            </a:r>
            <a:r>
              <a:rPr lang="de-DE" dirty="0"/>
              <a:t> </a:t>
            </a:r>
            <a:r>
              <a:rPr lang="de-DE" dirty="0" err="1"/>
              <a:t>depression</a:t>
            </a:r>
            <a:r>
              <a:rPr lang="de-DE" dirty="0"/>
              <a:t>, GWAS on different </a:t>
            </a:r>
            <a:r>
              <a:rPr lang="de-DE" dirty="0" err="1"/>
              <a:t>depression</a:t>
            </a:r>
            <a:r>
              <a:rPr lang="de-DE" dirty="0"/>
              <a:t> </a:t>
            </a:r>
            <a:r>
              <a:rPr lang="de-DE" dirty="0" err="1"/>
              <a:t>phenotypes</a:t>
            </a:r>
            <a:r>
              <a:rPr lang="de-DE" dirty="0"/>
              <a:t> </a:t>
            </a:r>
            <a:r>
              <a:rPr lang="de-DE" dirty="0" err="1"/>
              <a:t>were</a:t>
            </a:r>
            <a:r>
              <a:rPr lang="de-DE" dirty="0"/>
              <a:t> </a:t>
            </a:r>
            <a:r>
              <a:rPr lang="de-DE" dirty="0" err="1"/>
              <a:t>done</a:t>
            </a:r>
            <a:r>
              <a:rPr lang="de-DE" dirty="0"/>
              <a:t>, </a:t>
            </a:r>
            <a:r>
              <a:rPr lang="de-DE" dirty="0" err="1"/>
              <a:t>most</a:t>
            </a:r>
            <a:r>
              <a:rPr lang="de-DE" dirty="0"/>
              <a:t> </a:t>
            </a:r>
            <a:r>
              <a:rPr lang="de-DE" dirty="0" err="1"/>
              <a:t>of</a:t>
            </a:r>
            <a:r>
              <a:rPr lang="de-DE" dirty="0"/>
              <a:t> </a:t>
            </a:r>
            <a:r>
              <a:rPr lang="de-DE" dirty="0" err="1"/>
              <a:t>which</a:t>
            </a:r>
            <a:r>
              <a:rPr lang="de-DE" dirty="0"/>
              <a:t> </a:t>
            </a:r>
            <a:r>
              <a:rPr lang="de-DE" dirty="0" err="1"/>
              <a:t>were</a:t>
            </a:r>
            <a:r>
              <a:rPr lang="de-DE" dirty="0"/>
              <a:t> minimal </a:t>
            </a:r>
            <a:r>
              <a:rPr lang="de-DE" dirty="0" err="1"/>
              <a:t>phenotypes</a:t>
            </a:r>
            <a:r>
              <a:rPr lang="de-DE" dirty="0"/>
              <a:t>: </a:t>
            </a:r>
            <a:r>
              <a:rPr lang="de-DE" dirty="0" err="1"/>
              <a:t>self</a:t>
            </a:r>
            <a:r>
              <a:rPr lang="de-DE" dirty="0"/>
              <a:t>-reports, </a:t>
            </a:r>
            <a:r>
              <a:rPr lang="de-DE" dirty="0" err="1"/>
              <a:t>questionaires</a:t>
            </a:r>
            <a:r>
              <a:rPr lang="de-DE" dirty="0"/>
              <a:t> </a:t>
            </a:r>
            <a:r>
              <a:rPr lang="de-DE" dirty="0" err="1"/>
              <a:t>and</a:t>
            </a:r>
            <a:r>
              <a:rPr lang="de-DE" dirty="0"/>
              <a:t> ‘‘</a:t>
            </a:r>
            <a:r>
              <a:rPr lang="de-DE" dirty="0" err="1"/>
              <a:t>using</a:t>
            </a:r>
            <a:r>
              <a:rPr lang="de-DE" dirty="0"/>
              <a:t> </a:t>
            </a:r>
            <a:r>
              <a:rPr lang="de-DE" dirty="0" err="1"/>
              <a:t>antidepressants</a:t>
            </a:r>
            <a:r>
              <a:rPr lang="de-DE" dirty="0"/>
              <a:t>‘‘ </a:t>
            </a:r>
            <a:r>
              <a:rPr lang="de-DE" dirty="0" err="1"/>
              <a:t>from</a:t>
            </a:r>
            <a:r>
              <a:rPr lang="de-DE" dirty="0"/>
              <a:t> a </a:t>
            </a:r>
            <a:r>
              <a:rPr lang="de-DE" dirty="0" err="1"/>
              <a:t>health</a:t>
            </a:r>
            <a:r>
              <a:rPr lang="de-DE" dirty="0"/>
              <a:t> </a:t>
            </a:r>
            <a:r>
              <a:rPr lang="de-DE" dirty="0" err="1"/>
              <a:t>record</a:t>
            </a:r>
            <a:r>
              <a:rPr lang="de-DE" dirty="0"/>
              <a:t>. </a:t>
            </a:r>
          </a:p>
          <a:p>
            <a:r>
              <a:rPr lang="de-DE" dirty="0"/>
              <a:t>A </a:t>
            </a:r>
            <a:r>
              <a:rPr lang="de-DE" dirty="0" err="1"/>
              <a:t>colleague</a:t>
            </a:r>
            <a:r>
              <a:rPr lang="de-DE" dirty="0"/>
              <a:t> </a:t>
            </a:r>
            <a:r>
              <a:rPr lang="de-DE" dirty="0" err="1"/>
              <a:t>of</a:t>
            </a:r>
            <a:r>
              <a:rPr lang="de-DE" dirty="0"/>
              <a:t> </a:t>
            </a:r>
            <a:r>
              <a:rPr lang="de-DE" dirty="0" err="1"/>
              <a:t>mine</a:t>
            </a:r>
            <a:r>
              <a:rPr lang="de-DE" dirty="0"/>
              <a:t> </a:t>
            </a:r>
            <a:r>
              <a:rPr lang="de-DE" dirty="0" err="1"/>
              <a:t>is</a:t>
            </a:r>
            <a:r>
              <a:rPr lang="de-DE" dirty="0"/>
              <a:t> </a:t>
            </a:r>
            <a:r>
              <a:rPr lang="de-DE" dirty="0" err="1"/>
              <a:t>currently</a:t>
            </a:r>
            <a:r>
              <a:rPr lang="de-DE" dirty="0"/>
              <a:t> </a:t>
            </a:r>
            <a:r>
              <a:rPr lang="de-DE" dirty="0" err="1"/>
              <a:t>working</a:t>
            </a:r>
            <a:r>
              <a:rPr lang="de-DE" dirty="0"/>
              <a:t> on GWAS </a:t>
            </a:r>
            <a:r>
              <a:rPr lang="de-DE" dirty="0" err="1"/>
              <a:t>of</a:t>
            </a:r>
            <a:r>
              <a:rPr lang="de-DE" dirty="0"/>
              <a:t> individual </a:t>
            </a:r>
            <a:r>
              <a:rPr lang="de-DE" dirty="0" err="1"/>
              <a:t>depression</a:t>
            </a:r>
            <a:r>
              <a:rPr lang="de-DE" dirty="0"/>
              <a:t> </a:t>
            </a:r>
            <a:r>
              <a:rPr lang="de-DE" dirty="0" err="1"/>
              <a:t>symptoms</a:t>
            </a:r>
            <a:r>
              <a:rPr lang="de-DE" dirty="0"/>
              <a:t>. </a:t>
            </a:r>
          </a:p>
          <a:p>
            <a:endParaRPr lang="de-DE" dirty="0"/>
          </a:p>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15</a:t>
            </a:fld>
            <a:endParaRPr lang="de-DE"/>
          </a:p>
        </p:txBody>
      </p:sp>
    </p:spTree>
    <p:extLst>
      <p:ext uri="{BB962C8B-B14F-4D97-AF65-F5344CB8AC3E}">
        <p14:creationId xmlns:p14="http://schemas.microsoft.com/office/powerpoint/2010/main" val="3377953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Biobank</a:t>
            </a:r>
            <a:r>
              <a:rPr lang="de-DE" dirty="0"/>
              <a:t>!</a:t>
            </a:r>
          </a:p>
        </p:txBody>
      </p:sp>
      <p:sp>
        <p:nvSpPr>
          <p:cNvPr id="4" name="Slide Number Placeholder 3"/>
          <p:cNvSpPr>
            <a:spLocks noGrp="1"/>
          </p:cNvSpPr>
          <p:nvPr>
            <p:ph type="sldNum" sz="quarter" idx="5"/>
          </p:nvPr>
        </p:nvSpPr>
        <p:spPr/>
        <p:txBody>
          <a:bodyPr/>
          <a:lstStyle/>
          <a:p>
            <a:fld id="{26CF6E06-FF47-2649-AB32-9BFEECC558BF}" type="slidenum">
              <a:rPr lang="de-DE" smtClean="0"/>
              <a:t>3</a:t>
            </a:fld>
            <a:endParaRPr lang="de-DE"/>
          </a:p>
        </p:txBody>
      </p:sp>
    </p:spTree>
    <p:extLst>
      <p:ext uri="{BB962C8B-B14F-4D97-AF65-F5344CB8AC3E}">
        <p14:creationId xmlns:p14="http://schemas.microsoft.com/office/powerpoint/2010/main" val="1287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Wang2010</a:t>
            </a:r>
          </a:p>
        </p:txBody>
      </p:sp>
      <p:sp>
        <p:nvSpPr>
          <p:cNvPr id="4" name="Slide Number Placeholder 3"/>
          <p:cNvSpPr>
            <a:spLocks noGrp="1"/>
          </p:cNvSpPr>
          <p:nvPr>
            <p:ph type="sldNum" sz="quarter" idx="5"/>
          </p:nvPr>
        </p:nvSpPr>
        <p:spPr/>
        <p:txBody>
          <a:bodyPr/>
          <a:lstStyle/>
          <a:p>
            <a:fld id="{26CF6E06-FF47-2649-AB32-9BFEECC558BF}" type="slidenum">
              <a:rPr lang="de-DE" smtClean="0"/>
              <a:t>4</a:t>
            </a:fld>
            <a:endParaRPr lang="de-DE"/>
          </a:p>
        </p:txBody>
      </p:sp>
    </p:spTree>
    <p:extLst>
      <p:ext uri="{BB962C8B-B14F-4D97-AF65-F5344CB8AC3E}">
        <p14:creationId xmlns:p14="http://schemas.microsoft.com/office/powerpoint/2010/main" val="2823195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5</a:t>
            </a:fld>
            <a:endParaRPr lang="de-DE"/>
          </a:p>
        </p:txBody>
      </p:sp>
    </p:spTree>
    <p:extLst>
      <p:ext uri="{BB962C8B-B14F-4D97-AF65-F5344CB8AC3E}">
        <p14:creationId xmlns:p14="http://schemas.microsoft.com/office/powerpoint/2010/main" val="155352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6</a:t>
            </a:fld>
            <a:endParaRPr lang="de-DE"/>
          </a:p>
        </p:txBody>
      </p:sp>
    </p:spTree>
    <p:extLst>
      <p:ext uri="{BB962C8B-B14F-4D97-AF65-F5344CB8AC3E}">
        <p14:creationId xmlns:p14="http://schemas.microsoft.com/office/powerpoint/2010/main" val="3564466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7</a:t>
            </a:fld>
            <a:endParaRPr lang="de-DE"/>
          </a:p>
        </p:txBody>
      </p:sp>
    </p:spTree>
    <p:extLst>
      <p:ext uri="{BB962C8B-B14F-4D97-AF65-F5344CB8AC3E}">
        <p14:creationId xmlns:p14="http://schemas.microsoft.com/office/powerpoint/2010/main" val="3539793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Moore 2005</a:t>
            </a:r>
          </a:p>
        </p:txBody>
      </p:sp>
      <p:sp>
        <p:nvSpPr>
          <p:cNvPr id="4" name="Slide Number Placeholder 3"/>
          <p:cNvSpPr>
            <a:spLocks noGrp="1"/>
          </p:cNvSpPr>
          <p:nvPr>
            <p:ph type="sldNum" sz="quarter" idx="5"/>
          </p:nvPr>
        </p:nvSpPr>
        <p:spPr/>
        <p:txBody>
          <a:bodyPr/>
          <a:lstStyle/>
          <a:p>
            <a:fld id="{26CF6E06-FF47-2649-AB32-9BFEECC558BF}" type="slidenum">
              <a:rPr lang="de-DE" smtClean="0"/>
              <a:t>8</a:t>
            </a:fld>
            <a:endParaRPr lang="de-DE"/>
          </a:p>
        </p:txBody>
      </p:sp>
    </p:spTree>
    <p:extLst>
      <p:ext uri="{BB962C8B-B14F-4D97-AF65-F5344CB8AC3E}">
        <p14:creationId xmlns:p14="http://schemas.microsoft.com/office/powerpoint/2010/main" val="897682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9</a:t>
            </a:fld>
            <a:endParaRPr lang="de-DE"/>
          </a:p>
        </p:txBody>
      </p:sp>
    </p:spTree>
    <p:extLst>
      <p:ext uri="{BB962C8B-B14F-4D97-AF65-F5344CB8AC3E}">
        <p14:creationId xmlns:p14="http://schemas.microsoft.com/office/powerpoint/2010/main" val="411577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CF6E06-FF47-2649-AB32-9BFEECC558BF}" type="slidenum">
              <a:rPr lang="de-DE" smtClean="0"/>
              <a:t>10</a:t>
            </a:fld>
            <a:endParaRPr lang="de-DE"/>
          </a:p>
        </p:txBody>
      </p:sp>
    </p:spTree>
    <p:extLst>
      <p:ext uri="{BB962C8B-B14F-4D97-AF65-F5344CB8AC3E}">
        <p14:creationId xmlns:p14="http://schemas.microsoft.com/office/powerpoint/2010/main" val="122841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84E9-220B-1949-8696-D32CA899DA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E9EB07DA-895D-D54B-AD7A-E4ACCE10F6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D6060064-D852-F14E-A673-98DCAE9CCD2B}"/>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72DC957D-FD3F-E747-86E1-E91476056D8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5A0837B-9C7B-A142-BEB6-2DC4AC2459CE}"/>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175202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DC72-76F3-4640-A77A-8CD4EAF22822}"/>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4C3293C-B830-664F-9193-DEEE3D331A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DC8E5F1A-8AC3-3840-883E-5FF8F9A56783}"/>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8FB11774-01F3-A944-82EC-9F335013778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5F1D953-C498-7340-BCD2-E9E77B739B04}"/>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55191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90FBA-4CAD-7246-B180-833E85571F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E826D874-F5F1-894E-A6C9-8B8628AE50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F488D1F7-08B5-1A4D-8FB2-127D32A30575}"/>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7FF0BD4D-E76A-FD40-B942-A233AD622B7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660C4C2-3836-624E-8D1E-269D835CB2D2}"/>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384172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79A9-E65C-C748-A57E-5AA0B3539787}"/>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7A642348-CE77-F247-98D3-6983E2DD06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5DF3F31-2A37-FF4C-B4BE-EE734DAD69CC}"/>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B0133A72-5A97-8446-8392-62870685731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FD66876-0120-5943-8F97-7316EC043DC2}"/>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312314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B64B-56EA-1641-BA71-7BCB5EC23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058E4813-4067-5E43-832C-3D0455D8EC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BF821C-7029-3D45-A3FA-C961759E8446}"/>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625A8EC1-1D9E-F442-8F26-0EFD08B1C79C}"/>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1860FAA-EF46-FB48-B437-33B83542361C}"/>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17949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A7AF-A583-994B-9FF5-9DBAF81E40A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80B122DF-7F91-8748-8C95-4F386BF03D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0C114743-3FDA-1746-8D79-66E4244B1E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260084B3-2728-D04E-92B8-569A3B356CB4}"/>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6" name="Footer Placeholder 5">
            <a:extLst>
              <a:ext uri="{FF2B5EF4-FFF2-40B4-BE49-F238E27FC236}">
                <a16:creationId xmlns:a16="http://schemas.microsoft.com/office/drawing/2014/main" id="{E9DEB17F-AC0C-8545-9BC3-418E7B5875D6}"/>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9C798DE-78DA-A84E-9F1E-D650791037F1}"/>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193559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F93-5637-C944-9249-1F447719AB6E}"/>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459EB594-CAD7-7442-89A2-8C740CABB7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99A5E8-F4CF-FE42-889E-A8286BAADD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0F43D78B-E025-5649-AA4F-E32ECB9DC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7D8F16-E832-BD41-9E4D-0A46A702E2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62314A16-AEEF-A848-A8AA-57D0FEFFD502}"/>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8" name="Footer Placeholder 7">
            <a:extLst>
              <a:ext uri="{FF2B5EF4-FFF2-40B4-BE49-F238E27FC236}">
                <a16:creationId xmlns:a16="http://schemas.microsoft.com/office/drawing/2014/main" id="{4F07C1DB-7E5C-1942-A714-22B68D50DA85}"/>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F58AE6F9-FF69-A24F-A9DF-5A24C0FA7EDB}"/>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257434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2AE0-F23B-C248-9A7F-DC996B8B85EF}"/>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ED6BF298-6FC4-8842-965F-4E98C0C255F0}"/>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4" name="Footer Placeholder 3">
            <a:extLst>
              <a:ext uri="{FF2B5EF4-FFF2-40B4-BE49-F238E27FC236}">
                <a16:creationId xmlns:a16="http://schemas.microsoft.com/office/drawing/2014/main" id="{9AC377C7-31B6-5540-8EF7-1BF089A861B5}"/>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0877A1F0-D3FA-9A4F-950A-45DE2603E33F}"/>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424667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34DFC-8BC3-6040-8257-671C2A792158}"/>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3" name="Footer Placeholder 2">
            <a:extLst>
              <a:ext uri="{FF2B5EF4-FFF2-40B4-BE49-F238E27FC236}">
                <a16:creationId xmlns:a16="http://schemas.microsoft.com/office/drawing/2014/main" id="{F66D2FD0-924A-DB4B-95C4-81FF244E644F}"/>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997326A1-A742-D847-8CA2-21F5151B7D56}"/>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383408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A7C0-B5F8-DE46-8320-037F17147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FA213E71-5859-C64D-82AA-BA51D1785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17659D34-AAFC-8645-BE61-BA7E81BC2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AC368C-03F7-A14D-81F6-D884C1DB612E}"/>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6" name="Footer Placeholder 5">
            <a:extLst>
              <a:ext uri="{FF2B5EF4-FFF2-40B4-BE49-F238E27FC236}">
                <a16:creationId xmlns:a16="http://schemas.microsoft.com/office/drawing/2014/main" id="{509D336C-1C69-C64F-8DC7-F3903D9FDB6D}"/>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B29812B9-0262-344D-857E-81AB37270F4A}"/>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415176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F4F5-3A9E-5046-80CD-0125A7A28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FAFF7BFB-2197-6747-9E3C-1BE6B11BA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B3D17E17-FFA1-1343-8D12-78A1003AE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5F8887-C7C8-1A46-B491-55FC533A9C18}"/>
              </a:ext>
            </a:extLst>
          </p:cNvPr>
          <p:cNvSpPr>
            <a:spLocks noGrp="1"/>
          </p:cNvSpPr>
          <p:nvPr>
            <p:ph type="dt" sz="half" idx="10"/>
          </p:nvPr>
        </p:nvSpPr>
        <p:spPr/>
        <p:txBody>
          <a:bodyPr/>
          <a:lstStyle/>
          <a:p>
            <a:fld id="{CC33B015-D30A-4A47-8A72-D28AACCE9491}" type="datetimeFigureOut">
              <a:rPr lang="de-DE" smtClean="0"/>
              <a:t>08.12.20</a:t>
            </a:fld>
            <a:endParaRPr lang="de-DE"/>
          </a:p>
        </p:txBody>
      </p:sp>
      <p:sp>
        <p:nvSpPr>
          <p:cNvPr id="6" name="Footer Placeholder 5">
            <a:extLst>
              <a:ext uri="{FF2B5EF4-FFF2-40B4-BE49-F238E27FC236}">
                <a16:creationId xmlns:a16="http://schemas.microsoft.com/office/drawing/2014/main" id="{29033399-923D-3743-B56F-E16F0C51F5D8}"/>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8023A93-5728-6A47-AA31-4748AB298325}"/>
              </a:ext>
            </a:extLst>
          </p:cNvPr>
          <p:cNvSpPr>
            <a:spLocks noGrp="1"/>
          </p:cNvSpPr>
          <p:nvPr>
            <p:ph type="sldNum" sz="quarter" idx="12"/>
          </p:nvPr>
        </p:nvSpPr>
        <p:spPr/>
        <p:txBody>
          <a:bodyPr/>
          <a:lstStyle/>
          <a:p>
            <a:fld id="{A332E2B8-3D27-EA43-905C-FCF202588CD6}" type="slidenum">
              <a:rPr lang="de-DE" smtClean="0"/>
              <a:t>‹#›</a:t>
            </a:fld>
            <a:endParaRPr lang="de-DE"/>
          </a:p>
        </p:txBody>
      </p:sp>
    </p:spTree>
    <p:extLst>
      <p:ext uri="{BB962C8B-B14F-4D97-AF65-F5344CB8AC3E}">
        <p14:creationId xmlns:p14="http://schemas.microsoft.com/office/powerpoint/2010/main" val="8291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BD185-CEE9-4C4B-AE24-E5E46BD94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74B47B0A-8182-5643-A2A4-5BEB167A5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5B56609-82FF-2640-9DE0-FD31DDEE2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B015-D30A-4A47-8A72-D28AACCE9491}" type="datetimeFigureOut">
              <a:rPr lang="de-DE" smtClean="0"/>
              <a:t>08.12.20</a:t>
            </a:fld>
            <a:endParaRPr lang="de-DE"/>
          </a:p>
        </p:txBody>
      </p:sp>
      <p:sp>
        <p:nvSpPr>
          <p:cNvPr id="5" name="Footer Placeholder 4">
            <a:extLst>
              <a:ext uri="{FF2B5EF4-FFF2-40B4-BE49-F238E27FC236}">
                <a16:creationId xmlns:a16="http://schemas.microsoft.com/office/drawing/2014/main" id="{20FEB381-94B2-4741-B5CF-9A2B9340A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88E8E33D-4EDA-5F40-BE44-C5EEC9F24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2E2B8-3D27-EA43-905C-FCF202588CD6}" type="slidenum">
              <a:rPr lang="de-DE" smtClean="0"/>
              <a:t>‹#›</a:t>
            </a:fld>
            <a:endParaRPr lang="de-DE"/>
          </a:p>
        </p:txBody>
      </p:sp>
    </p:spTree>
    <p:extLst>
      <p:ext uri="{BB962C8B-B14F-4D97-AF65-F5344CB8AC3E}">
        <p14:creationId xmlns:p14="http://schemas.microsoft.com/office/powerpoint/2010/main" val="1473297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24890B-693D-0942-8A52-5BE511365BF6}"/>
              </a:ext>
            </a:extLst>
          </p:cNvPr>
          <p:cNvSpPr/>
          <p:nvPr/>
        </p:nvSpPr>
        <p:spPr>
          <a:xfrm>
            <a:off x="0" y="0"/>
            <a:ext cx="1219200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1" algn="ctr"/>
            <a:endParaRPr lang="en-DE" sz="16600" dirty="0"/>
          </a:p>
        </p:txBody>
      </p:sp>
      <p:sp>
        <p:nvSpPr>
          <p:cNvPr id="2" name="Title 1">
            <a:extLst>
              <a:ext uri="{FF2B5EF4-FFF2-40B4-BE49-F238E27FC236}">
                <a16:creationId xmlns:a16="http://schemas.microsoft.com/office/drawing/2014/main" id="{55D3F167-7D69-004D-8645-D6245FC04545}"/>
              </a:ext>
            </a:extLst>
          </p:cNvPr>
          <p:cNvSpPr>
            <a:spLocks noGrp="1"/>
          </p:cNvSpPr>
          <p:nvPr>
            <p:ph type="ctrTitle"/>
          </p:nvPr>
        </p:nvSpPr>
        <p:spPr/>
        <p:txBody>
          <a:bodyPr/>
          <a:lstStyle/>
          <a:p>
            <a:r>
              <a:rPr lang="de-DE" dirty="0"/>
              <a:t>Gene-</a:t>
            </a:r>
            <a:r>
              <a:rPr lang="de-DE" dirty="0" err="1"/>
              <a:t>gene</a:t>
            </a:r>
            <a:r>
              <a:rPr lang="de-DE" dirty="0"/>
              <a:t> </a:t>
            </a:r>
            <a:r>
              <a:rPr lang="de-DE" dirty="0" err="1"/>
              <a:t>interactions</a:t>
            </a:r>
            <a:r>
              <a:rPr lang="de-DE" dirty="0"/>
              <a:t> in </a:t>
            </a:r>
            <a:r>
              <a:rPr lang="de-DE" dirty="0" err="1"/>
              <a:t>psychiatric</a:t>
            </a:r>
            <a:r>
              <a:rPr lang="de-DE" dirty="0"/>
              <a:t> </a:t>
            </a:r>
            <a:r>
              <a:rPr lang="de-DE" dirty="0" err="1"/>
              <a:t>diseases</a:t>
            </a:r>
            <a:endParaRPr lang="de-DE" dirty="0"/>
          </a:p>
        </p:txBody>
      </p:sp>
      <p:sp>
        <p:nvSpPr>
          <p:cNvPr id="3" name="Subtitle 2">
            <a:extLst>
              <a:ext uri="{FF2B5EF4-FFF2-40B4-BE49-F238E27FC236}">
                <a16:creationId xmlns:a16="http://schemas.microsoft.com/office/drawing/2014/main" id="{4AE3B54F-50BD-DB4C-832F-18412038D100}"/>
              </a:ext>
            </a:extLst>
          </p:cNvPr>
          <p:cNvSpPr>
            <a:spLocks noGrp="1"/>
          </p:cNvSpPr>
          <p:nvPr>
            <p:ph type="subTitle" idx="1"/>
          </p:nvPr>
        </p:nvSpPr>
        <p:spPr/>
        <p:txBody>
          <a:bodyPr/>
          <a:lstStyle/>
          <a:p>
            <a:r>
              <a:rPr lang="de-DE" dirty="0"/>
              <a:t>An </a:t>
            </a:r>
            <a:r>
              <a:rPr lang="de-DE" dirty="0" err="1"/>
              <a:t>introduction</a:t>
            </a:r>
            <a:r>
              <a:rPr lang="de-DE" dirty="0"/>
              <a:t> </a:t>
            </a:r>
            <a:r>
              <a:rPr lang="de-DE" dirty="0" err="1"/>
              <a:t>to</a:t>
            </a:r>
            <a:r>
              <a:rPr lang="de-DE" dirty="0"/>
              <a:t> initial </a:t>
            </a:r>
            <a:r>
              <a:rPr lang="de-DE" dirty="0" err="1"/>
              <a:t>analysis</a:t>
            </a:r>
            <a:r>
              <a:rPr lang="de-DE" dirty="0"/>
              <a:t> </a:t>
            </a:r>
            <a:r>
              <a:rPr lang="de-DE" dirty="0" err="1"/>
              <a:t>of</a:t>
            </a:r>
            <a:r>
              <a:rPr lang="de-DE" dirty="0"/>
              <a:t> </a:t>
            </a:r>
            <a:r>
              <a:rPr lang="de-DE" dirty="0" err="1"/>
              <a:t>my</a:t>
            </a:r>
            <a:r>
              <a:rPr lang="de-DE" dirty="0"/>
              <a:t> </a:t>
            </a:r>
            <a:r>
              <a:rPr lang="de-DE" dirty="0" err="1"/>
              <a:t>PhD</a:t>
            </a:r>
            <a:endParaRPr lang="de-DE" dirty="0"/>
          </a:p>
        </p:txBody>
      </p:sp>
      <p:sp>
        <p:nvSpPr>
          <p:cNvPr id="5" name="TextBox 4">
            <a:extLst>
              <a:ext uri="{FF2B5EF4-FFF2-40B4-BE49-F238E27FC236}">
                <a16:creationId xmlns:a16="http://schemas.microsoft.com/office/drawing/2014/main" id="{DA39E3CE-0F63-EC47-9E6F-E72E59AFAA47}"/>
              </a:ext>
            </a:extLst>
          </p:cNvPr>
          <p:cNvSpPr txBox="1"/>
          <p:nvPr/>
        </p:nvSpPr>
        <p:spPr>
          <a:xfrm>
            <a:off x="0" y="5657671"/>
            <a:ext cx="12192000" cy="1200329"/>
          </a:xfrm>
          <a:prstGeom prst="rect">
            <a:avLst/>
          </a:prstGeom>
          <a:noFill/>
        </p:spPr>
        <p:txBody>
          <a:bodyPr wrap="square" rtlCol="0">
            <a:spAutoFit/>
          </a:bodyPr>
          <a:lstStyle/>
          <a:p>
            <a:r>
              <a:rPr lang="en-DE" dirty="0"/>
              <a:t>Jolien Rietkerk, Msc</a:t>
            </a:r>
          </a:p>
          <a:p>
            <a:r>
              <a:rPr lang="en-DE" dirty="0"/>
              <a:t>Joint project of Helmholtz Zentrum Muenchen, Pioneer Campus, translational genetics – Max-Planck Institut, statistical genetics</a:t>
            </a:r>
          </a:p>
          <a:p>
            <a:endParaRPr lang="en-DE" dirty="0"/>
          </a:p>
          <a:p>
            <a:r>
              <a:rPr lang="en-DE" dirty="0"/>
              <a:t>December 2020</a:t>
            </a:r>
          </a:p>
        </p:txBody>
      </p:sp>
    </p:spTree>
    <p:extLst>
      <p:ext uri="{BB962C8B-B14F-4D97-AF65-F5344CB8AC3E}">
        <p14:creationId xmlns:p14="http://schemas.microsoft.com/office/powerpoint/2010/main" val="348739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479884"/>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lgn="ctr">
              <a:buFont typeface="Arial" panose="020B0604020202020204" pitchFamily="34" charset="0"/>
              <a:buChar char="•"/>
            </a:pPr>
            <a:endParaRPr lang="en-DE" dirty="0"/>
          </a:p>
          <a:p>
            <a:pPr algn="ctr"/>
            <a:endParaRPr lang="en-DE" dirty="0"/>
          </a:p>
          <a:p>
            <a:pPr algn="ctr"/>
            <a:r>
              <a:rPr lang="en-GB" sz="2400" b="1" dirty="0">
                <a:latin typeface="+mj-lt"/>
              </a:rPr>
              <a:t>Coordinated Interaction</a:t>
            </a:r>
            <a:endParaRPr lang="en-DE" sz="2000" dirty="0">
              <a:latin typeface="+mj-lt"/>
            </a:endParaRPr>
          </a:p>
          <a:p>
            <a:pPr marL="742950" lvl="1" indent="-285750" algn="ctr">
              <a:buFont typeface="Arial" panose="020B0604020202020204" pitchFamily="34" charset="0"/>
              <a:buChar char="•"/>
            </a:pPr>
            <a:endParaRPr lang="en-DE" dirty="0"/>
          </a:p>
          <a:p>
            <a:pPr lvl="1" algn="ctr"/>
            <a:endParaRPr lang="en-DE" dirty="0"/>
          </a:p>
        </p:txBody>
      </p:sp>
      <p:pic>
        <p:nvPicPr>
          <p:cNvPr id="6" name="Picture 5">
            <a:extLst>
              <a:ext uri="{FF2B5EF4-FFF2-40B4-BE49-F238E27FC236}">
                <a16:creationId xmlns:a16="http://schemas.microsoft.com/office/drawing/2014/main" id="{D0E5B2EE-055F-E44C-AEEA-362384F6FFFF}"/>
              </a:ext>
            </a:extLst>
          </p:cNvPr>
          <p:cNvPicPr>
            <a:picLocks noChangeAspect="1"/>
          </p:cNvPicPr>
          <p:nvPr/>
        </p:nvPicPr>
        <p:blipFill rotWithShape="1">
          <a:blip r:embed="rId3"/>
          <a:srcRect t="51787"/>
          <a:stretch/>
        </p:blipFill>
        <p:spPr>
          <a:xfrm>
            <a:off x="1032619" y="1618624"/>
            <a:ext cx="10126762" cy="5040935"/>
          </a:xfrm>
          <a:prstGeom prst="rect">
            <a:avLst/>
          </a:prstGeom>
        </p:spPr>
      </p:pic>
    </p:spTree>
    <p:extLst>
      <p:ext uri="{BB962C8B-B14F-4D97-AF65-F5344CB8AC3E}">
        <p14:creationId xmlns:p14="http://schemas.microsoft.com/office/powerpoint/2010/main" val="123030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3DFD-C8BE-4344-8CB0-86A57B722368}"/>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5178A8E0-5A19-AF40-876C-0BAFB608B5B0}"/>
              </a:ext>
            </a:extLst>
          </p:cNvPr>
          <p:cNvSpPr>
            <a:spLocks noGrp="1"/>
          </p:cNvSpPr>
          <p:nvPr>
            <p:ph idx="1"/>
          </p:nvPr>
        </p:nvSpPr>
        <p:spPr/>
        <p:txBody>
          <a:bodyPr/>
          <a:lstStyle/>
          <a:p>
            <a:r>
              <a:rPr lang="en-GB" dirty="0"/>
              <a:t>P</a:t>
            </a:r>
            <a:r>
              <a:rPr lang="en-DE" dirty="0"/>
              <a:t>age 5 CI paper: even odd estimator formula add here </a:t>
            </a:r>
            <a:r>
              <a:rPr lang="en-DE" dirty="0">
                <a:sym typeface="Wingdings" pitchFamily="2" charset="2"/>
              </a:rPr>
              <a:t></a:t>
            </a:r>
          </a:p>
          <a:p>
            <a:endParaRPr lang="en-DE" dirty="0">
              <a:sym typeface="Wingdings" pitchFamily="2" charset="2"/>
            </a:endParaRPr>
          </a:p>
          <a:p>
            <a:r>
              <a:rPr lang="en-GB" dirty="0">
                <a:sym typeface="Wingdings" pitchFamily="2" charset="2"/>
              </a:rPr>
              <a:t>A</a:t>
            </a:r>
            <a:r>
              <a:rPr lang="en-DE" dirty="0">
                <a:sym typeface="Wingdings" pitchFamily="2" charset="2"/>
              </a:rPr>
              <a:t>dd figure 1 CI paper as well</a:t>
            </a:r>
          </a:p>
          <a:p>
            <a:r>
              <a:rPr lang="en-GB" dirty="0">
                <a:sym typeface="Wingdings" pitchFamily="2" charset="2"/>
              </a:rPr>
              <a:t>M</a:t>
            </a:r>
            <a:r>
              <a:rPr lang="en-DE" dirty="0">
                <a:sym typeface="Wingdings" pitchFamily="2" charset="2"/>
              </a:rPr>
              <a:t>any traits have significant epistasis, method works very well if you assume the phenotype has causal snps evenly spread across theg enome and the pathways are also evenly spread across the genome, so for depression, this is likely to work because we know of its many genes involved. </a:t>
            </a:r>
            <a:endParaRPr lang="en-DE" dirty="0"/>
          </a:p>
        </p:txBody>
      </p:sp>
    </p:spTree>
    <p:extLst>
      <p:ext uri="{BB962C8B-B14F-4D97-AF65-F5344CB8AC3E}">
        <p14:creationId xmlns:p14="http://schemas.microsoft.com/office/powerpoint/2010/main" val="60608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53195B-6965-5F4D-8044-A3AF4D192787}"/>
              </a:ext>
            </a:extLst>
          </p:cNvPr>
          <p:cNvPicPr>
            <a:picLocks noGrp="1" noChangeAspect="1"/>
          </p:cNvPicPr>
          <p:nvPr>
            <p:ph idx="1"/>
          </p:nvPr>
        </p:nvPicPr>
        <p:blipFill>
          <a:blip r:embed="rId3"/>
          <a:stretch>
            <a:fillRect/>
          </a:stretch>
        </p:blipFill>
        <p:spPr>
          <a:xfrm>
            <a:off x="185736" y="414340"/>
            <a:ext cx="11415714" cy="6356477"/>
          </a:xfrm>
        </p:spPr>
      </p:pic>
      <p:sp>
        <p:nvSpPr>
          <p:cNvPr id="6" name="Rectangle 5">
            <a:extLst>
              <a:ext uri="{FF2B5EF4-FFF2-40B4-BE49-F238E27FC236}">
                <a16:creationId xmlns:a16="http://schemas.microsoft.com/office/drawing/2014/main" id="{EC74E00D-745F-184E-AA70-DAA8810DF28B}"/>
              </a:ext>
            </a:extLst>
          </p:cNvPr>
          <p:cNvSpPr/>
          <p:nvPr/>
        </p:nvSpPr>
        <p:spPr>
          <a:xfrm>
            <a:off x="3843339" y="201485"/>
            <a:ext cx="8162925" cy="1325563"/>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lvl="1" algn="ctr"/>
            <a:endParaRPr lang="en-DE" dirty="0"/>
          </a:p>
        </p:txBody>
      </p:sp>
      <p:sp>
        <p:nvSpPr>
          <p:cNvPr id="2" name="Title 1">
            <a:extLst>
              <a:ext uri="{FF2B5EF4-FFF2-40B4-BE49-F238E27FC236}">
                <a16:creationId xmlns:a16="http://schemas.microsoft.com/office/drawing/2014/main" id="{F9B0D283-2BC9-F244-A990-C7CACB789B19}"/>
              </a:ext>
            </a:extLst>
          </p:cNvPr>
          <p:cNvSpPr>
            <a:spLocks noGrp="1"/>
          </p:cNvSpPr>
          <p:nvPr>
            <p:ph type="title"/>
          </p:nvPr>
        </p:nvSpPr>
        <p:spPr>
          <a:xfrm>
            <a:off x="4167187" y="207962"/>
            <a:ext cx="10515600" cy="1325563"/>
          </a:xfrm>
        </p:spPr>
        <p:txBody>
          <a:bodyPr/>
          <a:lstStyle/>
          <a:p>
            <a:r>
              <a:rPr lang="de-DE" dirty="0" err="1"/>
              <a:t>Coordinated</a:t>
            </a:r>
            <a:r>
              <a:rPr lang="de-DE" dirty="0"/>
              <a:t> Interaction	Workflow</a:t>
            </a:r>
          </a:p>
        </p:txBody>
      </p:sp>
    </p:spTree>
    <p:extLst>
      <p:ext uri="{BB962C8B-B14F-4D97-AF65-F5344CB8AC3E}">
        <p14:creationId xmlns:p14="http://schemas.microsoft.com/office/powerpoint/2010/main" val="7409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479884"/>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lgn="ctr">
              <a:buFont typeface="Arial" panose="020B0604020202020204" pitchFamily="34" charset="0"/>
              <a:buChar char="•"/>
            </a:pPr>
            <a:endParaRPr lang="en-DE" dirty="0"/>
          </a:p>
          <a:p>
            <a:pPr algn="ctr"/>
            <a:endParaRPr lang="en-DE" dirty="0"/>
          </a:p>
          <a:p>
            <a:pPr algn="ctr"/>
            <a:r>
              <a:rPr lang="en-GB" sz="2400" b="1" dirty="0">
                <a:latin typeface="+mj-lt"/>
              </a:rPr>
              <a:t>Main hypotheses</a:t>
            </a:r>
            <a:endParaRPr lang="en-DE" sz="2000" dirty="0">
              <a:latin typeface="+mj-lt"/>
            </a:endParaRPr>
          </a:p>
          <a:p>
            <a:pPr marL="742950" lvl="1" indent="-285750" algn="ctr">
              <a:buFont typeface="Arial" panose="020B0604020202020204" pitchFamily="34" charset="0"/>
              <a:buChar char="•"/>
            </a:pPr>
            <a:endParaRPr lang="en-DE" dirty="0"/>
          </a:p>
          <a:p>
            <a:pPr lvl="1" algn="ctr"/>
            <a:endParaRPr lang="en-DE" dirty="0"/>
          </a:p>
        </p:txBody>
      </p:sp>
      <p:sp>
        <p:nvSpPr>
          <p:cNvPr id="3" name="Content Placeholder 3">
            <a:extLst>
              <a:ext uri="{FF2B5EF4-FFF2-40B4-BE49-F238E27FC236}">
                <a16:creationId xmlns:a16="http://schemas.microsoft.com/office/drawing/2014/main" id="{DD9C991F-02F1-6F4E-B428-DC9469F6F782}"/>
              </a:ext>
            </a:extLst>
          </p:cNvPr>
          <p:cNvSpPr>
            <a:spLocks noGrp="1"/>
          </p:cNvSpPr>
          <p:nvPr>
            <p:ph idx="1"/>
          </p:nvPr>
        </p:nvSpPr>
        <p:spPr>
          <a:xfrm>
            <a:off x="393032" y="1690688"/>
            <a:ext cx="10515600" cy="4351338"/>
          </a:xfrm>
        </p:spPr>
        <p:txBody>
          <a:bodyPr>
            <a:normAutofit/>
          </a:bodyPr>
          <a:lstStyle/>
          <a:p>
            <a:pPr marL="914400" lvl="1" indent="-457200">
              <a:buFont typeface="+mj-lt"/>
              <a:buAutoNum type="arabicPeriod"/>
            </a:pPr>
            <a:r>
              <a:rPr lang="en-DE" dirty="0">
                <a:solidFill>
                  <a:schemeClr val="bg2">
                    <a:lumMod val="90000"/>
                  </a:schemeClr>
                </a:solidFill>
              </a:rPr>
              <a:t>Coordinated Interaction is part of the molecular etiology of Major Depressive Disorder</a:t>
            </a:r>
          </a:p>
          <a:p>
            <a:pPr marL="914400" lvl="1" indent="-457200">
              <a:buFont typeface="+mj-lt"/>
              <a:buAutoNum type="arabicPeriod"/>
            </a:pPr>
            <a:r>
              <a:rPr lang="en-DE" dirty="0"/>
              <a:t>Specific pathways are interacting as part of this etiology</a:t>
            </a:r>
          </a:p>
          <a:p>
            <a:pPr marL="914400" lvl="1" indent="-457200">
              <a:buFont typeface="+mj-lt"/>
              <a:buAutoNum type="arabicPeriod"/>
            </a:pPr>
            <a:r>
              <a:rPr lang="en-DE" dirty="0"/>
              <a:t>Prioritized genes within these pathways are of particular interest to drug design and personalized medicine approaches</a:t>
            </a:r>
          </a:p>
          <a:p>
            <a:pPr lvl="1"/>
            <a:endParaRPr lang="en-DE" dirty="0"/>
          </a:p>
          <a:p>
            <a:pPr marL="914400" lvl="2" indent="0">
              <a:buNone/>
            </a:pPr>
            <a:endParaRPr lang="en-DE" dirty="0"/>
          </a:p>
        </p:txBody>
      </p:sp>
    </p:spTree>
    <p:extLst>
      <p:ext uri="{BB962C8B-B14F-4D97-AF65-F5344CB8AC3E}">
        <p14:creationId xmlns:p14="http://schemas.microsoft.com/office/powerpoint/2010/main" val="320773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4F41C7-A551-3440-8875-92089576755E}"/>
              </a:ext>
            </a:extLst>
          </p:cNvPr>
          <p:cNvSpPr/>
          <p:nvPr/>
        </p:nvSpPr>
        <p:spPr>
          <a:xfrm>
            <a:off x="0" y="0"/>
            <a:ext cx="1219200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1" algn="ctr"/>
            <a:r>
              <a:rPr lang="en-DE" sz="16600" dirty="0"/>
              <a:t>Thank you</a:t>
            </a:r>
          </a:p>
        </p:txBody>
      </p:sp>
    </p:spTree>
    <p:extLst>
      <p:ext uri="{BB962C8B-B14F-4D97-AF65-F5344CB8AC3E}">
        <p14:creationId xmlns:p14="http://schemas.microsoft.com/office/powerpoint/2010/main" val="2383702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12AF-7468-1349-8DC1-D8A4C5C5A1E0}"/>
              </a:ext>
            </a:extLst>
          </p:cNvPr>
          <p:cNvSpPr>
            <a:spLocks noGrp="1"/>
          </p:cNvSpPr>
          <p:nvPr>
            <p:ph type="title"/>
          </p:nvPr>
        </p:nvSpPr>
        <p:spPr/>
        <p:txBody>
          <a:bodyPr/>
          <a:lstStyle/>
          <a:p>
            <a:r>
              <a:rPr lang="de-DE" dirty="0" err="1"/>
              <a:t>Psychiatric</a:t>
            </a:r>
            <a:r>
              <a:rPr lang="de-DE" dirty="0"/>
              <a:t> </a:t>
            </a:r>
            <a:r>
              <a:rPr lang="de-DE" dirty="0" err="1"/>
              <a:t>disease</a:t>
            </a:r>
            <a:r>
              <a:rPr lang="de-DE" dirty="0"/>
              <a:t>: </a:t>
            </a:r>
            <a:r>
              <a:rPr lang="de-DE" dirty="0" err="1"/>
              <a:t>depression</a:t>
            </a:r>
            <a:r>
              <a:rPr lang="de-DE" dirty="0"/>
              <a:t>	</a:t>
            </a:r>
          </a:p>
        </p:txBody>
      </p:sp>
      <p:sp>
        <p:nvSpPr>
          <p:cNvPr id="4" name="Content Placeholder 3">
            <a:extLst>
              <a:ext uri="{FF2B5EF4-FFF2-40B4-BE49-F238E27FC236}">
                <a16:creationId xmlns:a16="http://schemas.microsoft.com/office/drawing/2014/main" id="{D1F8BCA5-2CEF-D548-BC0F-466BB14860AC}"/>
              </a:ext>
            </a:extLst>
          </p:cNvPr>
          <p:cNvSpPr>
            <a:spLocks noGrp="1"/>
          </p:cNvSpPr>
          <p:nvPr>
            <p:ph idx="1"/>
          </p:nvPr>
        </p:nvSpPr>
        <p:spPr>
          <a:xfrm>
            <a:off x="393032" y="1690688"/>
            <a:ext cx="10515600" cy="4351338"/>
          </a:xfrm>
        </p:spPr>
        <p:txBody>
          <a:bodyPr>
            <a:normAutofit fontScale="55000" lnSpcReduction="20000"/>
          </a:bodyPr>
          <a:lstStyle/>
          <a:p>
            <a:r>
              <a:rPr lang="en-DE" dirty="0"/>
              <a:t>DSM-V symptoms: </a:t>
            </a:r>
          </a:p>
          <a:p>
            <a:pPr lvl="1"/>
            <a:r>
              <a:rPr lang="en-DE" dirty="0"/>
              <a:t>5 or more of the following A criteria (at least one includes A1 or A2)</a:t>
            </a:r>
          </a:p>
          <a:p>
            <a:pPr lvl="2"/>
            <a:r>
              <a:rPr lang="en-DE" dirty="0"/>
              <a:t>A1 Depressed mood – indicated by subjective report or observtaion by others (in children and adolescents, can be irritable mood</a:t>
            </a:r>
          </a:p>
          <a:p>
            <a:pPr lvl="2"/>
            <a:r>
              <a:rPr lang="en-DE" dirty="0"/>
              <a:t>A2 Loss of interest or pleasure in almost all activities – indicated by subjective report or observation by others</a:t>
            </a:r>
          </a:p>
          <a:p>
            <a:pPr lvl="2"/>
            <a:r>
              <a:rPr lang="en-DE" dirty="0"/>
              <a:t>A3 significant (more than 5 percent a month) unintentional weight loss/gain or decrease / increase in appetite (in children, failure to m</a:t>
            </a:r>
            <a:r>
              <a:rPr lang="en-GB" dirty="0"/>
              <a:t>ak</a:t>
            </a:r>
            <a:r>
              <a:rPr lang="en-DE" dirty="0"/>
              <a:t>e expected weight gains).</a:t>
            </a:r>
          </a:p>
          <a:p>
            <a:pPr lvl="2"/>
            <a:r>
              <a:rPr lang="en-DE" dirty="0"/>
              <a:t>A4 Sleep disturbance (insomnia or hypersomnia)</a:t>
            </a:r>
          </a:p>
          <a:p>
            <a:pPr lvl="2"/>
            <a:r>
              <a:rPr lang="en-DE" dirty="0"/>
              <a:t>A5 Psychomotor changes (agitation or retardation) severe enough to be observable by others</a:t>
            </a:r>
          </a:p>
          <a:p>
            <a:pPr lvl="2"/>
            <a:r>
              <a:rPr lang="en-DE" dirty="0"/>
              <a:t>A6 Tiredness, fatigue, or low energy, or decreased efficiency with which routine tasks are completed</a:t>
            </a:r>
          </a:p>
          <a:p>
            <a:pPr lvl="2"/>
            <a:r>
              <a:rPr lang="en-DE" dirty="0"/>
              <a:t>A7 A sense of worthlessness or excessive, inappropriate, or delusional guilt (not merely self-reproach or guilt about being sick).</a:t>
            </a:r>
          </a:p>
          <a:p>
            <a:pPr lvl="2"/>
            <a:r>
              <a:rPr lang="en-DE" dirty="0"/>
              <a:t>A8 Impaired ability to think, concentrate, or make decisions – indicated by subjective report or observationi by others</a:t>
            </a:r>
          </a:p>
          <a:p>
            <a:pPr lvl="2"/>
            <a:r>
              <a:rPr lang="en-DE" dirty="0"/>
              <a:t>A9 Recurrent thoughts of death (not just fear of dying), suicidal ideatio, or suicide attempts</a:t>
            </a:r>
          </a:p>
          <a:p>
            <a:pPr lvl="1"/>
            <a:r>
              <a:rPr lang="en-GB" dirty="0"/>
              <a:t>The symptoms cause clinically significant distress or impairment in social, occupational, or other important areas of functioning</a:t>
            </a:r>
          </a:p>
          <a:p>
            <a:pPr lvl="1"/>
            <a:r>
              <a:rPr lang="en-DE" dirty="0"/>
              <a:t>The symptoms are not due to the direct physiological effects of a substance (e.g., drug abuse, a prescribed medication’s side effects) or a medical condition (e.g., hypothyroidism)</a:t>
            </a:r>
          </a:p>
          <a:p>
            <a:pPr lvl="1"/>
            <a:r>
              <a:rPr lang="en-DE" dirty="0"/>
              <a:t>There has never been a manic episode or hypomanic episode</a:t>
            </a:r>
          </a:p>
          <a:p>
            <a:pPr lvl="1"/>
            <a:r>
              <a:rPr lang="en-DE" dirty="0"/>
              <a:t>MDE is not better explained by schizophrenia spectrum or other psychotic disorders</a:t>
            </a:r>
          </a:p>
          <a:p>
            <a:pPr lvl="1"/>
            <a:endParaRPr lang="en-DE" dirty="0"/>
          </a:p>
          <a:p>
            <a:pPr lvl="1"/>
            <a:r>
              <a:rPr lang="en-GB" dirty="0"/>
              <a:t>The symptom must either be new or must have clearly worsened compared with the person’s pre-episode status and must persist most of the day, daily, for at least 2 weeks in a row. Exclude symptoms that are clearly due to a general medical condition, mood-incongruent delusions, or mood-incongruent hallucinations.</a:t>
            </a:r>
          </a:p>
          <a:p>
            <a:pPr lvl="1"/>
            <a:r>
              <a:rPr lang="en-GB" dirty="0"/>
              <a:t>Symptom must persist most of the day, daily, for at least 2 weeks in a row, </a:t>
            </a:r>
            <a:r>
              <a:rPr lang="en-GB" i="1" dirty="0"/>
              <a:t>excluding A3 and A9</a:t>
            </a:r>
            <a:r>
              <a:rPr lang="en-GB" dirty="0"/>
              <a:t>.</a:t>
            </a:r>
            <a:endParaRPr lang="en-DE" dirty="0"/>
          </a:p>
          <a:p>
            <a:pPr lvl="1"/>
            <a:endParaRPr lang="en-DE" dirty="0"/>
          </a:p>
          <a:p>
            <a:pPr lvl="1"/>
            <a:endParaRPr lang="en-DE" dirty="0"/>
          </a:p>
          <a:p>
            <a:pPr marL="914400" lvl="2" indent="0">
              <a:buNone/>
            </a:pPr>
            <a:endParaRPr lang="en-DE" dirty="0"/>
          </a:p>
        </p:txBody>
      </p:sp>
    </p:spTree>
    <p:extLst>
      <p:ext uri="{BB962C8B-B14F-4D97-AF65-F5344CB8AC3E}">
        <p14:creationId xmlns:p14="http://schemas.microsoft.com/office/powerpoint/2010/main" val="361494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57227ADD-0B48-0B47-BC53-4934ABB118D1}"/>
              </a:ext>
            </a:extLst>
          </p:cNvPr>
          <p:cNvGraphicFramePr/>
          <p:nvPr>
            <p:extLst>
              <p:ext uri="{D42A27DB-BD31-4B8C-83A1-F6EECF244321}">
                <p14:modId xmlns:p14="http://schemas.microsoft.com/office/powerpoint/2010/main" val="1919733497"/>
              </p:ext>
            </p:extLst>
          </p:nvPr>
        </p:nvGraphicFramePr>
        <p:xfrm>
          <a:off x="4271963" y="0"/>
          <a:ext cx="7920036"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3754DB13-E3C3-274E-9E79-57FEAF5DA6D7}"/>
              </a:ext>
            </a:extLst>
          </p:cNvPr>
          <p:cNvSpPr/>
          <p:nvPr/>
        </p:nvSpPr>
        <p:spPr>
          <a:xfrm>
            <a:off x="0" y="0"/>
            <a:ext cx="451485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endParaRPr lang="en-DE" dirty="0"/>
          </a:p>
          <a:p>
            <a:endParaRPr lang="en-DE" dirty="0"/>
          </a:p>
          <a:p>
            <a:r>
              <a:rPr lang="en-DE" sz="2000" b="1" dirty="0"/>
              <a:t>What makes depression a complex phenotype to study?</a:t>
            </a:r>
          </a:p>
          <a:p>
            <a:pPr marL="285750" indent="-285750">
              <a:buFont typeface="Arial" panose="020B0604020202020204" pitchFamily="34" charset="0"/>
              <a:buChar char="•"/>
            </a:pPr>
            <a:endParaRPr lang="en-DE" dirty="0"/>
          </a:p>
          <a:p>
            <a:pPr marL="285750" indent="-285750">
              <a:buFont typeface="Arial" panose="020B0604020202020204" pitchFamily="34" charset="0"/>
              <a:buChar char="•"/>
            </a:pPr>
            <a:r>
              <a:rPr lang="en-DE" dirty="0"/>
              <a:t>Minimum 5 out of 9 symptoms</a:t>
            </a:r>
          </a:p>
          <a:p>
            <a:pPr marL="742950" lvl="1" indent="-285750">
              <a:buFont typeface="Arial" panose="020B0604020202020204" pitchFamily="34" charset="0"/>
              <a:buChar char="•"/>
            </a:pPr>
            <a:r>
              <a:rPr lang="en-GB" dirty="0"/>
              <a:t>Must include one (or both) of the orange ones.</a:t>
            </a:r>
            <a:endParaRPr lang="en-DE" dirty="0"/>
          </a:p>
          <a:p>
            <a:pPr marL="1200150" lvl="2" indent="-285750">
              <a:buFont typeface="Arial" panose="020B0604020202020204" pitchFamily="34" charset="0"/>
              <a:buChar char="•"/>
            </a:pPr>
            <a:r>
              <a:rPr lang="en-DE" dirty="0"/>
              <a:t>105 total combinations that all lead to the depression diagnosis</a:t>
            </a:r>
          </a:p>
          <a:p>
            <a:pPr marL="285750" indent="-285750">
              <a:buFont typeface="Arial" panose="020B0604020202020204" pitchFamily="34" charset="0"/>
              <a:buChar char="•"/>
            </a:pPr>
            <a:r>
              <a:rPr lang="en-DE" dirty="0"/>
              <a:t>R</a:t>
            </a:r>
            <a:r>
              <a:rPr lang="en-GB" dirty="0"/>
              <a:t>e</a:t>
            </a:r>
            <a:r>
              <a:rPr lang="en-DE" dirty="0"/>
              <a:t>liable on selfreport/self judgement, system report and clinical judgement</a:t>
            </a:r>
          </a:p>
          <a:p>
            <a:pPr marL="285750" indent="-285750">
              <a:buFont typeface="Arial" panose="020B0604020202020204" pitchFamily="34" charset="0"/>
              <a:buChar char="•"/>
            </a:pPr>
            <a:r>
              <a:rPr lang="en-DE" dirty="0"/>
              <a:t>Overlap of symptoms with other psychiatric diseases such as schizophrenia</a:t>
            </a:r>
          </a:p>
          <a:p>
            <a:pPr marL="285750" indent="-285750">
              <a:buFont typeface="Arial" panose="020B0604020202020204" pitchFamily="34" charset="0"/>
              <a:buChar char="•"/>
            </a:pPr>
            <a:endParaRPr lang="en-DE" dirty="0"/>
          </a:p>
          <a:p>
            <a:pPr lvl="1"/>
            <a:endParaRPr lang="en-DE" dirty="0"/>
          </a:p>
        </p:txBody>
      </p:sp>
    </p:spTree>
    <p:extLst>
      <p:ext uri="{BB962C8B-B14F-4D97-AF65-F5344CB8AC3E}">
        <p14:creationId xmlns:p14="http://schemas.microsoft.com/office/powerpoint/2010/main" val="195668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451485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endParaRPr lang="en-DE" dirty="0"/>
          </a:p>
          <a:p>
            <a:endParaRPr lang="en-DE" dirty="0"/>
          </a:p>
          <a:p>
            <a:r>
              <a:rPr lang="en-DE" sz="2000" b="1" dirty="0"/>
              <a:t>What makes the human genotype to study?</a:t>
            </a:r>
          </a:p>
          <a:p>
            <a:pPr marL="285750" indent="-285750">
              <a:buFont typeface="Arial" panose="020B0604020202020204" pitchFamily="34" charset="0"/>
              <a:buChar char="•"/>
            </a:pPr>
            <a:endParaRPr lang="en-DE" dirty="0"/>
          </a:p>
          <a:p>
            <a:pPr marL="285750" indent="-285750">
              <a:buFont typeface="Arial" panose="020B0604020202020204" pitchFamily="34" charset="0"/>
              <a:buChar char="•"/>
            </a:pPr>
            <a:r>
              <a:rPr lang="en-DE" dirty="0"/>
              <a:t>Many SNPs</a:t>
            </a:r>
          </a:p>
          <a:p>
            <a:pPr marL="285750" indent="-285750">
              <a:buFont typeface="Arial" panose="020B0604020202020204" pitchFamily="34" charset="0"/>
              <a:buChar char="•"/>
            </a:pPr>
            <a:r>
              <a:rPr lang="en-DE" dirty="0"/>
              <a:t>Linkage disequilibrium / gamete phase disequilibrium</a:t>
            </a:r>
          </a:p>
          <a:p>
            <a:pPr marL="285750" indent="-285750">
              <a:buFont typeface="Arial" panose="020B0604020202020204" pitchFamily="34" charset="0"/>
              <a:buChar char="•"/>
            </a:pPr>
            <a:r>
              <a:rPr lang="en-DE" dirty="0"/>
              <a:t>Many confounds! </a:t>
            </a:r>
          </a:p>
          <a:p>
            <a:pPr marL="742950" lvl="1" indent="-285750">
              <a:buFont typeface="Arial" panose="020B0604020202020204" pitchFamily="34" charset="0"/>
              <a:buChar char="•"/>
            </a:pPr>
            <a:r>
              <a:rPr lang="en-GB" dirty="0"/>
              <a:t>P</a:t>
            </a:r>
            <a:r>
              <a:rPr lang="en-DE" dirty="0"/>
              <a:t>opulation structure</a:t>
            </a:r>
          </a:p>
          <a:p>
            <a:pPr marL="742950" lvl="1" indent="-285750">
              <a:buFont typeface="Arial" panose="020B0604020202020204" pitchFamily="34" charset="0"/>
              <a:buChar char="•"/>
            </a:pPr>
            <a:r>
              <a:rPr lang="en-DE" dirty="0"/>
              <a:t>Environment</a:t>
            </a:r>
          </a:p>
          <a:p>
            <a:pPr marL="742950" lvl="1" indent="-285750">
              <a:buFont typeface="Arial" panose="020B0604020202020204" pitchFamily="34" charset="0"/>
              <a:buChar char="•"/>
            </a:pPr>
            <a:endParaRPr lang="en-DE" dirty="0"/>
          </a:p>
          <a:p>
            <a:pPr lvl="1"/>
            <a:endParaRPr lang="en-DE" dirty="0"/>
          </a:p>
        </p:txBody>
      </p:sp>
      <p:grpSp>
        <p:nvGrpSpPr>
          <p:cNvPr id="5" name="Group 4">
            <a:extLst>
              <a:ext uri="{FF2B5EF4-FFF2-40B4-BE49-F238E27FC236}">
                <a16:creationId xmlns:a16="http://schemas.microsoft.com/office/drawing/2014/main" id="{FE049C95-648F-434D-943E-C73B57C288BC}"/>
              </a:ext>
            </a:extLst>
          </p:cNvPr>
          <p:cNvGrpSpPr/>
          <p:nvPr/>
        </p:nvGrpSpPr>
        <p:grpSpPr>
          <a:xfrm>
            <a:off x="4675041" y="585787"/>
            <a:ext cx="6004222" cy="6115051"/>
            <a:chOff x="5232473" y="314324"/>
            <a:chExt cx="5872387" cy="6115051"/>
          </a:xfrm>
        </p:grpSpPr>
        <p:pic>
          <p:nvPicPr>
            <p:cNvPr id="3" name="Picture 2">
              <a:extLst>
                <a:ext uri="{FF2B5EF4-FFF2-40B4-BE49-F238E27FC236}">
                  <a16:creationId xmlns:a16="http://schemas.microsoft.com/office/drawing/2014/main" id="{1ADD7621-ED81-F243-B1B8-3721F89D81BA}"/>
                </a:ext>
              </a:extLst>
            </p:cNvPr>
            <p:cNvPicPr>
              <a:picLocks noChangeAspect="1"/>
            </p:cNvPicPr>
            <p:nvPr/>
          </p:nvPicPr>
          <p:blipFill rotWithShape="1">
            <a:blip r:embed="rId3"/>
            <a:srcRect l="46829" b="50000"/>
            <a:stretch/>
          </p:blipFill>
          <p:spPr>
            <a:xfrm>
              <a:off x="6096000" y="314324"/>
              <a:ext cx="5008860" cy="5659099"/>
            </a:xfrm>
            <a:prstGeom prst="rect">
              <a:avLst/>
            </a:prstGeom>
          </p:spPr>
        </p:pic>
        <p:sp>
          <p:nvSpPr>
            <p:cNvPr id="4" name="Rectangle 3">
              <a:extLst>
                <a:ext uri="{FF2B5EF4-FFF2-40B4-BE49-F238E27FC236}">
                  <a16:creationId xmlns:a16="http://schemas.microsoft.com/office/drawing/2014/main" id="{EC1AAE4B-46EB-3B47-B25F-5095C7B9D12A}"/>
                </a:ext>
              </a:extLst>
            </p:cNvPr>
            <p:cNvSpPr/>
            <p:nvPr/>
          </p:nvSpPr>
          <p:spPr>
            <a:xfrm>
              <a:off x="5972175" y="3429000"/>
              <a:ext cx="557213" cy="300037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DE" dirty="0"/>
            </a:p>
          </p:txBody>
        </p:sp>
        <p:sp>
          <p:nvSpPr>
            <p:cNvPr id="7" name="Rectangle 6">
              <a:extLst>
                <a:ext uri="{FF2B5EF4-FFF2-40B4-BE49-F238E27FC236}">
                  <a16:creationId xmlns:a16="http://schemas.microsoft.com/office/drawing/2014/main" id="{F7087215-2352-6A4B-8182-F025512CF177}"/>
                </a:ext>
              </a:extLst>
            </p:cNvPr>
            <p:cNvSpPr/>
            <p:nvPr/>
          </p:nvSpPr>
          <p:spPr>
            <a:xfrm rot="16200000">
              <a:off x="6458172" y="5085460"/>
              <a:ext cx="504825" cy="17270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8" name="Rectangle 7">
              <a:extLst>
                <a:ext uri="{FF2B5EF4-FFF2-40B4-BE49-F238E27FC236}">
                  <a16:creationId xmlns:a16="http://schemas.microsoft.com/office/drawing/2014/main" id="{4EA14A28-1F50-DA49-9369-898F0D9B37BC}"/>
                </a:ext>
              </a:extLst>
            </p:cNvPr>
            <p:cNvSpPr/>
            <p:nvPr/>
          </p:nvSpPr>
          <p:spPr>
            <a:xfrm rot="16200000">
              <a:off x="5843587" y="4738421"/>
              <a:ext cx="504825" cy="17270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grpSp>
    </p:spTree>
    <p:extLst>
      <p:ext uri="{BB962C8B-B14F-4D97-AF65-F5344CB8AC3E}">
        <p14:creationId xmlns:p14="http://schemas.microsoft.com/office/powerpoint/2010/main" val="187174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451485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endParaRPr lang="en-DE" dirty="0"/>
          </a:p>
          <a:p>
            <a:endParaRPr lang="en-DE" dirty="0"/>
          </a:p>
          <a:p>
            <a:r>
              <a:rPr lang="en-GB" sz="2000" b="1" dirty="0"/>
              <a:t>What are gene-gene interactions?</a:t>
            </a:r>
            <a:endParaRPr lang="en-DE" dirty="0"/>
          </a:p>
          <a:p>
            <a:pPr marL="742950" lvl="1" indent="-285750">
              <a:buFont typeface="Arial" panose="020B0604020202020204" pitchFamily="34" charset="0"/>
              <a:buChar char="•"/>
            </a:pPr>
            <a:endParaRPr lang="en-DE" dirty="0"/>
          </a:p>
          <a:p>
            <a:pPr lvl="1"/>
            <a:endParaRPr lang="en-DE" dirty="0"/>
          </a:p>
          <a:p>
            <a:pPr marL="285750" indent="-285750">
              <a:buFont typeface="Arial" panose="020B0604020202020204" pitchFamily="34" charset="0"/>
              <a:buChar char="•"/>
            </a:pPr>
            <a:endParaRPr lang="en-DE" dirty="0"/>
          </a:p>
          <a:p>
            <a:endParaRPr lang="en-DE" dirty="0"/>
          </a:p>
          <a:p>
            <a:r>
              <a:rPr lang="en-GB" sz="2000" b="1" dirty="0"/>
              <a:t>Why gene-gene interactions?</a:t>
            </a:r>
            <a:endParaRPr lang="en-DE" dirty="0"/>
          </a:p>
          <a:p>
            <a:pPr marL="742950" lvl="1" indent="-285750">
              <a:buFont typeface="Arial" panose="020B0604020202020204" pitchFamily="34" charset="0"/>
              <a:buChar char="•"/>
            </a:pPr>
            <a:endParaRPr lang="en-DE" dirty="0"/>
          </a:p>
          <a:p>
            <a:pPr lvl="1"/>
            <a:endParaRPr lang="en-DE" dirty="0"/>
          </a:p>
        </p:txBody>
      </p:sp>
      <p:pic>
        <p:nvPicPr>
          <p:cNvPr id="3" name="Picture 2">
            <a:extLst>
              <a:ext uri="{FF2B5EF4-FFF2-40B4-BE49-F238E27FC236}">
                <a16:creationId xmlns:a16="http://schemas.microsoft.com/office/drawing/2014/main" id="{1E21A151-35F1-0E4B-A9D3-CD97FDD0F82B}"/>
              </a:ext>
            </a:extLst>
          </p:cNvPr>
          <p:cNvPicPr>
            <a:picLocks noChangeAspect="1"/>
          </p:cNvPicPr>
          <p:nvPr/>
        </p:nvPicPr>
        <p:blipFill>
          <a:blip r:embed="rId3"/>
          <a:stretch>
            <a:fillRect/>
          </a:stretch>
        </p:blipFill>
        <p:spPr>
          <a:xfrm>
            <a:off x="4514850" y="596900"/>
            <a:ext cx="7772400" cy="5321300"/>
          </a:xfrm>
          <a:prstGeom prst="rect">
            <a:avLst/>
          </a:prstGeom>
        </p:spPr>
      </p:pic>
    </p:spTree>
    <p:extLst>
      <p:ext uri="{BB962C8B-B14F-4D97-AF65-F5344CB8AC3E}">
        <p14:creationId xmlns:p14="http://schemas.microsoft.com/office/powerpoint/2010/main" val="24472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10013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endParaRPr lang="en-DE" dirty="0"/>
          </a:p>
          <a:p>
            <a:endParaRPr lang="en-DE" dirty="0"/>
          </a:p>
          <a:p>
            <a:r>
              <a:rPr lang="en-DE" sz="2000" b="1" dirty="0"/>
              <a:t>Methods to study genotype to phenotype relationship</a:t>
            </a:r>
          </a:p>
          <a:p>
            <a:pPr marL="285750" indent="-285750">
              <a:buFont typeface="Arial" panose="020B0604020202020204" pitchFamily="34" charset="0"/>
              <a:buChar char="•"/>
            </a:pPr>
            <a:endParaRPr lang="en-DE" dirty="0"/>
          </a:p>
          <a:p>
            <a:pPr marL="742950" lvl="1" indent="-285750">
              <a:buFont typeface="Arial" panose="020B0604020202020204" pitchFamily="34" charset="0"/>
              <a:buChar char="•"/>
            </a:pPr>
            <a:endParaRPr lang="en-DE" dirty="0"/>
          </a:p>
          <a:p>
            <a:pPr lvl="1"/>
            <a:endParaRPr lang="en-DE" dirty="0"/>
          </a:p>
        </p:txBody>
      </p:sp>
      <p:sp>
        <p:nvSpPr>
          <p:cNvPr id="6" name="Rectangle 5">
            <a:extLst>
              <a:ext uri="{FF2B5EF4-FFF2-40B4-BE49-F238E27FC236}">
                <a16:creationId xmlns:a16="http://schemas.microsoft.com/office/drawing/2014/main" id="{FB60183A-B75C-ED45-A76E-E18E01D2E75E}"/>
              </a:ext>
            </a:extLst>
          </p:cNvPr>
          <p:cNvSpPr/>
          <p:nvPr/>
        </p:nvSpPr>
        <p:spPr>
          <a:xfrm>
            <a:off x="3048000" y="2690336"/>
            <a:ext cx="6096000" cy="1477328"/>
          </a:xfrm>
          <a:prstGeom prst="rect">
            <a:avLst/>
          </a:prstGeom>
        </p:spPr>
        <p:txBody>
          <a:bodyPr>
            <a:spAutoFit/>
          </a:bodyPr>
          <a:lstStyle/>
          <a:p>
            <a:pPr marL="285750" indent="-285750">
              <a:buFont typeface="Arial" panose="020B0604020202020204" pitchFamily="34" charset="0"/>
              <a:buChar char="•"/>
            </a:pPr>
            <a:r>
              <a:rPr lang="en-GB" dirty="0"/>
              <a:t>GWAS</a:t>
            </a:r>
          </a:p>
          <a:p>
            <a:pPr marL="285750" indent="-285750">
              <a:buFont typeface="Arial" panose="020B0604020202020204" pitchFamily="34" charset="0"/>
              <a:buChar char="•"/>
            </a:pPr>
            <a:r>
              <a:rPr lang="en-GB" dirty="0"/>
              <a:t>Gene-gene interactions</a:t>
            </a:r>
          </a:p>
          <a:p>
            <a:pPr marL="285750" indent="-285750">
              <a:buFont typeface="Arial" panose="020B0604020202020204" pitchFamily="34" charset="0"/>
              <a:buChar char="•"/>
            </a:pPr>
            <a:r>
              <a:rPr lang="en-GB" dirty="0"/>
              <a:t>Gene-environment interactions</a:t>
            </a:r>
          </a:p>
          <a:p>
            <a:pPr marL="285750" indent="-285750">
              <a:buFont typeface="Arial" panose="020B0604020202020204" pitchFamily="34" charset="0"/>
              <a:buChar char="•"/>
            </a:pPr>
            <a:r>
              <a:rPr lang="en-GB" dirty="0"/>
              <a:t>Linkage studies</a:t>
            </a:r>
          </a:p>
          <a:p>
            <a:pPr marL="285750" indent="-285750">
              <a:buFont typeface="Arial" panose="020B0604020202020204" pitchFamily="34" charset="0"/>
              <a:buChar char="•"/>
            </a:pPr>
            <a:r>
              <a:rPr lang="en-GB" dirty="0"/>
              <a:t>etc</a:t>
            </a:r>
            <a:endParaRPr lang="en-DE" dirty="0"/>
          </a:p>
        </p:txBody>
      </p:sp>
    </p:spTree>
    <p:extLst>
      <p:ext uri="{BB962C8B-B14F-4D97-AF65-F5344CB8AC3E}">
        <p14:creationId xmlns:p14="http://schemas.microsoft.com/office/powerpoint/2010/main" val="357699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479884"/>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lgn="ctr">
              <a:buFont typeface="Arial" panose="020B0604020202020204" pitchFamily="34" charset="0"/>
              <a:buChar char="•"/>
            </a:pPr>
            <a:endParaRPr lang="en-DE" dirty="0"/>
          </a:p>
          <a:p>
            <a:pPr algn="ctr"/>
            <a:endParaRPr lang="en-DE" dirty="0"/>
          </a:p>
          <a:p>
            <a:pPr algn="ctr"/>
            <a:r>
              <a:rPr lang="en-GB" sz="2400" b="1" dirty="0">
                <a:latin typeface="+mj-lt"/>
              </a:rPr>
              <a:t>Main hypotheses</a:t>
            </a:r>
            <a:endParaRPr lang="en-DE" sz="2000" dirty="0">
              <a:latin typeface="+mj-lt"/>
            </a:endParaRPr>
          </a:p>
          <a:p>
            <a:pPr marL="742950" lvl="1" indent="-285750" algn="ctr">
              <a:buFont typeface="Arial" panose="020B0604020202020204" pitchFamily="34" charset="0"/>
              <a:buChar char="•"/>
            </a:pPr>
            <a:endParaRPr lang="en-DE" dirty="0"/>
          </a:p>
          <a:p>
            <a:pPr lvl="1" algn="ctr"/>
            <a:endParaRPr lang="en-DE" dirty="0"/>
          </a:p>
        </p:txBody>
      </p:sp>
      <p:sp>
        <p:nvSpPr>
          <p:cNvPr id="3" name="Content Placeholder 3">
            <a:extLst>
              <a:ext uri="{FF2B5EF4-FFF2-40B4-BE49-F238E27FC236}">
                <a16:creationId xmlns:a16="http://schemas.microsoft.com/office/drawing/2014/main" id="{DD9C991F-02F1-6F4E-B428-DC9469F6F782}"/>
              </a:ext>
            </a:extLst>
          </p:cNvPr>
          <p:cNvSpPr>
            <a:spLocks noGrp="1"/>
          </p:cNvSpPr>
          <p:nvPr>
            <p:ph idx="1"/>
          </p:nvPr>
        </p:nvSpPr>
        <p:spPr>
          <a:xfrm>
            <a:off x="393032" y="1690688"/>
            <a:ext cx="10515600" cy="4351338"/>
          </a:xfrm>
        </p:spPr>
        <p:txBody>
          <a:bodyPr>
            <a:normAutofit/>
          </a:bodyPr>
          <a:lstStyle/>
          <a:p>
            <a:pPr marL="914400" lvl="1" indent="-457200">
              <a:buFont typeface="+mj-lt"/>
              <a:buAutoNum type="arabicPeriod"/>
            </a:pPr>
            <a:r>
              <a:rPr lang="en-DE" dirty="0"/>
              <a:t>Coordinated Interaction is part of the molecular etiology of Major Depressive Disorder</a:t>
            </a:r>
          </a:p>
          <a:p>
            <a:pPr marL="914400" lvl="1" indent="-457200">
              <a:buFont typeface="+mj-lt"/>
              <a:buAutoNum type="arabicPeriod"/>
            </a:pPr>
            <a:r>
              <a:rPr lang="en-DE" dirty="0"/>
              <a:t>Specific pathways are interacting as part of this etiology</a:t>
            </a:r>
          </a:p>
          <a:p>
            <a:pPr marL="914400" lvl="1" indent="-457200">
              <a:buFont typeface="+mj-lt"/>
              <a:buAutoNum type="arabicPeriod"/>
            </a:pPr>
            <a:r>
              <a:rPr lang="en-DE" dirty="0"/>
              <a:t>Prioritized genes within these pathways are of particular interest to drug design and personalized medicine approaches</a:t>
            </a:r>
          </a:p>
          <a:p>
            <a:pPr lvl="1"/>
            <a:endParaRPr lang="en-DE" dirty="0"/>
          </a:p>
          <a:p>
            <a:pPr marL="914400" lvl="2" indent="0">
              <a:buNone/>
            </a:pPr>
            <a:endParaRPr lang="en-DE" dirty="0"/>
          </a:p>
        </p:txBody>
      </p:sp>
    </p:spTree>
    <p:extLst>
      <p:ext uri="{BB962C8B-B14F-4D97-AF65-F5344CB8AC3E}">
        <p14:creationId xmlns:p14="http://schemas.microsoft.com/office/powerpoint/2010/main" val="257495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479884"/>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lgn="ctr">
              <a:buFont typeface="Arial" panose="020B0604020202020204" pitchFamily="34" charset="0"/>
              <a:buChar char="•"/>
            </a:pPr>
            <a:endParaRPr lang="en-DE" dirty="0"/>
          </a:p>
          <a:p>
            <a:pPr algn="ctr"/>
            <a:endParaRPr lang="en-DE" dirty="0"/>
          </a:p>
          <a:p>
            <a:pPr algn="ctr"/>
            <a:r>
              <a:rPr lang="en-GB" sz="2400" b="1" dirty="0">
                <a:latin typeface="+mj-lt"/>
              </a:rPr>
              <a:t>Main hypotheses</a:t>
            </a:r>
            <a:endParaRPr lang="en-DE" sz="2000" dirty="0">
              <a:latin typeface="+mj-lt"/>
            </a:endParaRPr>
          </a:p>
          <a:p>
            <a:pPr marL="742950" lvl="1" indent="-285750" algn="ctr">
              <a:buFont typeface="Arial" panose="020B0604020202020204" pitchFamily="34" charset="0"/>
              <a:buChar char="•"/>
            </a:pPr>
            <a:endParaRPr lang="en-DE" dirty="0"/>
          </a:p>
          <a:p>
            <a:pPr lvl="1" algn="ctr"/>
            <a:endParaRPr lang="en-DE" dirty="0"/>
          </a:p>
        </p:txBody>
      </p:sp>
      <p:sp>
        <p:nvSpPr>
          <p:cNvPr id="3" name="Content Placeholder 3">
            <a:extLst>
              <a:ext uri="{FF2B5EF4-FFF2-40B4-BE49-F238E27FC236}">
                <a16:creationId xmlns:a16="http://schemas.microsoft.com/office/drawing/2014/main" id="{DD9C991F-02F1-6F4E-B428-DC9469F6F782}"/>
              </a:ext>
            </a:extLst>
          </p:cNvPr>
          <p:cNvSpPr>
            <a:spLocks noGrp="1"/>
          </p:cNvSpPr>
          <p:nvPr>
            <p:ph idx="1"/>
          </p:nvPr>
        </p:nvSpPr>
        <p:spPr>
          <a:xfrm>
            <a:off x="393032" y="1690688"/>
            <a:ext cx="10515600" cy="4351338"/>
          </a:xfrm>
        </p:spPr>
        <p:txBody>
          <a:bodyPr>
            <a:normAutofit/>
          </a:bodyPr>
          <a:lstStyle/>
          <a:p>
            <a:pPr marL="914400" lvl="1" indent="-457200">
              <a:buFont typeface="+mj-lt"/>
              <a:buAutoNum type="arabicPeriod"/>
            </a:pPr>
            <a:r>
              <a:rPr lang="en-DE" dirty="0"/>
              <a:t>Coordinated Interaction is part of the molecular etiology of Major Depressive Disorder</a:t>
            </a:r>
          </a:p>
          <a:p>
            <a:pPr marL="914400" lvl="1" indent="-457200">
              <a:buFont typeface="+mj-lt"/>
              <a:buAutoNum type="arabicPeriod"/>
            </a:pPr>
            <a:r>
              <a:rPr lang="en-DE" dirty="0">
                <a:solidFill>
                  <a:schemeClr val="bg2">
                    <a:lumMod val="90000"/>
                  </a:schemeClr>
                </a:solidFill>
              </a:rPr>
              <a:t>Specific pathways are interacting as part of this etiology</a:t>
            </a:r>
          </a:p>
          <a:p>
            <a:pPr marL="914400" lvl="1" indent="-457200">
              <a:buFont typeface="+mj-lt"/>
              <a:buAutoNum type="arabicPeriod"/>
            </a:pPr>
            <a:r>
              <a:rPr lang="en-DE" dirty="0">
                <a:solidFill>
                  <a:schemeClr val="bg2">
                    <a:lumMod val="90000"/>
                  </a:schemeClr>
                </a:solidFill>
              </a:rPr>
              <a:t>Prioritized genes within these pathways are of particular interest to drug design and personalized medicine approaches</a:t>
            </a:r>
          </a:p>
          <a:p>
            <a:pPr lvl="1"/>
            <a:endParaRPr lang="en-DE" dirty="0"/>
          </a:p>
          <a:p>
            <a:pPr marL="914400" lvl="2" indent="0">
              <a:buNone/>
            </a:pPr>
            <a:endParaRPr lang="en-DE" dirty="0"/>
          </a:p>
        </p:txBody>
      </p:sp>
    </p:spTree>
    <p:extLst>
      <p:ext uri="{BB962C8B-B14F-4D97-AF65-F5344CB8AC3E}">
        <p14:creationId xmlns:p14="http://schemas.microsoft.com/office/powerpoint/2010/main" val="389624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451485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endParaRPr lang="en-DE" dirty="0"/>
          </a:p>
          <a:p>
            <a:endParaRPr lang="en-DE" dirty="0"/>
          </a:p>
          <a:p>
            <a:r>
              <a:rPr lang="en-GB" sz="2000" b="1" dirty="0"/>
              <a:t>What are gene-gene interactions? </a:t>
            </a:r>
          </a:p>
          <a:p>
            <a:endParaRPr lang="en-GB" sz="2000" b="1" dirty="0"/>
          </a:p>
          <a:p>
            <a:r>
              <a:rPr lang="en-GB" sz="2000" b="1" dirty="0"/>
              <a:t>Statistical definition</a:t>
            </a:r>
          </a:p>
          <a:p>
            <a:endParaRPr lang="en-GB" sz="2000" b="1" dirty="0"/>
          </a:p>
          <a:p>
            <a:r>
              <a:rPr lang="en-GB" sz="2000" b="1" dirty="0"/>
              <a:t>Biological definition</a:t>
            </a:r>
          </a:p>
          <a:p>
            <a:endParaRPr lang="en-GB" sz="2000" b="1" dirty="0"/>
          </a:p>
          <a:p>
            <a:endParaRPr lang="en-GB" sz="2000" b="1" dirty="0"/>
          </a:p>
          <a:p>
            <a:r>
              <a:rPr lang="en-GB" sz="2000" b="1" dirty="0"/>
              <a:t>Different types of epistasis:</a:t>
            </a:r>
            <a:br>
              <a:rPr lang="en-GB" sz="2000" b="1" dirty="0"/>
            </a:br>
            <a:r>
              <a:rPr lang="en-GB" sz="2000" b="1" dirty="0"/>
              <a:t>x</a:t>
            </a:r>
            <a:br>
              <a:rPr lang="en-GB" sz="2000" b="1" dirty="0"/>
            </a:br>
            <a:r>
              <a:rPr lang="en-GB" sz="2000" b="1" dirty="0"/>
              <a:t>x</a:t>
            </a:r>
            <a:br>
              <a:rPr lang="en-GB" sz="2000" b="1" dirty="0"/>
            </a:br>
            <a:r>
              <a:rPr lang="en-GB" sz="2000" b="1" dirty="0"/>
              <a:t>x</a:t>
            </a:r>
          </a:p>
          <a:p>
            <a:r>
              <a:rPr lang="en-GB" sz="2000" b="1" dirty="0"/>
              <a:t>Coordinated Interaction</a:t>
            </a:r>
            <a:endParaRPr lang="en-DE" dirty="0"/>
          </a:p>
          <a:p>
            <a:pPr marL="742950" lvl="1" indent="-285750">
              <a:buFont typeface="Arial" panose="020B0604020202020204" pitchFamily="34" charset="0"/>
              <a:buChar char="•"/>
            </a:pPr>
            <a:endParaRPr lang="en-DE" dirty="0"/>
          </a:p>
        </p:txBody>
      </p:sp>
      <p:pic>
        <p:nvPicPr>
          <p:cNvPr id="3" name="Picture 2">
            <a:extLst>
              <a:ext uri="{FF2B5EF4-FFF2-40B4-BE49-F238E27FC236}">
                <a16:creationId xmlns:a16="http://schemas.microsoft.com/office/drawing/2014/main" id="{C40CDEA2-6ACE-5940-8543-92D90F301D50}"/>
              </a:ext>
            </a:extLst>
          </p:cNvPr>
          <p:cNvPicPr>
            <a:picLocks noChangeAspect="1"/>
          </p:cNvPicPr>
          <p:nvPr/>
        </p:nvPicPr>
        <p:blipFill>
          <a:blip r:embed="rId3"/>
          <a:stretch>
            <a:fillRect/>
          </a:stretch>
        </p:blipFill>
        <p:spPr>
          <a:xfrm>
            <a:off x="4724399" y="1787526"/>
            <a:ext cx="6934665" cy="2527300"/>
          </a:xfrm>
          <a:prstGeom prst="rect">
            <a:avLst/>
          </a:prstGeom>
        </p:spPr>
      </p:pic>
    </p:spTree>
    <p:extLst>
      <p:ext uri="{BB962C8B-B14F-4D97-AF65-F5344CB8AC3E}">
        <p14:creationId xmlns:p14="http://schemas.microsoft.com/office/powerpoint/2010/main" val="160148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4DB13-E3C3-274E-9E79-57FEAF5DA6D7}"/>
              </a:ext>
            </a:extLst>
          </p:cNvPr>
          <p:cNvSpPr/>
          <p:nvPr/>
        </p:nvSpPr>
        <p:spPr>
          <a:xfrm>
            <a:off x="0" y="0"/>
            <a:ext cx="12192000" cy="1479884"/>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lgn="ctr">
              <a:buFont typeface="Arial" panose="020B0604020202020204" pitchFamily="34" charset="0"/>
              <a:buChar char="•"/>
            </a:pPr>
            <a:endParaRPr lang="en-DE" dirty="0"/>
          </a:p>
          <a:p>
            <a:pPr algn="ctr"/>
            <a:endParaRPr lang="en-DE" dirty="0"/>
          </a:p>
          <a:p>
            <a:pPr algn="ctr"/>
            <a:r>
              <a:rPr lang="en-GB" sz="2400" b="1" dirty="0">
                <a:latin typeface="+mj-lt"/>
              </a:rPr>
              <a:t>Coordinated Interaction</a:t>
            </a:r>
            <a:endParaRPr lang="en-DE" sz="2000" dirty="0">
              <a:latin typeface="+mj-lt"/>
            </a:endParaRPr>
          </a:p>
          <a:p>
            <a:pPr marL="742950" lvl="1" indent="-285750" algn="ctr">
              <a:buFont typeface="Arial" panose="020B0604020202020204" pitchFamily="34" charset="0"/>
              <a:buChar char="•"/>
            </a:pPr>
            <a:endParaRPr lang="en-DE" dirty="0"/>
          </a:p>
          <a:p>
            <a:pPr lvl="1" algn="ctr"/>
            <a:endParaRPr lang="en-DE" dirty="0"/>
          </a:p>
        </p:txBody>
      </p:sp>
      <p:pic>
        <p:nvPicPr>
          <p:cNvPr id="6" name="Picture 5">
            <a:extLst>
              <a:ext uri="{FF2B5EF4-FFF2-40B4-BE49-F238E27FC236}">
                <a16:creationId xmlns:a16="http://schemas.microsoft.com/office/drawing/2014/main" id="{D0E5B2EE-055F-E44C-AEEA-362384F6FFFF}"/>
              </a:ext>
            </a:extLst>
          </p:cNvPr>
          <p:cNvPicPr>
            <a:picLocks noChangeAspect="1"/>
          </p:cNvPicPr>
          <p:nvPr/>
        </p:nvPicPr>
        <p:blipFill rotWithShape="1">
          <a:blip r:embed="rId3"/>
          <a:srcRect b="56338"/>
          <a:stretch/>
        </p:blipFill>
        <p:spPr>
          <a:xfrm>
            <a:off x="162419" y="1791951"/>
            <a:ext cx="10540606" cy="4751723"/>
          </a:xfrm>
          <a:prstGeom prst="rect">
            <a:avLst/>
          </a:prstGeom>
        </p:spPr>
      </p:pic>
    </p:spTree>
    <p:extLst>
      <p:ext uri="{BB962C8B-B14F-4D97-AF65-F5344CB8AC3E}">
        <p14:creationId xmlns:p14="http://schemas.microsoft.com/office/powerpoint/2010/main" val="1378980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1749</TotalTime>
  <Words>1227</Words>
  <Application>Microsoft Macintosh PowerPoint</Application>
  <PresentationFormat>Widescreen</PresentationFormat>
  <Paragraphs>163</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Gene-gene interactions in psychiatric diseases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Coordinated Interaction Workflow</vt:lpstr>
      <vt:lpstr>PowerPoint Presentation</vt:lpstr>
      <vt:lpstr>PowerPoint Presentation</vt:lpstr>
      <vt:lpstr>Psychiatric disease: depression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Gene-gene interactions in psychiatric diseases</dc:title>
  <dc:creator>Microsoft Office User</dc:creator>
  <cp:lastModifiedBy>Microsoft Office User</cp:lastModifiedBy>
  <cp:revision>12</cp:revision>
  <dcterms:created xsi:type="dcterms:W3CDTF">2020-11-20T15:08:59Z</dcterms:created>
  <dcterms:modified xsi:type="dcterms:W3CDTF">2020-12-09T16:51:03Z</dcterms:modified>
</cp:coreProperties>
</file>