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6" r:id="rId2"/>
  </p:sldMasterIdLst>
  <p:notesMasterIdLst>
    <p:notesMasterId r:id="rId18"/>
  </p:notesMasterIdLst>
  <p:sldIdLst>
    <p:sldId id="453" r:id="rId3"/>
    <p:sldId id="437" r:id="rId4"/>
    <p:sldId id="765" r:id="rId5"/>
    <p:sldId id="813" r:id="rId6"/>
    <p:sldId id="814" r:id="rId7"/>
    <p:sldId id="815" r:id="rId8"/>
    <p:sldId id="806" r:id="rId9"/>
    <p:sldId id="808" r:id="rId10"/>
    <p:sldId id="816" r:id="rId11"/>
    <p:sldId id="809" r:id="rId12"/>
    <p:sldId id="810" r:id="rId13"/>
    <p:sldId id="811" r:id="rId14"/>
    <p:sldId id="818" r:id="rId15"/>
    <p:sldId id="817" r:id="rId16"/>
    <p:sldId id="81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8CCF"/>
    <a:srgbClr val="AE79D6"/>
    <a:srgbClr val="A6A6A6"/>
    <a:srgbClr val="8C3FC5"/>
    <a:srgbClr val="C3C3C3"/>
    <a:srgbClr val="D4B194"/>
    <a:srgbClr val="EBCBA3"/>
    <a:srgbClr val="1EB3FE"/>
    <a:srgbClr val="595959"/>
    <a:srgbClr val="0677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414" autoAdjust="0"/>
    <p:restoredTop sz="96433" autoAdjust="0"/>
  </p:normalViewPr>
  <p:slideViewPr>
    <p:cSldViewPr snapToGrid="0">
      <p:cViewPr varScale="1">
        <p:scale>
          <a:sx n="151" d="100"/>
          <a:sy n="151" d="100"/>
        </p:scale>
        <p:origin x="592" y="200"/>
      </p:cViewPr>
      <p:guideLst/>
    </p:cSldViewPr>
  </p:slideViewPr>
  <p:notesTextViewPr>
    <p:cViewPr>
      <p:scale>
        <a:sx n="1" d="1"/>
        <a:sy n="1" d="1"/>
      </p:scale>
      <p:origin x="0" y="0"/>
    </p:cViewPr>
  </p:notesTextViewPr>
  <p:sorterViewPr>
    <p:cViewPr>
      <p:scale>
        <a:sx n="71" d="100"/>
        <a:sy n="71" d="100"/>
      </p:scale>
      <p:origin x="0" y="-108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C7B5E8-5650-4264-A661-2CC42BB409CD}" type="datetimeFigureOut">
              <a:rPr lang="en-US" smtClean="0"/>
              <a:t>5/5/21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518FD0-00C4-4B18-9A95-4A7110BFB0DC}" type="slidenum">
              <a:rPr lang="en-US" smtClean="0"/>
              <a:t>‹#›</a:t>
            </a:fld>
            <a:endParaRPr lang="en-US"/>
          </a:p>
        </p:txBody>
      </p:sp>
    </p:spTree>
    <p:extLst>
      <p:ext uri="{BB962C8B-B14F-4D97-AF65-F5344CB8AC3E}">
        <p14:creationId xmlns:p14="http://schemas.microsoft.com/office/powerpoint/2010/main" val="83725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b="1">
                <a:solidFill>
                  <a:srgbClr val="FF0000"/>
                </a:solidFill>
              </a:rPr>
              <a:t>Attention!</a:t>
            </a:r>
          </a:p>
          <a:p>
            <a:endParaRPr lang="en-US" sz="1600" b="0">
              <a:solidFill>
                <a:srgbClr val="FF0000"/>
              </a:solidFill>
            </a:endParaRPr>
          </a:p>
          <a:p>
            <a:r>
              <a:rPr lang="en-US" sz="1600" b="0">
                <a:solidFill>
                  <a:srgbClr val="FF0000"/>
                </a:solidFill>
              </a:rPr>
              <a:t>Before you open this template be sure what you have the following fonts installed:</a:t>
            </a:r>
          </a:p>
          <a:p>
            <a:pPr fontAlgn="base"/>
            <a:endParaRPr lang="en-US" sz="1200" b="1" kern="1200" cap="all">
              <a:solidFill>
                <a:schemeClr val="tx1"/>
              </a:solidFill>
              <a:effectLst/>
              <a:latin typeface="+mn-lt"/>
              <a:ea typeface="+mn-ea"/>
              <a:cs typeface="+mn-cs"/>
            </a:endParaRPr>
          </a:p>
          <a:p>
            <a:pPr fontAlgn="base"/>
            <a:r>
              <a:rPr lang="en-US" sz="1200" b="1" kern="1200" cap="none">
                <a:solidFill>
                  <a:schemeClr val="tx1"/>
                </a:solidFill>
                <a:effectLst/>
                <a:latin typeface="+mn-lt"/>
                <a:ea typeface="+mn-ea"/>
                <a:cs typeface="+mn-cs"/>
              </a:rPr>
              <a:t>Bebas Neue</a:t>
            </a:r>
            <a:endParaRPr lang="en-US" sz="1200" kern="1200">
              <a:solidFill>
                <a:schemeClr val="tx1"/>
              </a:solidFill>
              <a:effectLst/>
              <a:latin typeface="+mn-lt"/>
              <a:ea typeface="+mn-ea"/>
              <a:cs typeface="+mn-cs"/>
            </a:endParaRPr>
          </a:p>
          <a:p>
            <a:pPr fontAlgn="base"/>
            <a:r>
              <a:rPr lang="en-US" sz="1200" b="1" u="sng" kern="1200" cap="none">
                <a:solidFill>
                  <a:schemeClr val="tx1"/>
                </a:solidFill>
                <a:effectLst/>
                <a:latin typeface="+mn-lt"/>
                <a:ea typeface="+mn-ea"/>
                <a:cs typeface="+mn-cs"/>
              </a:rPr>
              <a:t>http://www.fontsquirrel.com/fonts/bebas-NEUE</a:t>
            </a:r>
          </a:p>
          <a:p>
            <a:pPr fontAlgn="base"/>
            <a:endParaRPr lang="en-US" sz="1200" b="1" u="sng" kern="1200" cap="none">
              <a:solidFill>
                <a:schemeClr val="tx1"/>
              </a:solidFill>
              <a:effectLst/>
              <a:latin typeface="+mn-lt"/>
              <a:ea typeface="+mn-ea"/>
              <a:cs typeface="+mn-cs"/>
            </a:endParaRPr>
          </a:p>
          <a:p>
            <a:pPr fontAlgn="base"/>
            <a:r>
              <a:rPr lang="en-US" sz="1200" b="1" kern="1200" cap="none">
                <a:solidFill>
                  <a:schemeClr val="tx1"/>
                </a:solidFill>
                <a:effectLst/>
                <a:latin typeface="+mn-lt"/>
                <a:ea typeface="+mn-ea"/>
                <a:cs typeface="+mn-cs"/>
              </a:rPr>
              <a:t>Aller</a:t>
            </a:r>
            <a:endParaRPr lang="en-US" sz="1200" kern="1200">
              <a:solidFill>
                <a:schemeClr val="tx1"/>
              </a:solidFill>
              <a:effectLst/>
              <a:latin typeface="+mn-lt"/>
              <a:ea typeface="+mn-ea"/>
              <a:cs typeface="+mn-cs"/>
            </a:endParaRPr>
          </a:p>
          <a:p>
            <a:pPr fontAlgn="base"/>
            <a:r>
              <a:rPr lang="en-US" sz="1200" b="1" u="sng" kern="1200" cap="none">
                <a:solidFill>
                  <a:schemeClr val="tx1"/>
                </a:solidFill>
                <a:effectLst/>
                <a:latin typeface="+mn-lt"/>
                <a:ea typeface="+mn-ea"/>
                <a:cs typeface="+mn-cs"/>
              </a:rPr>
              <a:t>http://www.fontsquirrel.com/fonts/Aller</a:t>
            </a:r>
          </a:p>
          <a:p>
            <a:pPr fontAlgn="base"/>
            <a:endParaRPr lang="en-US" sz="1200" b="1" u="sng" kern="1200" cap="none">
              <a:solidFill>
                <a:schemeClr val="tx1"/>
              </a:solidFill>
              <a:effectLst/>
              <a:latin typeface="+mn-lt"/>
              <a:ea typeface="+mn-ea"/>
              <a:cs typeface="+mn-cs"/>
            </a:endParaRPr>
          </a:p>
          <a:p>
            <a:pPr fontAlgn="base"/>
            <a:r>
              <a:rPr lang="en-US" sz="1200" b="1" kern="1200">
                <a:solidFill>
                  <a:schemeClr val="tx1"/>
                </a:solidFill>
                <a:effectLst/>
                <a:latin typeface="+mn-lt"/>
                <a:ea typeface="+mn-ea"/>
                <a:cs typeface="+mn-cs"/>
              </a:rPr>
              <a:t>Icon Sets Font:</a:t>
            </a:r>
          </a:p>
          <a:p>
            <a:pPr fontAlgn="base"/>
            <a:r>
              <a:rPr lang="en-US" sz="1200" b="1" u="sng" kern="1200">
                <a:solidFill>
                  <a:schemeClr val="tx1"/>
                </a:solidFill>
                <a:effectLst/>
                <a:latin typeface="+mn-lt"/>
                <a:ea typeface="+mn-ea"/>
                <a:cs typeface="+mn-cs"/>
              </a:rPr>
              <a:t>http://www.webhostinghub.com/glyphs/</a:t>
            </a:r>
          </a:p>
          <a:p>
            <a:pPr fontAlgn="base"/>
            <a:endParaRPr lang="en-US" sz="1200" u="sng" kern="1200">
              <a:solidFill>
                <a:schemeClr val="tx1"/>
              </a:solidFill>
              <a:effectLst/>
              <a:latin typeface="+mn-lt"/>
              <a:ea typeface="+mn-ea"/>
              <a:cs typeface="+mn-cs"/>
            </a:endParaRPr>
          </a:p>
          <a:p>
            <a:pPr fontAlgn="base"/>
            <a:r>
              <a:rPr lang="en-US" sz="1200" b="0" i="0" u="none" kern="1200">
                <a:solidFill>
                  <a:schemeClr val="tx1"/>
                </a:solidFill>
                <a:effectLst/>
                <a:latin typeface="+mn-lt"/>
                <a:ea typeface="+mn-ea"/>
                <a:cs typeface="+mn-cs"/>
              </a:rPr>
              <a:t>All fonts are permitted free use in commercial projects.</a:t>
            </a:r>
          </a:p>
          <a:p>
            <a:endParaRPr lang="en-US"/>
          </a:p>
        </p:txBody>
      </p:sp>
      <p:sp>
        <p:nvSpPr>
          <p:cNvPr id="4" name="Slide Number Placeholder 3"/>
          <p:cNvSpPr>
            <a:spLocks noGrp="1"/>
          </p:cNvSpPr>
          <p:nvPr>
            <p:ph type="sldNum" sz="quarter" idx="10"/>
          </p:nvPr>
        </p:nvSpPr>
        <p:spPr/>
        <p:txBody>
          <a:bodyPr/>
          <a:lstStyle/>
          <a:p>
            <a:fld id="{614ABB26-51B0-A742-8663-37118EE8163C}"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1313689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fluencer - With Logos">
    <p:spTree>
      <p:nvGrpSpPr>
        <p:cNvPr id="1" name=""/>
        <p:cNvGrpSpPr/>
        <p:nvPr/>
      </p:nvGrpSpPr>
      <p:grpSpPr>
        <a:xfrm>
          <a:off x="0" y="0"/>
          <a:ext cx="0" cy="0"/>
          <a:chOff x="0" y="0"/>
          <a:chExt cx="0" cy="0"/>
        </a:xfrm>
      </p:grpSpPr>
      <p:sp>
        <p:nvSpPr>
          <p:cNvPr id="18" name="Text Placeholder 15"/>
          <p:cNvSpPr>
            <a:spLocks noGrp="1"/>
          </p:cNvSpPr>
          <p:nvPr>
            <p:ph type="body" sz="quarter" idx="10"/>
          </p:nvPr>
        </p:nvSpPr>
        <p:spPr>
          <a:xfrm>
            <a:off x="3815934" y="990600"/>
            <a:ext cx="4495800" cy="381000"/>
          </a:xfrm>
          <a:prstGeom prst="rect">
            <a:avLst/>
          </a:prstGeom>
        </p:spPr>
        <p:txBody>
          <a:bodyPr/>
          <a:lstStyle>
            <a:lvl1pPr>
              <a:defRPr sz="2400">
                <a:solidFill>
                  <a:schemeClr val="bg1">
                    <a:lumMod val="75000"/>
                  </a:schemeClr>
                </a:solidFill>
              </a:defRPr>
            </a:lvl1pPr>
          </a:lstStyle>
          <a:p>
            <a:pPr lvl="0"/>
            <a:r>
              <a:rPr lang="en-US" dirty="0"/>
              <a:t>Click to edit Master text styles</a:t>
            </a:r>
          </a:p>
        </p:txBody>
      </p:sp>
      <p:sp>
        <p:nvSpPr>
          <p:cNvPr id="6" name="Title Placeholder 1"/>
          <p:cNvSpPr>
            <a:spLocks noGrp="1"/>
          </p:cNvSpPr>
          <p:nvPr>
            <p:ph type="title"/>
          </p:nvPr>
        </p:nvSpPr>
        <p:spPr>
          <a:xfrm>
            <a:off x="476011" y="381000"/>
            <a:ext cx="11175647" cy="609600"/>
          </a:xfrm>
          <a:prstGeom prst="rect">
            <a:avLst/>
          </a:prstGeom>
        </p:spPr>
        <p:txBody>
          <a:bodyPr vert="horz" lIns="91440" tIns="45720" rIns="91440" bIns="45720" rtlCol="0" anchor="ctr">
            <a:noAutofit/>
          </a:bodyPr>
          <a:lstStyle/>
          <a:p>
            <a:r>
              <a:rPr lang="en-US" dirty="0"/>
              <a:t>Click to edit Master title style</a:t>
            </a:r>
          </a:p>
        </p:txBody>
      </p:sp>
    </p:spTree>
    <p:extLst>
      <p:ext uri="{BB962C8B-B14F-4D97-AF65-F5344CB8AC3E}">
        <p14:creationId xmlns:p14="http://schemas.microsoft.com/office/powerpoint/2010/main" val="1064916211"/>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fluencer - No Logos">
    <p:spTree>
      <p:nvGrpSpPr>
        <p:cNvPr id="1" name=""/>
        <p:cNvGrpSpPr/>
        <p:nvPr/>
      </p:nvGrpSpPr>
      <p:grpSpPr>
        <a:xfrm>
          <a:off x="0" y="0"/>
          <a:ext cx="0" cy="0"/>
          <a:chOff x="0" y="0"/>
          <a:chExt cx="0" cy="0"/>
        </a:xfrm>
      </p:grpSpPr>
      <p:sp>
        <p:nvSpPr>
          <p:cNvPr id="9" name="Title Placeholder 1"/>
          <p:cNvSpPr>
            <a:spLocks noGrp="1"/>
          </p:cNvSpPr>
          <p:nvPr>
            <p:ph type="title"/>
          </p:nvPr>
        </p:nvSpPr>
        <p:spPr>
          <a:xfrm>
            <a:off x="476011" y="381000"/>
            <a:ext cx="11175647" cy="609600"/>
          </a:xfrm>
          <a:prstGeom prst="rect">
            <a:avLst/>
          </a:prstGeom>
        </p:spPr>
        <p:txBody>
          <a:bodyPr vert="horz" lIns="91440" tIns="45720" rIns="91440" bIns="45720" rtlCol="0" anchor="ctr">
            <a:normAutofit/>
          </a:bodyPr>
          <a:lstStyle/>
          <a:p>
            <a:r>
              <a:rPr lang="en-US" dirty="0"/>
              <a:t>Click to edit Master title style</a:t>
            </a:r>
          </a:p>
        </p:txBody>
      </p:sp>
      <p:sp>
        <p:nvSpPr>
          <p:cNvPr id="18" name="Text Placeholder 15"/>
          <p:cNvSpPr>
            <a:spLocks noGrp="1"/>
          </p:cNvSpPr>
          <p:nvPr>
            <p:ph type="body" sz="quarter" idx="10"/>
          </p:nvPr>
        </p:nvSpPr>
        <p:spPr>
          <a:xfrm>
            <a:off x="3815934" y="990600"/>
            <a:ext cx="4495800" cy="381000"/>
          </a:xfrm>
          <a:prstGeom prst="rect">
            <a:avLst/>
          </a:prstGeom>
        </p:spPr>
        <p:txBody>
          <a:bodyPr/>
          <a:lstStyle>
            <a:lvl1pPr>
              <a:defRPr sz="2400">
                <a:solidFill>
                  <a:schemeClr val="bg1">
                    <a:lumMod val="75000"/>
                  </a:schemeClr>
                </a:solidFill>
              </a:defRPr>
            </a:lvl1pPr>
          </a:lstStyle>
          <a:p>
            <a:pPr lvl="0"/>
            <a:r>
              <a:rPr lang="en-US" dirty="0"/>
              <a:t>Click to edit Master text styles</a:t>
            </a:r>
          </a:p>
        </p:txBody>
      </p:sp>
    </p:spTree>
    <p:extLst>
      <p:ext uri="{BB962C8B-B14F-4D97-AF65-F5344CB8AC3E}">
        <p14:creationId xmlns:p14="http://schemas.microsoft.com/office/powerpoint/2010/main" val="354218177"/>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tx1">
                <a:lumMod val="75000"/>
                <a:lumOff val="25000"/>
              </a:schemeClr>
            </a:gs>
            <a:gs pos="74000">
              <a:schemeClr val="tx1"/>
            </a:gs>
            <a:gs pos="83000">
              <a:schemeClr val="tx1"/>
            </a:gs>
            <a:gs pos="100000">
              <a:schemeClr val="tx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5" name="Title Placeholder 1"/>
          <p:cNvSpPr>
            <a:spLocks noGrp="1"/>
          </p:cNvSpPr>
          <p:nvPr userDrawn="1">
            <p:ph type="title"/>
          </p:nvPr>
        </p:nvSpPr>
        <p:spPr>
          <a:xfrm>
            <a:off x="476011" y="381000"/>
            <a:ext cx="11175647" cy="609600"/>
          </a:xfrm>
          <a:prstGeom prst="rect">
            <a:avLst/>
          </a:prstGeom>
        </p:spPr>
        <p:txBody>
          <a:bodyPr vert="horz" lIns="91440" tIns="45720" rIns="91440" bIns="45720" rtlCol="0" anchor="ctr">
            <a:noAutofit/>
          </a:bodyPr>
          <a:lstStyle/>
          <a:p>
            <a:r>
              <a:rPr lang="en-US" dirty="0"/>
              <a:t>Click to edit Master title style</a:t>
            </a:r>
          </a:p>
        </p:txBody>
      </p:sp>
    </p:spTree>
    <p:extLst>
      <p:ext uri="{BB962C8B-B14F-4D97-AF65-F5344CB8AC3E}">
        <p14:creationId xmlns:p14="http://schemas.microsoft.com/office/powerpoint/2010/main" val="765116200"/>
      </p:ext>
    </p:extLst>
  </p:cSld>
  <p:clrMap bg1="lt1" tx1="dk1" bg2="lt2" tx2="dk2" accent1="accent1" accent2="accent2" accent3="accent3" accent4="accent4" accent5="accent5" accent6="accent6" hlink="hlink" folHlink="folHlink"/>
  <p:sldLayoutIdLst>
    <p:sldLayoutId id="2147483662" r:id="rId1"/>
  </p:sldLayoutIdLst>
  <p:transition spd="slow">
    <p:wipe/>
  </p:transition>
  <p:hf hdr="0" ftr="0" dt="0"/>
  <p:txStyles>
    <p:titleStyle>
      <a:lvl1pPr algn="ctr" defTabSz="457200" rtl="0" eaLnBrk="1" latinLnBrk="0" hangingPunct="1">
        <a:spcBef>
          <a:spcPct val="0"/>
        </a:spcBef>
        <a:buNone/>
        <a:defRPr sz="5400" kern="1200">
          <a:solidFill>
            <a:srgbClr val="018CCF"/>
          </a:solidFill>
          <a:latin typeface="Bebas Neue Regular" panose="020B0606020202050201" pitchFamily="34" charset="0"/>
          <a:ea typeface="+mj-ea"/>
          <a:cs typeface="+mj-cs"/>
        </a:defRPr>
      </a:lvl1pPr>
    </p:titleStyle>
    <p:bodyStyle>
      <a:lvl1pPr marL="0" marR="0" indent="0" algn="ctr" defTabSz="457200" rtl="0" eaLnBrk="1" fontAlgn="auto" latinLnBrk="0" hangingPunct="1">
        <a:lnSpc>
          <a:spcPct val="100000"/>
        </a:lnSpc>
        <a:spcBef>
          <a:spcPts val="0"/>
        </a:spcBef>
        <a:spcAft>
          <a:spcPts val="0"/>
        </a:spcAft>
        <a:buClrTx/>
        <a:buSzTx/>
        <a:buFontTx/>
        <a:buNone/>
        <a:tabLst/>
        <a:defRPr sz="2000" kern="1200">
          <a:solidFill>
            <a:schemeClr val="bg1">
              <a:lumMod val="75000"/>
            </a:schemeClr>
          </a:solidFill>
          <a:latin typeface="Bebas Neue Regular" panose="020B0606020202050201" pitchFamily="34" charset="0"/>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tx1">
                <a:lumMod val="75000"/>
                <a:lumOff val="25000"/>
              </a:schemeClr>
            </a:gs>
            <a:gs pos="74000">
              <a:schemeClr val="tx1"/>
            </a:gs>
            <a:gs pos="83000">
              <a:schemeClr val="tx1"/>
            </a:gs>
            <a:gs pos="100000">
              <a:schemeClr val="tx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5" name="Title Placeholder 1"/>
          <p:cNvSpPr>
            <a:spLocks noGrp="1"/>
          </p:cNvSpPr>
          <p:nvPr>
            <p:ph type="title"/>
          </p:nvPr>
        </p:nvSpPr>
        <p:spPr>
          <a:xfrm>
            <a:off x="476011" y="381000"/>
            <a:ext cx="11175647" cy="609600"/>
          </a:xfrm>
          <a:prstGeom prst="rect">
            <a:avLst/>
          </a:prstGeom>
        </p:spPr>
        <p:txBody>
          <a:bodyPr vert="horz" lIns="91440" tIns="45720" rIns="91440" bIns="45720" rtlCol="0" anchor="ctr">
            <a:noAutofit/>
          </a:bodyPr>
          <a:lstStyle/>
          <a:p>
            <a:r>
              <a:rPr lang="en-US" dirty="0"/>
              <a:t>Click to edit Master title style</a:t>
            </a:r>
          </a:p>
        </p:txBody>
      </p:sp>
    </p:spTree>
    <p:extLst>
      <p:ext uri="{BB962C8B-B14F-4D97-AF65-F5344CB8AC3E}">
        <p14:creationId xmlns:p14="http://schemas.microsoft.com/office/powerpoint/2010/main" val="669092927"/>
      </p:ext>
    </p:extLst>
  </p:cSld>
  <p:clrMap bg1="lt1" tx1="dk1" bg2="lt2" tx2="dk2" accent1="accent1" accent2="accent2" accent3="accent3" accent4="accent4" accent5="accent5" accent6="accent6" hlink="hlink" folHlink="folHlink"/>
  <p:sldLayoutIdLst>
    <p:sldLayoutId id="2147483668" r:id="rId1"/>
  </p:sldLayoutIdLst>
  <p:transition spd="slow">
    <p:wipe/>
  </p:transition>
  <p:hf hdr="0" ftr="0" dt="0"/>
  <p:txStyles>
    <p:titleStyle>
      <a:lvl1pPr algn="ctr" defTabSz="457200" rtl="0" eaLnBrk="1" latinLnBrk="0" hangingPunct="1">
        <a:spcBef>
          <a:spcPct val="0"/>
        </a:spcBef>
        <a:buNone/>
        <a:defRPr sz="5400" kern="1200">
          <a:solidFill>
            <a:srgbClr val="018CCF"/>
          </a:solidFill>
          <a:latin typeface="Bebas Neue Regular" panose="020B0606020202050201" pitchFamily="34" charset="0"/>
          <a:ea typeface="+mj-ea"/>
          <a:cs typeface="+mj-cs"/>
        </a:defRPr>
      </a:lvl1pPr>
    </p:titleStyle>
    <p:bodyStyle>
      <a:lvl1pPr marL="0" marR="0" indent="0" algn="ctr" defTabSz="457200" rtl="0" eaLnBrk="1" fontAlgn="auto" latinLnBrk="0" hangingPunct="1">
        <a:lnSpc>
          <a:spcPct val="100000"/>
        </a:lnSpc>
        <a:spcBef>
          <a:spcPts val="0"/>
        </a:spcBef>
        <a:spcAft>
          <a:spcPts val="0"/>
        </a:spcAft>
        <a:buClrTx/>
        <a:buSzTx/>
        <a:buFontTx/>
        <a:buNone/>
        <a:tabLst/>
        <a:defRPr sz="2000" kern="1200">
          <a:solidFill>
            <a:schemeClr val="bg1">
              <a:lumMod val="75000"/>
            </a:schemeClr>
          </a:solidFill>
          <a:latin typeface="Bebas Neue Regular" panose="020B0606020202050201" pitchFamily="34" charset="0"/>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p:cNvPicPr>
            <a:picLocks noChangeAspect="1"/>
          </p:cNvPicPr>
          <p:nvPr/>
        </p:nvPicPr>
        <p:blipFill>
          <a:blip r:embed="rId3">
            <a:extLst>
              <a:ext uri="{28A0092B-C50C-407E-A947-70E740481C1C}">
                <a14:useLocalDpi xmlns:a14="http://schemas.microsoft.com/office/drawing/2010/main" val="0"/>
              </a:ext>
            </a:extLst>
          </a:blip>
          <a:srcRect l="247" t="4571" b="11223"/>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19" name="AutoShape 30"/>
          <p:cNvSpPr>
            <a:spLocks/>
          </p:cNvSpPr>
          <p:nvPr/>
        </p:nvSpPr>
        <p:spPr bwMode="auto">
          <a:xfrm>
            <a:off x="-1" y="0"/>
            <a:ext cx="12206689" cy="6858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chemeClr val="tx1">
              <a:lumMod val="85000"/>
              <a:lumOff val="15000"/>
              <a:alpha val="60000"/>
            </a:schemeClr>
          </a:solidFill>
          <a:ln>
            <a:noFill/>
          </a:ln>
          <a:effectLst/>
        </p:spPr>
        <p:txBody>
          <a:bodyPr lIns="45719" tIns="45719" rIns="45719" bIns="45719" anchor="ctr"/>
          <a:lstStyle/>
          <a:p>
            <a:endParaRPr lang="es-ES">
              <a:solidFill>
                <a:prstClr val="white"/>
              </a:solidFill>
              <a:latin typeface="Roboto Light"/>
              <a:cs typeface="Lato" charset="0"/>
            </a:endParaRPr>
          </a:p>
        </p:txBody>
      </p:sp>
      <p:sp>
        <p:nvSpPr>
          <p:cNvPr id="68" name="Freeform 67"/>
          <p:cNvSpPr/>
          <p:nvPr/>
        </p:nvSpPr>
        <p:spPr>
          <a:xfrm>
            <a:off x="4921575" y="1355492"/>
            <a:ext cx="2667000" cy="2667000"/>
          </a:xfrm>
          <a:custGeom>
            <a:avLst/>
            <a:gdLst>
              <a:gd name="connsiteX0" fmla="*/ 2529043 w 2667000"/>
              <a:gd name="connsiteY0" fmla="*/ 747131 h 2667000"/>
              <a:gd name="connsiteX1" fmla="*/ 2574505 w 2667000"/>
              <a:gd name="connsiteY1" fmla="*/ 844539 h 2667000"/>
              <a:gd name="connsiteX2" fmla="*/ 2667000 w 2667000"/>
              <a:gd name="connsiteY2" fmla="*/ 1333500 h 2667000"/>
              <a:gd name="connsiteX3" fmla="*/ 1333500 w 2667000"/>
              <a:gd name="connsiteY3" fmla="*/ 2667000 h 2667000"/>
              <a:gd name="connsiteX4" fmla="*/ 697875 w 2667000"/>
              <a:gd name="connsiteY4" fmla="*/ 2506054 h 2667000"/>
              <a:gd name="connsiteX5" fmla="*/ 649891 w 2667000"/>
              <a:gd name="connsiteY5" fmla="*/ 2476902 h 2667000"/>
              <a:gd name="connsiteX6" fmla="*/ 701613 w 2667000"/>
              <a:gd name="connsiteY6" fmla="*/ 2391753 h 2667000"/>
              <a:gd name="connsiteX7" fmla="*/ 745412 w 2667000"/>
              <a:gd name="connsiteY7" fmla="*/ 2418362 h 2667000"/>
              <a:gd name="connsiteX8" fmla="*/ 1333500 w 2667000"/>
              <a:gd name="connsiteY8" fmla="*/ 2567271 h 2667000"/>
              <a:gd name="connsiteX9" fmla="*/ 2567271 w 2667000"/>
              <a:gd name="connsiteY9" fmla="*/ 1333500 h 2667000"/>
              <a:gd name="connsiteX10" fmla="*/ 2481692 w 2667000"/>
              <a:gd name="connsiteY10" fmla="*/ 881107 h 2667000"/>
              <a:gd name="connsiteX11" fmla="*/ 2466734 w 2667000"/>
              <a:gd name="connsiteY11" fmla="*/ 849056 h 2667000"/>
              <a:gd name="connsiteX12" fmla="*/ 1333500 w 2667000"/>
              <a:gd name="connsiteY12" fmla="*/ 0 h 2667000"/>
              <a:gd name="connsiteX13" fmla="*/ 1822461 w 2667000"/>
              <a:gd name="connsiteY13" fmla="*/ 92496 h 2667000"/>
              <a:gd name="connsiteX14" fmla="*/ 1941266 w 2667000"/>
              <a:gd name="connsiteY14" fmla="*/ 147944 h 2667000"/>
              <a:gd name="connsiteX15" fmla="*/ 1837165 w 2667000"/>
              <a:gd name="connsiteY15" fmla="*/ 209238 h 2667000"/>
              <a:gd name="connsiteX16" fmla="*/ 1785893 w 2667000"/>
              <a:gd name="connsiteY16" fmla="*/ 185308 h 2667000"/>
              <a:gd name="connsiteX17" fmla="*/ 1333500 w 2667000"/>
              <a:gd name="connsiteY17" fmla="*/ 99729 h 2667000"/>
              <a:gd name="connsiteX18" fmla="*/ 99730 w 2667000"/>
              <a:gd name="connsiteY18" fmla="*/ 1333500 h 2667000"/>
              <a:gd name="connsiteX19" fmla="*/ 248639 w 2667000"/>
              <a:gd name="connsiteY19" fmla="*/ 1921589 h 2667000"/>
              <a:gd name="connsiteX20" fmla="*/ 303282 w 2667000"/>
              <a:gd name="connsiteY20" fmla="*/ 2011535 h 2667000"/>
              <a:gd name="connsiteX21" fmla="*/ 217570 w 2667000"/>
              <a:gd name="connsiteY21" fmla="*/ 2062330 h 2667000"/>
              <a:gd name="connsiteX22" fmla="*/ 160947 w 2667000"/>
              <a:gd name="connsiteY22" fmla="*/ 1969125 h 2667000"/>
              <a:gd name="connsiteX23" fmla="*/ 0 w 2667000"/>
              <a:gd name="connsiteY23" fmla="*/ 1333500 h 2667000"/>
              <a:gd name="connsiteX24" fmla="*/ 1333500 w 2667000"/>
              <a:gd name="connsiteY24" fmla="*/ 0 h 266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667000" h="2667000">
                <a:moveTo>
                  <a:pt x="2529043" y="747131"/>
                </a:moveTo>
                <a:lnTo>
                  <a:pt x="2574505" y="844539"/>
                </a:lnTo>
                <a:cubicBezTo>
                  <a:pt x="2634205" y="995939"/>
                  <a:pt x="2667000" y="1160890"/>
                  <a:pt x="2667000" y="1333500"/>
                </a:cubicBezTo>
                <a:cubicBezTo>
                  <a:pt x="2667000" y="2069972"/>
                  <a:pt x="2069972" y="2667000"/>
                  <a:pt x="1333500" y="2667000"/>
                </a:cubicBezTo>
                <a:cubicBezTo>
                  <a:pt x="1103353" y="2667000"/>
                  <a:pt x="886823" y="2608697"/>
                  <a:pt x="697875" y="2506054"/>
                </a:cubicBezTo>
                <a:lnTo>
                  <a:pt x="649891" y="2476902"/>
                </a:lnTo>
                <a:lnTo>
                  <a:pt x="701613" y="2391753"/>
                </a:lnTo>
                <a:lnTo>
                  <a:pt x="745412" y="2418362"/>
                </a:lnTo>
                <a:cubicBezTo>
                  <a:pt x="920229" y="2513327"/>
                  <a:pt x="1120565" y="2567271"/>
                  <a:pt x="1333500" y="2567271"/>
                </a:cubicBezTo>
                <a:cubicBezTo>
                  <a:pt x="2014893" y="2567271"/>
                  <a:pt x="2567271" y="2014893"/>
                  <a:pt x="2567271" y="1333500"/>
                </a:cubicBezTo>
                <a:cubicBezTo>
                  <a:pt x="2567271" y="1173799"/>
                  <a:pt x="2536928" y="1021184"/>
                  <a:pt x="2481692" y="881107"/>
                </a:cubicBezTo>
                <a:lnTo>
                  <a:pt x="2466734" y="849056"/>
                </a:lnTo>
                <a:close/>
                <a:moveTo>
                  <a:pt x="1333500" y="0"/>
                </a:moveTo>
                <a:cubicBezTo>
                  <a:pt x="1506111" y="0"/>
                  <a:pt x="1671061" y="32796"/>
                  <a:pt x="1822461" y="92496"/>
                </a:cubicBezTo>
                <a:lnTo>
                  <a:pt x="1941266" y="147944"/>
                </a:lnTo>
                <a:lnTo>
                  <a:pt x="1837165" y="209238"/>
                </a:lnTo>
                <a:lnTo>
                  <a:pt x="1785893" y="185308"/>
                </a:lnTo>
                <a:cubicBezTo>
                  <a:pt x="1645817" y="130073"/>
                  <a:pt x="1493202" y="99729"/>
                  <a:pt x="1333500" y="99729"/>
                </a:cubicBezTo>
                <a:cubicBezTo>
                  <a:pt x="652107" y="99729"/>
                  <a:pt x="99730" y="652107"/>
                  <a:pt x="99730" y="1333500"/>
                </a:cubicBezTo>
                <a:cubicBezTo>
                  <a:pt x="99730" y="1546436"/>
                  <a:pt x="153673" y="1746772"/>
                  <a:pt x="248639" y="1921589"/>
                </a:cubicBezTo>
                <a:lnTo>
                  <a:pt x="303282" y="2011535"/>
                </a:lnTo>
                <a:lnTo>
                  <a:pt x="217570" y="2062330"/>
                </a:lnTo>
                <a:lnTo>
                  <a:pt x="160947" y="1969125"/>
                </a:lnTo>
                <a:cubicBezTo>
                  <a:pt x="58304" y="1780177"/>
                  <a:pt x="0" y="1563648"/>
                  <a:pt x="0" y="1333500"/>
                </a:cubicBezTo>
                <a:cubicBezTo>
                  <a:pt x="0" y="597029"/>
                  <a:pt x="597029" y="0"/>
                  <a:pt x="1333500" y="0"/>
                </a:cubicBezTo>
                <a:close/>
              </a:path>
            </a:pathLst>
          </a:custGeom>
          <a:solidFill>
            <a:srgbClr val="9A9A9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sp>
        <p:nvSpPr>
          <p:cNvPr id="3086" name="TextBox 3085"/>
          <p:cNvSpPr txBox="1"/>
          <p:nvPr/>
        </p:nvSpPr>
        <p:spPr>
          <a:xfrm>
            <a:off x="14688" y="4194770"/>
            <a:ext cx="12192000" cy="1107996"/>
          </a:xfrm>
          <a:prstGeom prst="rect">
            <a:avLst/>
          </a:prstGeom>
          <a:noFill/>
        </p:spPr>
        <p:txBody>
          <a:bodyPr wrap="square" rtlCol="0">
            <a:spAutoFit/>
          </a:bodyPr>
          <a:lstStyle/>
          <a:p>
            <a:pPr algn="ctr" defTabSz="457200"/>
            <a:r>
              <a:rPr lang="en-US" sz="6600" dirty="0">
                <a:solidFill>
                  <a:prstClr val="white"/>
                </a:solidFill>
                <a:latin typeface="Bebas Neue Regular" panose="020B0606020202050201" pitchFamily="34" charset="0"/>
              </a:rPr>
              <a:t>docker</a:t>
            </a:r>
            <a:endParaRPr lang="en-US" sz="6600" dirty="0">
              <a:solidFill>
                <a:schemeClr val="accent3"/>
              </a:solidFill>
              <a:latin typeface="Bebas Neue Regular" panose="020B0606020202050201" pitchFamily="34" charset="0"/>
            </a:endParaRPr>
          </a:p>
        </p:txBody>
      </p:sp>
      <p:pic>
        <p:nvPicPr>
          <p:cNvPr id="7" name="Picture 6">
            <a:extLst>
              <a:ext uri="{FF2B5EF4-FFF2-40B4-BE49-F238E27FC236}">
                <a16:creationId xmlns:a16="http://schemas.microsoft.com/office/drawing/2014/main" id="{FE36B168-86CF-3C4F-8D7A-D9975D36D8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07325" y="1787292"/>
            <a:ext cx="2095500" cy="1803400"/>
          </a:xfrm>
          <a:prstGeom prst="rect">
            <a:avLst/>
          </a:prstGeom>
        </p:spPr>
      </p:pic>
    </p:spTree>
    <p:extLst>
      <p:ext uri="{BB962C8B-B14F-4D97-AF65-F5344CB8AC3E}">
        <p14:creationId xmlns:p14="http://schemas.microsoft.com/office/powerpoint/2010/main" val="381240254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wheel(1)">
                                      <p:cBhvr>
                                        <p:cTn id="7" dur="500"/>
                                        <p:tgtEl>
                                          <p:spTgt spid="6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086"/>
                                        </p:tgtEl>
                                        <p:attrNameLst>
                                          <p:attrName>style.visibility</p:attrName>
                                        </p:attrNameLst>
                                      </p:cBhvr>
                                      <p:to>
                                        <p:strVal val="visible"/>
                                      </p:to>
                                    </p:set>
                                    <p:animEffect transition="in" filter="fade">
                                      <p:cBhvr>
                                        <p:cTn id="11" dur="500"/>
                                        <p:tgtEl>
                                          <p:spTgt spid="30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308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5663089"/>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is a Java Spring Boot application. It receives order data and stores it in the Mongo database</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serves at port 9002</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It communicates with the Mongo service by name </a:t>
            </a:r>
            <a:r>
              <a:rPr lang="en-US" sz="2400" dirty="0" err="1">
                <a:solidFill>
                  <a:schemeClr val="bg1"/>
                </a:solidFill>
                <a:latin typeface="Raleway Medium" panose="020B0603030101060003" pitchFamily="34" charset="77"/>
              </a:rPr>
              <a:t>rvstore</a:t>
            </a:r>
            <a:r>
              <a:rPr lang="en-US" sz="2400" dirty="0">
                <a:solidFill>
                  <a:schemeClr val="bg1"/>
                </a:solidFill>
                <a:latin typeface="Raleway Medium" panose="020B0603030101060003" pitchFamily="34" charset="77"/>
              </a:rPr>
              <a:t>-orders-</a:t>
            </a:r>
            <a:r>
              <a:rPr lang="en-US" sz="2400" dirty="0" err="1">
                <a:solidFill>
                  <a:schemeClr val="bg1"/>
                </a:solidFill>
                <a:latin typeface="Raleway Medium" panose="020B0603030101060003" pitchFamily="34" charset="77"/>
              </a:rPr>
              <a:t>mongodb</a:t>
            </a: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vergeops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rvstore</a:t>
            </a:r>
            <a:r>
              <a:rPr lang="en-US" sz="2400" dirty="0">
                <a:solidFill>
                  <a:schemeClr val="bg1"/>
                </a:solidFill>
                <a:latin typeface="Raleway Medium" panose="020B0603030101060003" pitchFamily="34" charset="77"/>
              </a:rPr>
              <a:t>-order-</a:t>
            </a:r>
            <a:r>
              <a:rPr lang="en-US" sz="2400" dirty="0" err="1">
                <a:solidFill>
                  <a:schemeClr val="bg1"/>
                </a:solidFill>
                <a:latin typeface="Raleway Medium" panose="020B0603030101060003" pitchFamily="34" charset="77"/>
              </a:rPr>
              <a:t>api</a:t>
            </a:r>
            <a:r>
              <a:rPr lang="en-US" sz="2400" dirty="0">
                <a:solidFill>
                  <a:schemeClr val="bg1"/>
                </a:solidFill>
                <a:latin typeface="Raleway Medium" panose="020B0603030101060003" pitchFamily="34" charset="77"/>
              </a:rPr>
              <a:t> </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Environment variables needed:</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SPRING_PROFILES_ACTIVE: compose</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You can test the service at http://&lt;service&gt;/orders</a:t>
            </a:r>
          </a:p>
          <a:p>
            <a:pPr marL="800100" lvl="1" indent="-342900">
              <a:buFont typeface="Arial" panose="020B0604020202020204" pitchFamily="34" charset="0"/>
              <a:buChar char="•"/>
            </a:pPr>
            <a:endParaRPr lang="en-US" dirty="0"/>
          </a:p>
          <a:p>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a:solidFill>
                  <a:schemeClr val="accent3"/>
                </a:solidFill>
              </a:rPr>
              <a:t>order </a:t>
            </a:r>
            <a:r>
              <a:rPr lang="en-US" sz="6000" dirty="0" err="1">
                <a:solidFill>
                  <a:schemeClr val="accent3"/>
                </a:solidFill>
              </a:rPr>
              <a:t>api</a:t>
            </a:r>
            <a:r>
              <a:rPr lang="en-US" sz="6000" dirty="0">
                <a:solidFill>
                  <a:schemeClr val="accent3"/>
                </a:solidFill>
              </a:rPr>
              <a:t> application</a:t>
            </a:r>
            <a:endParaRPr lang="en-US" sz="6000" dirty="0"/>
          </a:p>
        </p:txBody>
      </p:sp>
    </p:spTree>
    <p:extLst>
      <p:ext uri="{BB962C8B-B14F-4D97-AF65-F5344CB8AC3E}">
        <p14:creationId xmlns:p14="http://schemas.microsoft.com/office/powerpoint/2010/main" val="237691783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6032421"/>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is a Java Spring Boot application. It generates random orders and submits them to the order API periodically.</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There is no port number for this app. It is not a web app but instead just a background process.</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It communicates with the Gateway service at: http://rvstore-api-gateway:9000</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vergeops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rvstore</a:t>
            </a:r>
            <a:r>
              <a:rPr lang="en-US" sz="2400" dirty="0">
                <a:solidFill>
                  <a:schemeClr val="bg1"/>
                </a:solidFill>
                <a:latin typeface="Raleway Medium" panose="020B0603030101060003" pitchFamily="34" charset="77"/>
              </a:rPr>
              <a:t>-order-simulator</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Environment variables needed:</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SPRING_PROFILES_ACTIVE: compose</a:t>
            </a:r>
          </a:p>
          <a:p>
            <a:pPr marL="800100" lvl="1" indent="-342900">
              <a:buFont typeface="Arial" panose="020B0604020202020204" pitchFamily="34" charset="0"/>
              <a:buChar char="•"/>
            </a:pPr>
            <a:endParaRPr lang="en-US" dirty="0"/>
          </a:p>
          <a:p>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a:solidFill>
                  <a:schemeClr val="accent3"/>
                </a:solidFill>
              </a:rPr>
              <a:t>order simulator application</a:t>
            </a:r>
            <a:endParaRPr lang="en-US" sz="6000" dirty="0"/>
          </a:p>
        </p:txBody>
      </p:sp>
    </p:spTree>
    <p:extLst>
      <p:ext uri="{BB962C8B-B14F-4D97-AF65-F5344CB8AC3E}">
        <p14:creationId xmlns:p14="http://schemas.microsoft.com/office/powerpoint/2010/main" val="245887058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6063198"/>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This is a Java Spring Boot application. It routes traffic to the appropriate application based on the path. It acts as traffic cop. For example, </a:t>
            </a:r>
            <a:r>
              <a:rPr lang="en-US" sz="2000" dirty="0" err="1">
                <a:solidFill>
                  <a:schemeClr val="bg1"/>
                </a:solidFill>
                <a:latin typeface="Raleway Medium" panose="020B0603030101060003" pitchFamily="34" charset="77"/>
              </a:rPr>
              <a:t>xyz.com</a:t>
            </a:r>
            <a:r>
              <a:rPr lang="en-US" sz="2000" dirty="0">
                <a:solidFill>
                  <a:schemeClr val="bg1"/>
                </a:solidFill>
                <a:latin typeface="Raleway Medium" panose="020B0603030101060003" pitchFamily="34" charset="77"/>
              </a:rPr>
              <a:t>/products will get routed to the product API application</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Runs on port 9000</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It communicates with other services:</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Auth service at: http://rvstore-auth-api:9003/auth</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Product service at: http://rvstore-product-api:9001/products</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Order service at: http://rvstore-order-api:9002/orders</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Elasticsearch at: http://elasticsearch:9200</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Docker image: </a:t>
            </a:r>
            <a:r>
              <a:rPr lang="en-US" sz="2000" dirty="0" err="1">
                <a:solidFill>
                  <a:schemeClr val="bg1"/>
                </a:solidFill>
                <a:latin typeface="Raleway Medium" panose="020B0603030101060003" pitchFamily="34" charset="77"/>
              </a:rPr>
              <a:t>public.ecr.aws</a:t>
            </a:r>
            <a:r>
              <a:rPr lang="en-US" sz="2000" dirty="0">
                <a:solidFill>
                  <a:schemeClr val="bg1"/>
                </a:solidFill>
                <a:latin typeface="Raleway Medium" panose="020B0603030101060003" pitchFamily="34" charset="77"/>
              </a:rPr>
              <a:t>/</a:t>
            </a:r>
            <a:r>
              <a:rPr lang="en-US" sz="2000" dirty="0" err="1">
                <a:solidFill>
                  <a:schemeClr val="bg1"/>
                </a:solidFill>
                <a:latin typeface="Raleway Medium" panose="020B0603030101060003" pitchFamily="34" charset="77"/>
              </a:rPr>
              <a:t>vergeops</a:t>
            </a:r>
            <a:r>
              <a:rPr lang="en-US" sz="2000" dirty="0">
                <a:solidFill>
                  <a:schemeClr val="bg1"/>
                </a:solidFill>
                <a:latin typeface="Raleway Medium" panose="020B0603030101060003" pitchFamily="34" charset="77"/>
              </a:rPr>
              <a:t>/</a:t>
            </a:r>
            <a:r>
              <a:rPr lang="en-US" sz="2000" dirty="0" err="1">
                <a:solidFill>
                  <a:schemeClr val="bg1"/>
                </a:solidFill>
                <a:latin typeface="Raleway Medium" panose="020B0603030101060003" pitchFamily="34" charset="77"/>
              </a:rPr>
              <a:t>rvstore</a:t>
            </a:r>
            <a:r>
              <a:rPr lang="en-US" sz="2000" dirty="0">
                <a:solidFill>
                  <a:schemeClr val="bg1"/>
                </a:solidFill>
                <a:latin typeface="Raleway Medium" panose="020B0603030101060003" pitchFamily="34" charset="77"/>
              </a:rPr>
              <a:t>-gateway-service</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Environment variables needed:</a:t>
            </a:r>
          </a:p>
          <a:p>
            <a:pPr marL="800100" lvl="1" indent="-342900">
              <a:buFont typeface="Arial" panose="020B0604020202020204" pitchFamily="34" charset="0"/>
              <a:buChar char="•"/>
            </a:pPr>
            <a:r>
              <a:rPr lang="en-US" dirty="0">
                <a:solidFill>
                  <a:schemeClr val="bg1"/>
                </a:solidFill>
                <a:latin typeface="Raleway Medium" panose="020B0603030101060003" pitchFamily="34" charset="77"/>
              </a:rPr>
              <a:t>SPRING_PROFILES_ACTIVE: compose</a:t>
            </a:r>
            <a:endParaRPr lang="en-US" sz="20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dirty="0"/>
          </a:p>
          <a:p>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err="1">
                <a:solidFill>
                  <a:schemeClr val="accent3"/>
                </a:solidFill>
              </a:rPr>
              <a:t>api</a:t>
            </a:r>
            <a:r>
              <a:rPr lang="en-US" sz="6000" dirty="0">
                <a:solidFill>
                  <a:schemeClr val="accent3"/>
                </a:solidFill>
              </a:rPr>
              <a:t> gateway application</a:t>
            </a:r>
            <a:endParaRPr lang="en-US" sz="6000" dirty="0"/>
          </a:p>
        </p:txBody>
      </p:sp>
    </p:spTree>
    <p:extLst>
      <p:ext uri="{BB962C8B-B14F-4D97-AF65-F5344CB8AC3E}">
        <p14:creationId xmlns:p14="http://schemas.microsoft.com/office/powerpoint/2010/main" val="273510119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4401205"/>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This is the stock Elasticsearch image from Docker Hub. It stores products to make them searchable. The product sync service populates it with products from the product service.</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The application listens on port 9200</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Docker image: elasticsearch:7.12.0 or </a:t>
            </a:r>
            <a:r>
              <a:rPr lang="en-US" sz="2000" dirty="0" err="1">
                <a:solidFill>
                  <a:schemeClr val="bg1"/>
                </a:solidFill>
                <a:latin typeface="Raleway Medium" panose="020B0603030101060003" pitchFamily="34" charset="77"/>
              </a:rPr>
              <a:t>public.ecr.aws</a:t>
            </a:r>
            <a:r>
              <a:rPr lang="en-US" sz="2000" dirty="0">
                <a:solidFill>
                  <a:schemeClr val="bg1"/>
                </a:solidFill>
                <a:latin typeface="Raleway Medium" panose="020B0603030101060003" pitchFamily="34" charset="77"/>
              </a:rPr>
              <a:t>/</a:t>
            </a:r>
            <a:r>
              <a:rPr lang="en-US" sz="2000" dirty="0" err="1">
                <a:solidFill>
                  <a:schemeClr val="bg1"/>
                </a:solidFill>
                <a:latin typeface="Raleway Medium" panose="020B0603030101060003" pitchFamily="34" charset="77"/>
              </a:rPr>
              <a:t>vergeops</a:t>
            </a:r>
            <a:r>
              <a:rPr lang="en-US" sz="2000" dirty="0">
                <a:solidFill>
                  <a:schemeClr val="bg1"/>
                </a:solidFill>
                <a:latin typeface="Raleway Medium" panose="020B0603030101060003" pitchFamily="34" charset="77"/>
              </a:rPr>
              <a:t>/</a:t>
            </a:r>
            <a:r>
              <a:rPr lang="en-US" sz="2000" dirty="0" err="1">
                <a:solidFill>
                  <a:schemeClr val="bg1"/>
                </a:solidFill>
                <a:latin typeface="Raleway Medium" panose="020B0603030101060003" pitchFamily="34" charset="77"/>
              </a:rPr>
              <a:t>rvstore-elasticsearch:latest</a:t>
            </a:r>
            <a:endParaRPr lang="en-US" sz="2000" dirty="0">
              <a:solidFill>
                <a:schemeClr val="bg1"/>
              </a:solidFill>
              <a:latin typeface="Raleway Medium" panose="020B0603030101060003" pitchFamily="34" charset="77"/>
            </a:endParaRP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Environment variables:</a:t>
            </a:r>
          </a:p>
          <a:p>
            <a:pPr marL="800100" lvl="1" indent="-342900">
              <a:buFont typeface="Arial" panose="020B0604020202020204" pitchFamily="34" charset="0"/>
              <a:buChar char="•"/>
            </a:pPr>
            <a:r>
              <a:rPr lang="en-US" sz="2000" dirty="0" err="1">
                <a:solidFill>
                  <a:schemeClr val="bg1"/>
                </a:solidFill>
                <a:latin typeface="Raleway Medium" panose="020B0603030101060003" pitchFamily="34" charset="77"/>
              </a:rPr>
              <a:t>discovery.type</a:t>
            </a:r>
            <a:r>
              <a:rPr lang="en-US" sz="2000" dirty="0">
                <a:solidFill>
                  <a:schemeClr val="bg1"/>
                </a:solidFill>
                <a:latin typeface="Raleway Medium" panose="020B0603030101060003" pitchFamily="34" charset="77"/>
              </a:rPr>
              <a:t>=single-node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ES_JAVA_OPTS=-Xms256m -Xmx256m</a:t>
            </a:r>
          </a:p>
          <a:p>
            <a:pPr marL="800100" lvl="1" indent="-342900">
              <a:buFont typeface="Arial" panose="020B0604020202020204" pitchFamily="34" charset="0"/>
              <a:buChar char="•"/>
            </a:pPr>
            <a:r>
              <a:rPr lang="en-US" sz="2000" dirty="0" err="1">
                <a:solidFill>
                  <a:schemeClr val="bg1"/>
                </a:solidFill>
                <a:latin typeface="Raleway Medium" panose="020B0603030101060003" pitchFamily="34" charset="77"/>
              </a:rPr>
              <a:t>http.cors.allow</a:t>
            </a:r>
            <a:r>
              <a:rPr lang="en-US" sz="2000" dirty="0">
                <a:solidFill>
                  <a:schemeClr val="bg1"/>
                </a:solidFill>
                <a:latin typeface="Raleway Medium" panose="020B0603030101060003" pitchFamily="34" charset="77"/>
              </a:rPr>
              <a:t>-origin="*”</a:t>
            </a:r>
          </a:p>
          <a:p>
            <a:pPr marL="800100" lvl="1" indent="-342900">
              <a:buFont typeface="Arial" panose="020B0604020202020204" pitchFamily="34" charset="0"/>
              <a:buChar char="•"/>
            </a:pPr>
            <a:r>
              <a:rPr lang="en-US" sz="2000" dirty="0" err="1">
                <a:solidFill>
                  <a:schemeClr val="bg1"/>
                </a:solidFill>
                <a:latin typeface="Raleway Medium" panose="020B0603030101060003" pitchFamily="34" charset="77"/>
              </a:rPr>
              <a:t>http.cors.enabled</a:t>
            </a:r>
            <a:r>
              <a:rPr lang="en-US" sz="2000" dirty="0">
                <a:solidFill>
                  <a:schemeClr val="bg1"/>
                </a:solidFill>
                <a:latin typeface="Raleway Medium" panose="020B0603030101060003" pitchFamily="34" charset="77"/>
              </a:rPr>
              <a:t>=“true”</a:t>
            </a:r>
          </a:p>
          <a:p>
            <a:pPr marL="800100" lvl="1" indent="-342900">
              <a:buFont typeface="Arial" panose="020B0604020202020204" pitchFamily="34" charset="0"/>
              <a:buChar char="•"/>
            </a:pPr>
            <a:r>
              <a:rPr lang="en-US" sz="2000" dirty="0" err="1">
                <a:solidFill>
                  <a:schemeClr val="bg1"/>
                </a:solidFill>
                <a:latin typeface="Raleway Medium" panose="020B0603030101060003" pitchFamily="34" charset="77"/>
              </a:rPr>
              <a:t>http.cors.allow</a:t>
            </a:r>
            <a:r>
              <a:rPr lang="en-US" sz="2000" dirty="0">
                <a:solidFill>
                  <a:schemeClr val="bg1"/>
                </a:solidFill>
                <a:latin typeface="Raleway Medium" panose="020B0603030101060003" pitchFamily="34" charset="77"/>
              </a:rPr>
              <a:t>-headers=X-Requested-With,X-Auth-Token,Content-Type,Content-Length,Authorization</a:t>
            </a:r>
          </a:p>
          <a:p>
            <a:pPr marL="800100" lvl="1" indent="-342900">
              <a:buFont typeface="Arial" panose="020B0604020202020204" pitchFamily="34" charset="0"/>
              <a:buChar char="•"/>
            </a:pPr>
            <a:r>
              <a:rPr lang="en-US" sz="2000" dirty="0" err="1">
                <a:solidFill>
                  <a:schemeClr val="bg1"/>
                </a:solidFill>
                <a:latin typeface="Raleway Medium" panose="020B0603030101060003" pitchFamily="34" charset="77"/>
              </a:rPr>
              <a:t>http.cors.allow</a:t>
            </a:r>
            <a:r>
              <a:rPr lang="en-US" sz="2000" dirty="0">
                <a:solidFill>
                  <a:schemeClr val="bg1"/>
                </a:solidFill>
                <a:latin typeface="Raleway Medium" panose="020B0603030101060003" pitchFamily="34" charset="77"/>
              </a:rPr>
              <a:t>-credentials="true"</a:t>
            </a: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err="1">
                <a:solidFill>
                  <a:schemeClr val="accent3"/>
                </a:solidFill>
              </a:rPr>
              <a:t>elasticsearch</a:t>
            </a:r>
            <a:endParaRPr lang="en-US" sz="6000" dirty="0"/>
          </a:p>
        </p:txBody>
      </p:sp>
    </p:spTree>
    <p:extLst>
      <p:ext uri="{BB962C8B-B14F-4D97-AF65-F5344CB8AC3E}">
        <p14:creationId xmlns:p14="http://schemas.microsoft.com/office/powerpoint/2010/main" val="300542957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3416320"/>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is a Python application. It reads the products from the product service and pushes them to Elasticsearch</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does not listen on a port</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runs on a schedule.</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It communicates with the product service at: http://rvstore-product-api:9001 and the Elasticsearch service at http://elasticsearch:9200.</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vergeops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rvstore</a:t>
            </a:r>
            <a:r>
              <a:rPr lang="en-US" sz="2400" dirty="0">
                <a:solidFill>
                  <a:schemeClr val="bg1"/>
                </a:solidFill>
                <a:latin typeface="Raleway Medium" panose="020B0603030101060003" pitchFamily="34" charset="77"/>
              </a:rPr>
              <a:t>-product-sync</a:t>
            </a: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a:solidFill>
                  <a:schemeClr val="accent3"/>
                </a:solidFill>
              </a:rPr>
              <a:t>product sync application</a:t>
            </a:r>
            <a:endParaRPr lang="en-US" sz="6000" dirty="0"/>
          </a:p>
        </p:txBody>
      </p:sp>
    </p:spTree>
    <p:extLst>
      <p:ext uri="{BB962C8B-B14F-4D97-AF65-F5344CB8AC3E}">
        <p14:creationId xmlns:p14="http://schemas.microsoft.com/office/powerpoint/2010/main" val="420835736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4708981"/>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For this we’re using the public mongo image in Docker Hub.</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vergeops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rvstore</a:t>
            </a:r>
            <a:r>
              <a:rPr lang="en-US" sz="2400" dirty="0">
                <a:solidFill>
                  <a:schemeClr val="bg1"/>
                </a:solidFill>
                <a:latin typeface="Raleway Medium" panose="020B0603030101060003" pitchFamily="34" charset="77"/>
              </a:rPr>
              <a:t>-mongo</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Runs on port 27017</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Mongo stores data internally at /data/</a:t>
            </a:r>
            <a:r>
              <a:rPr lang="en-US" sz="2400" dirty="0" err="1">
                <a:solidFill>
                  <a:schemeClr val="bg1"/>
                </a:solidFill>
                <a:latin typeface="Raleway Medium" panose="020B0603030101060003" pitchFamily="34" charset="77"/>
              </a:rPr>
              <a:t>db</a:t>
            </a: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Environment variables needed:</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MONGO_INITDB_ROOT_USERNAME: </a:t>
            </a:r>
            <a:r>
              <a:rPr lang="en-US" sz="2400" dirty="0" err="1">
                <a:solidFill>
                  <a:schemeClr val="bg1"/>
                </a:solidFill>
                <a:latin typeface="Raleway Medium" panose="020B0603030101060003" pitchFamily="34" charset="77"/>
              </a:rPr>
              <a:t>mongoadmin</a:t>
            </a: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MONGO_INITDB_ROOT_PASSWORD: secret</a:t>
            </a:r>
            <a:endParaRPr lang="en-US" dirty="0"/>
          </a:p>
          <a:p>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err="1">
                <a:solidFill>
                  <a:schemeClr val="accent3"/>
                </a:solidFill>
              </a:rPr>
              <a:t>mongodb</a:t>
            </a:r>
            <a:r>
              <a:rPr lang="en-US" sz="6000" dirty="0">
                <a:solidFill>
                  <a:schemeClr val="accent3"/>
                </a:solidFill>
              </a:rPr>
              <a:t> database</a:t>
            </a:r>
            <a:endParaRPr lang="en-US" sz="6000" dirty="0"/>
          </a:p>
        </p:txBody>
      </p:sp>
    </p:spTree>
    <p:extLst>
      <p:ext uri="{BB962C8B-B14F-4D97-AF65-F5344CB8AC3E}">
        <p14:creationId xmlns:p14="http://schemas.microsoft.com/office/powerpoint/2010/main" val="61012063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1" y="0"/>
            <a:ext cx="12206689" cy="3390315"/>
            <a:chOff x="-1" y="0"/>
            <a:chExt cx="12206689" cy="3390315"/>
          </a:xfrm>
        </p:grpSpPr>
        <p:pic>
          <p:nvPicPr>
            <p:cNvPr id="9" name="Picture 8" descr="https://images.unsplash.com/photo-1428677361686-f9d23be145c9?fit=crop&amp;fm=jpg&amp;h=1000&amp;ixjsv=2.0.0&amp;ixlib=rb-0.3.5&amp;q=80&amp;w=1925"/>
            <p:cNvPicPr>
              <a:picLocks noChangeAspect="1" noChangeArrowheads="1"/>
            </p:cNvPicPr>
            <p:nvPr/>
          </p:nvPicPr>
          <p:blipFill rotWithShape="1">
            <a:blip r:embed="rId2">
              <a:duotone>
                <a:prstClr val="black"/>
                <a:schemeClr val="accent1">
                  <a:tint val="45000"/>
                  <a:satMod val="400000"/>
                </a:schemeClr>
              </a:duotone>
              <a:extLst>
                <a:ext uri="{28A0092B-C50C-407E-A947-70E740481C1C}">
                  <a14:useLocalDpi xmlns:a14="http://schemas.microsoft.com/office/drawing/2010/main" val="0"/>
                </a:ext>
              </a:extLst>
            </a:blip>
            <a:srcRect r="3214" b="48190"/>
            <a:stretch/>
          </p:blipFill>
          <p:spPr bwMode="auto">
            <a:xfrm>
              <a:off x="0" y="1"/>
              <a:ext cx="12192000" cy="3390314"/>
            </a:xfrm>
            <a:custGeom>
              <a:avLst/>
              <a:gdLst>
                <a:gd name="connsiteX0" fmla="*/ 0 w 12192000"/>
                <a:gd name="connsiteY0" fmla="*/ 0 h 6543811"/>
                <a:gd name="connsiteX1" fmla="*/ 12192000 w 12192000"/>
                <a:gd name="connsiteY1" fmla="*/ 0 h 6543811"/>
                <a:gd name="connsiteX2" fmla="*/ 12192000 w 12192000"/>
                <a:gd name="connsiteY2" fmla="*/ 6543811 h 6543811"/>
                <a:gd name="connsiteX3" fmla="*/ 0 w 12192000"/>
                <a:gd name="connsiteY3" fmla="*/ 6543811 h 6543811"/>
              </a:gdLst>
              <a:ahLst/>
              <a:cxnLst>
                <a:cxn ang="0">
                  <a:pos x="connsiteX0" y="connsiteY0"/>
                </a:cxn>
                <a:cxn ang="0">
                  <a:pos x="connsiteX1" y="connsiteY1"/>
                </a:cxn>
                <a:cxn ang="0">
                  <a:pos x="connsiteX2" y="connsiteY2"/>
                </a:cxn>
                <a:cxn ang="0">
                  <a:pos x="connsiteX3" y="connsiteY3"/>
                </a:cxn>
              </a:cxnLst>
              <a:rect l="l" t="t" r="r" b="b"/>
              <a:pathLst>
                <a:path w="12192000" h="6543811">
                  <a:moveTo>
                    <a:pt x="0" y="0"/>
                  </a:moveTo>
                  <a:lnTo>
                    <a:pt x="12192000" y="0"/>
                  </a:lnTo>
                  <a:lnTo>
                    <a:pt x="12192000" y="6543811"/>
                  </a:lnTo>
                  <a:lnTo>
                    <a:pt x="0" y="6543811"/>
                  </a:lnTo>
                  <a:close/>
                </a:path>
              </a:pathLst>
            </a:custGeom>
            <a:noFill/>
            <a:extLst>
              <a:ext uri="{909E8E84-426E-40DD-AFC4-6F175D3DCCD1}">
                <a14:hiddenFill xmlns:a14="http://schemas.microsoft.com/office/drawing/2010/main">
                  <a:solidFill>
                    <a:srgbClr val="FFFFFF"/>
                  </a:solidFill>
                </a14:hiddenFill>
              </a:ext>
            </a:extLst>
          </p:spPr>
        </p:pic>
        <p:grpSp>
          <p:nvGrpSpPr>
            <p:cNvPr id="23" name="Group 22"/>
            <p:cNvGrpSpPr/>
            <p:nvPr/>
          </p:nvGrpSpPr>
          <p:grpSpPr>
            <a:xfrm>
              <a:off x="-1" y="0"/>
              <a:ext cx="12206689" cy="3390315"/>
              <a:chOff x="-1" y="0"/>
              <a:chExt cx="12206689" cy="3390315"/>
            </a:xfrm>
          </p:grpSpPr>
          <p:sp>
            <p:nvSpPr>
              <p:cNvPr id="10" name="AutoShape 30"/>
              <p:cNvSpPr>
                <a:spLocks/>
              </p:cNvSpPr>
              <p:nvPr/>
            </p:nvSpPr>
            <p:spPr bwMode="auto">
              <a:xfrm>
                <a:off x="-1" y="0"/>
                <a:ext cx="12206689" cy="33903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chemeClr val="tx1">
                  <a:lumMod val="85000"/>
                  <a:lumOff val="15000"/>
                  <a:alpha val="59000"/>
                </a:schemeClr>
              </a:solidFill>
              <a:ln>
                <a:noFill/>
              </a:ln>
              <a:effectLst/>
            </p:spPr>
            <p:txBody>
              <a:bodyPr lIns="45719" tIns="45719" rIns="45719" bIns="45719" anchor="ctr"/>
              <a:lstStyle/>
              <a:p>
                <a:endParaRPr lang="es-ES">
                  <a:solidFill>
                    <a:prstClr val="white"/>
                  </a:solidFill>
                  <a:latin typeface="Roboto Light"/>
                  <a:cs typeface="Lato" charset="0"/>
                </a:endParaRPr>
              </a:p>
            </p:txBody>
          </p:sp>
          <p:cxnSp>
            <p:nvCxnSpPr>
              <p:cNvPr id="4" name="Straight Connector 3"/>
              <p:cNvCxnSpPr>
                <a:stCxn id="9" idx="3"/>
                <a:endCxn id="9" idx="2"/>
              </p:cNvCxnSpPr>
              <p:nvPr/>
            </p:nvCxnSpPr>
            <p:spPr>
              <a:xfrm>
                <a:off x="0" y="3390315"/>
                <a:ext cx="12192000" cy="0"/>
              </a:xfrm>
              <a:prstGeom prst="line">
                <a:avLst/>
              </a:prstGeom>
              <a:ln w="76200">
                <a:solidFill>
                  <a:srgbClr val="018CCF"/>
                </a:solidFill>
              </a:ln>
              <a:effectLst/>
            </p:spPr>
            <p:style>
              <a:lnRef idx="2">
                <a:schemeClr val="accent1"/>
              </a:lnRef>
              <a:fillRef idx="0">
                <a:schemeClr val="accent1"/>
              </a:fillRef>
              <a:effectRef idx="1">
                <a:schemeClr val="accent1"/>
              </a:effectRef>
              <a:fontRef idx="minor">
                <a:schemeClr val="tx1"/>
              </a:fontRef>
            </p:style>
          </p:cxnSp>
        </p:grpSp>
      </p:grpSp>
      <p:sp>
        <p:nvSpPr>
          <p:cNvPr id="26" name="Title 1">
            <a:extLst>
              <a:ext uri="{FF2B5EF4-FFF2-40B4-BE49-F238E27FC236}">
                <a16:creationId xmlns:a16="http://schemas.microsoft.com/office/drawing/2014/main" id="{7F82BBDF-41F9-4C40-A0EC-B48067D59735}"/>
              </a:ext>
            </a:extLst>
          </p:cNvPr>
          <p:cNvSpPr txBox="1">
            <a:spLocks/>
          </p:cNvSpPr>
          <p:nvPr/>
        </p:nvSpPr>
        <p:spPr>
          <a:xfrm>
            <a:off x="449949" y="1623634"/>
            <a:ext cx="11175647" cy="6096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5400" kern="1200">
                <a:solidFill>
                  <a:srgbClr val="018CCF"/>
                </a:solidFill>
                <a:latin typeface="Bebas Neue Regular" panose="020B0606020202050201" pitchFamily="34" charset="0"/>
                <a:ea typeface="+mj-ea"/>
                <a:cs typeface="+mj-cs"/>
              </a:defRPr>
            </a:lvl1pPr>
          </a:lstStyle>
          <a:p>
            <a:r>
              <a:rPr lang="en-US" sz="9600" dirty="0" err="1">
                <a:solidFill>
                  <a:prstClr val="white"/>
                </a:solidFill>
              </a:rPr>
              <a:t>Rv</a:t>
            </a:r>
            <a:r>
              <a:rPr lang="en-US" sz="9600" dirty="0">
                <a:solidFill>
                  <a:prstClr val="white"/>
                </a:solidFill>
              </a:rPr>
              <a:t> store</a:t>
            </a:r>
            <a:endParaRPr lang="en-US" sz="9600" dirty="0"/>
          </a:p>
        </p:txBody>
      </p:sp>
      <p:pic>
        <p:nvPicPr>
          <p:cNvPr id="27" name="Picture 26">
            <a:extLst>
              <a:ext uri="{FF2B5EF4-FFF2-40B4-BE49-F238E27FC236}">
                <a16:creationId xmlns:a16="http://schemas.microsoft.com/office/drawing/2014/main" id="{639BE61C-965A-B94A-B5C1-2DC00D1848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6241" y="2488616"/>
            <a:ext cx="2095500" cy="1803400"/>
          </a:xfrm>
          <a:prstGeom prst="rect">
            <a:avLst/>
          </a:prstGeom>
        </p:spPr>
      </p:pic>
    </p:spTree>
    <p:extLst>
      <p:ext uri="{BB962C8B-B14F-4D97-AF65-F5344CB8AC3E}">
        <p14:creationId xmlns:p14="http://schemas.microsoft.com/office/powerpoint/2010/main" val="144187063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The RV store is a mock ecommerce application.</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Your task is to get the application running in Docker compose.</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There are six services plus a Mongo DB, each with their own Docker image: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Angular UI running in Nginx</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Authentication service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Product service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Order service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Order simulator</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Gateway edge service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Product sync service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Product search service (Elasticsearch)</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Solutions are provided in the </a:t>
            </a:r>
            <a:r>
              <a:rPr lang="en-US" sz="2000" dirty="0" err="1">
                <a:solidFill>
                  <a:schemeClr val="bg1"/>
                </a:solidFill>
                <a:latin typeface="Raleway Medium" panose="020B0603030101060003" pitchFamily="34" charset="77"/>
              </a:rPr>
              <a:t>Github</a:t>
            </a:r>
            <a:r>
              <a:rPr lang="en-US" sz="2000" dirty="0">
                <a:solidFill>
                  <a:schemeClr val="bg1"/>
                </a:solidFill>
                <a:latin typeface="Raleway Medium" panose="020B0603030101060003" pitchFamily="34" charset="77"/>
              </a:rPr>
              <a:t> repo. But try to only use them to get unstuck on a specific problem!</a:t>
            </a:r>
          </a:p>
          <a:p>
            <a:pPr marL="342900" indent="-342900">
              <a:buFont typeface="Arial" panose="020B0604020202020204" pitchFamily="34" charset="0"/>
              <a:buChar char="•"/>
            </a:pPr>
            <a:r>
              <a:rPr lang="en-US" sz="2000" dirty="0" err="1">
                <a:solidFill>
                  <a:schemeClr val="bg1"/>
                </a:solidFill>
                <a:latin typeface="Raleway Medium" panose="020B0603030101060003" pitchFamily="34" charset="77"/>
              </a:rPr>
              <a:t>Github</a:t>
            </a:r>
            <a:r>
              <a:rPr lang="en-US" sz="2000" dirty="0">
                <a:solidFill>
                  <a:schemeClr val="bg1"/>
                </a:solidFill>
                <a:latin typeface="Raleway Medium" panose="020B0603030101060003" pitchFamily="34" charset="77"/>
              </a:rPr>
              <a:t> repo is at https://</a:t>
            </a:r>
            <a:r>
              <a:rPr lang="en-US" sz="2000" dirty="0" err="1">
                <a:solidFill>
                  <a:schemeClr val="bg1"/>
                </a:solidFill>
                <a:latin typeface="Raleway Medium" panose="020B0603030101060003" pitchFamily="34" charset="77"/>
              </a:rPr>
              <a:t>www.github.com</a:t>
            </a:r>
            <a:r>
              <a:rPr lang="en-US" sz="2000" dirty="0">
                <a:solidFill>
                  <a:schemeClr val="bg1"/>
                </a:solidFill>
                <a:latin typeface="Raleway Medium" panose="020B0603030101060003" pitchFamily="34" charset="77"/>
              </a:rPr>
              <a:t>/</a:t>
            </a:r>
            <a:r>
              <a:rPr lang="en-US" sz="2000" dirty="0" err="1">
                <a:solidFill>
                  <a:schemeClr val="bg1"/>
                </a:solidFill>
                <a:latin typeface="Raleway Medium" panose="020B0603030101060003" pitchFamily="34" charset="77"/>
              </a:rPr>
              <a:t>VergeOps</a:t>
            </a:r>
            <a:r>
              <a:rPr lang="en-US" sz="2000" dirty="0">
                <a:solidFill>
                  <a:schemeClr val="bg1"/>
                </a:solidFill>
                <a:latin typeface="Raleway Medium" panose="020B0603030101060003" pitchFamily="34" charset="77"/>
              </a:rPr>
              <a:t>/k8s-rvstore</a:t>
            </a: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8748074" cy="609600"/>
          </a:xfrm>
        </p:spPr>
        <p:txBody>
          <a:bodyPr>
            <a:noAutofit/>
          </a:bodyPr>
          <a:lstStyle/>
          <a:p>
            <a:pPr algn="l"/>
            <a:r>
              <a:rPr lang="en-US" sz="6000" dirty="0">
                <a:solidFill>
                  <a:prstClr val="white"/>
                </a:solidFill>
              </a:rPr>
              <a:t>hackathon - </a:t>
            </a:r>
            <a:r>
              <a:rPr lang="en-US" sz="6000" dirty="0">
                <a:solidFill>
                  <a:schemeClr val="accent3"/>
                </a:solidFill>
              </a:rPr>
              <a:t>overview</a:t>
            </a:r>
            <a:endParaRPr lang="en-US" sz="6000" dirty="0"/>
          </a:p>
        </p:txBody>
      </p:sp>
    </p:spTree>
    <p:extLst>
      <p:ext uri="{BB962C8B-B14F-4D97-AF65-F5344CB8AC3E}">
        <p14:creationId xmlns:p14="http://schemas.microsoft.com/office/powerpoint/2010/main" val="5561964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2062103"/>
          </a:xfrm>
          <a:prstGeom prst="rect">
            <a:avLst/>
          </a:prstGeom>
          <a:noFill/>
        </p:spPr>
        <p:txBody>
          <a:bodyPr wrap="square" rtlCol="0">
            <a:spAutoFit/>
          </a:bodyPr>
          <a:lstStyle/>
          <a:p>
            <a:r>
              <a:rPr lang="en-US" sz="1600" dirty="0">
                <a:solidFill>
                  <a:schemeClr val="bg1"/>
                </a:solidFill>
                <a:latin typeface="Raleway Medium" panose="020B0603030101060003" pitchFamily="34" charset="77"/>
              </a:rPr>
              <a:t>Your humble instructor is playing the role of developer. I’ve written an application made up of 6 services. But I need your expertise to get it running in Docker. All I know is the application code and environment variables needed.</a:t>
            </a:r>
          </a:p>
          <a:p>
            <a:endParaRPr lang="en-US" sz="1600" dirty="0">
              <a:solidFill>
                <a:schemeClr val="bg1"/>
              </a:solidFill>
              <a:latin typeface="Raleway Medium" panose="020B0603030101060003" pitchFamily="34" charset="77"/>
            </a:endParaRPr>
          </a:p>
          <a:p>
            <a:r>
              <a:rPr lang="en-US" sz="1600" dirty="0">
                <a:solidFill>
                  <a:schemeClr val="bg1"/>
                </a:solidFill>
                <a:latin typeface="Raleway Medium" panose="020B0603030101060003" pitchFamily="34" charset="77"/>
              </a:rPr>
              <a:t>Your goals are (in order of importance):</a:t>
            </a:r>
          </a:p>
          <a:p>
            <a:pPr marL="457200" indent="-457200">
              <a:buFont typeface="+mj-lt"/>
              <a:buAutoNum type="arabicPeriod"/>
            </a:pPr>
            <a:r>
              <a:rPr lang="en-US" sz="1600" dirty="0">
                <a:solidFill>
                  <a:schemeClr val="bg1"/>
                </a:solidFill>
                <a:latin typeface="Raleway Medium" panose="020B0603030101060003" pitchFamily="34" charset="77"/>
              </a:rPr>
              <a:t>Get the application fully working in Docker Compose.</a:t>
            </a:r>
          </a:p>
          <a:p>
            <a:pPr marL="457200" indent="-457200">
              <a:buFont typeface="+mj-lt"/>
              <a:buAutoNum type="arabicPeriod"/>
            </a:pPr>
            <a:r>
              <a:rPr lang="en-US" sz="1600" dirty="0">
                <a:solidFill>
                  <a:schemeClr val="bg1"/>
                </a:solidFill>
                <a:latin typeface="Raleway Medium" panose="020B0603030101060003" pitchFamily="34" charset="77"/>
              </a:rPr>
              <a:t>For MongoDB, set up a volume mapping to your hard drive so that the MongoDB container can be thrown out and not lose orders.</a:t>
            </a: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8748074" cy="609600"/>
          </a:xfrm>
        </p:spPr>
        <p:txBody>
          <a:bodyPr>
            <a:noAutofit/>
          </a:bodyPr>
          <a:lstStyle/>
          <a:p>
            <a:pPr algn="l"/>
            <a:r>
              <a:rPr lang="en-US" sz="6000" dirty="0">
                <a:solidFill>
                  <a:prstClr val="white"/>
                </a:solidFill>
              </a:rPr>
              <a:t>hackathon - </a:t>
            </a:r>
            <a:r>
              <a:rPr lang="en-US" sz="6000" dirty="0">
                <a:solidFill>
                  <a:schemeClr val="accent3"/>
                </a:solidFill>
              </a:rPr>
              <a:t>objectives</a:t>
            </a:r>
            <a:endParaRPr lang="en-US" sz="6000" dirty="0"/>
          </a:p>
        </p:txBody>
      </p:sp>
    </p:spTree>
    <p:extLst>
      <p:ext uri="{BB962C8B-B14F-4D97-AF65-F5344CB8AC3E}">
        <p14:creationId xmlns:p14="http://schemas.microsoft.com/office/powerpoint/2010/main" val="76527578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4401205"/>
          </a:xfrm>
          <a:prstGeom prst="rect">
            <a:avLst/>
          </a:prstGeom>
          <a:noFill/>
        </p:spPr>
        <p:txBody>
          <a:bodyPr wrap="square" rtlCol="0">
            <a:spAutoFit/>
          </a:bodyPr>
          <a:lstStyle/>
          <a:p>
            <a:r>
              <a:rPr lang="en-US" sz="2000" dirty="0">
                <a:solidFill>
                  <a:schemeClr val="bg1"/>
                </a:solidFill>
                <a:latin typeface="Raleway Medium" panose="020B0603030101060003" pitchFamily="34" charset="77"/>
              </a:rPr>
              <a:t>Exercises so far have been very simple and superficial. This is by design, as I want you to get the deep dive knowledge from this hackathon.</a:t>
            </a:r>
          </a:p>
          <a:p>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This hackathon is designed to push you. It is intended to make you a little uncomfortable. You may not enjoy it (at least until the end when you have it working)!</a:t>
            </a:r>
          </a:p>
          <a:p>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The struggle is where the learning is. You will scratch your head, wonder what’s going on. This is designed to mimic real life so that you can troubleshoot, then come to me (the developer) to get the proper information.</a:t>
            </a:r>
          </a:p>
          <a:p>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Past classes have overwhelmingly told me that this is the best part of the class because students come away with a solid foundation of Docker and have confidence that they can go implement a real application.</a:t>
            </a: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411802" cy="609600"/>
          </a:xfrm>
        </p:spPr>
        <p:txBody>
          <a:bodyPr>
            <a:noAutofit/>
          </a:bodyPr>
          <a:lstStyle/>
          <a:p>
            <a:pPr algn="l"/>
            <a:r>
              <a:rPr lang="en-US" sz="6000" dirty="0">
                <a:solidFill>
                  <a:prstClr val="white"/>
                </a:solidFill>
              </a:rPr>
              <a:t>hackathon – </a:t>
            </a:r>
            <a:r>
              <a:rPr lang="en-US" sz="6000" dirty="0">
                <a:solidFill>
                  <a:schemeClr val="accent3"/>
                </a:solidFill>
              </a:rPr>
              <a:t>learning through the pain</a:t>
            </a:r>
            <a:endParaRPr lang="en-US" sz="6000" dirty="0"/>
          </a:p>
        </p:txBody>
      </p:sp>
    </p:spTree>
    <p:extLst>
      <p:ext uri="{BB962C8B-B14F-4D97-AF65-F5344CB8AC3E}">
        <p14:creationId xmlns:p14="http://schemas.microsoft.com/office/powerpoint/2010/main" val="259318430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2554545"/>
          </a:xfrm>
          <a:prstGeom prst="rect">
            <a:avLst/>
          </a:prstGeom>
          <a:noFill/>
        </p:spPr>
        <p:txBody>
          <a:bodyPr wrap="square" rtlCol="0">
            <a:spAutoFit/>
          </a:bodyPr>
          <a:lstStyle/>
          <a:p>
            <a:r>
              <a:rPr lang="en-US" sz="2000" dirty="0">
                <a:solidFill>
                  <a:schemeClr val="bg1"/>
                </a:solidFill>
                <a:latin typeface="Raleway Medium" panose="020B0603030101060003" pitchFamily="34" charset="77"/>
              </a:rPr>
              <a:t>It is best to start out as simple as possible. Eliminate any variables that might muddy up what you’re doing.</a:t>
            </a:r>
          </a:p>
          <a:p>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Pick a service that is the simplest and start there. Implement it, get it running, then move on. Don’t try to just write all the files at once then wonder why things aren’t working. Build from simple to complex in an iterative process. The UI service is a good place to start since it just serves static information and has no dependencies on other services.</a:t>
            </a: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411802" cy="609600"/>
          </a:xfrm>
        </p:spPr>
        <p:txBody>
          <a:bodyPr>
            <a:noAutofit/>
          </a:bodyPr>
          <a:lstStyle/>
          <a:p>
            <a:pPr algn="l"/>
            <a:r>
              <a:rPr lang="en-US" sz="6000" dirty="0">
                <a:solidFill>
                  <a:prstClr val="white"/>
                </a:solidFill>
              </a:rPr>
              <a:t>hackathon – </a:t>
            </a:r>
            <a:r>
              <a:rPr lang="en-US" sz="6000" dirty="0">
                <a:solidFill>
                  <a:schemeClr val="accent3"/>
                </a:solidFill>
              </a:rPr>
              <a:t>helpful hints</a:t>
            </a:r>
            <a:endParaRPr lang="en-US" sz="6000" dirty="0"/>
          </a:p>
        </p:txBody>
      </p:sp>
    </p:spTree>
    <p:extLst>
      <p:ext uri="{BB962C8B-B14F-4D97-AF65-F5344CB8AC3E}">
        <p14:creationId xmlns:p14="http://schemas.microsoft.com/office/powerpoint/2010/main" val="407537001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5262979"/>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is an Angular application running </a:t>
            </a:r>
            <a:r>
              <a:rPr lang="en-US" sz="2400" dirty="0" err="1">
                <a:solidFill>
                  <a:schemeClr val="bg1"/>
                </a:solidFill>
                <a:latin typeface="Raleway Medium" panose="020B0603030101060003" pitchFamily="34" charset="77"/>
              </a:rPr>
              <a:t>nginx</a:t>
            </a:r>
            <a:r>
              <a:rPr lang="en-US" sz="2400" dirty="0">
                <a:solidFill>
                  <a:schemeClr val="bg1"/>
                </a:solidFill>
                <a:latin typeface="Raleway Medium" panose="020B0603030101060003" pitchFamily="34" charset="77"/>
              </a:rPr>
              <a:t> to serve the files</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serves at port 80</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vergeops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rvstore-ui</a:t>
            </a: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No environment variables needed</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UI gets it’s data by making HTTP calls to the backend gateway API. </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&lt;backend&gt;/products to get product information</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&lt;backend&gt;/products/_search to search the Elasticsearch instance</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&lt;backend&gt;/orders to get order information</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&lt;backend&gt;/auth to get auth information</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In the UI itself, there is a text box to enter the base URL of the backend gateway service. Note that it must include the trailing slash.</a:t>
            </a: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87480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a:solidFill>
                  <a:schemeClr val="accent3"/>
                </a:solidFill>
              </a:rPr>
              <a:t>UI application</a:t>
            </a:r>
            <a:endParaRPr lang="en-US" sz="6000" dirty="0"/>
          </a:p>
        </p:txBody>
      </p:sp>
    </p:spTree>
    <p:extLst>
      <p:ext uri="{BB962C8B-B14F-4D97-AF65-F5344CB8AC3E}">
        <p14:creationId xmlns:p14="http://schemas.microsoft.com/office/powerpoint/2010/main" val="383012529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4431983"/>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is a Golang application. It serves up the product information as a REST API.</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serves at port 9001</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vergeops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rvstore</a:t>
            </a:r>
            <a:r>
              <a:rPr lang="en-US" sz="2400" dirty="0">
                <a:solidFill>
                  <a:schemeClr val="bg1"/>
                </a:solidFill>
                <a:latin typeface="Raleway Medium" panose="020B0603030101060003" pitchFamily="34" charset="77"/>
              </a:rPr>
              <a:t>-product-</a:t>
            </a:r>
            <a:r>
              <a:rPr lang="en-US" sz="2400" dirty="0" err="1">
                <a:solidFill>
                  <a:schemeClr val="bg1"/>
                </a:solidFill>
                <a:latin typeface="Raleway Medium" panose="020B0603030101060003" pitchFamily="34" charset="77"/>
              </a:rPr>
              <a:t>api</a:t>
            </a:r>
            <a:r>
              <a:rPr lang="en-US" sz="2400" dirty="0">
                <a:solidFill>
                  <a:schemeClr val="bg1"/>
                </a:solidFill>
                <a:latin typeface="Raleway Medium" panose="020B0603030101060003" pitchFamily="34" charset="77"/>
              </a:rPr>
              <a:t> </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Environment variable needed:</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ENVIRONMENT: “containerized”</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You can test the service at http://&lt;service&gt;/products</a:t>
            </a:r>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a:solidFill>
                  <a:schemeClr val="accent3"/>
                </a:solidFill>
              </a:rPr>
              <a:t>product </a:t>
            </a:r>
            <a:r>
              <a:rPr lang="en-US" sz="6000" dirty="0" err="1">
                <a:solidFill>
                  <a:schemeClr val="accent3"/>
                </a:solidFill>
              </a:rPr>
              <a:t>api</a:t>
            </a:r>
            <a:r>
              <a:rPr lang="en-US" sz="6000" dirty="0">
                <a:solidFill>
                  <a:schemeClr val="accent3"/>
                </a:solidFill>
              </a:rPr>
              <a:t> application</a:t>
            </a:r>
            <a:endParaRPr lang="en-US" sz="6000" dirty="0"/>
          </a:p>
        </p:txBody>
      </p:sp>
    </p:spTree>
    <p:extLst>
      <p:ext uri="{BB962C8B-B14F-4D97-AF65-F5344CB8AC3E}">
        <p14:creationId xmlns:p14="http://schemas.microsoft.com/office/powerpoint/2010/main" val="41980601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4431983"/>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is a Golang application. It serves up a JSON Web Token (JWT) in response to a login attempt. It does not take a username/password, but instead gives back a JWT any time the login endpoint is called.</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serves at port 9003</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vergeops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rvstore</a:t>
            </a:r>
            <a:r>
              <a:rPr lang="en-US" sz="2400" dirty="0">
                <a:solidFill>
                  <a:schemeClr val="bg1"/>
                </a:solidFill>
                <a:latin typeface="Raleway Medium" panose="020B0603030101060003" pitchFamily="34" charset="77"/>
              </a:rPr>
              <a:t>-auth-</a:t>
            </a:r>
            <a:r>
              <a:rPr lang="en-US" sz="2400" dirty="0" err="1">
                <a:solidFill>
                  <a:schemeClr val="bg1"/>
                </a:solidFill>
                <a:latin typeface="Raleway Medium" panose="020B0603030101060003" pitchFamily="34" charset="77"/>
              </a:rPr>
              <a:t>api</a:t>
            </a:r>
            <a:r>
              <a:rPr lang="en-US" sz="2400" dirty="0">
                <a:solidFill>
                  <a:schemeClr val="bg1"/>
                </a:solidFill>
                <a:latin typeface="Raleway Medium" panose="020B0603030101060003" pitchFamily="34" charset="77"/>
              </a:rPr>
              <a:t> </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You can test the service at http://&lt;service&gt;/auth/login</a:t>
            </a:r>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a:solidFill>
                  <a:schemeClr val="accent3"/>
                </a:solidFill>
              </a:rPr>
              <a:t>authentication </a:t>
            </a:r>
            <a:r>
              <a:rPr lang="en-US" sz="6000" dirty="0" err="1">
                <a:solidFill>
                  <a:schemeClr val="accent3"/>
                </a:solidFill>
              </a:rPr>
              <a:t>api</a:t>
            </a:r>
            <a:r>
              <a:rPr lang="en-US" sz="6000" dirty="0">
                <a:solidFill>
                  <a:schemeClr val="accent3"/>
                </a:solidFill>
              </a:rPr>
              <a:t> application</a:t>
            </a:r>
            <a:endParaRPr lang="en-US" sz="6000" dirty="0"/>
          </a:p>
        </p:txBody>
      </p:sp>
    </p:spTree>
    <p:extLst>
      <p:ext uri="{BB962C8B-B14F-4D97-AF65-F5344CB8AC3E}">
        <p14:creationId xmlns:p14="http://schemas.microsoft.com/office/powerpoint/2010/main" val="340316605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theme/theme1.xml><?xml version="1.0" encoding="utf-8"?>
<a:theme xmlns:a="http://schemas.openxmlformats.org/drawingml/2006/main" name="Influencer - With Logos">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18CCF"/>
        </a:solidFill>
        <a:ln w="38100">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3">
          <a:schemeClr val="accent1"/>
        </a:fillRef>
        <a:effectRef idx="2">
          <a:schemeClr val="accent1"/>
        </a:effectRef>
        <a:fontRef idx="minor">
          <a:schemeClr val="lt1"/>
        </a:fontRef>
      </a:style>
    </a:spDef>
    <a:lnDef>
      <a:spPr>
        <a:ln w="38100"/>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Influencer - No Logo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48173</TotalTime>
  <Words>1316</Words>
  <Application>Microsoft Macintosh PowerPoint</Application>
  <PresentationFormat>Widescreen</PresentationFormat>
  <Paragraphs>142</Paragraphs>
  <Slides>15</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15</vt:i4>
      </vt:variant>
    </vt:vector>
  </HeadingPairs>
  <TitlesOfParts>
    <vt:vector size="22" baseType="lpstr">
      <vt:lpstr>Arial</vt:lpstr>
      <vt:lpstr>Bebas Neue Regular</vt:lpstr>
      <vt:lpstr>Calibri</vt:lpstr>
      <vt:lpstr>Raleway Medium</vt:lpstr>
      <vt:lpstr>Roboto Light</vt:lpstr>
      <vt:lpstr>Influencer - With Logos</vt:lpstr>
      <vt:lpstr>Influencer - No Logos</vt:lpstr>
      <vt:lpstr>PowerPoint Presentation</vt:lpstr>
      <vt:lpstr>PowerPoint Presentation</vt:lpstr>
      <vt:lpstr>hackathon - overview</vt:lpstr>
      <vt:lpstr>hackathon - objectives</vt:lpstr>
      <vt:lpstr>hackathon – learning through the pain</vt:lpstr>
      <vt:lpstr>hackathon – helpful hints</vt:lpstr>
      <vt:lpstr>Rv store – UI application</vt:lpstr>
      <vt:lpstr>Rv store – product api application</vt:lpstr>
      <vt:lpstr>Rv store – authentication api application</vt:lpstr>
      <vt:lpstr>Rv store – order api application</vt:lpstr>
      <vt:lpstr>Rv store – order simulator application</vt:lpstr>
      <vt:lpstr>Rv store – api gateway application</vt:lpstr>
      <vt:lpstr>Rv store – elasticsearch</vt:lpstr>
      <vt:lpstr>Rv store – product sync application</vt:lpstr>
      <vt:lpstr>Rv store – mongodb database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 Noar</dc:creator>
  <cp:lastModifiedBy>Tim Solley</cp:lastModifiedBy>
  <cp:revision>1337</cp:revision>
  <cp:lastPrinted>2019-07-18T18:38:48Z</cp:lastPrinted>
  <dcterms:created xsi:type="dcterms:W3CDTF">2015-11-01T01:40:51Z</dcterms:created>
  <dcterms:modified xsi:type="dcterms:W3CDTF">2021-05-06T22:15:39Z</dcterms:modified>
</cp:coreProperties>
</file>