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Lst>
  <p:notesMasterIdLst>
    <p:notesMasterId r:id="rId21"/>
  </p:notesMasterIdLst>
  <p:sldIdLst>
    <p:sldId id="453" r:id="rId3"/>
    <p:sldId id="681" r:id="rId4"/>
    <p:sldId id="381" r:id="rId5"/>
    <p:sldId id="437" r:id="rId6"/>
    <p:sldId id="765" r:id="rId7"/>
    <p:sldId id="819" r:id="rId8"/>
    <p:sldId id="813" r:id="rId9"/>
    <p:sldId id="814" r:id="rId10"/>
    <p:sldId id="815" r:id="rId11"/>
    <p:sldId id="806" r:id="rId12"/>
    <p:sldId id="808" r:id="rId13"/>
    <p:sldId id="816" r:id="rId14"/>
    <p:sldId id="809" r:id="rId15"/>
    <p:sldId id="810" r:id="rId16"/>
    <p:sldId id="818" r:id="rId17"/>
    <p:sldId id="811" r:id="rId18"/>
    <p:sldId id="817" r:id="rId19"/>
    <p:sldId id="81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8CCF"/>
    <a:srgbClr val="AE79D6"/>
    <a:srgbClr val="A6A6A6"/>
    <a:srgbClr val="8C3FC5"/>
    <a:srgbClr val="C3C3C3"/>
    <a:srgbClr val="D4B194"/>
    <a:srgbClr val="EBCBA3"/>
    <a:srgbClr val="1EB3FE"/>
    <a:srgbClr val="595959"/>
    <a:srgbClr val="067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FF7C5-4072-844D-84BB-984630D16DE9}" v="2" dt="2019-03-13T20:55:10.1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30" autoAdjust="0"/>
    <p:restoredTop sz="96433" autoAdjust="0"/>
  </p:normalViewPr>
  <p:slideViewPr>
    <p:cSldViewPr snapToGrid="0">
      <p:cViewPr varScale="1">
        <p:scale>
          <a:sx n="151" d="100"/>
          <a:sy n="151" d="100"/>
        </p:scale>
        <p:origin x="592" y="200"/>
      </p:cViewPr>
      <p:guideLst/>
    </p:cSldViewPr>
  </p:slideViewPr>
  <p:notesTextViewPr>
    <p:cViewPr>
      <p:scale>
        <a:sx n="1" d="1"/>
        <a:sy n="1" d="1"/>
      </p:scale>
      <p:origin x="0" y="0"/>
    </p:cViewPr>
  </p:notesTextViewPr>
  <p:sorterViewPr>
    <p:cViewPr>
      <p:scale>
        <a:sx n="71" d="100"/>
        <a:sy n="71" d="100"/>
      </p:scale>
      <p:origin x="0" y="-1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m Solley" userId="6446f77d-77a0-4f03-b509-0612ab43eae7" providerId="ADAL" clId="{111BD371-70E0-E84B-8857-CED63AB3596A}"/>
    <pc:docChg chg="custSel addSld modSld">
      <pc:chgData name="Tim Solley" userId="6446f77d-77a0-4f03-b509-0612ab43eae7" providerId="ADAL" clId="{111BD371-70E0-E84B-8857-CED63AB3596A}" dt="2019-01-16T01:28:30.846" v="798" actId="20577"/>
      <pc:docMkLst>
        <pc:docMk/>
      </pc:docMkLst>
      <pc:sldChg chg="modSp">
        <pc:chgData name="Tim Solley" userId="6446f77d-77a0-4f03-b509-0612ab43eae7" providerId="ADAL" clId="{111BD371-70E0-E84B-8857-CED63AB3596A}" dt="2019-01-16T01:23:05.566" v="315" actId="20577"/>
        <pc:sldMkLst>
          <pc:docMk/>
          <pc:sldMk cId="55619640" sldId="765"/>
        </pc:sldMkLst>
        <pc:spChg chg="mod">
          <ac:chgData name="Tim Solley" userId="6446f77d-77a0-4f03-b509-0612ab43eae7" providerId="ADAL" clId="{111BD371-70E0-E84B-8857-CED63AB3596A}" dt="2019-01-16T01:23:05.566" v="315" actId="20577"/>
          <ac:spMkLst>
            <pc:docMk/>
            <pc:sldMk cId="55619640" sldId="765"/>
            <ac:spMk id="4" creationId="{2155A478-4583-2147-AD91-499CD48BC61C}"/>
          </ac:spMkLst>
        </pc:spChg>
      </pc:sldChg>
      <pc:sldChg chg="modSp">
        <pc:chgData name="Tim Solley" userId="6446f77d-77a0-4f03-b509-0612ab43eae7" providerId="ADAL" clId="{111BD371-70E0-E84B-8857-CED63AB3596A}" dt="2019-01-15T01:31:49.794" v="226" actId="20577"/>
        <pc:sldMkLst>
          <pc:docMk/>
          <pc:sldMk cId="3830125298" sldId="806"/>
        </pc:sldMkLst>
        <pc:spChg chg="mod">
          <ac:chgData name="Tim Solley" userId="6446f77d-77a0-4f03-b509-0612ab43eae7" providerId="ADAL" clId="{111BD371-70E0-E84B-8857-CED63AB3596A}" dt="2019-01-15T01:31:49.794" v="226" actId="20577"/>
          <ac:spMkLst>
            <pc:docMk/>
            <pc:sldMk cId="3830125298" sldId="806"/>
            <ac:spMk id="4" creationId="{2155A478-4583-2147-AD91-499CD48BC61C}"/>
          </ac:spMkLst>
        </pc:spChg>
      </pc:sldChg>
      <pc:sldChg chg="modSp">
        <pc:chgData name="Tim Solley" userId="6446f77d-77a0-4f03-b509-0612ab43eae7" providerId="ADAL" clId="{111BD371-70E0-E84B-8857-CED63AB3596A}" dt="2019-01-15T01:32:06.024" v="272" actId="20577"/>
        <pc:sldMkLst>
          <pc:docMk/>
          <pc:sldMk cId="419806019" sldId="808"/>
        </pc:sldMkLst>
        <pc:spChg chg="mod">
          <ac:chgData name="Tim Solley" userId="6446f77d-77a0-4f03-b509-0612ab43eae7" providerId="ADAL" clId="{111BD371-70E0-E84B-8857-CED63AB3596A}" dt="2019-01-15T01:32:06.024" v="272" actId="20577"/>
          <ac:spMkLst>
            <pc:docMk/>
            <pc:sldMk cId="419806019" sldId="808"/>
            <ac:spMk id="4" creationId="{2155A478-4583-2147-AD91-499CD48BC61C}"/>
          </ac:spMkLst>
        </pc:spChg>
      </pc:sldChg>
      <pc:sldChg chg="modSp">
        <pc:chgData name="Tim Solley" userId="6446f77d-77a0-4f03-b509-0612ab43eae7" providerId="ADAL" clId="{111BD371-70E0-E84B-8857-CED63AB3596A}" dt="2019-01-15T01:32:14.414" v="275"/>
        <pc:sldMkLst>
          <pc:docMk/>
          <pc:sldMk cId="2376917831" sldId="809"/>
        </pc:sldMkLst>
        <pc:spChg chg="mod">
          <ac:chgData name="Tim Solley" userId="6446f77d-77a0-4f03-b509-0612ab43eae7" providerId="ADAL" clId="{111BD371-70E0-E84B-8857-CED63AB3596A}" dt="2019-01-15T01:32:14.414" v="275"/>
          <ac:spMkLst>
            <pc:docMk/>
            <pc:sldMk cId="2376917831" sldId="809"/>
            <ac:spMk id="4" creationId="{2155A478-4583-2147-AD91-499CD48BC61C}"/>
          </ac:spMkLst>
        </pc:spChg>
      </pc:sldChg>
      <pc:sldChg chg="modSp">
        <pc:chgData name="Tim Solley" userId="6446f77d-77a0-4f03-b509-0612ab43eae7" providerId="ADAL" clId="{111BD371-70E0-E84B-8857-CED63AB3596A}" dt="2019-01-15T01:32:21.286" v="278"/>
        <pc:sldMkLst>
          <pc:docMk/>
          <pc:sldMk cId="2458870584" sldId="810"/>
        </pc:sldMkLst>
        <pc:spChg chg="mod">
          <ac:chgData name="Tim Solley" userId="6446f77d-77a0-4f03-b509-0612ab43eae7" providerId="ADAL" clId="{111BD371-70E0-E84B-8857-CED63AB3596A}" dt="2019-01-15T01:32:21.286" v="278"/>
          <ac:spMkLst>
            <pc:docMk/>
            <pc:sldMk cId="2458870584" sldId="810"/>
            <ac:spMk id="4" creationId="{2155A478-4583-2147-AD91-499CD48BC61C}"/>
          </ac:spMkLst>
        </pc:spChg>
      </pc:sldChg>
      <pc:sldChg chg="modSp">
        <pc:chgData name="Tim Solley" userId="6446f77d-77a0-4f03-b509-0612ab43eae7" providerId="ADAL" clId="{111BD371-70E0-E84B-8857-CED63AB3596A}" dt="2019-01-15T01:32:28.284" v="281"/>
        <pc:sldMkLst>
          <pc:docMk/>
          <pc:sldMk cId="2735101198" sldId="811"/>
        </pc:sldMkLst>
        <pc:spChg chg="mod">
          <ac:chgData name="Tim Solley" userId="6446f77d-77a0-4f03-b509-0612ab43eae7" providerId="ADAL" clId="{111BD371-70E0-E84B-8857-CED63AB3596A}" dt="2019-01-15T01:32:28.284" v="281"/>
          <ac:spMkLst>
            <pc:docMk/>
            <pc:sldMk cId="2735101198" sldId="811"/>
            <ac:spMk id="4" creationId="{2155A478-4583-2147-AD91-499CD48BC61C}"/>
          </ac:spMkLst>
        </pc:spChg>
      </pc:sldChg>
      <pc:sldChg chg="modSp add">
        <pc:chgData name="Tim Solley" userId="6446f77d-77a0-4f03-b509-0612ab43eae7" providerId="ADAL" clId="{111BD371-70E0-E84B-8857-CED63AB3596A}" dt="2019-01-16T01:28:30.846" v="798" actId="20577"/>
        <pc:sldMkLst>
          <pc:docMk/>
          <pc:sldMk cId="765275789" sldId="813"/>
        </pc:sldMkLst>
        <pc:spChg chg="mod">
          <ac:chgData name="Tim Solley" userId="6446f77d-77a0-4f03-b509-0612ab43eae7" providerId="ADAL" clId="{111BD371-70E0-E84B-8857-CED63AB3596A}" dt="2019-01-16T01:28:30.846" v="798" actId="20577"/>
          <ac:spMkLst>
            <pc:docMk/>
            <pc:sldMk cId="765275789" sldId="813"/>
            <ac:spMk id="4" creationId="{2155A478-4583-2147-AD91-499CD48BC61C}"/>
          </ac:spMkLst>
        </pc:spChg>
        <pc:spChg chg="mod">
          <ac:chgData name="Tim Solley" userId="6446f77d-77a0-4f03-b509-0612ab43eae7" providerId="ADAL" clId="{111BD371-70E0-E84B-8857-CED63AB3596A}" dt="2019-01-16T01:24:02.267" v="331" actId="20577"/>
          <ac:spMkLst>
            <pc:docMk/>
            <pc:sldMk cId="765275789" sldId="813"/>
            <ac:spMk id="12" creationId="{0124313A-91DC-3240-9A34-921CC845B19A}"/>
          </ac:spMkLst>
        </pc:spChg>
      </pc:sldChg>
    </pc:docChg>
  </pc:docChgLst>
  <pc:docChgLst>
    <pc:chgData name="Tim Solley" userId="6446f77d-77a0-4f03-b509-0612ab43eae7" providerId="ADAL" clId="{C7DFF7C5-4072-844D-84BB-984630D16DE9}"/>
    <pc:docChg chg="delSld modSld">
      <pc:chgData name="Tim Solley" userId="6446f77d-77a0-4f03-b509-0612ab43eae7" providerId="ADAL" clId="{C7DFF7C5-4072-844D-84BB-984630D16DE9}" dt="2019-03-14T18:51:52.365" v="725" actId="20577"/>
      <pc:docMkLst>
        <pc:docMk/>
      </pc:docMkLst>
      <pc:sldChg chg="modSp">
        <pc:chgData name="Tim Solley" userId="6446f77d-77a0-4f03-b509-0612ab43eae7" providerId="ADAL" clId="{C7DFF7C5-4072-844D-84BB-984630D16DE9}" dt="2019-03-13T20:57:24.531" v="240" actId="20577"/>
        <pc:sldMkLst>
          <pc:docMk/>
          <pc:sldMk cId="55619640" sldId="765"/>
        </pc:sldMkLst>
        <pc:spChg chg="mod">
          <ac:chgData name="Tim Solley" userId="6446f77d-77a0-4f03-b509-0612ab43eae7" providerId="ADAL" clId="{C7DFF7C5-4072-844D-84BB-984630D16DE9}" dt="2019-03-13T20:57:24.531" v="240" actId="20577"/>
          <ac:spMkLst>
            <pc:docMk/>
            <pc:sldMk cId="55619640" sldId="765"/>
            <ac:spMk id="4" creationId="{2155A478-4583-2147-AD91-499CD48BC61C}"/>
          </ac:spMkLst>
        </pc:spChg>
      </pc:sldChg>
      <pc:sldChg chg="modSp">
        <pc:chgData name="Tim Solley" userId="6446f77d-77a0-4f03-b509-0612ab43eae7" providerId="ADAL" clId="{C7DFF7C5-4072-844D-84BB-984630D16DE9}" dt="2019-03-13T21:30:49.698" v="244" actId="20577"/>
        <pc:sldMkLst>
          <pc:docMk/>
          <pc:sldMk cId="3830125298" sldId="806"/>
        </pc:sldMkLst>
        <pc:spChg chg="mod">
          <ac:chgData name="Tim Solley" userId="6446f77d-77a0-4f03-b509-0612ab43eae7" providerId="ADAL" clId="{C7DFF7C5-4072-844D-84BB-984630D16DE9}" dt="2019-03-13T21:30:49.698" v="244" actId="20577"/>
          <ac:spMkLst>
            <pc:docMk/>
            <pc:sldMk cId="3830125298" sldId="806"/>
            <ac:spMk id="4" creationId="{2155A478-4583-2147-AD91-499CD48BC61C}"/>
          </ac:spMkLst>
        </pc:spChg>
      </pc:sldChg>
      <pc:sldChg chg="modSp">
        <pc:chgData name="Tim Solley" userId="6446f77d-77a0-4f03-b509-0612ab43eae7" providerId="ADAL" clId="{C7DFF7C5-4072-844D-84BB-984630D16DE9}" dt="2019-03-14T17:45:13.549" v="724" actId="20577"/>
        <pc:sldMkLst>
          <pc:docMk/>
          <pc:sldMk cId="419806019" sldId="808"/>
        </pc:sldMkLst>
        <pc:spChg chg="mod">
          <ac:chgData name="Tim Solley" userId="6446f77d-77a0-4f03-b509-0612ab43eae7" providerId="ADAL" clId="{C7DFF7C5-4072-844D-84BB-984630D16DE9}" dt="2019-03-14T17:45:13.549" v="724" actId="20577"/>
          <ac:spMkLst>
            <pc:docMk/>
            <pc:sldMk cId="419806019" sldId="808"/>
            <ac:spMk id="4" creationId="{2155A478-4583-2147-AD91-499CD48BC61C}"/>
          </ac:spMkLst>
        </pc:spChg>
      </pc:sldChg>
      <pc:sldChg chg="modSp">
        <pc:chgData name="Tim Solley" userId="6446f77d-77a0-4f03-b509-0612ab43eae7" providerId="ADAL" clId="{C7DFF7C5-4072-844D-84BB-984630D16DE9}" dt="2019-03-13T21:31:34.550" v="252" actId="20577"/>
        <pc:sldMkLst>
          <pc:docMk/>
          <pc:sldMk cId="2376917831" sldId="809"/>
        </pc:sldMkLst>
        <pc:spChg chg="mod">
          <ac:chgData name="Tim Solley" userId="6446f77d-77a0-4f03-b509-0612ab43eae7" providerId="ADAL" clId="{C7DFF7C5-4072-844D-84BB-984630D16DE9}" dt="2019-03-13T21:31:34.550" v="252" actId="20577"/>
          <ac:spMkLst>
            <pc:docMk/>
            <pc:sldMk cId="2376917831" sldId="809"/>
            <ac:spMk id="4" creationId="{2155A478-4583-2147-AD91-499CD48BC61C}"/>
          </ac:spMkLst>
        </pc:spChg>
      </pc:sldChg>
      <pc:sldChg chg="modSp">
        <pc:chgData name="Tim Solley" userId="6446f77d-77a0-4f03-b509-0612ab43eae7" providerId="ADAL" clId="{C7DFF7C5-4072-844D-84BB-984630D16DE9}" dt="2019-03-14T00:12:19.884" v="720" actId="20577"/>
        <pc:sldMkLst>
          <pc:docMk/>
          <pc:sldMk cId="2458870584" sldId="810"/>
        </pc:sldMkLst>
        <pc:spChg chg="mod">
          <ac:chgData name="Tim Solley" userId="6446f77d-77a0-4f03-b509-0612ab43eae7" providerId="ADAL" clId="{C7DFF7C5-4072-844D-84BB-984630D16DE9}" dt="2019-03-14T00:12:19.884" v="720" actId="20577"/>
          <ac:spMkLst>
            <pc:docMk/>
            <pc:sldMk cId="2458870584" sldId="810"/>
            <ac:spMk id="4" creationId="{2155A478-4583-2147-AD91-499CD48BC61C}"/>
          </ac:spMkLst>
        </pc:spChg>
      </pc:sldChg>
      <pc:sldChg chg="modSp">
        <pc:chgData name="Tim Solley" userId="6446f77d-77a0-4f03-b509-0612ab43eae7" providerId="ADAL" clId="{C7DFF7C5-4072-844D-84BB-984630D16DE9}" dt="2019-03-13T21:32:06.315" v="262" actId="20577"/>
        <pc:sldMkLst>
          <pc:docMk/>
          <pc:sldMk cId="2735101198" sldId="811"/>
        </pc:sldMkLst>
        <pc:spChg chg="mod">
          <ac:chgData name="Tim Solley" userId="6446f77d-77a0-4f03-b509-0612ab43eae7" providerId="ADAL" clId="{C7DFF7C5-4072-844D-84BB-984630D16DE9}" dt="2019-03-13T21:32:06.315" v="262" actId="20577"/>
          <ac:spMkLst>
            <pc:docMk/>
            <pc:sldMk cId="2735101198" sldId="811"/>
            <ac:spMk id="4" creationId="{2155A478-4583-2147-AD91-499CD48BC61C}"/>
          </ac:spMkLst>
        </pc:spChg>
      </pc:sldChg>
      <pc:sldChg chg="modSp">
        <pc:chgData name="Tim Solley" userId="6446f77d-77a0-4f03-b509-0612ab43eae7" providerId="ADAL" clId="{C7DFF7C5-4072-844D-84BB-984630D16DE9}" dt="2019-03-14T18:51:52.365" v="725" actId="20577"/>
        <pc:sldMkLst>
          <pc:docMk/>
          <pc:sldMk cId="610120631" sldId="812"/>
        </pc:sldMkLst>
        <pc:spChg chg="mod">
          <ac:chgData name="Tim Solley" userId="6446f77d-77a0-4f03-b509-0612ab43eae7" providerId="ADAL" clId="{C7DFF7C5-4072-844D-84BB-984630D16DE9}" dt="2019-03-14T18:51:52.365" v="725" actId="20577"/>
          <ac:spMkLst>
            <pc:docMk/>
            <pc:sldMk cId="610120631" sldId="812"/>
            <ac:spMk id="4" creationId="{2155A478-4583-2147-AD91-499CD48BC61C}"/>
          </ac:spMkLst>
        </pc:spChg>
      </pc:sldChg>
      <pc:sldChg chg="modSp">
        <pc:chgData name="Tim Solley" userId="6446f77d-77a0-4f03-b509-0612ab43eae7" providerId="ADAL" clId="{C7DFF7C5-4072-844D-84BB-984630D16DE9}" dt="2019-03-13T21:43:39.057" v="716" actId="255"/>
        <pc:sldMkLst>
          <pc:docMk/>
          <pc:sldMk cId="765275789" sldId="813"/>
        </pc:sldMkLst>
        <pc:spChg chg="mod">
          <ac:chgData name="Tim Solley" userId="6446f77d-77a0-4f03-b509-0612ab43eae7" providerId="ADAL" clId="{C7DFF7C5-4072-844D-84BB-984630D16DE9}" dt="2019-03-13T21:43:39.057" v="716" actId="255"/>
          <ac:spMkLst>
            <pc:docMk/>
            <pc:sldMk cId="765275789" sldId="813"/>
            <ac:spMk id="4" creationId="{2155A478-4583-2147-AD91-499CD48BC6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C7B5E8-5650-4264-A661-2CC42BB409CD}" type="datetimeFigureOut">
              <a:rPr lang="en-US" smtClean="0"/>
              <a:t>4/3/21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18FD0-00C4-4B18-9A95-4A7110BFB0DC}" type="slidenum">
              <a:rPr lang="en-US" smtClean="0"/>
              <a:t>‹#›</a:t>
            </a:fld>
            <a:endParaRPr lang="en-US"/>
          </a:p>
        </p:txBody>
      </p:sp>
    </p:spTree>
    <p:extLst>
      <p:ext uri="{BB962C8B-B14F-4D97-AF65-F5344CB8AC3E}">
        <p14:creationId xmlns:p14="http://schemas.microsoft.com/office/powerpoint/2010/main" val="83725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a:solidFill>
                  <a:srgbClr val="FF0000"/>
                </a:solidFill>
              </a:rPr>
              <a:t>Attention!</a:t>
            </a:r>
          </a:p>
          <a:p>
            <a:endParaRPr lang="en-US" sz="1600" b="0">
              <a:solidFill>
                <a:srgbClr val="FF0000"/>
              </a:solidFill>
            </a:endParaRPr>
          </a:p>
          <a:p>
            <a:r>
              <a:rPr lang="en-US" sz="1600" b="0">
                <a:solidFill>
                  <a:srgbClr val="FF0000"/>
                </a:solidFill>
              </a:rPr>
              <a:t>Before you open this template be sure what you have the following fonts installed:</a:t>
            </a:r>
          </a:p>
          <a:p>
            <a:pPr fontAlgn="base"/>
            <a:endParaRPr lang="en-US" sz="1200" b="1" kern="1200" cap="all">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Bebas Neue</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http://www.fontsquirrel.com/fonts/bebas-NEUE</a:t>
            </a:r>
          </a:p>
          <a:p>
            <a:pPr fontAlgn="base"/>
            <a:endParaRPr lang="en-US" sz="1200" b="1" u="sng" kern="1200" cap="none">
              <a:solidFill>
                <a:schemeClr val="tx1"/>
              </a:solidFill>
              <a:effectLst/>
              <a:latin typeface="+mn-lt"/>
              <a:ea typeface="+mn-ea"/>
              <a:cs typeface="+mn-cs"/>
            </a:endParaRPr>
          </a:p>
          <a:p>
            <a:pPr fontAlgn="base"/>
            <a:r>
              <a:rPr lang="en-US" sz="1200" b="1" kern="1200" cap="none">
                <a:solidFill>
                  <a:schemeClr val="tx1"/>
                </a:solidFill>
                <a:effectLst/>
                <a:latin typeface="+mn-lt"/>
                <a:ea typeface="+mn-ea"/>
                <a:cs typeface="+mn-cs"/>
              </a:rPr>
              <a:t>Aller</a:t>
            </a:r>
            <a:endParaRPr lang="en-US" sz="1200" kern="1200">
              <a:solidFill>
                <a:schemeClr val="tx1"/>
              </a:solidFill>
              <a:effectLst/>
              <a:latin typeface="+mn-lt"/>
              <a:ea typeface="+mn-ea"/>
              <a:cs typeface="+mn-cs"/>
            </a:endParaRPr>
          </a:p>
          <a:p>
            <a:pPr fontAlgn="base"/>
            <a:r>
              <a:rPr lang="en-US" sz="1200" b="1" u="sng" kern="1200" cap="none">
                <a:solidFill>
                  <a:schemeClr val="tx1"/>
                </a:solidFill>
                <a:effectLst/>
                <a:latin typeface="+mn-lt"/>
                <a:ea typeface="+mn-ea"/>
                <a:cs typeface="+mn-cs"/>
              </a:rPr>
              <a:t>http://www.fontsquirrel.com/fonts/Aller</a:t>
            </a:r>
          </a:p>
          <a:p>
            <a:pPr fontAlgn="base"/>
            <a:endParaRPr lang="en-US" sz="1200" b="1" u="sng" kern="1200" cap="none">
              <a:solidFill>
                <a:schemeClr val="tx1"/>
              </a:solidFill>
              <a:effectLst/>
              <a:latin typeface="+mn-lt"/>
              <a:ea typeface="+mn-ea"/>
              <a:cs typeface="+mn-cs"/>
            </a:endParaRPr>
          </a:p>
          <a:p>
            <a:pPr fontAlgn="base"/>
            <a:r>
              <a:rPr lang="en-US" sz="1200" b="1" kern="1200">
                <a:solidFill>
                  <a:schemeClr val="tx1"/>
                </a:solidFill>
                <a:effectLst/>
                <a:latin typeface="+mn-lt"/>
                <a:ea typeface="+mn-ea"/>
                <a:cs typeface="+mn-cs"/>
              </a:rPr>
              <a:t>Icon Sets Font:</a:t>
            </a:r>
          </a:p>
          <a:p>
            <a:pPr fontAlgn="base"/>
            <a:r>
              <a:rPr lang="en-US" sz="1200" b="1" u="sng" kern="1200">
                <a:solidFill>
                  <a:schemeClr val="tx1"/>
                </a:solidFill>
                <a:effectLst/>
                <a:latin typeface="+mn-lt"/>
                <a:ea typeface="+mn-ea"/>
                <a:cs typeface="+mn-cs"/>
              </a:rPr>
              <a:t>http://www.webhostinghub.com/glyphs/</a:t>
            </a:r>
          </a:p>
          <a:p>
            <a:pPr fontAlgn="base"/>
            <a:endParaRPr lang="en-US" sz="1200" u="sng" kern="1200">
              <a:solidFill>
                <a:schemeClr val="tx1"/>
              </a:solidFill>
              <a:effectLst/>
              <a:latin typeface="+mn-lt"/>
              <a:ea typeface="+mn-ea"/>
              <a:cs typeface="+mn-cs"/>
            </a:endParaRPr>
          </a:p>
          <a:p>
            <a:pPr fontAlgn="base"/>
            <a:r>
              <a:rPr lang="en-US" sz="1200" b="0" i="0" u="none" kern="1200">
                <a:solidFill>
                  <a:schemeClr val="tx1"/>
                </a:solidFill>
                <a:effectLst/>
                <a:latin typeface="+mn-lt"/>
                <a:ea typeface="+mn-ea"/>
                <a:cs typeface="+mn-cs"/>
              </a:rPr>
              <a:t>All fonts are permitted free use in commercial projects.</a:t>
            </a:r>
          </a:p>
          <a:p>
            <a:endParaRPr lang="en-US"/>
          </a:p>
        </p:txBody>
      </p:sp>
      <p:sp>
        <p:nvSpPr>
          <p:cNvPr id="4" name="Slide Number Placeholder 3"/>
          <p:cNvSpPr>
            <a:spLocks noGrp="1"/>
          </p:cNvSpPr>
          <p:nvPr>
            <p:ph type="sldNum" sz="quarter" idx="10"/>
          </p:nvPr>
        </p:nvSpPr>
        <p:spPr/>
        <p:txBody>
          <a:bodyPr/>
          <a:lstStyle/>
          <a:p>
            <a:fld id="{614ABB26-51B0-A742-8663-37118EE8163C}"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13689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luencer - With Logos">
    <p:spTree>
      <p:nvGrpSpPr>
        <p:cNvPr id="1" name=""/>
        <p:cNvGrpSpPr/>
        <p:nvPr/>
      </p:nvGrpSpPr>
      <p:grpSpPr>
        <a:xfrm>
          <a:off x="0" y="0"/>
          <a:ext cx="0" cy="0"/>
          <a:chOff x="0" y="0"/>
          <a:chExt cx="0" cy="0"/>
        </a:xfrm>
      </p:grpSpPr>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
        <p:nvSpPr>
          <p:cNvPr id="6"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106491621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fluencer - No Logos">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rmAutofit/>
          </a:bodyPr>
          <a:lstStyle/>
          <a:p>
            <a:r>
              <a:rPr lang="en-US" dirty="0"/>
              <a:t>Click to edit Master title style</a:t>
            </a:r>
          </a:p>
        </p:txBody>
      </p:sp>
      <p:sp>
        <p:nvSpPr>
          <p:cNvPr id="18" name="Text Placeholder 15"/>
          <p:cNvSpPr>
            <a:spLocks noGrp="1"/>
          </p:cNvSpPr>
          <p:nvPr>
            <p:ph type="body" sz="quarter" idx="10"/>
          </p:nvPr>
        </p:nvSpPr>
        <p:spPr>
          <a:xfrm>
            <a:off x="3815934" y="990600"/>
            <a:ext cx="4495800" cy="381000"/>
          </a:xfrm>
          <a:prstGeom prst="rect">
            <a:avLst/>
          </a:prstGeom>
        </p:spPr>
        <p:txBody>
          <a:bodyPr/>
          <a:lstStyle>
            <a:lvl1pPr>
              <a:defRPr sz="2400">
                <a:solidFill>
                  <a:schemeClr val="bg1">
                    <a:lumMod val="75000"/>
                  </a:schemeClr>
                </a:solidFill>
              </a:defRPr>
            </a:lvl1pPr>
          </a:lstStyle>
          <a:p>
            <a:pPr lvl="0"/>
            <a:r>
              <a:rPr lang="en-US" dirty="0"/>
              <a:t>Click to edit Master text styles</a:t>
            </a:r>
          </a:p>
        </p:txBody>
      </p:sp>
    </p:spTree>
    <p:extLst>
      <p:ext uri="{BB962C8B-B14F-4D97-AF65-F5344CB8AC3E}">
        <p14:creationId xmlns:p14="http://schemas.microsoft.com/office/powerpoint/2010/main" val="35421817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userDrawn="1">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765116200"/>
      </p:ext>
    </p:extLst>
  </p:cSld>
  <p:clrMap bg1="lt1" tx1="dk1" bg2="lt2" tx2="dk2" accent1="accent1" accent2="accent2" accent3="accent3" accent4="accent4" accent5="accent5" accent6="accent6" hlink="hlink" folHlink="folHlink"/>
  <p:sldLayoutIdLst>
    <p:sldLayoutId id="2147483662"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tx1">
                <a:lumMod val="75000"/>
                <a:lumOff val="25000"/>
              </a:schemeClr>
            </a:gs>
            <a:gs pos="74000">
              <a:schemeClr val="tx1"/>
            </a:gs>
            <a:gs pos="83000">
              <a:schemeClr val="tx1"/>
            </a:gs>
            <a:gs pos="100000">
              <a:schemeClr val="tx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476011" y="381000"/>
            <a:ext cx="11175647" cy="609600"/>
          </a:xfrm>
          <a:prstGeom prst="rect">
            <a:avLst/>
          </a:prstGeom>
        </p:spPr>
        <p:txBody>
          <a:bodyPr vert="horz" lIns="91440" tIns="45720" rIns="91440" bIns="45720" rtlCol="0" anchor="ctr">
            <a:noAutofit/>
          </a:bodyPr>
          <a:lstStyle/>
          <a:p>
            <a:r>
              <a:rPr lang="en-US" dirty="0"/>
              <a:t>Click to edit Master title style</a:t>
            </a:r>
          </a:p>
        </p:txBody>
      </p:sp>
    </p:spTree>
    <p:extLst>
      <p:ext uri="{BB962C8B-B14F-4D97-AF65-F5344CB8AC3E}">
        <p14:creationId xmlns:p14="http://schemas.microsoft.com/office/powerpoint/2010/main" val="669092927"/>
      </p:ext>
    </p:extLst>
  </p:cSld>
  <p:clrMap bg1="lt1" tx1="dk1" bg2="lt2" tx2="dk2" accent1="accent1" accent2="accent2" accent3="accent3" accent4="accent4" accent5="accent5" accent6="accent6" hlink="hlink" folHlink="folHlink"/>
  <p:sldLayoutIdLst>
    <p:sldLayoutId id="2147483668" r:id="rId1"/>
  </p:sldLayoutIdLst>
  <p:transition spd="slow">
    <p:wipe/>
  </p:transition>
  <p:hf hdr="0" ftr="0" dt="0"/>
  <p:txStyles>
    <p:title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p:titleStyle>
    <p:bodyStyle>
      <a:lvl1pPr marL="0" marR="0" indent="0" algn="ctr" defTabSz="457200" rtl="0" eaLnBrk="1" fontAlgn="auto" latinLnBrk="0" hangingPunct="1">
        <a:lnSpc>
          <a:spcPct val="100000"/>
        </a:lnSpc>
        <a:spcBef>
          <a:spcPts val="0"/>
        </a:spcBef>
        <a:spcAft>
          <a:spcPts val="0"/>
        </a:spcAft>
        <a:buClrTx/>
        <a:buSzTx/>
        <a:buFontTx/>
        <a:buNone/>
        <a:tabLst/>
        <a:defRPr sz="2000" kern="1200">
          <a:solidFill>
            <a:schemeClr val="bg1">
              <a:lumMod val="75000"/>
            </a:schemeClr>
          </a:solidFill>
          <a:latin typeface="Bebas Neue Regular" panose="020B0606020202050201" pitchFamily="34"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rvstore-product-api:9001/" TargetMode="External"/><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extLst>
              <a:ext uri="{28A0092B-C50C-407E-A947-70E740481C1C}">
                <a14:useLocalDpi xmlns:a14="http://schemas.microsoft.com/office/drawing/2010/main" val="0"/>
              </a:ext>
            </a:extLst>
          </a:blip>
          <a:srcRect l="247" t="4571" b="11223"/>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sp>
        <p:nvSpPr>
          <p:cNvPr id="68" name="Freeform 67"/>
          <p:cNvSpPr/>
          <p:nvPr/>
        </p:nvSpPr>
        <p:spPr>
          <a:xfrm>
            <a:off x="4921575" y="1355492"/>
            <a:ext cx="2667000" cy="2667000"/>
          </a:xfrm>
          <a:custGeom>
            <a:avLst/>
            <a:gdLst>
              <a:gd name="connsiteX0" fmla="*/ 2529043 w 2667000"/>
              <a:gd name="connsiteY0" fmla="*/ 747131 h 2667000"/>
              <a:gd name="connsiteX1" fmla="*/ 2574505 w 2667000"/>
              <a:gd name="connsiteY1" fmla="*/ 844539 h 2667000"/>
              <a:gd name="connsiteX2" fmla="*/ 2667000 w 2667000"/>
              <a:gd name="connsiteY2" fmla="*/ 1333500 h 2667000"/>
              <a:gd name="connsiteX3" fmla="*/ 1333500 w 2667000"/>
              <a:gd name="connsiteY3" fmla="*/ 2667000 h 2667000"/>
              <a:gd name="connsiteX4" fmla="*/ 697875 w 2667000"/>
              <a:gd name="connsiteY4" fmla="*/ 2506054 h 2667000"/>
              <a:gd name="connsiteX5" fmla="*/ 649891 w 2667000"/>
              <a:gd name="connsiteY5" fmla="*/ 2476902 h 2667000"/>
              <a:gd name="connsiteX6" fmla="*/ 701613 w 2667000"/>
              <a:gd name="connsiteY6" fmla="*/ 2391753 h 2667000"/>
              <a:gd name="connsiteX7" fmla="*/ 745412 w 2667000"/>
              <a:gd name="connsiteY7" fmla="*/ 2418362 h 2667000"/>
              <a:gd name="connsiteX8" fmla="*/ 1333500 w 2667000"/>
              <a:gd name="connsiteY8" fmla="*/ 2567271 h 2667000"/>
              <a:gd name="connsiteX9" fmla="*/ 2567271 w 2667000"/>
              <a:gd name="connsiteY9" fmla="*/ 1333500 h 2667000"/>
              <a:gd name="connsiteX10" fmla="*/ 2481692 w 2667000"/>
              <a:gd name="connsiteY10" fmla="*/ 881107 h 2667000"/>
              <a:gd name="connsiteX11" fmla="*/ 2466734 w 2667000"/>
              <a:gd name="connsiteY11" fmla="*/ 849056 h 2667000"/>
              <a:gd name="connsiteX12" fmla="*/ 1333500 w 2667000"/>
              <a:gd name="connsiteY12" fmla="*/ 0 h 2667000"/>
              <a:gd name="connsiteX13" fmla="*/ 1822461 w 2667000"/>
              <a:gd name="connsiteY13" fmla="*/ 92496 h 2667000"/>
              <a:gd name="connsiteX14" fmla="*/ 1941266 w 2667000"/>
              <a:gd name="connsiteY14" fmla="*/ 147944 h 2667000"/>
              <a:gd name="connsiteX15" fmla="*/ 1837165 w 2667000"/>
              <a:gd name="connsiteY15" fmla="*/ 209238 h 2667000"/>
              <a:gd name="connsiteX16" fmla="*/ 1785893 w 2667000"/>
              <a:gd name="connsiteY16" fmla="*/ 185308 h 2667000"/>
              <a:gd name="connsiteX17" fmla="*/ 1333500 w 2667000"/>
              <a:gd name="connsiteY17" fmla="*/ 99729 h 2667000"/>
              <a:gd name="connsiteX18" fmla="*/ 99730 w 2667000"/>
              <a:gd name="connsiteY18" fmla="*/ 1333500 h 2667000"/>
              <a:gd name="connsiteX19" fmla="*/ 248639 w 2667000"/>
              <a:gd name="connsiteY19" fmla="*/ 1921589 h 2667000"/>
              <a:gd name="connsiteX20" fmla="*/ 303282 w 2667000"/>
              <a:gd name="connsiteY20" fmla="*/ 2011535 h 2667000"/>
              <a:gd name="connsiteX21" fmla="*/ 217570 w 2667000"/>
              <a:gd name="connsiteY21" fmla="*/ 2062330 h 2667000"/>
              <a:gd name="connsiteX22" fmla="*/ 160947 w 2667000"/>
              <a:gd name="connsiteY22" fmla="*/ 1969125 h 2667000"/>
              <a:gd name="connsiteX23" fmla="*/ 0 w 2667000"/>
              <a:gd name="connsiteY23" fmla="*/ 1333500 h 2667000"/>
              <a:gd name="connsiteX24" fmla="*/ 1333500 w 2667000"/>
              <a:gd name="connsiteY24"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667000" h="2667000">
                <a:moveTo>
                  <a:pt x="2529043" y="747131"/>
                </a:moveTo>
                <a:lnTo>
                  <a:pt x="2574505" y="844539"/>
                </a:lnTo>
                <a:cubicBezTo>
                  <a:pt x="2634205" y="995939"/>
                  <a:pt x="2667000" y="1160890"/>
                  <a:pt x="2667000" y="1333500"/>
                </a:cubicBezTo>
                <a:cubicBezTo>
                  <a:pt x="2667000" y="2069972"/>
                  <a:pt x="2069972" y="2667000"/>
                  <a:pt x="1333500" y="2667000"/>
                </a:cubicBezTo>
                <a:cubicBezTo>
                  <a:pt x="1103353" y="2667000"/>
                  <a:pt x="886823" y="2608697"/>
                  <a:pt x="697875" y="2506054"/>
                </a:cubicBezTo>
                <a:lnTo>
                  <a:pt x="649891" y="2476902"/>
                </a:lnTo>
                <a:lnTo>
                  <a:pt x="701613" y="2391753"/>
                </a:lnTo>
                <a:lnTo>
                  <a:pt x="745412" y="2418362"/>
                </a:lnTo>
                <a:cubicBezTo>
                  <a:pt x="920229" y="2513327"/>
                  <a:pt x="1120565" y="2567271"/>
                  <a:pt x="1333500" y="2567271"/>
                </a:cubicBezTo>
                <a:cubicBezTo>
                  <a:pt x="2014893" y="2567271"/>
                  <a:pt x="2567271" y="2014893"/>
                  <a:pt x="2567271" y="1333500"/>
                </a:cubicBezTo>
                <a:cubicBezTo>
                  <a:pt x="2567271" y="1173799"/>
                  <a:pt x="2536928" y="1021184"/>
                  <a:pt x="2481692" y="881107"/>
                </a:cubicBezTo>
                <a:lnTo>
                  <a:pt x="2466734" y="849056"/>
                </a:lnTo>
                <a:close/>
                <a:moveTo>
                  <a:pt x="1333500" y="0"/>
                </a:moveTo>
                <a:cubicBezTo>
                  <a:pt x="1506111" y="0"/>
                  <a:pt x="1671061" y="32796"/>
                  <a:pt x="1822461" y="92496"/>
                </a:cubicBezTo>
                <a:lnTo>
                  <a:pt x="1941266" y="147944"/>
                </a:lnTo>
                <a:lnTo>
                  <a:pt x="1837165" y="209238"/>
                </a:lnTo>
                <a:lnTo>
                  <a:pt x="1785893" y="185308"/>
                </a:lnTo>
                <a:cubicBezTo>
                  <a:pt x="1645817" y="130073"/>
                  <a:pt x="1493202" y="99729"/>
                  <a:pt x="1333500" y="99729"/>
                </a:cubicBezTo>
                <a:cubicBezTo>
                  <a:pt x="652107" y="99729"/>
                  <a:pt x="99730" y="652107"/>
                  <a:pt x="99730" y="1333500"/>
                </a:cubicBezTo>
                <a:cubicBezTo>
                  <a:pt x="99730" y="1546436"/>
                  <a:pt x="153673" y="1746772"/>
                  <a:pt x="248639" y="1921589"/>
                </a:cubicBezTo>
                <a:lnTo>
                  <a:pt x="303282" y="2011535"/>
                </a:lnTo>
                <a:lnTo>
                  <a:pt x="217570" y="2062330"/>
                </a:lnTo>
                <a:lnTo>
                  <a:pt x="160947" y="1969125"/>
                </a:lnTo>
                <a:cubicBezTo>
                  <a:pt x="58304" y="1780177"/>
                  <a:pt x="0" y="1563648"/>
                  <a:pt x="0" y="1333500"/>
                </a:cubicBezTo>
                <a:cubicBezTo>
                  <a:pt x="0" y="597029"/>
                  <a:pt x="597029" y="0"/>
                  <a:pt x="1333500" y="0"/>
                </a:cubicBezTo>
                <a:close/>
              </a:path>
            </a:pathLst>
          </a:custGeom>
          <a:solidFill>
            <a:srgbClr val="9A9A9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086" name="TextBox 3085"/>
          <p:cNvSpPr txBox="1"/>
          <p:nvPr/>
        </p:nvSpPr>
        <p:spPr>
          <a:xfrm>
            <a:off x="14688" y="4194770"/>
            <a:ext cx="12192000" cy="1107996"/>
          </a:xfrm>
          <a:prstGeom prst="rect">
            <a:avLst/>
          </a:prstGeom>
          <a:noFill/>
        </p:spPr>
        <p:txBody>
          <a:bodyPr wrap="square" rtlCol="0">
            <a:spAutoFit/>
          </a:bodyPr>
          <a:lstStyle/>
          <a:p>
            <a:pPr algn="ctr" defTabSz="457200"/>
            <a:r>
              <a:rPr lang="en-US" sz="6600" dirty="0">
                <a:solidFill>
                  <a:prstClr val="white"/>
                </a:solidFill>
                <a:latin typeface="Bebas Neue Regular" panose="020B0606020202050201" pitchFamily="34" charset="0"/>
              </a:rPr>
              <a:t>docker </a:t>
            </a:r>
            <a:r>
              <a:rPr lang="en-US" sz="6600" dirty="0">
                <a:solidFill>
                  <a:schemeClr val="accent3"/>
                </a:solidFill>
                <a:latin typeface="Bebas Neue Regular" panose="020B0606020202050201" pitchFamily="34" charset="0"/>
              </a:rPr>
              <a:t>and </a:t>
            </a:r>
            <a:r>
              <a:rPr lang="en-US" sz="6600" dirty="0" err="1">
                <a:solidFill>
                  <a:schemeClr val="accent3"/>
                </a:solidFill>
                <a:latin typeface="Bebas Neue Regular" panose="020B0606020202050201" pitchFamily="34" charset="0"/>
              </a:rPr>
              <a:t>kubernetes</a:t>
            </a:r>
            <a:endParaRPr lang="en-US" sz="6600" dirty="0">
              <a:solidFill>
                <a:schemeClr val="accent3"/>
              </a:solidFill>
              <a:latin typeface="Bebas Neue Regular" panose="020B0606020202050201" pitchFamily="34" charset="0"/>
            </a:endParaRPr>
          </a:p>
        </p:txBody>
      </p:sp>
      <p:pic>
        <p:nvPicPr>
          <p:cNvPr id="7" name="Picture 6">
            <a:extLst>
              <a:ext uri="{FF2B5EF4-FFF2-40B4-BE49-F238E27FC236}">
                <a16:creationId xmlns:a16="http://schemas.microsoft.com/office/drawing/2014/main" id="{FE36B168-86CF-3C4F-8D7A-D9975D36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325" y="1787292"/>
            <a:ext cx="2095500" cy="1803400"/>
          </a:xfrm>
          <a:prstGeom prst="rect">
            <a:avLst/>
          </a:prstGeom>
        </p:spPr>
      </p:pic>
    </p:spTree>
    <p:extLst>
      <p:ext uri="{BB962C8B-B14F-4D97-AF65-F5344CB8AC3E}">
        <p14:creationId xmlns:p14="http://schemas.microsoft.com/office/powerpoint/2010/main" val="38124025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heel(1)">
                                      <p:cBhvr>
                                        <p:cTn id="7" dur="500"/>
                                        <p:tgtEl>
                                          <p:spTgt spid="6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86"/>
                                        </p:tgtEl>
                                        <p:attrNameLst>
                                          <p:attrName>style.visibility</p:attrName>
                                        </p:attrNameLst>
                                      </p:cBhvr>
                                      <p:to>
                                        <p:strVal val="visible"/>
                                      </p:to>
                                    </p:set>
                                    <p:animEffect transition="in" filter="fade">
                                      <p:cBhvr>
                                        <p:cTn id="11" dur="500"/>
                                        <p:tgtEl>
                                          <p:spTgt spid="3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308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830996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an Angular application running </a:t>
            </a:r>
            <a:r>
              <a:rPr lang="en-US" sz="2400" dirty="0" err="1">
                <a:solidFill>
                  <a:schemeClr val="bg1"/>
                </a:solidFill>
                <a:latin typeface="Raleway Medium" panose="020B0603030101060003" pitchFamily="34" charset="77"/>
              </a:rPr>
              <a:t>nginx</a:t>
            </a:r>
            <a:r>
              <a:rPr lang="en-US" sz="2400" dirty="0">
                <a:solidFill>
                  <a:schemeClr val="bg1"/>
                </a:solidFill>
                <a:latin typeface="Raleway Medium" panose="020B0603030101060003" pitchFamily="34" charset="77"/>
              </a:rPr>
              <a:t> to serve the files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80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application should be publicly accessible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rvstore-ui</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No environment variables needed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UI gets its data by making HTTP calls to the backend gateway API. </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 to get product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&lt;backend&gt;/products/_search to search the Elasticsearch instance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&lt;backend&gt;/orders to get order information</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&lt;backend&gt;/auth to get auth information</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In the UI itself, there is a text box to enter the base URL of the backend gateway service. Note that it must include the trailing slash.</a:t>
            </a: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UI application</a:t>
            </a:r>
            <a:endParaRPr lang="en-US" sz="6000" dirty="0"/>
          </a:p>
        </p:txBody>
      </p:sp>
    </p:spTree>
    <p:extLst>
      <p:ext uri="{BB962C8B-B14F-4D97-AF65-F5344CB8AC3E}">
        <p14:creationId xmlns:p14="http://schemas.microsoft.com/office/powerpoint/2010/main" val="38301252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955750"/>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the product information as a REST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9001</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an environment variable specifying the internal directory location of the product data: </a:t>
            </a:r>
            <a:r>
              <a:rPr lang="en-US" sz="2000" dirty="0">
                <a:solidFill>
                  <a:schemeClr val="bg1"/>
                </a:solidFill>
                <a:latin typeface="Raleway Medium" panose="020B0603030101060003" pitchFamily="34" charset="77"/>
              </a:rPr>
              <a:t>PRODUCT_FILE_LOCATION. I suggest /data/products</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must provide 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to the container in a </a:t>
            </a:r>
            <a:r>
              <a:rPr lang="en-US" sz="2400" dirty="0" err="1">
                <a:solidFill>
                  <a:schemeClr val="bg1"/>
                </a:solidFill>
                <a:latin typeface="Raleway Medium" panose="020B0603030101060003" pitchFamily="34" charset="77"/>
              </a:rPr>
              <a:t>ConfigMap</a:t>
            </a:r>
            <a:r>
              <a:rPr lang="en-US" sz="2400" dirty="0">
                <a:solidFill>
                  <a:schemeClr val="bg1"/>
                </a:solidFill>
                <a:latin typeface="Raleway Medium" panose="020B0603030101060003" pitchFamily="34" charset="77"/>
              </a:rPr>
              <a:t>. Place it inside the container at the same location as the </a:t>
            </a:r>
            <a:r>
              <a:rPr lang="en-US" sz="2000" dirty="0">
                <a:solidFill>
                  <a:schemeClr val="bg1"/>
                </a:solidFill>
                <a:latin typeface="Raleway Medium" panose="020B0603030101060003" pitchFamily="34" charset="77"/>
              </a:rPr>
              <a:t>PRODUCT_FILE_LOCATION</a:t>
            </a:r>
            <a:r>
              <a:rPr lang="en-US" sz="2400" dirty="0">
                <a:solidFill>
                  <a:schemeClr val="bg1"/>
                </a:solidFill>
                <a:latin typeface="Raleway Medium" panose="020B0603030101060003" pitchFamily="34" charset="77"/>
              </a:rPr>
              <a:t> you gave above.</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The </a:t>
            </a:r>
            <a:r>
              <a:rPr lang="en-US" sz="2400" dirty="0" err="1">
                <a:solidFill>
                  <a:schemeClr val="bg1"/>
                </a:solidFill>
                <a:latin typeface="Raleway Medium" panose="020B0603030101060003" pitchFamily="34" charset="77"/>
              </a:rPr>
              <a:t>products.json</a:t>
            </a:r>
            <a:r>
              <a:rPr lang="en-US" sz="2400" dirty="0">
                <a:solidFill>
                  <a:schemeClr val="bg1"/>
                </a:solidFill>
                <a:latin typeface="Raleway Medium" panose="020B0603030101060003" pitchFamily="34" charset="77"/>
              </a:rPr>
              <a:t> file can be found in the exercise files in the </a:t>
            </a:r>
            <a:r>
              <a:rPr lang="en-US" sz="2400" dirty="0" err="1">
                <a:solidFill>
                  <a:schemeClr val="bg1"/>
                </a:solidFill>
                <a:latin typeface="Raleway Medium" panose="020B0603030101060003" pitchFamily="34" charset="77"/>
              </a:rPr>
              <a:t>rvstore_hackathon</a:t>
            </a:r>
            <a:r>
              <a:rPr lang="en-US" sz="2400" dirty="0">
                <a:solidFill>
                  <a:schemeClr val="bg1"/>
                </a:solidFill>
                <a:latin typeface="Raleway Medium" panose="020B0603030101060003" pitchFamily="34" charset="77"/>
              </a:rPr>
              <a:t> directory.</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http://&lt;service&gt;/products</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41980601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Golang application. It serves up a JSON Web Token (JWT) in response to a login attempt. It does not take a username/password, but instead gives back a JWT any time the login endpoint is called.</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9003</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-auth-</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http://&lt;service&gt;/auth/login</a:t>
            </a:r>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authentication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340316605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093976"/>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receives order data and stores it in the Mongo database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serves at port 9002</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should only be accessible inside the cluster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Mongo service by name </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a:t>
            </a:r>
            <a:r>
              <a:rPr lang="en-US" sz="2400" dirty="0" err="1">
                <a:solidFill>
                  <a:schemeClr val="bg1"/>
                </a:solidFill>
                <a:latin typeface="Raleway Medium" panose="020B0603030101060003" pitchFamily="34" charset="77"/>
              </a:rPr>
              <a:t>mongodb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a:t>
            </a:r>
            <a:r>
              <a:rPr lang="en-US" sz="2400" dirty="0" err="1">
                <a:solidFill>
                  <a:schemeClr val="bg1"/>
                </a:solidFill>
                <a:latin typeface="Raleway Medium" panose="020B0603030101060003" pitchFamily="34" charset="77"/>
              </a:rPr>
              <a:t>api</a:t>
            </a:r>
            <a:r>
              <a:rPr lang="en-US" sz="2400" dirty="0">
                <a:solidFill>
                  <a:schemeClr val="bg1"/>
                </a:solidFill>
                <a:latin typeface="Raleway Medium" panose="020B0603030101060003" pitchFamily="34" charset="77"/>
              </a:rPr>
              <a:t>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You can test the service at http://&lt;service&gt;/orders</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a:t>
            </a:r>
            <a:r>
              <a:rPr lang="en-US" sz="6000" dirty="0" err="1">
                <a:solidFill>
                  <a:schemeClr val="accent3"/>
                </a:solidFill>
              </a:rPr>
              <a:t>api</a:t>
            </a:r>
            <a:r>
              <a:rPr lang="en-US" sz="6000" dirty="0">
                <a:solidFill>
                  <a:schemeClr val="accent3"/>
                </a:solidFill>
              </a:rPr>
              <a:t> application</a:t>
            </a:r>
            <a:endParaRPr lang="en-US" sz="6000" dirty="0"/>
          </a:p>
        </p:txBody>
      </p:sp>
    </p:spTree>
    <p:extLst>
      <p:ext uri="{BB962C8B-B14F-4D97-AF65-F5344CB8AC3E}">
        <p14:creationId xmlns:p14="http://schemas.microsoft.com/office/powerpoint/2010/main" val="23769178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7078861"/>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Java Spring Boot application. It generates random orders and submits them to the order API.</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There is no port number for this app. It is not a web app but instead just a background process.</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Gateway service at: http://rvstore-api-gateway:9000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pod should run as a Kubernetes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 running about once a minute.</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-order-simulator</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SPRING_PROFILES_ACTIVE: compose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order simulator application</a:t>
            </a:r>
            <a:endParaRPr lang="en-US" sz="6000" dirty="0"/>
          </a:p>
        </p:txBody>
      </p:sp>
    </p:spTree>
    <p:extLst>
      <p:ext uri="{BB962C8B-B14F-4D97-AF65-F5344CB8AC3E}">
        <p14:creationId xmlns:p14="http://schemas.microsoft.com/office/powerpoint/2010/main" val="245887058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the stock Elasticsearch image from Docker Hub. It stores products to make them searchable. The product sync service populates it with products from the product 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listens on port 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 it as a </a:t>
            </a:r>
            <a:r>
              <a:rPr lang="en-US" sz="2000" dirty="0" err="1">
                <a:solidFill>
                  <a:schemeClr val="bg1"/>
                </a:solidFill>
                <a:latin typeface="Raleway Medium" panose="020B0603030101060003" pitchFamily="34" charset="77"/>
              </a:rPr>
              <a:t>StatefulSet</a:t>
            </a:r>
            <a:r>
              <a:rPr lang="en-US" sz="20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the product service at: </a:t>
            </a:r>
            <a:r>
              <a:rPr lang="en-US" sz="2000" dirty="0">
                <a:solidFill>
                  <a:schemeClr val="bg1"/>
                </a:solidFill>
                <a:latin typeface="Raleway Medium" panose="020B0603030101060003" pitchFamily="34" charset="77"/>
                <a:hlinkClick r:id="rId3"/>
              </a:rPr>
              <a:t>http://rvstore-product-api:9001</a:t>
            </a:r>
            <a:r>
              <a:rPr lang="en-US" sz="20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elasticsearch:7.12.0 </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discovery.type</a:t>
            </a:r>
            <a:r>
              <a:rPr lang="en-US" sz="2000" dirty="0">
                <a:solidFill>
                  <a:schemeClr val="bg1"/>
                </a:solidFill>
                <a:latin typeface="Raleway Medium" panose="020B0603030101060003" pitchFamily="34" charset="77"/>
              </a:rPr>
              <a:t>=single-node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ES_JAVA_OPTS=-Xms256m -Xmx256m</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-origin="*”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http.cors.enabled</a:t>
            </a:r>
            <a:r>
              <a:rPr lang="en-US" sz="2000" dirty="0">
                <a:solidFill>
                  <a:schemeClr val="bg1"/>
                </a:solidFill>
                <a:latin typeface="Raleway Medium" panose="020B0603030101060003" pitchFamily="34" charset="77"/>
              </a:rPr>
              <a:t>=“true”</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-headers=X-Requested-With,X-Auth-Token,Content-Type,Content-Length,Authorization</a:t>
            </a:r>
          </a:p>
          <a:p>
            <a:pPr marL="800100" lvl="1" indent="-342900">
              <a:buFont typeface="Arial" panose="020B0604020202020204" pitchFamily="34" charset="0"/>
              <a:buChar char="•"/>
            </a:pPr>
            <a:r>
              <a:rPr lang="en-US" sz="2000" dirty="0" err="1">
                <a:solidFill>
                  <a:schemeClr val="bg1"/>
                </a:solidFill>
                <a:latin typeface="Raleway Medium" panose="020B0603030101060003" pitchFamily="34" charset="77"/>
              </a:rPr>
              <a:t>http.cors.allow</a:t>
            </a:r>
            <a:r>
              <a:rPr lang="en-US" sz="2000" dirty="0">
                <a:solidFill>
                  <a:schemeClr val="bg1"/>
                </a:solidFill>
                <a:latin typeface="Raleway Medium" panose="020B0603030101060003" pitchFamily="34" charset="77"/>
              </a:rPr>
              <a:t>-credentials="true"</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elasticsearch</a:t>
            </a:r>
            <a:endParaRPr lang="en-US" sz="6000" dirty="0"/>
          </a:p>
        </p:txBody>
      </p:sp>
    </p:spTree>
    <p:extLst>
      <p:ext uri="{BB962C8B-B14F-4D97-AF65-F5344CB8AC3E}">
        <p14:creationId xmlns:p14="http://schemas.microsoft.com/office/powerpoint/2010/main" val="3005429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640175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This is a Java Spring Boot application. It routes traffic to the appropriate application based on the path. It acts as traffic cop. For example, </a:t>
            </a:r>
            <a:r>
              <a:rPr lang="en-US" sz="2000" dirty="0" err="1">
                <a:solidFill>
                  <a:schemeClr val="bg1"/>
                </a:solidFill>
                <a:latin typeface="Raleway Medium" panose="020B0603030101060003" pitchFamily="34" charset="77"/>
              </a:rPr>
              <a:t>xyz.com</a:t>
            </a:r>
            <a:r>
              <a:rPr lang="en-US" sz="2000" dirty="0">
                <a:solidFill>
                  <a:schemeClr val="bg1"/>
                </a:solidFill>
                <a:latin typeface="Raleway Medium" panose="020B0603030101060003" pitchFamily="34" charset="77"/>
              </a:rPr>
              <a:t>/products will get routed to the product API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Runs on port 9000</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Application should be publicly accessible as the only endpoint for the backend API</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It communicates with other services: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 service at: http://rvstore-auth-api:9003/auth</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 at: http://rvstore-product-api:9001/products</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 at: http://rvstore-order-api:9002/orders</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Docker image: </a:t>
            </a:r>
            <a:r>
              <a:rPr lang="en-US" sz="2000" dirty="0" err="1">
                <a:solidFill>
                  <a:schemeClr val="bg1"/>
                </a:solidFill>
                <a:latin typeface="Raleway Medium" panose="020B0603030101060003" pitchFamily="34" charset="77"/>
              </a:rPr>
              <a:t>public.ecr.aws</a:t>
            </a:r>
            <a:r>
              <a:rPr lang="en-US" sz="2000" dirty="0">
                <a:solidFill>
                  <a:schemeClr val="bg1"/>
                </a:solidFill>
                <a:latin typeface="Raleway Medium" panose="020B0603030101060003" pitchFamily="34" charset="77"/>
              </a:rPr>
              <a:t>/e7e6w2e3/</a:t>
            </a:r>
            <a:r>
              <a:rPr lang="en-US" sz="2000" dirty="0" err="1">
                <a:solidFill>
                  <a:schemeClr val="bg1"/>
                </a:solidFill>
                <a:latin typeface="Raleway Medium" panose="020B0603030101060003" pitchFamily="34" charset="77"/>
              </a:rPr>
              <a:t>rvstore</a:t>
            </a:r>
            <a:r>
              <a:rPr lang="en-US" sz="2000" dirty="0">
                <a:solidFill>
                  <a:schemeClr val="bg1"/>
                </a:solidFill>
                <a:latin typeface="Raleway Medium" panose="020B0603030101060003" pitchFamily="34" charset="77"/>
              </a:rPr>
              <a:t>-gateway-service</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dirty="0">
                <a:solidFill>
                  <a:schemeClr val="bg1"/>
                </a:solidFill>
                <a:latin typeface="Raleway Medium" panose="020B0603030101060003" pitchFamily="34" charset="77"/>
              </a:rPr>
              <a:t>SPRING_PROFILES_ACTIVE: compose</a:t>
            </a:r>
            <a:endParaRPr lang="en-US" sz="20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api</a:t>
            </a:r>
            <a:r>
              <a:rPr lang="en-US" sz="6000" dirty="0">
                <a:solidFill>
                  <a:schemeClr val="accent3"/>
                </a:solidFill>
              </a:rPr>
              <a:t> gateway application</a:t>
            </a:r>
            <a:endParaRPr lang="en-US" sz="6000" dirty="0"/>
          </a:p>
        </p:txBody>
      </p:sp>
    </p:spTree>
    <p:extLst>
      <p:ext uri="{BB962C8B-B14F-4D97-AF65-F5344CB8AC3E}">
        <p14:creationId xmlns:p14="http://schemas.microsoft.com/office/powerpoint/2010/main" val="273510119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093428"/>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This is a Python application. It reads the products from the product service and pushes them to Elasticsearch</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does not listen on a port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The application can be run on a schedule using a </a:t>
            </a:r>
            <a:r>
              <a:rPr lang="en-US" sz="2400" dirty="0" err="1">
                <a:solidFill>
                  <a:schemeClr val="bg1"/>
                </a:solidFill>
                <a:latin typeface="Raleway Medium" panose="020B0603030101060003" pitchFamily="34" charset="77"/>
              </a:rPr>
              <a:t>BatchJob</a:t>
            </a:r>
            <a:r>
              <a:rPr lang="en-US" sz="2400" dirty="0">
                <a:solidFill>
                  <a:schemeClr val="bg1"/>
                </a:solidFill>
                <a:latin typeface="Raleway Medium" panose="020B0603030101060003" pitchFamily="34" charset="77"/>
              </a:rPr>
              <a:t>.</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It communicates with the product service at: </a:t>
            </a:r>
            <a:r>
              <a:rPr lang="en-US" sz="2400" dirty="0">
                <a:solidFill>
                  <a:schemeClr val="bg1"/>
                </a:solidFill>
                <a:latin typeface="Raleway Medium" panose="020B0603030101060003" pitchFamily="34" charset="77"/>
                <a:hlinkClick r:id="rId3"/>
              </a:rPr>
              <a:t>http://rvstore-product-api:9001</a:t>
            </a:r>
            <a:r>
              <a:rPr lang="en-US" sz="2400" dirty="0">
                <a:solidFill>
                  <a:schemeClr val="bg1"/>
                </a:solidFill>
                <a:latin typeface="Raleway Medium" panose="020B0603030101060003" pitchFamily="34" charset="77"/>
              </a:rPr>
              <a:t> and the Elasticsearch service at http://elasticsearch:9200.</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-product-sync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JOB: “true”</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a:solidFill>
                  <a:schemeClr val="accent3"/>
                </a:solidFill>
              </a:rPr>
              <a:t>product sync application</a:t>
            </a:r>
            <a:endParaRPr lang="en-US" sz="6000" dirty="0"/>
          </a:p>
        </p:txBody>
      </p:sp>
    </p:spTree>
    <p:extLst>
      <p:ext uri="{BB962C8B-B14F-4D97-AF65-F5344CB8AC3E}">
        <p14:creationId xmlns:p14="http://schemas.microsoft.com/office/powerpoint/2010/main" val="42083573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For this we’re using the public mongo image in Docker Hub.</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Docker image: </a:t>
            </a:r>
            <a:r>
              <a:rPr lang="en-US" sz="2400" dirty="0" err="1">
                <a:solidFill>
                  <a:schemeClr val="bg1"/>
                </a:solidFill>
                <a:latin typeface="Raleway Medium" panose="020B0603030101060003" pitchFamily="34" charset="77"/>
              </a:rPr>
              <a:t>public.ecr.aws</a:t>
            </a:r>
            <a:r>
              <a:rPr lang="en-US" sz="2400" dirty="0">
                <a:solidFill>
                  <a:schemeClr val="bg1"/>
                </a:solidFill>
                <a:latin typeface="Raleway Medium" panose="020B0603030101060003" pitchFamily="34" charset="77"/>
              </a:rPr>
              <a:t>/e7e6w2e3/</a:t>
            </a:r>
            <a:r>
              <a:rPr lang="en-US" sz="2400" dirty="0" err="1">
                <a:solidFill>
                  <a:schemeClr val="bg1"/>
                </a:solidFill>
                <a:latin typeface="Raleway Medium" panose="020B0603030101060003" pitchFamily="34" charset="77"/>
              </a:rPr>
              <a:t>rvstore</a:t>
            </a:r>
            <a:r>
              <a:rPr lang="en-US" sz="2400" dirty="0">
                <a:solidFill>
                  <a:schemeClr val="bg1"/>
                </a:solidFill>
                <a:latin typeface="Raleway Medium" panose="020B0603030101060003" pitchFamily="34" charset="77"/>
              </a:rPr>
              <a:t>-mongo</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Runs on port 27017</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Run it as a </a:t>
            </a:r>
            <a:r>
              <a:rPr lang="en-US" sz="2400" dirty="0" err="1">
                <a:solidFill>
                  <a:schemeClr val="bg1"/>
                </a:solidFill>
                <a:latin typeface="Raleway Medium" panose="020B0603030101060003" pitchFamily="34" charset="77"/>
              </a:rPr>
              <a:t>StatefulSet</a:t>
            </a:r>
            <a:r>
              <a:rPr lang="en-US" sz="2400" dirty="0">
                <a:solidFill>
                  <a:schemeClr val="bg1"/>
                </a:solidFill>
                <a:latin typeface="Raleway Medium" panose="020B0603030101060003" pitchFamily="34" charset="77"/>
              </a:rPr>
              <a:t> with a single replica.</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Should be accessible only within the cluster </a:t>
            </a: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Mongo stores data internally at /data/</a:t>
            </a:r>
            <a:r>
              <a:rPr lang="en-US" sz="2400" dirty="0" err="1">
                <a:solidFill>
                  <a:schemeClr val="bg1"/>
                </a:solidFill>
                <a:latin typeface="Raleway Medium" panose="020B0603030101060003" pitchFamily="34" charset="77"/>
              </a:rPr>
              <a:t>db</a:t>
            </a: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r>
              <a:rPr lang="en-US" sz="2400" dirty="0">
                <a:solidFill>
                  <a:schemeClr val="bg1"/>
                </a:solidFill>
                <a:latin typeface="Raleway Medium" panose="020B0603030101060003" pitchFamily="34" charset="77"/>
              </a:rPr>
              <a:t>Environment variables needed:</a:t>
            </a: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MONGO_INITDB_ROOT_USERNAME: </a:t>
            </a:r>
            <a:r>
              <a:rPr lang="en-US" sz="2400" dirty="0" err="1">
                <a:solidFill>
                  <a:schemeClr val="bg1"/>
                </a:solidFill>
                <a:latin typeface="Raleway Medium" panose="020B0603030101060003" pitchFamily="34" charset="77"/>
              </a:rPr>
              <a:t>mongoadmin</a:t>
            </a: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r>
              <a:rPr lang="en-US" sz="2400" dirty="0">
                <a:solidFill>
                  <a:schemeClr val="bg1"/>
                </a:solidFill>
                <a:latin typeface="Raleway Medium" panose="020B0603030101060003" pitchFamily="34" charset="77"/>
              </a:rPr>
              <a:t>MONGO_INITDB_ROOT_PASSWORD: secret</a:t>
            </a:r>
            <a:endParaRPr lang="en-US" dirty="0"/>
          </a:p>
          <a:p>
            <a:br>
              <a:rPr lang="en-US" dirty="0"/>
            </a:br>
            <a:endParaRPr lang="en-US" dirty="0"/>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800100" lvl="1"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342900" indent="-342900">
              <a:buFont typeface="Arial" panose="020B0604020202020204" pitchFamily="34" charset="0"/>
              <a:buChar char="•"/>
            </a:pPr>
            <a:endParaRPr lang="en-US" sz="2400" dirty="0">
              <a:solidFill>
                <a:schemeClr val="bg1"/>
              </a:solidFill>
              <a:latin typeface="Raleway Medium" panose="020B0603030101060003" pitchFamily="34" charset="77"/>
            </a:endParaRPr>
          </a:p>
          <a:p>
            <a:pPr marL="285750" indent="-285750">
              <a:buFont typeface="Arial" panose="020B0604020202020204" pitchFamily="34" charset="0"/>
              <a:buChar char="•"/>
            </a:pP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742974" cy="609600"/>
          </a:xfrm>
        </p:spPr>
        <p:txBody>
          <a:bodyPr>
            <a:noAutofit/>
          </a:bodyPr>
          <a:lstStyle/>
          <a:p>
            <a:pPr algn="l"/>
            <a:r>
              <a:rPr lang="en-US" sz="6000" dirty="0" err="1">
                <a:solidFill>
                  <a:prstClr val="white"/>
                </a:solidFill>
              </a:rPr>
              <a:t>Rv</a:t>
            </a:r>
            <a:r>
              <a:rPr lang="en-US" sz="6000" dirty="0">
                <a:solidFill>
                  <a:prstClr val="white"/>
                </a:solidFill>
              </a:rPr>
              <a:t> store – </a:t>
            </a:r>
            <a:r>
              <a:rPr lang="en-US" sz="6000" dirty="0" err="1">
                <a:solidFill>
                  <a:schemeClr val="accent3"/>
                </a:solidFill>
              </a:rPr>
              <a:t>mongodb</a:t>
            </a:r>
            <a:r>
              <a:rPr lang="en-US" sz="6000" dirty="0">
                <a:solidFill>
                  <a:schemeClr val="accent3"/>
                </a:solidFill>
              </a:rPr>
              <a:t> database</a:t>
            </a:r>
            <a:endParaRPr lang="en-US" sz="6000" dirty="0"/>
          </a:p>
        </p:txBody>
      </p:sp>
    </p:spTree>
    <p:extLst>
      <p:ext uri="{BB962C8B-B14F-4D97-AF65-F5344CB8AC3E}">
        <p14:creationId xmlns:p14="http://schemas.microsoft.com/office/powerpoint/2010/main" val="6101206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s://images.unsplash.com/photo-1443962481408-7b8e3a0a3ddf?fit=crop&amp;fm=jpg&amp;h=95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12147"/>
          <a:stretch/>
        </p:blipFill>
        <p:spPr bwMode="auto">
          <a:xfrm>
            <a:off x="0" y="1092"/>
            <a:ext cx="12206689" cy="6856908"/>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6" y="3929168"/>
            <a:ext cx="11175647" cy="609600"/>
          </a:xfrm>
        </p:spPr>
        <p:txBody>
          <a:bodyPr>
            <a:noAutofit/>
          </a:bodyPr>
          <a:lstStyle/>
          <a:p>
            <a:r>
              <a:rPr lang="en-US" sz="9600" dirty="0">
                <a:solidFill>
                  <a:prstClr val="white"/>
                </a:solidFill>
              </a:rPr>
              <a:t>Vitals check</a:t>
            </a:r>
            <a:endParaRPr lang="en-US" sz="9600" dirty="0"/>
          </a:p>
        </p:txBody>
      </p:sp>
      <p:sp>
        <p:nvSpPr>
          <p:cNvPr id="18" name="Freeform 75"/>
          <p:cNvSpPr>
            <a:spLocks noEditPoints="1"/>
          </p:cNvSpPr>
          <p:nvPr/>
        </p:nvSpPr>
        <p:spPr bwMode="auto">
          <a:xfrm>
            <a:off x="5700044" y="2544995"/>
            <a:ext cx="937261" cy="1147043"/>
          </a:xfrm>
          <a:custGeom>
            <a:avLst/>
            <a:gdLst>
              <a:gd name="T0" fmla="*/ 144 w 152"/>
              <a:gd name="T1" fmla="*/ 25 h 186"/>
              <a:gd name="T2" fmla="*/ 110 w 152"/>
              <a:gd name="T3" fmla="*/ 25 h 186"/>
              <a:gd name="T4" fmla="*/ 110 w 152"/>
              <a:gd name="T5" fmla="*/ 17 h 186"/>
              <a:gd name="T6" fmla="*/ 101 w 152"/>
              <a:gd name="T7" fmla="*/ 8 h 186"/>
              <a:gd name="T8" fmla="*/ 85 w 152"/>
              <a:gd name="T9" fmla="*/ 8 h 186"/>
              <a:gd name="T10" fmla="*/ 76 w 152"/>
              <a:gd name="T11" fmla="*/ 0 h 186"/>
              <a:gd name="T12" fmla="*/ 68 w 152"/>
              <a:gd name="T13" fmla="*/ 8 h 186"/>
              <a:gd name="T14" fmla="*/ 51 w 152"/>
              <a:gd name="T15" fmla="*/ 8 h 186"/>
              <a:gd name="T16" fmla="*/ 42 w 152"/>
              <a:gd name="T17" fmla="*/ 17 h 186"/>
              <a:gd name="T18" fmla="*/ 42 w 152"/>
              <a:gd name="T19" fmla="*/ 25 h 186"/>
              <a:gd name="T20" fmla="*/ 9 w 152"/>
              <a:gd name="T21" fmla="*/ 25 h 186"/>
              <a:gd name="T22" fmla="*/ 0 w 152"/>
              <a:gd name="T23" fmla="*/ 34 h 186"/>
              <a:gd name="T24" fmla="*/ 0 w 152"/>
              <a:gd name="T25" fmla="*/ 177 h 186"/>
              <a:gd name="T26" fmla="*/ 9 w 152"/>
              <a:gd name="T27" fmla="*/ 186 h 186"/>
              <a:gd name="T28" fmla="*/ 144 w 152"/>
              <a:gd name="T29" fmla="*/ 186 h 186"/>
              <a:gd name="T30" fmla="*/ 152 w 152"/>
              <a:gd name="T31" fmla="*/ 177 h 186"/>
              <a:gd name="T32" fmla="*/ 152 w 152"/>
              <a:gd name="T33" fmla="*/ 34 h 186"/>
              <a:gd name="T34" fmla="*/ 144 w 152"/>
              <a:gd name="T35" fmla="*/ 25 h 186"/>
              <a:gd name="T36" fmla="*/ 51 w 152"/>
              <a:gd name="T37" fmla="*/ 17 h 186"/>
              <a:gd name="T38" fmla="*/ 101 w 152"/>
              <a:gd name="T39" fmla="*/ 17 h 186"/>
              <a:gd name="T40" fmla="*/ 101 w 152"/>
              <a:gd name="T41" fmla="*/ 34 h 186"/>
              <a:gd name="T42" fmla="*/ 51 w 152"/>
              <a:gd name="T43" fmla="*/ 34 h 186"/>
              <a:gd name="T44" fmla="*/ 51 w 152"/>
              <a:gd name="T45" fmla="*/ 17 h 186"/>
              <a:gd name="T46" fmla="*/ 144 w 152"/>
              <a:gd name="T47" fmla="*/ 177 h 186"/>
              <a:gd name="T48" fmla="*/ 9 w 152"/>
              <a:gd name="T49" fmla="*/ 177 h 186"/>
              <a:gd name="T50" fmla="*/ 9 w 152"/>
              <a:gd name="T51" fmla="*/ 59 h 186"/>
              <a:gd name="T52" fmla="*/ 144 w 152"/>
              <a:gd name="T53" fmla="*/ 59 h 186"/>
              <a:gd name="T54" fmla="*/ 144 w 152"/>
              <a:gd name="T55" fmla="*/ 177 h 186"/>
              <a:gd name="T56" fmla="*/ 144 w 152"/>
              <a:gd name="T57" fmla="*/ 51 h 186"/>
              <a:gd name="T58" fmla="*/ 9 w 152"/>
              <a:gd name="T59" fmla="*/ 51 h 186"/>
              <a:gd name="T60" fmla="*/ 9 w 152"/>
              <a:gd name="T61" fmla="*/ 34 h 186"/>
              <a:gd name="T62" fmla="*/ 42 w 152"/>
              <a:gd name="T63" fmla="*/ 34 h 186"/>
              <a:gd name="T64" fmla="*/ 51 w 152"/>
              <a:gd name="T65" fmla="*/ 42 h 186"/>
              <a:gd name="T66" fmla="*/ 101 w 152"/>
              <a:gd name="T67" fmla="*/ 42 h 186"/>
              <a:gd name="T68" fmla="*/ 110 w 152"/>
              <a:gd name="T69" fmla="*/ 34 h 186"/>
              <a:gd name="T70" fmla="*/ 144 w 152"/>
              <a:gd name="T71" fmla="*/ 34 h 186"/>
              <a:gd name="T72" fmla="*/ 144 w 152"/>
              <a:gd name="T73" fmla="*/ 51 h 186"/>
              <a:gd name="T74" fmla="*/ 30 w 152"/>
              <a:gd name="T75" fmla="*/ 93 h 186"/>
              <a:gd name="T76" fmla="*/ 80 w 152"/>
              <a:gd name="T77" fmla="*/ 93 h 186"/>
              <a:gd name="T78" fmla="*/ 85 w 152"/>
              <a:gd name="T79" fmla="*/ 88 h 186"/>
              <a:gd name="T80" fmla="*/ 80 w 152"/>
              <a:gd name="T81" fmla="*/ 84 h 186"/>
              <a:gd name="T82" fmla="*/ 30 w 152"/>
              <a:gd name="T83" fmla="*/ 84 h 186"/>
              <a:gd name="T84" fmla="*/ 25 w 152"/>
              <a:gd name="T85" fmla="*/ 88 h 186"/>
              <a:gd name="T86" fmla="*/ 30 w 152"/>
              <a:gd name="T87" fmla="*/ 93 h 186"/>
              <a:gd name="T88" fmla="*/ 30 w 152"/>
              <a:gd name="T89" fmla="*/ 143 h 186"/>
              <a:gd name="T90" fmla="*/ 106 w 152"/>
              <a:gd name="T91" fmla="*/ 143 h 186"/>
              <a:gd name="T92" fmla="*/ 110 w 152"/>
              <a:gd name="T93" fmla="*/ 139 h 186"/>
              <a:gd name="T94" fmla="*/ 106 w 152"/>
              <a:gd name="T95" fmla="*/ 135 h 186"/>
              <a:gd name="T96" fmla="*/ 30 w 152"/>
              <a:gd name="T97" fmla="*/ 135 h 186"/>
              <a:gd name="T98" fmla="*/ 25 w 152"/>
              <a:gd name="T99" fmla="*/ 139 h 186"/>
              <a:gd name="T100" fmla="*/ 30 w 152"/>
              <a:gd name="T101" fmla="*/ 143 h 186"/>
              <a:gd name="T102" fmla="*/ 30 w 152"/>
              <a:gd name="T103" fmla="*/ 118 h 186"/>
              <a:gd name="T104" fmla="*/ 123 w 152"/>
              <a:gd name="T105" fmla="*/ 118 h 186"/>
              <a:gd name="T106" fmla="*/ 127 w 152"/>
              <a:gd name="T107" fmla="*/ 114 h 186"/>
              <a:gd name="T108" fmla="*/ 123 w 152"/>
              <a:gd name="T109" fmla="*/ 110 h 186"/>
              <a:gd name="T110" fmla="*/ 30 w 152"/>
              <a:gd name="T111" fmla="*/ 110 h 186"/>
              <a:gd name="T112" fmla="*/ 25 w 152"/>
              <a:gd name="T113" fmla="*/ 114 h 186"/>
              <a:gd name="T114" fmla="*/ 30 w 152"/>
              <a:gd name="T115" fmla="*/ 118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52" h="186">
                <a:moveTo>
                  <a:pt x="144" y="25"/>
                </a:moveTo>
                <a:cubicBezTo>
                  <a:pt x="110" y="25"/>
                  <a:pt x="110" y="25"/>
                  <a:pt x="110" y="25"/>
                </a:cubicBezTo>
                <a:cubicBezTo>
                  <a:pt x="110" y="17"/>
                  <a:pt x="110" y="17"/>
                  <a:pt x="110" y="17"/>
                </a:cubicBezTo>
                <a:cubicBezTo>
                  <a:pt x="110" y="12"/>
                  <a:pt x="106" y="8"/>
                  <a:pt x="101" y="8"/>
                </a:cubicBezTo>
                <a:cubicBezTo>
                  <a:pt x="85" y="8"/>
                  <a:pt x="85" y="8"/>
                  <a:pt x="85" y="8"/>
                </a:cubicBezTo>
                <a:cubicBezTo>
                  <a:pt x="85" y="4"/>
                  <a:pt x="81" y="0"/>
                  <a:pt x="76" y="0"/>
                </a:cubicBezTo>
                <a:cubicBezTo>
                  <a:pt x="71" y="0"/>
                  <a:pt x="68" y="4"/>
                  <a:pt x="68" y="8"/>
                </a:cubicBezTo>
                <a:cubicBezTo>
                  <a:pt x="51" y="8"/>
                  <a:pt x="51" y="8"/>
                  <a:pt x="51" y="8"/>
                </a:cubicBezTo>
                <a:cubicBezTo>
                  <a:pt x="46" y="8"/>
                  <a:pt x="42" y="12"/>
                  <a:pt x="42" y="17"/>
                </a:cubicBezTo>
                <a:cubicBezTo>
                  <a:pt x="42" y="25"/>
                  <a:pt x="42" y="25"/>
                  <a:pt x="42" y="25"/>
                </a:cubicBezTo>
                <a:cubicBezTo>
                  <a:pt x="9" y="25"/>
                  <a:pt x="9" y="25"/>
                  <a:pt x="9" y="25"/>
                </a:cubicBezTo>
                <a:cubicBezTo>
                  <a:pt x="4" y="25"/>
                  <a:pt x="0" y="29"/>
                  <a:pt x="0" y="34"/>
                </a:cubicBezTo>
                <a:cubicBezTo>
                  <a:pt x="0" y="177"/>
                  <a:pt x="0" y="177"/>
                  <a:pt x="0" y="177"/>
                </a:cubicBezTo>
                <a:cubicBezTo>
                  <a:pt x="0" y="182"/>
                  <a:pt x="4" y="186"/>
                  <a:pt x="9" y="186"/>
                </a:cubicBezTo>
                <a:cubicBezTo>
                  <a:pt x="144" y="186"/>
                  <a:pt x="144" y="186"/>
                  <a:pt x="144" y="186"/>
                </a:cubicBezTo>
                <a:cubicBezTo>
                  <a:pt x="148" y="186"/>
                  <a:pt x="152" y="182"/>
                  <a:pt x="152" y="177"/>
                </a:cubicBezTo>
                <a:cubicBezTo>
                  <a:pt x="152" y="34"/>
                  <a:pt x="152" y="34"/>
                  <a:pt x="152" y="34"/>
                </a:cubicBezTo>
                <a:cubicBezTo>
                  <a:pt x="152" y="29"/>
                  <a:pt x="148" y="25"/>
                  <a:pt x="144" y="25"/>
                </a:cubicBezTo>
                <a:close/>
                <a:moveTo>
                  <a:pt x="51" y="17"/>
                </a:moveTo>
                <a:cubicBezTo>
                  <a:pt x="101" y="17"/>
                  <a:pt x="101" y="17"/>
                  <a:pt x="101" y="17"/>
                </a:cubicBezTo>
                <a:cubicBezTo>
                  <a:pt x="101" y="34"/>
                  <a:pt x="101" y="34"/>
                  <a:pt x="101" y="34"/>
                </a:cubicBezTo>
                <a:cubicBezTo>
                  <a:pt x="51" y="34"/>
                  <a:pt x="51" y="34"/>
                  <a:pt x="51" y="34"/>
                </a:cubicBezTo>
                <a:lnTo>
                  <a:pt x="51" y="17"/>
                </a:lnTo>
                <a:close/>
                <a:moveTo>
                  <a:pt x="144" y="177"/>
                </a:moveTo>
                <a:cubicBezTo>
                  <a:pt x="9" y="177"/>
                  <a:pt x="9" y="177"/>
                  <a:pt x="9" y="177"/>
                </a:cubicBezTo>
                <a:cubicBezTo>
                  <a:pt x="9" y="59"/>
                  <a:pt x="9" y="59"/>
                  <a:pt x="9" y="59"/>
                </a:cubicBezTo>
                <a:cubicBezTo>
                  <a:pt x="144" y="59"/>
                  <a:pt x="144" y="59"/>
                  <a:pt x="144" y="59"/>
                </a:cubicBezTo>
                <a:lnTo>
                  <a:pt x="144" y="177"/>
                </a:lnTo>
                <a:close/>
                <a:moveTo>
                  <a:pt x="144" y="51"/>
                </a:moveTo>
                <a:cubicBezTo>
                  <a:pt x="9" y="51"/>
                  <a:pt x="9" y="51"/>
                  <a:pt x="9" y="51"/>
                </a:cubicBezTo>
                <a:cubicBezTo>
                  <a:pt x="9" y="34"/>
                  <a:pt x="9" y="34"/>
                  <a:pt x="9" y="34"/>
                </a:cubicBezTo>
                <a:cubicBezTo>
                  <a:pt x="42" y="34"/>
                  <a:pt x="42" y="34"/>
                  <a:pt x="42" y="34"/>
                </a:cubicBezTo>
                <a:cubicBezTo>
                  <a:pt x="42" y="38"/>
                  <a:pt x="46" y="42"/>
                  <a:pt x="51" y="42"/>
                </a:cubicBezTo>
                <a:cubicBezTo>
                  <a:pt x="101" y="42"/>
                  <a:pt x="101" y="42"/>
                  <a:pt x="101" y="42"/>
                </a:cubicBezTo>
                <a:cubicBezTo>
                  <a:pt x="106" y="42"/>
                  <a:pt x="110" y="38"/>
                  <a:pt x="110" y="34"/>
                </a:cubicBezTo>
                <a:cubicBezTo>
                  <a:pt x="144" y="34"/>
                  <a:pt x="144" y="34"/>
                  <a:pt x="144" y="34"/>
                </a:cubicBezTo>
                <a:lnTo>
                  <a:pt x="144" y="51"/>
                </a:lnTo>
                <a:close/>
                <a:moveTo>
                  <a:pt x="30" y="93"/>
                </a:moveTo>
                <a:cubicBezTo>
                  <a:pt x="80" y="93"/>
                  <a:pt x="80" y="93"/>
                  <a:pt x="80" y="93"/>
                </a:cubicBezTo>
                <a:cubicBezTo>
                  <a:pt x="83" y="93"/>
                  <a:pt x="85" y="91"/>
                  <a:pt x="85" y="88"/>
                </a:cubicBezTo>
                <a:cubicBezTo>
                  <a:pt x="85" y="86"/>
                  <a:pt x="83" y="84"/>
                  <a:pt x="80" y="84"/>
                </a:cubicBezTo>
                <a:cubicBezTo>
                  <a:pt x="30" y="84"/>
                  <a:pt x="30" y="84"/>
                  <a:pt x="30" y="84"/>
                </a:cubicBezTo>
                <a:cubicBezTo>
                  <a:pt x="27" y="84"/>
                  <a:pt x="25" y="86"/>
                  <a:pt x="25" y="88"/>
                </a:cubicBezTo>
                <a:cubicBezTo>
                  <a:pt x="25" y="91"/>
                  <a:pt x="27" y="93"/>
                  <a:pt x="30" y="93"/>
                </a:cubicBezTo>
                <a:close/>
                <a:moveTo>
                  <a:pt x="30" y="143"/>
                </a:moveTo>
                <a:cubicBezTo>
                  <a:pt x="106" y="143"/>
                  <a:pt x="106" y="143"/>
                  <a:pt x="106" y="143"/>
                </a:cubicBezTo>
                <a:cubicBezTo>
                  <a:pt x="108" y="143"/>
                  <a:pt x="110" y="141"/>
                  <a:pt x="110" y="139"/>
                </a:cubicBezTo>
                <a:cubicBezTo>
                  <a:pt x="110" y="137"/>
                  <a:pt x="108" y="135"/>
                  <a:pt x="106" y="135"/>
                </a:cubicBezTo>
                <a:cubicBezTo>
                  <a:pt x="30" y="135"/>
                  <a:pt x="30" y="135"/>
                  <a:pt x="30" y="135"/>
                </a:cubicBezTo>
                <a:cubicBezTo>
                  <a:pt x="27" y="135"/>
                  <a:pt x="25" y="137"/>
                  <a:pt x="25" y="139"/>
                </a:cubicBezTo>
                <a:cubicBezTo>
                  <a:pt x="25" y="141"/>
                  <a:pt x="27" y="143"/>
                  <a:pt x="30" y="143"/>
                </a:cubicBezTo>
                <a:close/>
                <a:moveTo>
                  <a:pt x="30" y="118"/>
                </a:moveTo>
                <a:cubicBezTo>
                  <a:pt x="123" y="118"/>
                  <a:pt x="123" y="118"/>
                  <a:pt x="123" y="118"/>
                </a:cubicBezTo>
                <a:cubicBezTo>
                  <a:pt x="125" y="118"/>
                  <a:pt x="127" y="116"/>
                  <a:pt x="127" y="114"/>
                </a:cubicBezTo>
                <a:cubicBezTo>
                  <a:pt x="127" y="111"/>
                  <a:pt x="125" y="110"/>
                  <a:pt x="123" y="110"/>
                </a:cubicBezTo>
                <a:cubicBezTo>
                  <a:pt x="30" y="110"/>
                  <a:pt x="30" y="110"/>
                  <a:pt x="30" y="110"/>
                </a:cubicBezTo>
                <a:cubicBezTo>
                  <a:pt x="27" y="110"/>
                  <a:pt x="25" y="111"/>
                  <a:pt x="25" y="114"/>
                </a:cubicBezTo>
                <a:cubicBezTo>
                  <a:pt x="25" y="116"/>
                  <a:pt x="27" y="118"/>
                  <a:pt x="30" y="118"/>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srgbClr val="000000"/>
              </a:solidFill>
              <a:effectLst/>
              <a:uLnTx/>
              <a:uFillTx/>
            </a:endParaRPr>
          </a:p>
        </p:txBody>
      </p:sp>
      <p:sp>
        <p:nvSpPr>
          <p:cNvPr id="2" name="TextBox 1">
            <a:extLst>
              <a:ext uri="{FF2B5EF4-FFF2-40B4-BE49-F238E27FC236}">
                <a16:creationId xmlns:a16="http://schemas.microsoft.com/office/drawing/2014/main" id="{1A581D1B-3C50-F349-A477-9E40EDA66A5C}"/>
              </a:ext>
            </a:extLst>
          </p:cNvPr>
          <p:cNvSpPr txBox="1"/>
          <p:nvPr/>
        </p:nvSpPr>
        <p:spPr>
          <a:xfrm>
            <a:off x="3597686" y="4742583"/>
            <a:ext cx="5739335"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Raleway Medium" panose="020B0603030101060003" pitchFamily="34" charset="77"/>
              </a:rPr>
              <a:t>How are we feeling about the class so far?</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Lost on anything?</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Questions from yesterday?</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Are you happy with the teaching style so far? </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What adjustments can I make to help?</a:t>
            </a:r>
          </a:p>
          <a:p>
            <a:pPr marL="285750" indent="-285750">
              <a:buFont typeface="Arial" panose="020B0604020202020204" pitchFamily="34" charset="0"/>
              <a:buChar char="•"/>
            </a:pPr>
            <a:r>
              <a:rPr lang="en-US" dirty="0">
                <a:solidFill>
                  <a:schemeClr val="bg1"/>
                </a:solidFill>
                <a:latin typeface="Raleway Medium" panose="020B0603030101060003" pitchFamily="34" charset="77"/>
              </a:rPr>
              <a:t>Is the pace OK?</a:t>
            </a:r>
          </a:p>
        </p:txBody>
      </p:sp>
    </p:spTree>
    <p:extLst>
      <p:ext uri="{BB962C8B-B14F-4D97-AF65-F5344CB8AC3E}">
        <p14:creationId xmlns:p14="http://schemas.microsoft.com/office/powerpoint/2010/main" val="24462295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259"/>
                                        </p:tgtEl>
                                        <p:attrNameLst>
                                          <p:attrName>style.visibility</p:attrName>
                                        </p:attrNameLst>
                                      </p:cBhvr>
                                      <p:to>
                                        <p:strVal val="visible"/>
                                      </p:to>
                                    </p:set>
                                    <p:anim calcmode="lin" valueType="num">
                                      <p:cBhvr additive="base">
                                        <p:cTn id="14" dur="500" fill="hold"/>
                                        <p:tgtEl>
                                          <p:spTgt spid="259"/>
                                        </p:tgtEl>
                                        <p:attrNameLst>
                                          <p:attrName>ppt_x</p:attrName>
                                        </p:attrNameLst>
                                      </p:cBhvr>
                                      <p:tavLst>
                                        <p:tav tm="0">
                                          <p:val>
                                            <p:strVal val="#ppt_x"/>
                                          </p:val>
                                        </p:tav>
                                        <p:tav tm="100000">
                                          <p:val>
                                            <p:strVal val="#ppt_x"/>
                                          </p:val>
                                        </p:tav>
                                      </p:tavLst>
                                    </p:anim>
                                    <p:anim calcmode="lin" valueType="num">
                                      <p:cBhvr additive="base">
                                        <p:cTn id="15"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ttps://images.unsplash.com/photo-1432821596592-e2c18b78144f?fit=crop&amp;fm=jpg&amp;h=950&amp;ixlib=rb-0.3.5&amp;q=80&amp;w=192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7439" t="50" r="4914" b="50"/>
          <a:stretch>
            <a:fillRect/>
          </a:stretch>
        </p:blipFill>
        <p:spPr bwMode="auto">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 name="AutoShape 30"/>
          <p:cNvSpPr>
            <a:spLocks/>
          </p:cNvSpPr>
          <p:nvPr/>
        </p:nvSpPr>
        <p:spPr bwMode="auto">
          <a:xfrm>
            <a:off x="-1" y="0"/>
            <a:ext cx="12206689" cy="6858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60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grpSp>
        <p:nvGrpSpPr>
          <p:cNvPr id="254" name="Group 253"/>
          <p:cNvGrpSpPr/>
          <p:nvPr/>
        </p:nvGrpSpPr>
        <p:grpSpPr>
          <a:xfrm>
            <a:off x="3226333" y="615371"/>
            <a:ext cx="5739335" cy="5680926"/>
            <a:chOff x="3247911" y="615371"/>
            <a:chExt cx="5739335" cy="5680926"/>
          </a:xfrm>
        </p:grpSpPr>
        <p:sp>
          <p:nvSpPr>
            <p:cNvPr id="239" name="Freeform 238"/>
            <p:cNvSpPr/>
            <p:nvPr/>
          </p:nvSpPr>
          <p:spPr>
            <a:xfrm>
              <a:off x="3247911" y="615371"/>
              <a:ext cx="5739335" cy="568092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6" name="Freeform 245"/>
            <p:cNvSpPr/>
            <p:nvPr/>
          </p:nvSpPr>
          <p:spPr>
            <a:xfrm>
              <a:off x="4115837" y="1473605"/>
              <a:ext cx="4060328" cy="4019006"/>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7" name="Freeform 246"/>
            <p:cNvSpPr/>
            <p:nvPr/>
          </p:nvSpPr>
          <p:spPr>
            <a:xfrm>
              <a:off x="4846618" y="2194559"/>
              <a:ext cx="2607966" cy="2581425"/>
            </a:xfrm>
            <a:custGeom>
              <a:avLst/>
              <a:gdLst>
                <a:gd name="connsiteX0" fmla="*/ 2514601 w 5029200"/>
                <a:gd name="connsiteY0" fmla="*/ 458626 h 5029200"/>
                <a:gd name="connsiteX1" fmla="*/ 458626 w 5029200"/>
                <a:gd name="connsiteY1" fmla="*/ 2514601 h 5029200"/>
                <a:gd name="connsiteX2" fmla="*/ 2514601 w 5029200"/>
                <a:gd name="connsiteY2" fmla="*/ 4570576 h 5029200"/>
                <a:gd name="connsiteX3" fmla="*/ 4570576 w 5029200"/>
                <a:gd name="connsiteY3" fmla="*/ 2514601 h 5029200"/>
                <a:gd name="connsiteX4" fmla="*/ 2514601 w 5029200"/>
                <a:gd name="connsiteY4" fmla="*/ 458626 h 5029200"/>
                <a:gd name="connsiteX5" fmla="*/ 2514600 w 5029200"/>
                <a:gd name="connsiteY5" fmla="*/ 0 h 5029200"/>
                <a:gd name="connsiteX6" fmla="*/ 5029200 w 5029200"/>
                <a:gd name="connsiteY6" fmla="*/ 2514600 h 5029200"/>
                <a:gd name="connsiteX7" fmla="*/ 2514600 w 5029200"/>
                <a:gd name="connsiteY7" fmla="*/ 5029200 h 5029200"/>
                <a:gd name="connsiteX8" fmla="*/ 0 w 5029200"/>
                <a:gd name="connsiteY8" fmla="*/ 2514600 h 5029200"/>
                <a:gd name="connsiteX9" fmla="*/ 2514600 w 5029200"/>
                <a:gd name="connsiteY9" fmla="*/ 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29200" h="5029200">
                  <a:moveTo>
                    <a:pt x="2514601" y="458626"/>
                  </a:moveTo>
                  <a:cubicBezTo>
                    <a:pt x="1379117" y="458626"/>
                    <a:pt x="458626" y="1379117"/>
                    <a:pt x="458626" y="2514601"/>
                  </a:cubicBezTo>
                  <a:cubicBezTo>
                    <a:pt x="458626" y="3650085"/>
                    <a:pt x="1379117" y="4570576"/>
                    <a:pt x="2514601" y="4570576"/>
                  </a:cubicBezTo>
                  <a:cubicBezTo>
                    <a:pt x="3650085" y="4570576"/>
                    <a:pt x="4570576" y="3650085"/>
                    <a:pt x="4570576" y="2514601"/>
                  </a:cubicBezTo>
                  <a:cubicBezTo>
                    <a:pt x="4570576" y="1379117"/>
                    <a:pt x="3650085" y="458626"/>
                    <a:pt x="2514601" y="458626"/>
                  </a:cubicBezTo>
                  <a:close/>
                  <a:moveTo>
                    <a:pt x="2514600" y="0"/>
                  </a:moveTo>
                  <a:cubicBezTo>
                    <a:pt x="3903375" y="0"/>
                    <a:pt x="5029200" y="1125825"/>
                    <a:pt x="5029200" y="2514600"/>
                  </a:cubicBezTo>
                  <a:cubicBezTo>
                    <a:pt x="5029200" y="3903375"/>
                    <a:pt x="3903375" y="5029200"/>
                    <a:pt x="2514600" y="5029200"/>
                  </a:cubicBezTo>
                  <a:cubicBezTo>
                    <a:pt x="1125825" y="5029200"/>
                    <a:pt x="0" y="3903375"/>
                    <a:pt x="0" y="2514600"/>
                  </a:cubicBezTo>
                  <a:cubicBezTo>
                    <a:pt x="0" y="1125825"/>
                    <a:pt x="1125825" y="0"/>
                    <a:pt x="2514600" y="0"/>
                  </a:cubicBezTo>
                  <a:close/>
                </a:path>
              </a:pathLst>
            </a:custGeom>
            <a:solidFill>
              <a:schemeClr val="bg1">
                <a:alpha val="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59" name="Title 1"/>
          <p:cNvSpPr>
            <a:spLocks noGrp="1"/>
          </p:cNvSpPr>
          <p:nvPr>
            <p:ph type="title"/>
          </p:nvPr>
        </p:nvSpPr>
        <p:spPr>
          <a:xfrm>
            <a:off x="508177" y="4121155"/>
            <a:ext cx="11175647" cy="1860275"/>
          </a:xfrm>
        </p:spPr>
        <p:txBody>
          <a:bodyPr>
            <a:noAutofit/>
          </a:bodyPr>
          <a:lstStyle/>
          <a:p>
            <a:r>
              <a:rPr lang="en-US" dirty="0"/>
              <a:t>RV store </a:t>
            </a:r>
            <a:r>
              <a:rPr lang="en-US" dirty="0" err="1"/>
              <a:t>kubernetes</a:t>
            </a:r>
            <a:r>
              <a:rPr lang="en-US" dirty="0"/>
              <a:t> hackathon</a:t>
            </a:r>
          </a:p>
        </p:txBody>
      </p:sp>
      <p:pic>
        <p:nvPicPr>
          <p:cNvPr id="10" name="Picture 9">
            <a:extLst>
              <a:ext uri="{FF2B5EF4-FFF2-40B4-BE49-F238E27FC236}">
                <a16:creationId xmlns:a16="http://schemas.microsoft.com/office/drawing/2014/main" id="{08351D69-793E-3C42-AC97-CE6469DE88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673" y="2509169"/>
            <a:ext cx="2095500" cy="1803400"/>
          </a:xfrm>
          <a:prstGeom prst="rect">
            <a:avLst/>
          </a:prstGeom>
        </p:spPr>
      </p:pic>
    </p:spTree>
    <p:extLst>
      <p:ext uri="{BB962C8B-B14F-4D97-AF65-F5344CB8AC3E}">
        <p14:creationId xmlns:p14="http://schemas.microsoft.com/office/powerpoint/2010/main" val="24562297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9"/>
                                        </p:tgtEl>
                                        <p:attrNameLst>
                                          <p:attrName>style.visibility</p:attrName>
                                        </p:attrNameLst>
                                      </p:cBhvr>
                                      <p:to>
                                        <p:strVal val="visible"/>
                                      </p:to>
                                    </p:set>
                                    <p:anim calcmode="lin" valueType="num">
                                      <p:cBhvr additive="base">
                                        <p:cTn id="11" dur="500" fill="hold"/>
                                        <p:tgtEl>
                                          <p:spTgt spid="259"/>
                                        </p:tgtEl>
                                        <p:attrNameLst>
                                          <p:attrName>ppt_x</p:attrName>
                                        </p:attrNameLst>
                                      </p:cBhvr>
                                      <p:tavLst>
                                        <p:tav tm="0">
                                          <p:val>
                                            <p:strVal val="#ppt_x"/>
                                          </p:val>
                                        </p:tav>
                                        <p:tav tm="100000">
                                          <p:val>
                                            <p:strVal val="#ppt_x"/>
                                          </p:val>
                                        </p:tav>
                                      </p:tavLst>
                                    </p:anim>
                                    <p:anim calcmode="lin" valueType="num">
                                      <p:cBhvr additive="base">
                                        <p:cTn id="12" dur="500" fill="hold"/>
                                        <p:tgtEl>
                                          <p:spTgt spid="2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p:cNvGrpSpPr/>
          <p:nvPr/>
        </p:nvGrpSpPr>
        <p:grpSpPr>
          <a:xfrm>
            <a:off x="-1" y="0"/>
            <a:ext cx="12206689" cy="3390315"/>
            <a:chOff x="-1" y="0"/>
            <a:chExt cx="12206689" cy="3390315"/>
          </a:xfrm>
        </p:grpSpPr>
        <p:pic>
          <p:nvPicPr>
            <p:cNvPr id="9" name="Picture 8" descr="https://images.unsplash.com/photo-1428677361686-f9d23be145c9?fit=crop&amp;fm=jpg&amp;h=1000&amp;ixjsv=2.0.0&amp;ixlib=rb-0.3.5&amp;q=80&amp;w=1925"/>
            <p:cNvPicPr>
              <a:picLocks noChangeAspect="1" noChangeArrowheads="1"/>
            </p:cNvPicPr>
            <p:nvPr/>
          </p:nvPicPr>
          <p:blipFill rotWithShape="1">
            <a:blip r:embed="rId2">
              <a:duotone>
                <a:prstClr val="black"/>
                <a:schemeClr val="accent1">
                  <a:tint val="45000"/>
                  <a:satMod val="400000"/>
                </a:schemeClr>
              </a:duotone>
              <a:extLst>
                <a:ext uri="{28A0092B-C50C-407E-A947-70E740481C1C}">
                  <a14:useLocalDpi xmlns:a14="http://schemas.microsoft.com/office/drawing/2010/main" val="0"/>
                </a:ext>
              </a:extLst>
            </a:blip>
            <a:srcRect r="3214" b="48190"/>
            <a:stretch/>
          </p:blipFill>
          <p:spPr bwMode="auto">
            <a:xfrm>
              <a:off x="0" y="1"/>
              <a:ext cx="12192000" cy="3390314"/>
            </a:xfrm>
            <a:custGeom>
              <a:avLst/>
              <a:gdLst>
                <a:gd name="connsiteX0" fmla="*/ 0 w 12192000"/>
                <a:gd name="connsiteY0" fmla="*/ 0 h 6543811"/>
                <a:gd name="connsiteX1" fmla="*/ 12192000 w 12192000"/>
                <a:gd name="connsiteY1" fmla="*/ 0 h 6543811"/>
                <a:gd name="connsiteX2" fmla="*/ 12192000 w 12192000"/>
                <a:gd name="connsiteY2" fmla="*/ 6543811 h 6543811"/>
                <a:gd name="connsiteX3" fmla="*/ 0 w 12192000"/>
                <a:gd name="connsiteY3" fmla="*/ 6543811 h 6543811"/>
              </a:gdLst>
              <a:ahLst/>
              <a:cxnLst>
                <a:cxn ang="0">
                  <a:pos x="connsiteX0" y="connsiteY0"/>
                </a:cxn>
                <a:cxn ang="0">
                  <a:pos x="connsiteX1" y="connsiteY1"/>
                </a:cxn>
                <a:cxn ang="0">
                  <a:pos x="connsiteX2" y="connsiteY2"/>
                </a:cxn>
                <a:cxn ang="0">
                  <a:pos x="connsiteX3" y="connsiteY3"/>
                </a:cxn>
              </a:cxnLst>
              <a:rect l="l" t="t" r="r" b="b"/>
              <a:pathLst>
                <a:path w="12192000" h="6543811">
                  <a:moveTo>
                    <a:pt x="0" y="0"/>
                  </a:moveTo>
                  <a:lnTo>
                    <a:pt x="12192000" y="0"/>
                  </a:lnTo>
                  <a:lnTo>
                    <a:pt x="12192000" y="6543811"/>
                  </a:lnTo>
                  <a:lnTo>
                    <a:pt x="0" y="6543811"/>
                  </a:lnTo>
                  <a:close/>
                </a:path>
              </a:pathLst>
            </a:custGeom>
            <a:noFill/>
            <a:extLst>
              <a:ext uri="{909E8E84-426E-40DD-AFC4-6F175D3DCCD1}">
                <a14:hiddenFill xmlns:a14="http://schemas.microsoft.com/office/drawing/2010/main">
                  <a:solidFill>
                    <a:srgbClr val="FFFFFF"/>
                  </a:solidFill>
                </a14:hiddenFill>
              </a:ext>
            </a:extLst>
          </p:spPr>
        </p:pic>
        <p:grpSp>
          <p:nvGrpSpPr>
            <p:cNvPr id="23" name="Group 22"/>
            <p:cNvGrpSpPr/>
            <p:nvPr/>
          </p:nvGrpSpPr>
          <p:grpSpPr>
            <a:xfrm>
              <a:off x="-1" y="0"/>
              <a:ext cx="12206689" cy="3390315"/>
              <a:chOff x="-1" y="0"/>
              <a:chExt cx="12206689" cy="3390315"/>
            </a:xfrm>
          </p:grpSpPr>
          <p:sp>
            <p:nvSpPr>
              <p:cNvPr id="10" name="AutoShape 30"/>
              <p:cNvSpPr>
                <a:spLocks/>
              </p:cNvSpPr>
              <p:nvPr/>
            </p:nvSpPr>
            <p:spPr bwMode="auto">
              <a:xfrm>
                <a:off x="-1" y="0"/>
                <a:ext cx="12206689" cy="339031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solidFill>
                <a:schemeClr val="tx1">
                  <a:lumMod val="85000"/>
                  <a:lumOff val="15000"/>
                  <a:alpha val="59000"/>
                </a:schemeClr>
              </a:solidFill>
              <a:ln>
                <a:noFill/>
              </a:ln>
              <a:effectLst/>
            </p:spPr>
            <p:txBody>
              <a:bodyPr lIns="45719" tIns="45719" rIns="45719" bIns="45719" anchor="ctr"/>
              <a:lstStyle/>
              <a:p>
                <a:endParaRPr lang="es-ES">
                  <a:solidFill>
                    <a:prstClr val="white"/>
                  </a:solidFill>
                  <a:latin typeface="Roboto Light"/>
                  <a:cs typeface="Lato" charset="0"/>
                </a:endParaRPr>
              </a:p>
            </p:txBody>
          </p:sp>
          <p:cxnSp>
            <p:nvCxnSpPr>
              <p:cNvPr id="4" name="Straight Connector 3"/>
              <p:cNvCxnSpPr>
                <a:stCxn id="9" idx="3"/>
                <a:endCxn id="9" idx="2"/>
              </p:cNvCxnSpPr>
              <p:nvPr/>
            </p:nvCxnSpPr>
            <p:spPr>
              <a:xfrm>
                <a:off x="0" y="3390315"/>
                <a:ext cx="12192000" cy="0"/>
              </a:xfrm>
              <a:prstGeom prst="line">
                <a:avLst/>
              </a:prstGeom>
              <a:ln w="76200">
                <a:solidFill>
                  <a:srgbClr val="018CCF"/>
                </a:solidFill>
              </a:ln>
              <a:effectLst/>
            </p:spPr>
            <p:style>
              <a:lnRef idx="2">
                <a:schemeClr val="accent1"/>
              </a:lnRef>
              <a:fillRef idx="0">
                <a:schemeClr val="accent1"/>
              </a:fillRef>
              <a:effectRef idx="1">
                <a:schemeClr val="accent1"/>
              </a:effectRef>
              <a:fontRef idx="minor">
                <a:schemeClr val="tx1"/>
              </a:fontRef>
            </p:style>
          </p:cxnSp>
        </p:grpSp>
      </p:grpSp>
      <p:sp>
        <p:nvSpPr>
          <p:cNvPr id="26" name="Title 1">
            <a:extLst>
              <a:ext uri="{FF2B5EF4-FFF2-40B4-BE49-F238E27FC236}">
                <a16:creationId xmlns:a16="http://schemas.microsoft.com/office/drawing/2014/main" id="{7F82BBDF-41F9-4C40-A0EC-B48067D59735}"/>
              </a:ext>
            </a:extLst>
          </p:cNvPr>
          <p:cNvSpPr txBox="1">
            <a:spLocks/>
          </p:cNvSpPr>
          <p:nvPr/>
        </p:nvSpPr>
        <p:spPr>
          <a:xfrm>
            <a:off x="449949" y="1623634"/>
            <a:ext cx="11175647" cy="6096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5400" kern="1200">
                <a:solidFill>
                  <a:srgbClr val="018CCF"/>
                </a:solidFill>
                <a:latin typeface="Bebas Neue Regular" panose="020B0606020202050201" pitchFamily="34" charset="0"/>
                <a:ea typeface="+mj-ea"/>
                <a:cs typeface="+mj-cs"/>
              </a:defRPr>
            </a:lvl1pPr>
          </a:lstStyle>
          <a:p>
            <a:r>
              <a:rPr lang="en-US" sz="9600" dirty="0" err="1">
                <a:solidFill>
                  <a:prstClr val="white"/>
                </a:solidFill>
              </a:rPr>
              <a:t>Rv</a:t>
            </a:r>
            <a:r>
              <a:rPr lang="en-US" sz="9600" dirty="0">
                <a:solidFill>
                  <a:prstClr val="white"/>
                </a:solidFill>
              </a:rPr>
              <a:t> store</a:t>
            </a:r>
            <a:endParaRPr lang="en-US" sz="9600" dirty="0"/>
          </a:p>
        </p:txBody>
      </p:sp>
      <p:pic>
        <p:nvPicPr>
          <p:cNvPr id="27" name="Picture 26">
            <a:extLst>
              <a:ext uri="{FF2B5EF4-FFF2-40B4-BE49-F238E27FC236}">
                <a16:creationId xmlns:a16="http://schemas.microsoft.com/office/drawing/2014/main" id="{639BE61C-965A-B94A-B5C1-2DC00D184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6241" y="2488616"/>
            <a:ext cx="2095500" cy="1803400"/>
          </a:xfrm>
          <a:prstGeom prst="rect">
            <a:avLst/>
          </a:prstGeom>
        </p:spPr>
      </p:pic>
    </p:spTree>
    <p:extLst>
      <p:ext uri="{BB962C8B-B14F-4D97-AF65-F5344CB8AC3E}">
        <p14:creationId xmlns:p14="http://schemas.microsoft.com/office/powerpoint/2010/main" val="14418706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838FAD-1705-3E4B-8B0A-442E96ED265F}"/>
              </a:ext>
            </a:extLst>
          </p:cNvPr>
          <p:cNvSpPr/>
          <p:nvPr/>
        </p:nvSpPr>
        <p:spPr>
          <a:xfrm>
            <a:off x="0" y="1117600"/>
            <a:ext cx="12192000" cy="5740400"/>
          </a:xfrm>
          <a:prstGeom prst="rect">
            <a:avLst/>
          </a:prstGeom>
          <a:solidFill>
            <a:schemeClr val="bg1">
              <a:lumMod val="75000"/>
            </a:schemeClr>
          </a:solidFill>
          <a:ln w="381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err="1">
                <a:solidFill>
                  <a:prstClr val="white"/>
                </a:solidFill>
              </a:rPr>
              <a:t>RVStore</a:t>
            </a:r>
            <a:r>
              <a:rPr lang="en-US" sz="6000" dirty="0">
                <a:solidFill>
                  <a:prstClr val="white"/>
                </a:solidFill>
              </a:rPr>
              <a:t> - </a:t>
            </a:r>
            <a:r>
              <a:rPr lang="en-US" sz="6000" dirty="0">
                <a:solidFill>
                  <a:schemeClr val="accent3"/>
                </a:solidFill>
              </a:rPr>
              <a:t>overview</a:t>
            </a:r>
            <a:endParaRPr lang="en-US" sz="6000" dirty="0"/>
          </a:p>
        </p:txBody>
      </p:sp>
      <p:pic>
        <p:nvPicPr>
          <p:cNvPr id="3" name="Picture 2" descr="Icon&#10;&#10;Description automatically generated with medium confidence">
            <a:extLst>
              <a:ext uri="{FF2B5EF4-FFF2-40B4-BE49-F238E27FC236}">
                <a16:creationId xmlns:a16="http://schemas.microsoft.com/office/drawing/2014/main" id="{3A69FDE6-68D1-944E-B9AB-C6D1CED3B8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0419" y="1199722"/>
            <a:ext cx="6311162" cy="5624887"/>
          </a:xfrm>
          <a:prstGeom prst="rect">
            <a:avLst/>
          </a:prstGeom>
        </p:spPr>
      </p:pic>
    </p:spTree>
    <p:extLst>
      <p:ext uri="{BB962C8B-B14F-4D97-AF65-F5344CB8AC3E}">
        <p14:creationId xmlns:p14="http://schemas.microsoft.com/office/powerpoint/2010/main" val="556196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RV store is a mock ecommerce application.</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Your task is to get the application running on a Kubernetes cluster.</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The application has the following services, each with their own Docker image: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Angular UI running in Nginx</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Authentication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Order simulator</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Gateway edge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sync service</a:t>
            </a:r>
          </a:p>
          <a:p>
            <a:pPr marL="800100" lvl="1" indent="-342900">
              <a:buFont typeface="Arial" panose="020B0604020202020204" pitchFamily="34" charset="0"/>
              <a:buChar char="•"/>
            </a:pPr>
            <a:r>
              <a:rPr lang="en-US" sz="2000" dirty="0">
                <a:solidFill>
                  <a:schemeClr val="bg1"/>
                </a:solidFill>
                <a:latin typeface="Raleway Medium" panose="020B0603030101060003" pitchFamily="34" charset="77"/>
              </a:rPr>
              <a:t>Product search service (Elasticsearch)</a:t>
            </a:r>
          </a:p>
          <a:p>
            <a:pPr marL="342900" indent="-342900">
              <a:buFont typeface="Arial" panose="020B0604020202020204" pitchFamily="34" charset="0"/>
              <a:buChar char="•"/>
            </a:pPr>
            <a:r>
              <a:rPr lang="en-US" sz="2000" dirty="0">
                <a:solidFill>
                  <a:schemeClr val="bg1"/>
                </a:solidFill>
                <a:latin typeface="Raleway Medium" panose="020B0603030101060003" pitchFamily="34" charset="77"/>
              </a:rPr>
              <a:t>Solutions are provided in the </a:t>
            </a: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But try to only use them to get unstuck on a specific problem!</a:t>
            </a:r>
          </a:p>
          <a:p>
            <a:pPr marL="342900" indent="-342900">
              <a:buFont typeface="Arial" panose="020B0604020202020204" pitchFamily="34" charset="0"/>
              <a:buChar char="•"/>
            </a:pPr>
            <a:r>
              <a:rPr lang="en-US" sz="2000" dirty="0" err="1">
                <a:solidFill>
                  <a:schemeClr val="bg1"/>
                </a:solidFill>
                <a:latin typeface="Raleway Medium" panose="020B0603030101060003" pitchFamily="34" charset="77"/>
              </a:rPr>
              <a:t>Github</a:t>
            </a:r>
            <a:r>
              <a:rPr lang="en-US" sz="2000" dirty="0">
                <a:solidFill>
                  <a:schemeClr val="bg1"/>
                </a:solidFill>
                <a:latin typeface="Raleway Medium" panose="020B0603030101060003" pitchFamily="34" charset="77"/>
              </a:rPr>
              <a:t> repo is at https://</a:t>
            </a:r>
            <a:r>
              <a:rPr lang="en-US" sz="2000" dirty="0" err="1">
                <a:solidFill>
                  <a:schemeClr val="bg1"/>
                </a:solidFill>
                <a:latin typeface="Raleway Medium" panose="020B0603030101060003" pitchFamily="34" charset="77"/>
              </a:rPr>
              <a:t>www.github.com</a:t>
            </a:r>
            <a:r>
              <a:rPr lang="en-US" sz="2000" dirty="0">
                <a:solidFill>
                  <a:schemeClr val="bg1"/>
                </a:solidFill>
                <a:latin typeface="Raleway Medium" panose="020B0603030101060003" pitchFamily="34" charset="77"/>
              </a:rPr>
              <a:t>/</a:t>
            </a:r>
            <a:r>
              <a:rPr lang="en-US" sz="2000" dirty="0" err="1">
                <a:solidFill>
                  <a:schemeClr val="bg1"/>
                </a:solidFill>
                <a:latin typeface="Raleway Medium" panose="020B0603030101060003" pitchFamily="34" charset="77"/>
              </a:rPr>
              <a:t>VergeOps</a:t>
            </a:r>
            <a:r>
              <a:rPr lang="en-US" sz="2000" dirty="0">
                <a:solidFill>
                  <a:schemeClr val="bg1"/>
                </a:solidFill>
                <a:latin typeface="Raleway Medium" panose="020B0603030101060003" pitchFamily="34" charset="77"/>
              </a:rPr>
              <a:t>/k8s-rvstore</a:t>
            </a:r>
          </a:p>
          <a:p>
            <a:endParaRPr lang="en-US" sz="20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overview</a:t>
            </a:r>
            <a:endParaRPr lang="en-US" sz="6000" dirty="0"/>
          </a:p>
        </p:txBody>
      </p:sp>
    </p:spTree>
    <p:extLst>
      <p:ext uri="{BB962C8B-B14F-4D97-AF65-F5344CB8AC3E}">
        <p14:creationId xmlns:p14="http://schemas.microsoft.com/office/powerpoint/2010/main" val="27950830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70537"/>
          </a:xfrm>
          <a:prstGeom prst="rect">
            <a:avLst/>
          </a:prstGeom>
          <a:noFill/>
        </p:spPr>
        <p:txBody>
          <a:bodyPr wrap="square" rtlCol="0">
            <a:spAutoFit/>
          </a:bodyPr>
          <a:lstStyle/>
          <a:p>
            <a:r>
              <a:rPr lang="en-US" sz="1600" dirty="0">
                <a:solidFill>
                  <a:schemeClr val="bg1"/>
                </a:solidFill>
                <a:latin typeface="Raleway Medium" panose="020B0603030101060003" pitchFamily="34" charset="77"/>
              </a:rPr>
              <a:t>Your humble instructor is playing the role of developer. I’ve written an application made up of 6 services. But I need your expertise to get it running on Kubernetes. All I know is the application code and environment variables needed.</a:t>
            </a:r>
          </a:p>
          <a:p>
            <a:endParaRPr lang="en-US" sz="1600" dirty="0">
              <a:solidFill>
                <a:schemeClr val="bg1"/>
              </a:solidFill>
              <a:latin typeface="Raleway Medium" panose="020B0603030101060003" pitchFamily="34" charset="77"/>
            </a:endParaRPr>
          </a:p>
          <a:p>
            <a:r>
              <a:rPr lang="en-US" sz="1600" dirty="0">
                <a:solidFill>
                  <a:schemeClr val="bg1"/>
                </a:solidFill>
                <a:latin typeface="Raleway Medium" panose="020B0603030101060003" pitchFamily="34" charset="77"/>
              </a:rPr>
              <a:t>Your goals are (in order of importance):</a:t>
            </a:r>
          </a:p>
          <a:p>
            <a:pPr marL="457200" indent="-457200">
              <a:buFont typeface="+mj-lt"/>
              <a:buAutoNum type="arabicPeriod"/>
            </a:pPr>
            <a:r>
              <a:rPr lang="en-US" sz="1600" dirty="0">
                <a:solidFill>
                  <a:schemeClr val="bg1"/>
                </a:solidFill>
                <a:latin typeface="Raleway Medium" panose="020B0603030101060003" pitchFamily="34" charset="77"/>
              </a:rPr>
              <a:t>Set up the application to run in Kubernetes. For this hackathon, </a:t>
            </a:r>
            <a:r>
              <a:rPr lang="en-US" sz="1600" dirty="0" err="1">
                <a:solidFill>
                  <a:schemeClr val="bg1"/>
                </a:solidFill>
                <a:latin typeface="Raleway Medium" panose="020B0603030101060003" pitchFamily="34" charset="77"/>
              </a:rPr>
              <a:t>Minikube</a:t>
            </a:r>
            <a:r>
              <a:rPr lang="en-US" sz="1600" dirty="0">
                <a:solidFill>
                  <a:schemeClr val="bg1"/>
                </a:solidFill>
                <a:latin typeface="Raleway Medium" panose="020B0603030101060003" pitchFamily="34" charset="77"/>
              </a:rPr>
              <a:t> or Docker Kubernetes for Desktop is fine.</a:t>
            </a:r>
          </a:p>
          <a:p>
            <a:pPr marL="457200" indent="-457200">
              <a:buFont typeface="+mj-lt"/>
              <a:buAutoNum type="arabicPeriod"/>
            </a:pPr>
            <a:r>
              <a:rPr lang="en-US" sz="1600" dirty="0">
                <a:solidFill>
                  <a:schemeClr val="bg1"/>
                </a:solidFill>
                <a:latin typeface="Raleway Medium" panose="020B0603030101060003" pitchFamily="34" charset="77"/>
              </a:rPr>
              <a:t>Use </a:t>
            </a:r>
            <a:r>
              <a:rPr lang="en-US" sz="1600" dirty="0" err="1">
                <a:solidFill>
                  <a:schemeClr val="bg1"/>
                </a:solidFill>
                <a:latin typeface="Raleway Medium" panose="020B0603030101060003" pitchFamily="34" charset="77"/>
              </a:rPr>
              <a:t>ConfigMaps</a:t>
            </a:r>
            <a:r>
              <a:rPr lang="en-US" sz="1600" dirty="0">
                <a:solidFill>
                  <a:schemeClr val="bg1"/>
                </a:solidFill>
                <a:latin typeface="Raleway Medium" panose="020B0603030101060003" pitchFamily="34" charset="77"/>
              </a:rPr>
              <a:t> to provide environment variables, inject product data, and put any sensitive information into secrets.</a:t>
            </a:r>
          </a:p>
          <a:p>
            <a:pPr marL="457200" indent="-457200">
              <a:buFont typeface="+mj-lt"/>
              <a:buAutoNum type="arabicPeriod"/>
            </a:pPr>
            <a:r>
              <a:rPr lang="en-US" sz="1600" dirty="0">
                <a:solidFill>
                  <a:schemeClr val="bg1"/>
                </a:solidFill>
                <a:latin typeface="Raleway Medium" panose="020B0603030101060003" pitchFamily="34" charset="77"/>
              </a:rPr>
              <a:t>Ensure that only public services are accessible outside the cluster. These are the gateway service and the UI.</a:t>
            </a:r>
          </a:p>
          <a:p>
            <a:pPr marL="457200" indent="-457200">
              <a:buFont typeface="+mj-lt"/>
              <a:buAutoNum type="arabicPeriod"/>
            </a:pPr>
            <a:r>
              <a:rPr lang="en-US" sz="1600" dirty="0">
                <a:solidFill>
                  <a:schemeClr val="bg1"/>
                </a:solidFill>
                <a:latin typeface="Raleway Medium" panose="020B0603030101060003" pitchFamily="34" charset="77"/>
              </a:rPr>
              <a:t>Make the app fault-tolerant</a:t>
            </a:r>
          </a:p>
          <a:p>
            <a:pPr marL="914400" lvl="1" indent="-457200">
              <a:buFont typeface="+mj-lt"/>
              <a:buAutoNum type="arabicPeriod"/>
            </a:pPr>
            <a:r>
              <a:rPr lang="en-US" sz="1600" dirty="0">
                <a:solidFill>
                  <a:schemeClr val="bg1"/>
                </a:solidFill>
                <a:latin typeface="Raleway Medium" panose="020B0603030101060003" pitchFamily="34" charset="77"/>
              </a:rPr>
              <a:t>Multiple copies of services</a:t>
            </a:r>
          </a:p>
          <a:p>
            <a:pPr marL="914400" lvl="1" indent="-457200">
              <a:buFont typeface="+mj-lt"/>
              <a:buAutoNum type="arabicPeriod"/>
            </a:pPr>
            <a:r>
              <a:rPr lang="en-US" sz="1600" dirty="0">
                <a:solidFill>
                  <a:schemeClr val="bg1"/>
                </a:solidFill>
                <a:latin typeface="Raleway Medium" panose="020B0603030101060003" pitchFamily="34" charset="77"/>
              </a:rPr>
              <a:t>Set up probes</a:t>
            </a:r>
          </a:p>
          <a:p>
            <a:pPr marL="457200" indent="-457200">
              <a:buFont typeface="+mj-lt"/>
              <a:buAutoNum type="arabicPeriod"/>
            </a:pPr>
            <a:r>
              <a:rPr lang="en-US" sz="1600" dirty="0">
                <a:solidFill>
                  <a:schemeClr val="bg1"/>
                </a:solidFill>
                <a:latin typeface="Raleway Medium" panose="020B0603030101060003" pitchFamily="34" charset="77"/>
              </a:rPr>
              <a:t>For MongoDB, set up a volume mapping to your hard drive so that the MongoDB pod can be thrown out and not lose orders.</a:t>
            </a:r>
          </a:p>
          <a:p>
            <a:pPr marL="457200" indent="-457200">
              <a:buFont typeface="+mj-lt"/>
              <a:buAutoNum type="arabicPeriod"/>
            </a:pPr>
            <a:r>
              <a:rPr lang="en-US" sz="1600" dirty="0">
                <a:solidFill>
                  <a:schemeClr val="bg1"/>
                </a:solidFill>
                <a:latin typeface="Raleway Medium" panose="020B0603030101060003" pitchFamily="34" charset="77"/>
              </a:rPr>
              <a:t>If we covered </a:t>
            </a:r>
            <a:r>
              <a:rPr lang="en-US" sz="1600" dirty="0" err="1">
                <a:solidFill>
                  <a:schemeClr val="bg1"/>
                </a:solidFill>
                <a:latin typeface="Raleway Medium" panose="020B0603030101060003" pitchFamily="34" charset="77"/>
              </a:rPr>
              <a:t>HorizontalPodAutoscaler</a:t>
            </a:r>
            <a:r>
              <a:rPr lang="en-US" sz="1600" dirty="0">
                <a:solidFill>
                  <a:schemeClr val="bg1"/>
                </a:solidFill>
                <a:latin typeface="Raleway Medium" panose="020B0603030101060003" pitchFamily="34" charset="77"/>
              </a:rPr>
              <a:t> in this class, try adding scaling to one of your deployments, like the product API.</a:t>
            </a:r>
          </a:p>
          <a:p>
            <a:pPr marL="457200" indent="-457200">
              <a:buFont typeface="+mj-lt"/>
              <a:buAutoNum type="arabicPeriod"/>
            </a:pPr>
            <a:endParaRPr lang="en-US" sz="16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8748074" cy="609600"/>
          </a:xfrm>
        </p:spPr>
        <p:txBody>
          <a:bodyPr>
            <a:noAutofit/>
          </a:bodyPr>
          <a:lstStyle/>
          <a:p>
            <a:pPr algn="l"/>
            <a:r>
              <a:rPr lang="en-US" sz="6000" dirty="0">
                <a:solidFill>
                  <a:prstClr val="white"/>
                </a:solidFill>
              </a:rPr>
              <a:t>hackathon - </a:t>
            </a:r>
            <a:r>
              <a:rPr lang="en-US" sz="6000" dirty="0">
                <a:solidFill>
                  <a:schemeClr val="accent3"/>
                </a:solidFill>
              </a:rPr>
              <a:t>objectives</a:t>
            </a:r>
            <a:endParaRPr lang="en-US" sz="6000" dirty="0"/>
          </a:p>
        </p:txBody>
      </p:sp>
    </p:spTree>
    <p:extLst>
      <p:ext uri="{BB962C8B-B14F-4D97-AF65-F5344CB8AC3E}">
        <p14:creationId xmlns:p14="http://schemas.microsoft.com/office/powerpoint/2010/main" val="7652757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708981"/>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Exercises so far have been very simple and superficial. This is by design, as I want you to get the deep dive knowledge from this hackathon.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This hackathon is designed to push you. It is intended to make you a little uncomfortable. You may not enjoy it (at least until the end when you have it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The struggle is where the learning is. You will scratch your head, wonder what’s going on. This is designed to mimic real life so that you can troubleshoot, then come to me (the developer) to get the proper information.</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Past classes have overwhelmingly told me that this is the best part of the class because students come away with a solid foundation of Docker and Kubernetes and have confidence that they can go implement a real application.</a:t>
            </a:r>
            <a:endParaRPr lang="en-US" sz="2400" dirty="0">
              <a:solidFill>
                <a:schemeClr val="bg1"/>
              </a:solidFill>
              <a:latin typeface="Raleway Medium" panose="020B0603030101060003" pitchFamily="34" charset="77"/>
            </a:endParaRP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learning through the pain</a:t>
            </a:r>
            <a:endParaRPr lang="en-US" sz="6000" dirty="0"/>
          </a:p>
        </p:txBody>
      </p:sp>
    </p:spTree>
    <p:extLst>
      <p:ext uri="{BB962C8B-B14F-4D97-AF65-F5344CB8AC3E}">
        <p14:creationId xmlns:p14="http://schemas.microsoft.com/office/powerpoint/2010/main" val="25931843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https://images.unsplash.com/reserve/NV0eHnNkQDHA21GC3BAJ_Paris%20Louvr.jpg?ixlib=rb-0.3.5&amp;q=80&amp;fm=jpg&amp;w=1080&amp;fit=max&amp;s=4c69a58895596b711a6d5b59a53b1dc5"/>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l="127" b="15625"/>
          <a:stretch>
            <a:fillRect/>
          </a:stretch>
        </p:blipFill>
        <p:spPr bwMode="auto">
          <a:xfrm>
            <a:off x="0" y="7826"/>
            <a:ext cx="12176562" cy="6858000"/>
          </a:xfrm>
          <a:custGeom>
            <a:avLst/>
            <a:gdLst>
              <a:gd name="connsiteX0" fmla="*/ 0 w 12176562"/>
              <a:gd name="connsiteY0" fmla="*/ 0 h 6858000"/>
              <a:gd name="connsiteX1" fmla="*/ 12176562 w 12176562"/>
              <a:gd name="connsiteY1" fmla="*/ 0 h 6858000"/>
              <a:gd name="connsiteX2" fmla="*/ 12176562 w 12176562"/>
              <a:gd name="connsiteY2" fmla="*/ 6858000 h 6858000"/>
              <a:gd name="connsiteX3" fmla="*/ 0 w 121765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76562" h="6858000">
                <a:moveTo>
                  <a:pt x="0" y="0"/>
                </a:moveTo>
                <a:lnTo>
                  <a:pt x="12176562" y="0"/>
                </a:lnTo>
                <a:lnTo>
                  <a:pt x="12176562"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8" name="Rectangle 17"/>
          <p:cNvSpPr/>
          <p:nvPr/>
        </p:nvSpPr>
        <p:spPr>
          <a:xfrm>
            <a:off x="0" y="0"/>
            <a:ext cx="12192000" cy="6858000"/>
          </a:xfrm>
          <a:prstGeom prst="rect">
            <a:avLst/>
          </a:prstGeom>
          <a:solidFill>
            <a:schemeClr val="tx1">
              <a:alpha val="5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dirty="0">
              <a:solidFill>
                <a:prstClr val="white"/>
              </a:solidFill>
            </a:endParaRPr>
          </a:p>
        </p:txBody>
      </p:sp>
      <p:sp>
        <p:nvSpPr>
          <p:cNvPr id="4" name="TextBox 3">
            <a:extLst>
              <a:ext uri="{FF2B5EF4-FFF2-40B4-BE49-F238E27FC236}">
                <a16:creationId xmlns:a16="http://schemas.microsoft.com/office/drawing/2014/main" id="{2155A478-4583-2147-AD91-499CD48BC61C}"/>
              </a:ext>
            </a:extLst>
          </p:cNvPr>
          <p:cNvSpPr txBox="1"/>
          <p:nvPr/>
        </p:nvSpPr>
        <p:spPr>
          <a:xfrm>
            <a:off x="1311897" y="1168924"/>
            <a:ext cx="9398524" cy="4401205"/>
          </a:xfrm>
          <a:prstGeom prst="rect">
            <a:avLst/>
          </a:prstGeom>
          <a:noFill/>
        </p:spPr>
        <p:txBody>
          <a:bodyPr wrap="square" rtlCol="0">
            <a:spAutoFit/>
          </a:bodyPr>
          <a:lstStyle/>
          <a:p>
            <a:r>
              <a:rPr lang="en-US" sz="2000" dirty="0">
                <a:solidFill>
                  <a:schemeClr val="bg1"/>
                </a:solidFill>
                <a:latin typeface="Raleway Medium" panose="020B0603030101060003" pitchFamily="34" charset="77"/>
              </a:rPr>
              <a:t>It is best to start out as simple as possible. Eliminate any variables that might muddy up what you’re doing.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Pick a service that is the simplest and start there. Implement it, get it running, then move on. Don’t try to just write all the files at once then wonder why things aren’t working. Build from simple to complex in an iterative process. The UI service is a good place to start since it just serves static information and has no dependencies on other services.</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Save things like fault-tolerance for later. Don’t use multiple copies of a service yet. Don’t add probes. Save that for once it’s working.</a:t>
            </a:r>
          </a:p>
          <a:p>
            <a:endParaRPr lang="en-US" sz="2000" dirty="0">
              <a:solidFill>
                <a:schemeClr val="bg1"/>
              </a:solidFill>
              <a:latin typeface="Raleway Medium" panose="020B0603030101060003" pitchFamily="34" charset="77"/>
            </a:endParaRPr>
          </a:p>
          <a:p>
            <a:r>
              <a:rPr lang="en-US" sz="2000" dirty="0">
                <a:solidFill>
                  <a:schemeClr val="bg1"/>
                </a:solidFill>
                <a:latin typeface="Raleway Medium" panose="020B0603030101060003" pitchFamily="34" charset="77"/>
              </a:rPr>
              <a:t>Don’t forget that you can test services directly by making them </a:t>
            </a:r>
            <a:r>
              <a:rPr lang="en-US" sz="2000" dirty="0" err="1">
                <a:solidFill>
                  <a:schemeClr val="bg1"/>
                </a:solidFill>
                <a:latin typeface="Raleway Medium" panose="020B0603030101060003" pitchFamily="34" charset="77"/>
              </a:rPr>
              <a:t>NodePort</a:t>
            </a:r>
            <a:r>
              <a:rPr lang="en-US" sz="2000" dirty="0">
                <a:solidFill>
                  <a:schemeClr val="bg1"/>
                </a:solidFill>
                <a:latin typeface="Raleway Medium" panose="020B0603030101060003" pitchFamily="34" charset="77"/>
              </a:rPr>
              <a:t>, hitting them from other pods, or using </a:t>
            </a:r>
            <a:r>
              <a:rPr lang="en-US" sz="2000" dirty="0" err="1">
                <a:solidFill>
                  <a:schemeClr val="bg1"/>
                </a:solidFill>
                <a:latin typeface="Raleway Medium" panose="020B0603030101060003" pitchFamily="34" charset="77"/>
              </a:rPr>
              <a:t>kubectl</a:t>
            </a:r>
            <a:r>
              <a:rPr lang="en-US" sz="2000" dirty="0">
                <a:solidFill>
                  <a:schemeClr val="bg1"/>
                </a:solidFill>
                <a:latin typeface="Raleway Medium" panose="020B0603030101060003" pitchFamily="34" charset="77"/>
              </a:rPr>
              <a:t> port-forward.</a:t>
            </a:r>
          </a:p>
        </p:txBody>
      </p:sp>
      <p:sp>
        <p:nvSpPr>
          <p:cNvPr id="12" name="Title 1">
            <a:extLst>
              <a:ext uri="{FF2B5EF4-FFF2-40B4-BE49-F238E27FC236}">
                <a16:creationId xmlns:a16="http://schemas.microsoft.com/office/drawing/2014/main" id="{0124313A-91DC-3240-9A34-921CC845B19A}"/>
              </a:ext>
            </a:extLst>
          </p:cNvPr>
          <p:cNvSpPr>
            <a:spLocks noGrp="1"/>
          </p:cNvSpPr>
          <p:nvPr>
            <p:ph type="title"/>
          </p:nvPr>
        </p:nvSpPr>
        <p:spPr>
          <a:xfrm>
            <a:off x="650450" y="369988"/>
            <a:ext cx="10411802" cy="609600"/>
          </a:xfrm>
        </p:spPr>
        <p:txBody>
          <a:bodyPr>
            <a:noAutofit/>
          </a:bodyPr>
          <a:lstStyle/>
          <a:p>
            <a:pPr algn="l"/>
            <a:r>
              <a:rPr lang="en-US" sz="6000" dirty="0">
                <a:solidFill>
                  <a:prstClr val="white"/>
                </a:solidFill>
              </a:rPr>
              <a:t>hackathon – </a:t>
            </a:r>
            <a:r>
              <a:rPr lang="en-US" sz="6000" dirty="0">
                <a:solidFill>
                  <a:schemeClr val="accent3"/>
                </a:solidFill>
              </a:rPr>
              <a:t>helpful hints</a:t>
            </a:r>
            <a:endParaRPr lang="en-US" sz="6000" dirty="0"/>
          </a:p>
        </p:txBody>
      </p:sp>
    </p:spTree>
    <p:extLst>
      <p:ext uri="{BB962C8B-B14F-4D97-AF65-F5344CB8AC3E}">
        <p14:creationId xmlns:p14="http://schemas.microsoft.com/office/powerpoint/2010/main" val="40753700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Influencer - With Logo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18CCF"/>
        </a:solidFill>
        <a:ln w="38100">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ln w="38100"/>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nfluencer - No Logo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49168</TotalTime>
  <Words>1686</Words>
  <Application>Microsoft Macintosh PowerPoint</Application>
  <PresentationFormat>Widescreen</PresentationFormat>
  <Paragraphs>179</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Bebas Neue Regular</vt:lpstr>
      <vt:lpstr>Calibri</vt:lpstr>
      <vt:lpstr>Raleway Medium</vt:lpstr>
      <vt:lpstr>Roboto Light</vt:lpstr>
      <vt:lpstr>Influencer - With Logos</vt:lpstr>
      <vt:lpstr>Influencer - No Logos</vt:lpstr>
      <vt:lpstr>PowerPoint Presentation</vt:lpstr>
      <vt:lpstr>Vitals check</vt:lpstr>
      <vt:lpstr>RV store kubernetes hackathon</vt:lpstr>
      <vt:lpstr>PowerPoint Presentation</vt:lpstr>
      <vt:lpstr>RVStore - overview</vt:lpstr>
      <vt:lpstr>hackathon - overview</vt:lpstr>
      <vt:lpstr>hackathon - objectives</vt:lpstr>
      <vt:lpstr>hackathon – learning through the pain</vt:lpstr>
      <vt:lpstr>hackathon – helpful hints</vt:lpstr>
      <vt:lpstr>Rv store – UI application</vt:lpstr>
      <vt:lpstr>Rv store – product api application</vt:lpstr>
      <vt:lpstr>Rv store – authentication api application</vt:lpstr>
      <vt:lpstr>Rv store – order api application</vt:lpstr>
      <vt:lpstr>Rv store – order simulator application</vt:lpstr>
      <vt:lpstr>Rv store – elasticsearch</vt:lpstr>
      <vt:lpstr>Rv store – api gateway application</vt:lpstr>
      <vt:lpstr>Rv store – product sync application</vt:lpstr>
      <vt:lpstr>Rv store – mongodb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 Noar</dc:creator>
  <cp:lastModifiedBy>Tim Solley</cp:lastModifiedBy>
  <cp:revision>1334</cp:revision>
  <cp:lastPrinted>2019-07-18T18:38:48Z</cp:lastPrinted>
  <dcterms:created xsi:type="dcterms:W3CDTF">2015-11-01T01:40:51Z</dcterms:created>
  <dcterms:modified xsi:type="dcterms:W3CDTF">2021-04-05T16:33:00Z</dcterms:modified>
</cp:coreProperties>
</file>