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21"/>
  </p:notesMasterIdLst>
  <p:sldIdLst>
    <p:sldId id="453" r:id="rId3"/>
    <p:sldId id="681" r:id="rId4"/>
    <p:sldId id="381" r:id="rId5"/>
    <p:sldId id="437" r:id="rId6"/>
    <p:sldId id="765" r:id="rId7"/>
    <p:sldId id="819" r:id="rId8"/>
    <p:sldId id="813" r:id="rId9"/>
    <p:sldId id="814" r:id="rId10"/>
    <p:sldId id="815" r:id="rId11"/>
    <p:sldId id="806" r:id="rId12"/>
    <p:sldId id="808" r:id="rId13"/>
    <p:sldId id="816" r:id="rId14"/>
    <p:sldId id="809" r:id="rId15"/>
    <p:sldId id="810" r:id="rId16"/>
    <p:sldId id="818" r:id="rId17"/>
    <p:sldId id="811" r:id="rId18"/>
    <p:sldId id="817" r:id="rId19"/>
    <p:sldId id="81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F7C5-4072-844D-84BB-984630D16DE9}" v="2" dt="2019-03-13T20:55:10.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6433" autoAdjust="0"/>
  </p:normalViewPr>
  <p:slideViewPr>
    <p:cSldViewPr snapToGrid="0">
      <p:cViewPr varScale="1">
        <p:scale>
          <a:sx n="151" d="100"/>
          <a:sy n="151" d="100"/>
        </p:scale>
        <p:origin x="672" y="200"/>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111BD371-70E0-E84B-8857-CED63AB3596A}"/>
    <pc:docChg chg="custSel addSld modSld">
      <pc:chgData name="Tim Solley" userId="6446f77d-77a0-4f03-b509-0612ab43eae7" providerId="ADAL" clId="{111BD371-70E0-E84B-8857-CED63AB3596A}" dt="2019-01-16T01:28:30.846" v="798" actId="20577"/>
      <pc:docMkLst>
        <pc:docMk/>
      </pc:docMkLst>
      <pc:sldChg chg="modSp">
        <pc:chgData name="Tim Solley" userId="6446f77d-77a0-4f03-b509-0612ab43eae7" providerId="ADAL" clId="{111BD371-70E0-E84B-8857-CED63AB3596A}" dt="2019-01-16T01:23:05.566" v="315" actId="20577"/>
        <pc:sldMkLst>
          <pc:docMk/>
          <pc:sldMk cId="55619640" sldId="765"/>
        </pc:sldMkLst>
        <pc:spChg chg="mod">
          <ac:chgData name="Tim Solley" userId="6446f77d-77a0-4f03-b509-0612ab43eae7" providerId="ADAL" clId="{111BD371-70E0-E84B-8857-CED63AB3596A}" dt="2019-01-16T01:23:05.566" v="315" actId="20577"/>
          <ac:spMkLst>
            <pc:docMk/>
            <pc:sldMk cId="55619640" sldId="765"/>
            <ac:spMk id="4" creationId="{2155A478-4583-2147-AD91-499CD48BC61C}"/>
          </ac:spMkLst>
        </pc:spChg>
      </pc:sldChg>
      <pc:sldChg chg="modSp">
        <pc:chgData name="Tim Solley" userId="6446f77d-77a0-4f03-b509-0612ab43eae7" providerId="ADAL" clId="{111BD371-70E0-E84B-8857-CED63AB3596A}" dt="2019-01-15T01:31:49.794" v="226" actId="20577"/>
        <pc:sldMkLst>
          <pc:docMk/>
          <pc:sldMk cId="3830125298" sldId="806"/>
        </pc:sldMkLst>
        <pc:spChg chg="mod">
          <ac:chgData name="Tim Solley" userId="6446f77d-77a0-4f03-b509-0612ab43eae7" providerId="ADAL" clId="{111BD371-70E0-E84B-8857-CED63AB3596A}" dt="2019-01-15T01:31:49.794" v="226" actId="20577"/>
          <ac:spMkLst>
            <pc:docMk/>
            <pc:sldMk cId="3830125298" sldId="806"/>
            <ac:spMk id="4" creationId="{2155A478-4583-2147-AD91-499CD48BC61C}"/>
          </ac:spMkLst>
        </pc:spChg>
      </pc:sldChg>
      <pc:sldChg chg="modSp">
        <pc:chgData name="Tim Solley" userId="6446f77d-77a0-4f03-b509-0612ab43eae7" providerId="ADAL" clId="{111BD371-70E0-E84B-8857-CED63AB3596A}" dt="2019-01-15T01:32:06.024" v="272" actId="20577"/>
        <pc:sldMkLst>
          <pc:docMk/>
          <pc:sldMk cId="419806019" sldId="808"/>
        </pc:sldMkLst>
        <pc:spChg chg="mod">
          <ac:chgData name="Tim Solley" userId="6446f77d-77a0-4f03-b509-0612ab43eae7" providerId="ADAL" clId="{111BD371-70E0-E84B-8857-CED63AB3596A}" dt="2019-01-15T01:32:06.024" v="272" actId="20577"/>
          <ac:spMkLst>
            <pc:docMk/>
            <pc:sldMk cId="419806019" sldId="808"/>
            <ac:spMk id="4" creationId="{2155A478-4583-2147-AD91-499CD48BC61C}"/>
          </ac:spMkLst>
        </pc:spChg>
      </pc:sldChg>
      <pc:sldChg chg="modSp">
        <pc:chgData name="Tim Solley" userId="6446f77d-77a0-4f03-b509-0612ab43eae7" providerId="ADAL" clId="{111BD371-70E0-E84B-8857-CED63AB3596A}" dt="2019-01-15T01:32:14.414" v="275"/>
        <pc:sldMkLst>
          <pc:docMk/>
          <pc:sldMk cId="2376917831" sldId="809"/>
        </pc:sldMkLst>
        <pc:spChg chg="mod">
          <ac:chgData name="Tim Solley" userId="6446f77d-77a0-4f03-b509-0612ab43eae7" providerId="ADAL" clId="{111BD371-70E0-E84B-8857-CED63AB3596A}" dt="2019-01-15T01:32:14.414" v="275"/>
          <ac:spMkLst>
            <pc:docMk/>
            <pc:sldMk cId="2376917831" sldId="809"/>
            <ac:spMk id="4" creationId="{2155A478-4583-2147-AD91-499CD48BC61C}"/>
          </ac:spMkLst>
        </pc:spChg>
      </pc:sldChg>
      <pc:sldChg chg="modSp">
        <pc:chgData name="Tim Solley" userId="6446f77d-77a0-4f03-b509-0612ab43eae7" providerId="ADAL" clId="{111BD371-70E0-E84B-8857-CED63AB3596A}" dt="2019-01-15T01:32:21.286" v="278"/>
        <pc:sldMkLst>
          <pc:docMk/>
          <pc:sldMk cId="2458870584" sldId="810"/>
        </pc:sldMkLst>
        <pc:spChg chg="mod">
          <ac:chgData name="Tim Solley" userId="6446f77d-77a0-4f03-b509-0612ab43eae7" providerId="ADAL" clId="{111BD371-70E0-E84B-8857-CED63AB3596A}" dt="2019-01-15T01:32:21.286" v="278"/>
          <ac:spMkLst>
            <pc:docMk/>
            <pc:sldMk cId="2458870584" sldId="810"/>
            <ac:spMk id="4" creationId="{2155A478-4583-2147-AD91-499CD48BC61C}"/>
          </ac:spMkLst>
        </pc:spChg>
      </pc:sldChg>
      <pc:sldChg chg="modSp">
        <pc:chgData name="Tim Solley" userId="6446f77d-77a0-4f03-b509-0612ab43eae7" providerId="ADAL" clId="{111BD371-70E0-E84B-8857-CED63AB3596A}" dt="2019-01-15T01:32:28.284" v="281"/>
        <pc:sldMkLst>
          <pc:docMk/>
          <pc:sldMk cId="2735101198" sldId="811"/>
        </pc:sldMkLst>
        <pc:spChg chg="mod">
          <ac:chgData name="Tim Solley" userId="6446f77d-77a0-4f03-b509-0612ab43eae7" providerId="ADAL" clId="{111BD371-70E0-E84B-8857-CED63AB3596A}" dt="2019-01-15T01:32:28.284" v="281"/>
          <ac:spMkLst>
            <pc:docMk/>
            <pc:sldMk cId="2735101198" sldId="811"/>
            <ac:spMk id="4" creationId="{2155A478-4583-2147-AD91-499CD48BC61C}"/>
          </ac:spMkLst>
        </pc:spChg>
      </pc:sldChg>
      <pc:sldChg chg="modSp add">
        <pc:chgData name="Tim Solley" userId="6446f77d-77a0-4f03-b509-0612ab43eae7" providerId="ADAL" clId="{111BD371-70E0-E84B-8857-CED63AB3596A}" dt="2019-01-16T01:28:30.846" v="798" actId="20577"/>
        <pc:sldMkLst>
          <pc:docMk/>
          <pc:sldMk cId="765275789" sldId="813"/>
        </pc:sldMkLst>
        <pc:spChg chg="mod">
          <ac:chgData name="Tim Solley" userId="6446f77d-77a0-4f03-b509-0612ab43eae7" providerId="ADAL" clId="{111BD371-70E0-E84B-8857-CED63AB3596A}" dt="2019-01-16T01:28:30.846" v="798" actId="20577"/>
          <ac:spMkLst>
            <pc:docMk/>
            <pc:sldMk cId="765275789" sldId="813"/>
            <ac:spMk id="4" creationId="{2155A478-4583-2147-AD91-499CD48BC61C}"/>
          </ac:spMkLst>
        </pc:spChg>
        <pc:spChg chg="mod">
          <ac:chgData name="Tim Solley" userId="6446f77d-77a0-4f03-b509-0612ab43eae7" providerId="ADAL" clId="{111BD371-70E0-E84B-8857-CED63AB3596A}" dt="2019-01-16T01:24:02.267" v="331" actId="20577"/>
          <ac:spMkLst>
            <pc:docMk/>
            <pc:sldMk cId="765275789" sldId="813"/>
            <ac:spMk id="12" creationId="{0124313A-91DC-3240-9A34-921CC845B19A}"/>
          </ac:spMkLst>
        </pc:spChg>
      </pc:sldChg>
    </pc:docChg>
  </pc:docChgLst>
  <pc:docChgLst>
    <pc:chgData name="Tim Solley" userId="6446f77d-77a0-4f03-b509-0612ab43eae7" providerId="ADAL" clId="{C7DFF7C5-4072-844D-84BB-984630D16DE9}"/>
    <pc:docChg chg="delSld modSld">
      <pc:chgData name="Tim Solley" userId="6446f77d-77a0-4f03-b509-0612ab43eae7" providerId="ADAL" clId="{C7DFF7C5-4072-844D-84BB-984630D16DE9}" dt="2019-03-14T18:51:52.365" v="725" actId="20577"/>
      <pc:docMkLst>
        <pc:docMk/>
      </pc:docMkLst>
      <pc:sldChg chg="modSp">
        <pc:chgData name="Tim Solley" userId="6446f77d-77a0-4f03-b509-0612ab43eae7" providerId="ADAL" clId="{C7DFF7C5-4072-844D-84BB-984630D16DE9}" dt="2019-03-13T20:57:24.531" v="240" actId="20577"/>
        <pc:sldMkLst>
          <pc:docMk/>
          <pc:sldMk cId="55619640" sldId="765"/>
        </pc:sldMkLst>
        <pc:spChg chg="mod">
          <ac:chgData name="Tim Solley" userId="6446f77d-77a0-4f03-b509-0612ab43eae7" providerId="ADAL" clId="{C7DFF7C5-4072-844D-84BB-984630D16DE9}" dt="2019-03-13T20:57:24.531" v="240" actId="20577"/>
          <ac:spMkLst>
            <pc:docMk/>
            <pc:sldMk cId="55619640" sldId="765"/>
            <ac:spMk id="4" creationId="{2155A478-4583-2147-AD91-499CD48BC61C}"/>
          </ac:spMkLst>
        </pc:spChg>
      </pc:sldChg>
      <pc:sldChg chg="modSp">
        <pc:chgData name="Tim Solley" userId="6446f77d-77a0-4f03-b509-0612ab43eae7" providerId="ADAL" clId="{C7DFF7C5-4072-844D-84BB-984630D16DE9}" dt="2019-03-13T21:30:49.698" v="244" actId="20577"/>
        <pc:sldMkLst>
          <pc:docMk/>
          <pc:sldMk cId="3830125298" sldId="806"/>
        </pc:sldMkLst>
        <pc:spChg chg="mod">
          <ac:chgData name="Tim Solley" userId="6446f77d-77a0-4f03-b509-0612ab43eae7" providerId="ADAL" clId="{C7DFF7C5-4072-844D-84BB-984630D16DE9}" dt="2019-03-13T21:30:49.698" v="244" actId="20577"/>
          <ac:spMkLst>
            <pc:docMk/>
            <pc:sldMk cId="3830125298" sldId="806"/>
            <ac:spMk id="4" creationId="{2155A478-4583-2147-AD91-499CD48BC61C}"/>
          </ac:spMkLst>
        </pc:spChg>
      </pc:sldChg>
      <pc:sldChg chg="modSp">
        <pc:chgData name="Tim Solley" userId="6446f77d-77a0-4f03-b509-0612ab43eae7" providerId="ADAL" clId="{C7DFF7C5-4072-844D-84BB-984630D16DE9}" dt="2019-03-14T17:45:13.549" v="724" actId="20577"/>
        <pc:sldMkLst>
          <pc:docMk/>
          <pc:sldMk cId="419806019" sldId="808"/>
        </pc:sldMkLst>
        <pc:spChg chg="mod">
          <ac:chgData name="Tim Solley" userId="6446f77d-77a0-4f03-b509-0612ab43eae7" providerId="ADAL" clId="{C7DFF7C5-4072-844D-84BB-984630D16DE9}" dt="2019-03-14T17:45:13.549" v="724" actId="20577"/>
          <ac:spMkLst>
            <pc:docMk/>
            <pc:sldMk cId="419806019" sldId="808"/>
            <ac:spMk id="4" creationId="{2155A478-4583-2147-AD91-499CD48BC61C}"/>
          </ac:spMkLst>
        </pc:spChg>
      </pc:sldChg>
      <pc:sldChg chg="modSp">
        <pc:chgData name="Tim Solley" userId="6446f77d-77a0-4f03-b509-0612ab43eae7" providerId="ADAL" clId="{C7DFF7C5-4072-844D-84BB-984630D16DE9}" dt="2019-03-13T21:31:34.550" v="252" actId="20577"/>
        <pc:sldMkLst>
          <pc:docMk/>
          <pc:sldMk cId="2376917831" sldId="809"/>
        </pc:sldMkLst>
        <pc:spChg chg="mod">
          <ac:chgData name="Tim Solley" userId="6446f77d-77a0-4f03-b509-0612ab43eae7" providerId="ADAL" clId="{C7DFF7C5-4072-844D-84BB-984630D16DE9}" dt="2019-03-13T21:31:34.550" v="252" actId="20577"/>
          <ac:spMkLst>
            <pc:docMk/>
            <pc:sldMk cId="2376917831" sldId="809"/>
            <ac:spMk id="4" creationId="{2155A478-4583-2147-AD91-499CD48BC61C}"/>
          </ac:spMkLst>
        </pc:spChg>
      </pc:sldChg>
      <pc:sldChg chg="modSp">
        <pc:chgData name="Tim Solley" userId="6446f77d-77a0-4f03-b509-0612ab43eae7" providerId="ADAL" clId="{C7DFF7C5-4072-844D-84BB-984630D16DE9}" dt="2019-03-14T00:12:19.884" v="720" actId="20577"/>
        <pc:sldMkLst>
          <pc:docMk/>
          <pc:sldMk cId="2458870584" sldId="810"/>
        </pc:sldMkLst>
        <pc:spChg chg="mod">
          <ac:chgData name="Tim Solley" userId="6446f77d-77a0-4f03-b509-0612ab43eae7" providerId="ADAL" clId="{C7DFF7C5-4072-844D-84BB-984630D16DE9}" dt="2019-03-14T00:12:19.884" v="720" actId="20577"/>
          <ac:spMkLst>
            <pc:docMk/>
            <pc:sldMk cId="2458870584" sldId="810"/>
            <ac:spMk id="4" creationId="{2155A478-4583-2147-AD91-499CD48BC61C}"/>
          </ac:spMkLst>
        </pc:spChg>
      </pc:sldChg>
      <pc:sldChg chg="modSp">
        <pc:chgData name="Tim Solley" userId="6446f77d-77a0-4f03-b509-0612ab43eae7" providerId="ADAL" clId="{C7DFF7C5-4072-844D-84BB-984630D16DE9}" dt="2019-03-13T21:32:06.315" v="262" actId="20577"/>
        <pc:sldMkLst>
          <pc:docMk/>
          <pc:sldMk cId="2735101198" sldId="811"/>
        </pc:sldMkLst>
        <pc:spChg chg="mod">
          <ac:chgData name="Tim Solley" userId="6446f77d-77a0-4f03-b509-0612ab43eae7" providerId="ADAL" clId="{C7DFF7C5-4072-844D-84BB-984630D16DE9}" dt="2019-03-13T21:32:06.315" v="262" actId="20577"/>
          <ac:spMkLst>
            <pc:docMk/>
            <pc:sldMk cId="2735101198" sldId="811"/>
            <ac:spMk id="4" creationId="{2155A478-4583-2147-AD91-499CD48BC61C}"/>
          </ac:spMkLst>
        </pc:spChg>
      </pc:sldChg>
      <pc:sldChg chg="modSp">
        <pc:chgData name="Tim Solley" userId="6446f77d-77a0-4f03-b509-0612ab43eae7" providerId="ADAL" clId="{C7DFF7C5-4072-844D-84BB-984630D16DE9}" dt="2019-03-14T18:51:52.365" v="725" actId="20577"/>
        <pc:sldMkLst>
          <pc:docMk/>
          <pc:sldMk cId="610120631" sldId="812"/>
        </pc:sldMkLst>
        <pc:spChg chg="mod">
          <ac:chgData name="Tim Solley" userId="6446f77d-77a0-4f03-b509-0612ab43eae7" providerId="ADAL" clId="{C7DFF7C5-4072-844D-84BB-984630D16DE9}" dt="2019-03-14T18:51:52.365" v="725" actId="20577"/>
          <ac:spMkLst>
            <pc:docMk/>
            <pc:sldMk cId="610120631" sldId="812"/>
            <ac:spMk id="4" creationId="{2155A478-4583-2147-AD91-499CD48BC61C}"/>
          </ac:spMkLst>
        </pc:spChg>
      </pc:sldChg>
      <pc:sldChg chg="modSp">
        <pc:chgData name="Tim Solley" userId="6446f77d-77a0-4f03-b509-0612ab43eae7" providerId="ADAL" clId="{C7DFF7C5-4072-844D-84BB-984630D16DE9}" dt="2019-03-13T21:43:39.057" v="716" actId="255"/>
        <pc:sldMkLst>
          <pc:docMk/>
          <pc:sldMk cId="765275789" sldId="813"/>
        </pc:sldMkLst>
        <pc:spChg chg="mod">
          <ac:chgData name="Tim Solley" userId="6446f77d-77a0-4f03-b509-0612ab43eae7" providerId="ADAL" clId="{C7DFF7C5-4072-844D-84BB-984630D16DE9}" dt="2019-03-13T21:43:39.057" v="716" actId="255"/>
          <ac:spMkLst>
            <pc:docMk/>
            <pc:sldMk cId="765275789" sldId="813"/>
            <ac:spMk id="4" creationId="{2155A478-4583-2147-AD91-499CD48BC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4/13/21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1368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rvstore-product-api:9001/"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a:solidFill>
                  <a:prstClr val="white"/>
                </a:solidFill>
                <a:latin typeface="Bebas Neue Regular" panose="020B0606020202050201" pitchFamily="34" charset="0"/>
              </a:rPr>
              <a:t>docker </a:t>
            </a:r>
            <a:r>
              <a:rPr lang="en-US" sz="6600" dirty="0">
                <a:solidFill>
                  <a:schemeClr val="accent3"/>
                </a:solidFill>
                <a:latin typeface="Bebas Neue Regular" panose="020B0606020202050201" pitchFamily="34" charset="0"/>
              </a:rPr>
              <a:t>and </a:t>
            </a:r>
            <a:r>
              <a:rPr lang="en-US" sz="6600" dirty="0" err="1">
                <a:solidFill>
                  <a:schemeClr val="accent3"/>
                </a:solidFill>
                <a:latin typeface="Bebas Neue Regular" panose="020B0606020202050201" pitchFamily="34" charset="0"/>
              </a:rPr>
              <a:t>kubernetes</a:t>
            </a:r>
            <a:endParaRPr lang="en-US" sz="6600" dirty="0">
              <a:solidFill>
                <a:schemeClr val="accent3"/>
              </a:solidFill>
              <a:latin typeface="Bebas Neue Regular" panose="020B0606020202050201" pitchFamily="34" charset="0"/>
            </a:endParaRP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3812402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830996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application should be publicly accessible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&lt;backend&gt;/products/_search to search the Elasticsearch instance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95575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an environment variable specifying the internal directory location of the product data: </a:t>
            </a:r>
            <a:r>
              <a:rPr lang="en-US" sz="2000" dirty="0">
                <a:solidFill>
                  <a:schemeClr val="bg1"/>
                </a:solidFill>
                <a:latin typeface="Raleway Medium" panose="020B0603030101060003" pitchFamily="34" charset="77"/>
              </a:rPr>
              <a:t>PRODUCT_FILE_LOCATION. I suggest /data/products</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to the container in a </a:t>
            </a:r>
            <a:r>
              <a:rPr lang="en-US" sz="2400" dirty="0" err="1">
                <a:solidFill>
                  <a:schemeClr val="bg1"/>
                </a:solidFill>
                <a:latin typeface="Raleway Medium" panose="020B0603030101060003" pitchFamily="34" charset="77"/>
              </a:rPr>
              <a:t>ConfigMap</a:t>
            </a:r>
            <a:r>
              <a:rPr lang="en-US" sz="2400" dirty="0">
                <a:solidFill>
                  <a:schemeClr val="bg1"/>
                </a:solidFill>
                <a:latin typeface="Raleway Medium" panose="020B0603030101060003" pitchFamily="34" charset="77"/>
              </a:rPr>
              <a:t>. Place it inside the container at the same location as the </a:t>
            </a:r>
            <a:r>
              <a:rPr lang="en-US" sz="2000" dirty="0">
                <a:solidFill>
                  <a:schemeClr val="bg1"/>
                </a:solidFill>
                <a:latin typeface="Raleway Medium" panose="020B0603030101060003" pitchFamily="34" charset="77"/>
              </a:rPr>
              <a:t>PRODUCT_FILE_LOCATION</a:t>
            </a:r>
            <a:r>
              <a:rPr lang="en-US" sz="2400" dirty="0">
                <a:solidFill>
                  <a:schemeClr val="bg1"/>
                </a:solidFill>
                <a:latin typeface="Raleway Medium" panose="020B0603030101060003" pitchFamily="34" charset="77"/>
              </a:rPr>
              <a:t> you gave above.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can be found in the exercise files in the </a:t>
            </a:r>
            <a:r>
              <a:rPr lang="en-US" sz="2400" dirty="0" err="1">
                <a:solidFill>
                  <a:schemeClr val="bg1"/>
                </a:solidFill>
                <a:latin typeface="Raleway Medium" panose="020B0603030101060003" pitchFamily="34" charset="77"/>
              </a:rPr>
              <a:t>rvstore_hackathon</a:t>
            </a:r>
            <a:r>
              <a:rPr lang="en-US" sz="2400" dirty="0">
                <a:solidFill>
                  <a:schemeClr val="bg1"/>
                </a:solidFill>
                <a:latin typeface="Raleway Medium" panose="020B0603030101060003" pitchFamily="34" charset="77"/>
              </a:rPr>
              <a:t> directory.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40175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rvstore-order-api</a:t>
            </a:r>
            <a:r>
              <a:rPr lang="en-US" sz="2400" err="1">
                <a:solidFill>
                  <a:schemeClr val="bg1"/>
                </a:solidFill>
                <a:latin typeface="Raleway Medium" panose="020B0603030101060003" pitchFamily="34" charset="77"/>
              </a:rPr>
              <a:t>:</a:t>
            </a:r>
            <a:r>
              <a:rPr lang="en-US" sz="2400">
                <a:solidFill>
                  <a:schemeClr val="bg1"/>
                </a:solidFill>
                <a:latin typeface="Raleway Medium" panose="020B0603030101060003" pitchFamily="34" charset="77"/>
              </a:rPr>
              <a:t>latest</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07886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pod should run as a Kubernetes </a:t>
            </a:r>
            <a:r>
              <a:rPr lang="en-US" sz="2400" dirty="0" err="1">
                <a:solidFill>
                  <a:schemeClr val="bg1"/>
                </a:solidFill>
                <a:latin typeface="Raleway Medium" panose="020B0603030101060003" pitchFamily="34" charset="77"/>
              </a:rPr>
              <a:t>BatchJob</a:t>
            </a:r>
            <a:r>
              <a:rPr lang="en-US" sz="2400" dirty="0">
                <a:solidFill>
                  <a:schemeClr val="bg1"/>
                </a:solidFill>
                <a:latin typeface="Raleway Medium" panose="020B0603030101060003" pitchFamily="34" charset="77"/>
              </a:rPr>
              <a:t>, running about once a minute.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the stock Elasticsearch image from Docker Hub. It stores products to make them searchable. The product sync service populates it with products from the product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listens on port 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 it as a </a:t>
            </a:r>
            <a:r>
              <a:rPr lang="en-US" sz="2000" dirty="0" err="1">
                <a:solidFill>
                  <a:schemeClr val="bg1"/>
                </a:solidFill>
                <a:latin typeface="Raleway Medium" panose="020B0603030101060003" pitchFamily="34" charset="77"/>
              </a:rPr>
              <a:t>StatefulSet</a:t>
            </a:r>
            <a:r>
              <a:rPr lang="en-US" sz="20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elasticsearch:7.12.0 or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rvstore-elasticsearch:latest</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discovery.type</a:t>
            </a:r>
            <a:r>
              <a:rPr lang="en-US" sz="2000" dirty="0">
                <a:solidFill>
                  <a:schemeClr val="bg1"/>
                </a:solidFill>
                <a:latin typeface="Raleway Medium" panose="020B0603030101060003" pitchFamily="34" charset="77"/>
              </a:rPr>
              <a:t>=single-node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ES_JAVA_OPTS=-Xms256m -Xmx256m</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-origin="*”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http.cors.enabled</a:t>
            </a:r>
            <a:r>
              <a:rPr lang="en-US" sz="2000" dirty="0">
                <a:solidFill>
                  <a:schemeClr val="bg1"/>
                </a:solidFill>
                <a:latin typeface="Raleway Medium" panose="020B0603030101060003" pitchFamily="34" charset="77"/>
              </a:rPr>
              <a:t>=“true”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-headers=X-Requested-With,X-Auth-Token,Content-Type,Content-Length,Authorization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-credentials="true"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elasticsearch</a:t>
            </a:r>
            <a:endParaRPr lang="en-US" sz="6000" dirty="0"/>
          </a:p>
        </p:txBody>
      </p:sp>
    </p:spTree>
    <p:extLst>
      <p:ext uri="{BB962C8B-B14F-4D97-AF65-F5344CB8AC3E}">
        <p14:creationId xmlns:p14="http://schemas.microsoft.com/office/powerpoint/2010/main" val="3005429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40175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a Java Spring Boot application.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http://rvstore-order-api:9002/orders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/e7e6w2e3/</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dirty="0">
                <a:solidFill>
                  <a:schemeClr val="bg1"/>
                </a:solidFill>
                <a:latin typeface="Raleway Medium" panose="020B0603030101060003" pitchFamily="34" charset="77"/>
              </a:rPr>
              <a:t>SPRING_PROFILES_ACTIVE: compose</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Python application. It reads the products from the product service and pushes them to Elasticsearch</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does not listen on a port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can be run on a schedule using a </a:t>
            </a:r>
            <a:r>
              <a:rPr lang="en-US" sz="2400" dirty="0" err="1">
                <a:solidFill>
                  <a:schemeClr val="bg1"/>
                </a:solidFill>
                <a:latin typeface="Raleway Medium" panose="020B0603030101060003" pitchFamily="34" charset="77"/>
              </a:rPr>
              <a:t>BatchJob</a:t>
            </a:r>
            <a:r>
              <a:rPr lang="en-US" sz="2400"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a:t>
            </a:r>
            <a:r>
              <a:rPr lang="en-US" sz="2400" dirty="0">
                <a:solidFill>
                  <a:schemeClr val="bg1"/>
                </a:solidFill>
                <a:latin typeface="Raleway Medium" panose="020B0603030101060003" pitchFamily="34" charset="77"/>
                <a:hlinkClick r:id="rId3"/>
              </a:rPr>
              <a:t>http://rvstore-product-api:9001</a:t>
            </a:r>
            <a:r>
              <a:rPr lang="en-US" sz="2400" dirty="0">
                <a:solidFill>
                  <a:schemeClr val="bg1"/>
                </a:solidFill>
                <a:latin typeface="Raleway Medium" panose="020B0603030101060003" pitchFamily="34" charset="77"/>
              </a:rPr>
              <a:t> and the Elasticsearch service at http://elasticsearch:9200.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-product-sync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sync application</a:t>
            </a:r>
            <a:endParaRPr lang="en-US" sz="6000" dirty="0"/>
          </a:p>
        </p:txBody>
      </p:sp>
    </p:spTree>
    <p:extLst>
      <p:ext uri="{BB962C8B-B14F-4D97-AF65-F5344CB8AC3E}">
        <p14:creationId xmlns:p14="http://schemas.microsoft.com/office/powerpoint/2010/main" val="4208357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44764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 it as a </a:t>
            </a:r>
            <a:r>
              <a:rPr lang="en-US" sz="2400" dirty="0" err="1">
                <a:solidFill>
                  <a:schemeClr val="bg1"/>
                </a:solidFill>
                <a:latin typeface="Raleway Medium" panose="020B0603030101060003" pitchFamily="34" charset="77"/>
              </a:rPr>
              <a:t>StatefulSet</a:t>
            </a:r>
            <a:r>
              <a:rPr lang="en-US" sz="24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images.unsplash.com/photo-1443962481408-7b8e3a0a3ddf?fit=crop&amp;fm=jpg&amp;h=95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12147"/>
          <a:stretch/>
        </p:blipFill>
        <p:spPr bwMode="auto">
          <a:xfrm>
            <a:off x="0" y="1092"/>
            <a:ext cx="12206689" cy="6856908"/>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6" y="3929168"/>
            <a:ext cx="11175647" cy="609600"/>
          </a:xfrm>
        </p:spPr>
        <p:txBody>
          <a:bodyPr>
            <a:noAutofit/>
          </a:bodyPr>
          <a:lstStyle/>
          <a:p>
            <a:r>
              <a:rPr lang="en-US" sz="9600" dirty="0">
                <a:solidFill>
                  <a:prstClr val="white"/>
                </a:solidFill>
              </a:rPr>
              <a:t>Vitals check</a:t>
            </a:r>
            <a:endParaRPr lang="en-US" sz="9600" dirty="0"/>
          </a:p>
        </p:txBody>
      </p:sp>
      <p:sp>
        <p:nvSpPr>
          <p:cNvPr id="18" name="Freeform 75"/>
          <p:cNvSpPr>
            <a:spLocks noEditPoints="1"/>
          </p:cNvSpPr>
          <p:nvPr/>
        </p:nvSpPr>
        <p:spPr bwMode="auto">
          <a:xfrm>
            <a:off x="5700044" y="2544995"/>
            <a:ext cx="937261" cy="1147043"/>
          </a:xfrm>
          <a:custGeom>
            <a:avLst/>
            <a:gdLst>
              <a:gd name="T0" fmla="*/ 144 w 152"/>
              <a:gd name="T1" fmla="*/ 25 h 186"/>
              <a:gd name="T2" fmla="*/ 110 w 152"/>
              <a:gd name="T3" fmla="*/ 25 h 186"/>
              <a:gd name="T4" fmla="*/ 110 w 152"/>
              <a:gd name="T5" fmla="*/ 17 h 186"/>
              <a:gd name="T6" fmla="*/ 101 w 152"/>
              <a:gd name="T7" fmla="*/ 8 h 186"/>
              <a:gd name="T8" fmla="*/ 85 w 152"/>
              <a:gd name="T9" fmla="*/ 8 h 186"/>
              <a:gd name="T10" fmla="*/ 76 w 152"/>
              <a:gd name="T11" fmla="*/ 0 h 186"/>
              <a:gd name="T12" fmla="*/ 68 w 152"/>
              <a:gd name="T13" fmla="*/ 8 h 186"/>
              <a:gd name="T14" fmla="*/ 51 w 152"/>
              <a:gd name="T15" fmla="*/ 8 h 186"/>
              <a:gd name="T16" fmla="*/ 42 w 152"/>
              <a:gd name="T17" fmla="*/ 17 h 186"/>
              <a:gd name="T18" fmla="*/ 42 w 152"/>
              <a:gd name="T19" fmla="*/ 25 h 186"/>
              <a:gd name="T20" fmla="*/ 9 w 152"/>
              <a:gd name="T21" fmla="*/ 25 h 186"/>
              <a:gd name="T22" fmla="*/ 0 w 152"/>
              <a:gd name="T23" fmla="*/ 34 h 186"/>
              <a:gd name="T24" fmla="*/ 0 w 152"/>
              <a:gd name="T25" fmla="*/ 177 h 186"/>
              <a:gd name="T26" fmla="*/ 9 w 152"/>
              <a:gd name="T27" fmla="*/ 186 h 186"/>
              <a:gd name="T28" fmla="*/ 144 w 152"/>
              <a:gd name="T29" fmla="*/ 186 h 186"/>
              <a:gd name="T30" fmla="*/ 152 w 152"/>
              <a:gd name="T31" fmla="*/ 177 h 186"/>
              <a:gd name="T32" fmla="*/ 152 w 152"/>
              <a:gd name="T33" fmla="*/ 34 h 186"/>
              <a:gd name="T34" fmla="*/ 144 w 152"/>
              <a:gd name="T35" fmla="*/ 25 h 186"/>
              <a:gd name="T36" fmla="*/ 51 w 152"/>
              <a:gd name="T37" fmla="*/ 17 h 186"/>
              <a:gd name="T38" fmla="*/ 101 w 152"/>
              <a:gd name="T39" fmla="*/ 17 h 186"/>
              <a:gd name="T40" fmla="*/ 101 w 152"/>
              <a:gd name="T41" fmla="*/ 34 h 186"/>
              <a:gd name="T42" fmla="*/ 51 w 152"/>
              <a:gd name="T43" fmla="*/ 34 h 186"/>
              <a:gd name="T44" fmla="*/ 51 w 152"/>
              <a:gd name="T45" fmla="*/ 17 h 186"/>
              <a:gd name="T46" fmla="*/ 144 w 152"/>
              <a:gd name="T47" fmla="*/ 177 h 186"/>
              <a:gd name="T48" fmla="*/ 9 w 152"/>
              <a:gd name="T49" fmla="*/ 177 h 186"/>
              <a:gd name="T50" fmla="*/ 9 w 152"/>
              <a:gd name="T51" fmla="*/ 59 h 186"/>
              <a:gd name="T52" fmla="*/ 144 w 152"/>
              <a:gd name="T53" fmla="*/ 59 h 186"/>
              <a:gd name="T54" fmla="*/ 144 w 152"/>
              <a:gd name="T55" fmla="*/ 177 h 186"/>
              <a:gd name="T56" fmla="*/ 144 w 152"/>
              <a:gd name="T57" fmla="*/ 51 h 186"/>
              <a:gd name="T58" fmla="*/ 9 w 152"/>
              <a:gd name="T59" fmla="*/ 51 h 186"/>
              <a:gd name="T60" fmla="*/ 9 w 152"/>
              <a:gd name="T61" fmla="*/ 34 h 186"/>
              <a:gd name="T62" fmla="*/ 42 w 152"/>
              <a:gd name="T63" fmla="*/ 34 h 186"/>
              <a:gd name="T64" fmla="*/ 51 w 152"/>
              <a:gd name="T65" fmla="*/ 42 h 186"/>
              <a:gd name="T66" fmla="*/ 101 w 152"/>
              <a:gd name="T67" fmla="*/ 42 h 186"/>
              <a:gd name="T68" fmla="*/ 110 w 152"/>
              <a:gd name="T69" fmla="*/ 34 h 186"/>
              <a:gd name="T70" fmla="*/ 144 w 152"/>
              <a:gd name="T71" fmla="*/ 34 h 186"/>
              <a:gd name="T72" fmla="*/ 144 w 152"/>
              <a:gd name="T73" fmla="*/ 51 h 186"/>
              <a:gd name="T74" fmla="*/ 30 w 152"/>
              <a:gd name="T75" fmla="*/ 93 h 186"/>
              <a:gd name="T76" fmla="*/ 80 w 152"/>
              <a:gd name="T77" fmla="*/ 93 h 186"/>
              <a:gd name="T78" fmla="*/ 85 w 152"/>
              <a:gd name="T79" fmla="*/ 88 h 186"/>
              <a:gd name="T80" fmla="*/ 80 w 152"/>
              <a:gd name="T81" fmla="*/ 84 h 186"/>
              <a:gd name="T82" fmla="*/ 30 w 152"/>
              <a:gd name="T83" fmla="*/ 84 h 186"/>
              <a:gd name="T84" fmla="*/ 25 w 152"/>
              <a:gd name="T85" fmla="*/ 88 h 186"/>
              <a:gd name="T86" fmla="*/ 30 w 152"/>
              <a:gd name="T87" fmla="*/ 93 h 186"/>
              <a:gd name="T88" fmla="*/ 30 w 152"/>
              <a:gd name="T89" fmla="*/ 143 h 186"/>
              <a:gd name="T90" fmla="*/ 106 w 152"/>
              <a:gd name="T91" fmla="*/ 143 h 186"/>
              <a:gd name="T92" fmla="*/ 110 w 152"/>
              <a:gd name="T93" fmla="*/ 139 h 186"/>
              <a:gd name="T94" fmla="*/ 106 w 152"/>
              <a:gd name="T95" fmla="*/ 135 h 186"/>
              <a:gd name="T96" fmla="*/ 30 w 152"/>
              <a:gd name="T97" fmla="*/ 135 h 186"/>
              <a:gd name="T98" fmla="*/ 25 w 152"/>
              <a:gd name="T99" fmla="*/ 139 h 186"/>
              <a:gd name="T100" fmla="*/ 30 w 152"/>
              <a:gd name="T101" fmla="*/ 143 h 186"/>
              <a:gd name="T102" fmla="*/ 30 w 152"/>
              <a:gd name="T103" fmla="*/ 118 h 186"/>
              <a:gd name="T104" fmla="*/ 123 w 152"/>
              <a:gd name="T105" fmla="*/ 118 h 186"/>
              <a:gd name="T106" fmla="*/ 127 w 152"/>
              <a:gd name="T107" fmla="*/ 114 h 186"/>
              <a:gd name="T108" fmla="*/ 123 w 152"/>
              <a:gd name="T109" fmla="*/ 110 h 186"/>
              <a:gd name="T110" fmla="*/ 30 w 152"/>
              <a:gd name="T111" fmla="*/ 110 h 186"/>
              <a:gd name="T112" fmla="*/ 25 w 152"/>
              <a:gd name="T113" fmla="*/ 114 h 186"/>
              <a:gd name="T114" fmla="*/ 30 w 152"/>
              <a:gd name="T115"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2" h="186">
                <a:moveTo>
                  <a:pt x="144" y="25"/>
                </a:moveTo>
                <a:cubicBezTo>
                  <a:pt x="110" y="25"/>
                  <a:pt x="110" y="25"/>
                  <a:pt x="110" y="25"/>
                </a:cubicBezTo>
                <a:cubicBezTo>
                  <a:pt x="110" y="17"/>
                  <a:pt x="110" y="17"/>
                  <a:pt x="110" y="17"/>
                </a:cubicBezTo>
                <a:cubicBezTo>
                  <a:pt x="110" y="12"/>
                  <a:pt x="106" y="8"/>
                  <a:pt x="101" y="8"/>
                </a:cubicBezTo>
                <a:cubicBezTo>
                  <a:pt x="85" y="8"/>
                  <a:pt x="85" y="8"/>
                  <a:pt x="85" y="8"/>
                </a:cubicBezTo>
                <a:cubicBezTo>
                  <a:pt x="85" y="4"/>
                  <a:pt x="81" y="0"/>
                  <a:pt x="76" y="0"/>
                </a:cubicBezTo>
                <a:cubicBezTo>
                  <a:pt x="71" y="0"/>
                  <a:pt x="68" y="4"/>
                  <a:pt x="68" y="8"/>
                </a:cubicBezTo>
                <a:cubicBezTo>
                  <a:pt x="51" y="8"/>
                  <a:pt x="51" y="8"/>
                  <a:pt x="51" y="8"/>
                </a:cubicBezTo>
                <a:cubicBezTo>
                  <a:pt x="46" y="8"/>
                  <a:pt x="42" y="12"/>
                  <a:pt x="42" y="17"/>
                </a:cubicBezTo>
                <a:cubicBezTo>
                  <a:pt x="42" y="25"/>
                  <a:pt x="42" y="25"/>
                  <a:pt x="42" y="25"/>
                </a:cubicBezTo>
                <a:cubicBezTo>
                  <a:pt x="9" y="25"/>
                  <a:pt x="9" y="25"/>
                  <a:pt x="9" y="25"/>
                </a:cubicBezTo>
                <a:cubicBezTo>
                  <a:pt x="4" y="25"/>
                  <a:pt x="0" y="29"/>
                  <a:pt x="0" y="34"/>
                </a:cubicBezTo>
                <a:cubicBezTo>
                  <a:pt x="0" y="177"/>
                  <a:pt x="0" y="177"/>
                  <a:pt x="0" y="177"/>
                </a:cubicBezTo>
                <a:cubicBezTo>
                  <a:pt x="0" y="182"/>
                  <a:pt x="4" y="186"/>
                  <a:pt x="9" y="186"/>
                </a:cubicBezTo>
                <a:cubicBezTo>
                  <a:pt x="144" y="186"/>
                  <a:pt x="144" y="186"/>
                  <a:pt x="144" y="186"/>
                </a:cubicBezTo>
                <a:cubicBezTo>
                  <a:pt x="148" y="186"/>
                  <a:pt x="152" y="182"/>
                  <a:pt x="152" y="177"/>
                </a:cubicBezTo>
                <a:cubicBezTo>
                  <a:pt x="152" y="34"/>
                  <a:pt x="152" y="34"/>
                  <a:pt x="152" y="34"/>
                </a:cubicBezTo>
                <a:cubicBezTo>
                  <a:pt x="152" y="29"/>
                  <a:pt x="148" y="25"/>
                  <a:pt x="144" y="25"/>
                </a:cubicBezTo>
                <a:close/>
                <a:moveTo>
                  <a:pt x="51" y="17"/>
                </a:moveTo>
                <a:cubicBezTo>
                  <a:pt x="101" y="17"/>
                  <a:pt x="101" y="17"/>
                  <a:pt x="101" y="17"/>
                </a:cubicBezTo>
                <a:cubicBezTo>
                  <a:pt x="101" y="34"/>
                  <a:pt x="101" y="34"/>
                  <a:pt x="101" y="34"/>
                </a:cubicBezTo>
                <a:cubicBezTo>
                  <a:pt x="51" y="34"/>
                  <a:pt x="51" y="34"/>
                  <a:pt x="51" y="34"/>
                </a:cubicBezTo>
                <a:lnTo>
                  <a:pt x="51" y="17"/>
                </a:lnTo>
                <a:close/>
                <a:moveTo>
                  <a:pt x="144" y="177"/>
                </a:moveTo>
                <a:cubicBezTo>
                  <a:pt x="9" y="177"/>
                  <a:pt x="9" y="177"/>
                  <a:pt x="9" y="177"/>
                </a:cubicBezTo>
                <a:cubicBezTo>
                  <a:pt x="9" y="59"/>
                  <a:pt x="9" y="59"/>
                  <a:pt x="9" y="59"/>
                </a:cubicBezTo>
                <a:cubicBezTo>
                  <a:pt x="144" y="59"/>
                  <a:pt x="144" y="59"/>
                  <a:pt x="144" y="59"/>
                </a:cubicBezTo>
                <a:lnTo>
                  <a:pt x="144" y="177"/>
                </a:lnTo>
                <a:close/>
                <a:moveTo>
                  <a:pt x="144" y="51"/>
                </a:moveTo>
                <a:cubicBezTo>
                  <a:pt x="9" y="51"/>
                  <a:pt x="9" y="51"/>
                  <a:pt x="9" y="51"/>
                </a:cubicBezTo>
                <a:cubicBezTo>
                  <a:pt x="9" y="34"/>
                  <a:pt x="9" y="34"/>
                  <a:pt x="9" y="34"/>
                </a:cubicBezTo>
                <a:cubicBezTo>
                  <a:pt x="42" y="34"/>
                  <a:pt x="42" y="34"/>
                  <a:pt x="42" y="34"/>
                </a:cubicBezTo>
                <a:cubicBezTo>
                  <a:pt x="42" y="38"/>
                  <a:pt x="46" y="42"/>
                  <a:pt x="51" y="42"/>
                </a:cubicBezTo>
                <a:cubicBezTo>
                  <a:pt x="101" y="42"/>
                  <a:pt x="101" y="42"/>
                  <a:pt x="101" y="42"/>
                </a:cubicBezTo>
                <a:cubicBezTo>
                  <a:pt x="106" y="42"/>
                  <a:pt x="110" y="38"/>
                  <a:pt x="110" y="34"/>
                </a:cubicBezTo>
                <a:cubicBezTo>
                  <a:pt x="144" y="34"/>
                  <a:pt x="144" y="34"/>
                  <a:pt x="144" y="34"/>
                </a:cubicBezTo>
                <a:lnTo>
                  <a:pt x="144" y="51"/>
                </a:lnTo>
                <a:close/>
                <a:moveTo>
                  <a:pt x="30" y="93"/>
                </a:moveTo>
                <a:cubicBezTo>
                  <a:pt x="80" y="93"/>
                  <a:pt x="80" y="93"/>
                  <a:pt x="80" y="93"/>
                </a:cubicBezTo>
                <a:cubicBezTo>
                  <a:pt x="83" y="93"/>
                  <a:pt x="85" y="91"/>
                  <a:pt x="85" y="88"/>
                </a:cubicBezTo>
                <a:cubicBezTo>
                  <a:pt x="85" y="86"/>
                  <a:pt x="83" y="84"/>
                  <a:pt x="80" y="84"/>
                </a:cubicBezTo>
                <a:cubicBezTo>
                  <a:pt x="30" y="84"/>
                  <a:pt x="30" y="84"/>
                  <a:pt x="30" y="84"/>
                </a:cubicBezTo>
                <a:cubicBezTo>
                  <a:pt x="27" y="84"/>
                  <a:pt x="25" y="86"/>
                  <a:pt x="25" y="88"/>
                </a:cubicBezTo>
                <a:cubicBezTo>
                  <a:pt x="25" y="91"/>
                  <a:pt x="27" y="93"/>
                  <a:pt x="30" y="93"/>
                </a:cubicBezTo>
                <a:close/>
                <a:moveTo>
                  <a:pt x="30" y="143"/>
                </a:moveTo>
                <a:cubicBezTo>
                  <a:pt x="106" y="143"/>
                  <a:pt x="106" y="143"/>
                  <a:pt x="106" y="143"/>
                </a:cubicBezTo>
                <a:cubicBezTo>
                  <a:pt x="108" y="143"/>
                  <a:pt x="110" y="141"/>
                  <a:pt x="110" y="139"/>
                </a:cubicBezTo>
                <a:cubicBezTo>
                  <a:pt x="110" y="137"/>
                  <a:pt x="108" y="135"/>
                  <a:pt x="106" y="135"/>
                </a:cubicBezTo>
                <a:cubicBezTo>
                  <a:pt x="30" y="135"/>
                  <a:pt x="30" y="135"/>
                  <a:pt x="30" y="135"/>
                </a:cubicBezTo>
                <a:cubicBezTo>
                  <a:pt x="27" y="135"/>
                  <a:pt x="25" y="137"/>
                  <a:pt x="25" y="139"/>
                </a:cubicBezTo>
                <a:cubicBezTo>
                  <a:pt x="25" y="141"/>
                  <a:pt x="27" y="143"/>
                  <a:pt x="30" y="143"/>
                </a:cubicBezTo>
                <a:close/>
                <a:moveTo>
                  <a:pt x="30" y="118"/>
                </a:moveTo>
                <a:cubicBezTo>
                  <a:pt x="123" y="118"/>
                  <a:pt x="123" y="118"/>
                  <a:pt x="123" y="118"/>
                </a:cubicBezTo>
                <a:cubicBezTo>
                  <a:pt x="125" y="118"/>
                  <a:pt x="127" y="116"/>
                  <a:pt x="127" y="114"/>
                </a:cubicBezTo>
                <a:cubicBezTo>
                  <a:pt x="127" y="111"/>
                  <a:pt x="125" y="110"/>
                  <a:pt x="123" y="110"/>
                </a:cubicBezTo>
                <a:cubicBezTo>
                  <a:pt x="30" y="110"/>
                  <a:pt x="30" y="110"/>
                  <a:pt x="30" y="110"/>
                </a:cubicBezTo>
                <a:cubicBezTo>
                  <a:pt x="27" y="110"/>
                  <a:pt x="25" y="111"/>
                  <a:pt x="25" y="114"/>
                </a:cubicBezTo>
                <a:cubicBezTo>
                  <a:pt x="25" y="116"/>
                  <a:pt x="27" y="118"/>
                  <a:pt x="30" y="118"/>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endParaRPr>
          </a:p>
        </p:txBody>
      </p:sp>
      <p:sp>
        <p:nvSpPr>
          <p:cNvPr id="2" name="TextBox 1">
            <a:extLst>
              <a:ext uri="{FF2B5EF4-FFF2-40B4-BE49-F238E27FC236}">
                <a16:creationId xmlns:a16="http://schemas.microsoft.com/office/drawing/2014/main" id="{1A581D1B-3C50-F349-A477-9E40EDA66A5C}"/>
              </a:ext>
            </a:extLst>
          </p:cNvPr>
          <p:cNvSpPr txBox="1"/>
          <p:nvPr/>
        </p:nvSpPr>
        <p:spPr>
          <a:xfrm>
            <a:off x="3597686" y="4742583"/>
            <a:ext cx="5739335"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Raleway Medium" panose="020B0603030101060003" pitchFamily="34" charset="77"/>
              </a:rPr>
              <a:t>How are we feeling about the class so far?</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Lost on anything?</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Questions from yesterday?</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Are you happy with the teaching style so far? </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What adjustments can I make to help?</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Is the pace OK?</a:t>
            </a:r>
          </a:p>
        </p:txBody>
      </p:sp>
    </p:spTree>
    <p:extLst>
      <p:ext uri="{BB962C8B-B14F-4D97-AF65-F5344CB8AC3E}">
        <p14:creationId xmlns:p14="http://schemas.microsoft.com/office/powerpoint/2010/main" val="24462295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59"/>
                                        </p:tgtEl>
                                        <p:attrNameLst>
                                          <p:attrName>style.visibility</p:attrName>
                                        </p:attrNameLst>
                                      </p:cBhvr>
                                      <p:to>
                                        <p:strVal val="visible"/>
                                      </p:to>
                                    </p:set>
                                    <p:anim calcmode="lin" valueType="num">
                                      <p:cBhvr additive="base">
                                        <p:cTn id="14" dur="500" fill="hold"/>
                                        <p:tgtEl>
                                          <p:spTgt spid="259"/>
                                        </p:tgtEl>
                                        <p:attrNameLst>
                                          <p:attrName>ppt_x</p:attrName>
                                        </p:attrNameLst>
                                      </p:cBhvr>
                                      <p:tavLst>
                                        <p:tav tm="0">
                                          <p:val>
                                            <p:strVal val="#ppt_x"/>
                                          </p:val>
                                        </p:tav>
                                        <p:tav tm="100000">
                                          <p:val>
                                            <p:strVal val="#ppt_x"/>
                                          </p:val>
                                        </p:tav>
                                      </p:tavLst>
                                    </p:anim>
                                    <p:anim calcmode="lin" valueType="num">
                                      <p:cBhvr additive="base">
                                        <p:cTn id="15"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RV store </a:t>
            </a:r>
            <a:r>
              <a:rPr lang="en-US" dirty="0" err="1"/>
              <a:t>kubernetes</a:t>
            </a:r>
            <a:r>
              <a:rPr lang="en-US" dirty="0"/>
              <a:t> hackathon</a:t>
            </a:r>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838FAD-1705-3E4B-8B0A-442E96ED265F}"/>
              </a:ext>
            </a:extLst>
          </p:cNvPr>
          <p:cNvSpPr/>
          <p:nvPr/>
        </p:nvSpPr>
        <p:spPr>
          <a:xfrm>
            <a:off x="0" y="1117600"/>
            <a:ext cx="12192000" cy="5740400"/>
          </a:xfrm>
          <a:prstGeom prst="rect">
            <a:avLst/>
          </a:prstGeom>
          <a:solidFill>
            <a:schemeClr val="bg1">
              <a:lumMod val="75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RVStore</a:t>
            </a:r>
            <a:r>
              <a:rPr lang="en-US" sz="6000" dirty="0">
                <a:solidFill>
                  <a:prstClr val="white"/>
                </a:solidFill>
              </a:rPr>
              <a:t> - </a:t>
            </a:r>
            <a:r>
              <a:rPr lang="en-US" sz="6000" dirty="0">
                <a:solidFill>
                  <a:schemeClr val="accent3"/>
                </a:solidFill>
              </a:rPr>
              <a:t>overview</a:t>
            </a:r>
            <a:endParaRPr lang="en-US" sz="6000" dirty="0"/>
          </a:p>
        </p:txBody>
      </p:sp>
      <p:pic>
        <p:nvPicPr>
          <p:cNvPr id="3" name="Picture 2" descr="Icon&#10;&#10;Description automatically generated with medium confidence">
            <a:extLst>
              <a:ext uri="{FF2B5EF4-FFF2-40B4-BE49-F238E27FC236}">
                <a16:creationId xmlns:a16="http://schemas.microsoft.com/office/drawing/2014/main" id="{3A69FDE6-68D1-944E-B9AB-C6D1CED3B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419" y="1199722"/>
            <a:ext cx="6311162" cy="5624887"/>
          </a:xfrm>
          <a:prstGeom prst="rect">
            <a:avLst/>
          </a:prstGeom>
        </p:spPr>
      </p:pic>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Your task is to get the application running on a Kubernetes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has the following services, each with their own Docker image: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Gateway edge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sync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search service (Elasticsearch)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Solutions are provided in the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is at https://</a:t>
            </a:r>
            <a:r>
              <a:rPr lang="en-US" sz="2000" dirty="0" err="1">
                <a:solidFill>
                  <a:schemeClr val="bg1"/>
                </a:solidFill>
                <a:latin typeface="Raleway Medium" panose="020B0603030101060003" pitchFamily="34" charset="77"/>
              </a:rPr>
              <a:t>www.github.com</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/k8s-rvstore</a:t>
            </a:r>
          </a:p>
          <a:p>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2795083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70537"/>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6 services. But I need your expertise to get it running on Kubernetes.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Set up the application to run in Kubernetes. For this hackathon, </a:t>
            </a:r>
            <a:r>
              <a:rPr lang="en-US" sz="1600" dirty="0" err="1">
                <a:solidFill>
                  <a:schemeClr val="bg1"/>
                </a:solidFill>
                <a:latin typeface="Raleway Medium" panose="020B0603030101060003" pitchFamily="34" charset="77"/>
              </a:rPr>
              <a:t>Minikube</a:t>
            </a:r>
            <a:r>
              <a:rPr lang="en-US" sz="1600" dirty="0">
                <a:solidFill>
                  <a:schemeClr val="bg1"/>
                </a:solidFill>
                <a:latin typeface="Raleway Medium" panose="020B0603030101060003" pitchFamily="34" charset="77"/>
              </a:rPr>
              <a:t> or Docker Kubernetes for Desktop is fine.</a:t>
            </a:r>
          </a:p>
          <a:p>
            <a:pPr marL="457200" indent="-457200">
              <a:buFont typeface="+mj-lt"/>
              <a:buAutoNum type="arabicPeriod"/>
            </a:pPr>
            <a:r>
              <a:rPr lang="en-US" sz="1600" dirty="0">
                <a:solidFill>
                  <a:schemeClr val="bg1"/>
                </a:solidFill>
                <a:latin typeface="Raleway Medium" panose="020B0603030101060003" pitchFamily="34" charset="77"/>
              </a:rPr>
              <a:t>Use </a:t>
            </a:r>
            <a:r>
              <a:rPr lang="en-US" sz="1600" dirty="0" err="1">
                <a:solidFill>
                  <a:schemeClr val="bg1"/>
                </a:solidFill>
                <a:latin typeface="Raleway Medium" panose="020B0603030101060003" pitchFamily="34" charset="77"/>
              </a:rPr>
              <a:t>ConfigMaps</a:t>
            </a:r>
            <a:r>
              <a:rPr lang="en-US" sz="1600" dirty="0">
                <a:solidFill>
                  <a:schemeClr val="bg1"/>
                </a:solidFill>
                <a:latin typeface="Raleway Medium" panose="020B0603030101060003" pitchFamily="34" charset="77"/>
              </a:rPr>
              <a:t> to provide environment variables, inject product data, and put any sensitive information into secrets.</a:t>
            </a:r>
          </a:p>
          <a:p>
            <a:pPr marL="457200" indent="-457200">
              <a:buFont typeface="+mj-lt"/>
              <a:buAutoNum type="arabicPeriod"/>
            </a:pPr>
            <a:r>
              <a:rPr lang="en-US" sz="1600" dirty="0">
                <a:solidFill>
                  <a:schemeClr val="bg1"/>
                </a:solidFill>
                <a:latin typeface="Raleway Medium" panose="020B0603030101060003" pitchFamily="34" charset="77"/>
              </a:rPr>
              <a:t>Ensure that only public services are accessible outside the cluster. These are the gateway service and the UI.</a:t>
            </a:r>
          </a:p>
          <a:p>
            <a:pPr marL="457200" indent="-457200">
              <a:buFont typeface="+mj-lt"/>
              <a:buAutoNum type="arabicPeriod"/>
            </a:pPr>
            <a:r>
              <a:rPr lang="en-US" sz="1600" dirty="0">
                <a:solidFill>
                  <a:schemeClr val="bg1"/>
                </a:solidFill>
                <a:latin typeface="Raleway Medium" panose="020B0603030101060003" pitchFamily="34" charset="77"/>
              </a:rPr>
              <a:t>Make the app fault-tolerant</a:t>
            </a:r>
          </a:p>
          <a:p>
            <a:pPr marL="914400" lvl="1" indent="-457200">
              <a:buFont typeface="+mj-lt"/>
              <a:buAutoNum type="arabicPeriod"/>
            </a:pPr>
            <a:r>
              <a:rPr lang="en-US" sz="1600" dirty="0">
                <a:solidFill>
                  <a:schemeClr val="bg1"/>
                </a:solidFill>
                <a:latin typeface="Raleway Medium" panose="020B0603030101060003" pitchFamily="34" charset="77"/>
              </a:rPr>
              <a:t>Multiple copies of services</a:t>
            </a:r>
          </a:p>
          <a:p>
            <a:pPr marL="914400" lvl="1" indent="-457200">
              <a:buFont typeface="+mj-lt"/>
              <a:buAutoNum type="arabicPeriod"/>
            </a:pPr>
            <a:r>
              <a:rPr lang="en-US" sz="1600" dirty="0">
                <a:solidFill>
                  <a:schemeClr val="bg1"/>
                </a:solidFill>
                <a:latin typeface="Raleway Medium" panose="020B0603030101060003" pitchFamily="34" charset="77"/>
              </a:rPr>
              <a:t>Set up probes</a:t>
            </a:r>
          </a:p>
          <a:p>
            <a:pPr marL="457200" indent="-457200">
              <a:buFont typeface="+mj-lt"/>
              <a:buAutoNum type="arabicPeriod"/>
            </a:pPr>
            <a:r>
              <a:rPr lang="en-US" sz="1600" dirty="0">
                <a:solidFill>
                  <a:schemeClr val="bg1"/>
                </a:solidFill>
                <a:latin typeface="Raleway Medium" panose="020B0603030101060003" pitchFamily="34" charset="77"/>
              </a:rPr>
              <a:t>For MongoDB, set up a volume mapping to your hard drive so that the MongoDB pod can be thrown out and not lose orders.</a:t>
            </a:r>
          </a:p>
          <a:p>
            <a:pPr marL="457200" indent="-457200">
              <a:buFont typeface="+mj-lt"/>
              <a:buAutoNum type="arabicPeriod"/>
            </a:pPr>
            <a:r>
              <a:rPr lang="en-US" sz="1600" dirty="0">
                <a:solidFill>
                  <a:schemeClr val="bg1"/>
                </a:solidFill>
                <a:latin typeface="Raleway Medium" panose="020B0603030101060003" pitchFamily="34" charset="77"/>
              </a:rPr>
              <a:t>If we covered </a:t>
            </a:r>
            <a:r>
              <a:rPr lang="en-US" sz="1600" dirty="0" err="1">
                <a:solidFill>
                  <a:schemeClr val="bg1"/>
                </a:solidFill>
                <a:latin typeface="Raleway Medium" panose="020B0603030101060003" pitchFamily="34" charset="77"/>
              </a:rPr>
              <a:t>HorizontalPodAutoscaler</a:t>
            </a:r>
            <a:r>
              <a:rPr lang="en-US" sz="1600" dirty="0">
                <a:solidFill>
                  <a:schemeClr val="bg1"/>
                </a:solidFill>
                <a:latin typeface="Raleway Medium" panose="020B0603030101060003" pitchFamily="34" charset="77"/>
              </a:rPr>
              <a:t> in this class, try adding scaling to one of your deployments, like the product API.</a:t>
            </a:r>
          </a:p>
          <a:p>
            <a:pPr marL="457200" indent="-457200">
              <a:buFont typeface="+mj-lt"/>
              <a:buAutoNum type="arabicPeriod"/>
            </a:pPr>
            <a:endParaRPr lang="en-US" sz="16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Kubernetes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Save things like fault-tolerance for later. Don’t use multiple copies of a service yet. Don’t add probes. Save that for once it’s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Don’t forget that you can test services directly by making them </a:t>
            </a:r>
            <a:r>
              <a:rPr lang="en-US" sz="2000" dirty="0" err="1">
                <a:solidFill>
                  <a:schemeClr val="bg1"/>
                </a:solidFill>
                <a:latin typeface="Raleway Medium" panose="020B0603030101060003" pitchFamily="34" charset="77"/>
              </a:rPr>
              <a:t>NodePort</a:t>
            </a:r>
            <a:r>
              <a:rPr lang="en-US" sz="2000" dirty="0">
                <a:solidFill>
                  <a:schemeClr val="bg1"/>
                </a:solidFill>
                <a:latin typeface="Raleway Medium" panose="020B0603030101060003" pitchFamily="34" charset="77"/>
              </a:rPr>
              <a:t>, hitting them from other pods, or using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port-forward.</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49185</TotalTime>
  <Words>1676</Words>
  <Application>Microsoft Macintosh PowerPoint</Application>
  <PresentationFormat>Widescreen</PresentationFormat>
  <Paragraphs>178</Paragraphs>
  <Slides>18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Bebas Neue Regular</vt:lpstr>
      <vt:lpstr>Calibri</vt:lpstr>
      <vt:lpstr>Raleway Medium</vt:lpstr>
      <vt:lpstr>Roboto Light</vt:lpstr>
      <vt:lpstr>Influencer - With Logos</vt:lpstr>
      <vt:lpstr>Influencer - No Logos</vt:lpstr>
      <vt:lpstr>PowerPoint Presentation</vt:lpstr>
      <vt:lpstr>Vitals check</vt:lpstr>
      <vt:lpstr>RV store kubernetes hackathon</vt:lpstr>
      <vt:lpstr>PowerPoint Presentation</vt:lpstr>
      <vt:lpstr>RVStore - overview</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elasticsearch</vt:lpstr>
      <vt:lpstr>Rv store – api gateway application</vt:lpstr>
      <vt:lpstr>Rv store – product sync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1338</cp:revision>
  <cp:lastPrinted>2019-07-18T18:38:48Z</cp:lastPrinted>
  <dcterms:created xsi:type="dcterms:W3CDTF">2015-11-01T01:40:51Z</dcterms:created>
  <dcterms:modified xsi:type="dcterms:W3CDTF">2021-04-14T04:07:12Z</dcterms:modified>
</cp:coreProperties>
</file>