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83" r:id="rId3"/>
    <p:sldId id="292" r:id="rId4"/>
    <p:sldId id="284" r:id="rId5"/>
    <p:sldId id="285" r:id="rId6"/>
    <p:sldId id="286" r:id="rId7"/>
    <p:sldId id="287" r:id="rId8"/>
    <p:sldId id="288" r:id="rId9"/>
    <p:sldId id="289" r:id="rId10"/>
    <p:sldId id="290" r:id="rId11"/>
    <p:sldId id="291" r:id="rId12"/>
    <p:sldId id="259" r:id="rId13"/>
    <p:sldId id="260" r:id="rId14"/>
    <p:sldId id="300" r:id="rId15"/>
    <p:sldId id="305" r:id="rId16"/>
    <p:sldId id="301" r:id="rId17"/>
    <p:sldId id="306" r:id="rId18"/>
    <p:sldId id="26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05" autoAdjust="0"/>
  </p:normalViewPr>
  <p:slideViewPr>
    <p:cSldViewPr snapToObjects="1">
      <p:cViewPr varScale="1">
        <p:scale>
          <a:sx n="137" d="100"/>
          <a:sy n="137" d="100"/>
        </p:scale>
        <p:origin x="-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280447-E462-7842-8E6B-E57BA36ABD2E}" type="datetimeFigureOut">
              <a:rPr lang="en-US" smtClean="0"/>
              <a:pPr/>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80447-E462-7842-8E6B-E57BA36ABD2E}" type="datetimeFigureOut">
              <a:rPr lang="en-US" smtClean="0"/>
              <a:pPr/>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80447-E462-7842-8E6B-E57BA36ABD2E}" type="datetimeFigureOut">
              <a:rPr lang="en-US" smtClean="0"/>
              <a:pPr/>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80447-E462-7842-8E6B-E57BA36ABD2E}" type="datetimeFigureOut">
              <a:rPr lang="en-US" smtClean="0"/>
              <a:pPr/>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80447-E462-7842-8E6B-E57BA36ABD2E}" type="datetimeFigureOut">
              <a:rPr lang="en-US" smtClean="0"/>
              <a:pPr/>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280447-E462-7842-8E6B-E57BA36ABD2E}" type="datetimeFigureOut">
              <a:rPr lang="en-US" smtClean="0"/>
              <a:pPr/>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280447-E462-7842-8E6B-E57BA36ABD2E}" type="datetimeFigureOut">
              <a:rPr lang="en-US" smtClean="0"/>
              <a:pPr/>
              <a:t>4/29/15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280447-E462-7842-8E6B-E57BA36ABD2E}" type="datetimeFigureOut">
              <a:rPr lang="en-US" smtClean="0"/>
              <a:pPr/>
              <a:t>4/29/15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80447-E462-7842-8E6B-E57BA36ABD2E}" type="datetimeFigureOut">
              <a:rPr lang="en-US" smtClean="0"/>
              <a:pPr/>
              <a:t>4/29/15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80447-E462-7842-8E6B-E57BA36ABD2E}" type="datetimeFigureOut">
              <a:rPr lang="en-US" smtClean="0"/>
              <a:pPr/>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80447-E462-7842-8E6B-E57BA36ABD2E}" type="datetimeFigureOut">
              <a:rPr lang="en-US" smtClean="0"/>
              <a:pPr/>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AD60C-F574-054A-B629-8084B56BD3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80447-E462-7842-8E6B-E57BA36ABD2E}" type="datetimeFigureOut">
              <a:rPr lang="en-US" smtClean="0"/>
              <a:pPr/>
              <a:t>4/29/15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AD60C-F574-054A-B629-8084B56BD3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pPr marL="4763" indent="0" algn="ctr">
              <a:buNone/>
            </a:pPr>
            <a:r>
              <a:rPr lang="en-US" dirty="0" smtClean="0"/>
              <a:t>This task is about food preferences.</a:t>
            </a:r>
          </a:p>
          <a:p>
            <a:pPr marL="4763" indent="0" algn="ctr">
              <a:buNone/>
            </a:pPr>
            <a:r>
              <a:rPr lang="en-US" dirty="0" smtClean="0"/>
              <a:t>Here are detailed instructions about the task.</a:t>
            </a:r>
          </a:p>
          <a:p>
            <a:pPr marL="4763" indent="0" algn="ctr">
              <a:buNone/>
            </a:pPr>
            <a:endParaRPr lang="en-US" dirty="0" smtClean="0"/>
          </a:p>
          <a:p>
            <a:pPr marL="4763" indent="0" algn="ctr">
              <a:buNone/>
            </a:pPr>
            <a:r>
              <a:rPr lang="en-US" dirty="0" smtClean="0">
                <a:solidFill>
                  <a:srgbClr val="FF0000"/>
                </a:solidFill>
              </a:rPr>
              <a:t>It is very important that you understand these instructions. The rewards your get from this task depend on the choices you make.</a:t>
            </a:r>
          </a:p>
          <a:p>
            <a:pPr marL="514350" indent="-514350">
              <a:buNone/>
            </a:pPr>
            <a:endParaRPr lang="en-US" dirty="0" smtClean="0"/>
          </a:p>
          <a:p>
            <a:pPr marL="514350" indent="-514350">
              <a:buNone/>
            </a:pPr>
            <a:r>
              <a:rPr lang="en-US" dirty="0" smtClean="0"/>
              <a:t> </a:t>
            </a:r>
          </a:p>
        </p:txBody>
      </p:sp>
      <p:sp>
        <p:nvSpPr>
          <p:cNvPr id="5" name="TextBox 4"/>
          <p:cNvSpPr txBox="1"/>
          <p:nvPr/>
        </p:nvSpPr>
        <p:spPr>
          <a:xfrm>
            <a:off x="0" y="5786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3175" indent="0" algn="ctr">
              <a:buNone/>
            </a:pPr>
            <a:r>
              <a:rPr lang="en-US" u="sng" dirty="0"/>
              <a:t>You should never bid more than your true value.</a:t>
            </a:r>
          </a:p>
          <a:p>
            <a:pPr marL="3175" indent="0" algn="ctr">
              <a:buNone/>
            </a:pPr>
            <a:endParaRPr lang="en-US" dirty="0" smtClean="0"/>
          </a:p>
          <a:p>
            <a:pPr marL="3175" indent="0" algn="ctr">
              <a:buNone/>
            </a:pPr>
            <a:r>
              <a:rPr lang="en-US" dirty="0" smtClean="0"/>
              <a:t>What </a:t>
            </a:r>
            <a:r>
              <a:rPr lang="en-US" dirty="0" smtClean="0"/>
              <a:t>happens if you bid less than your true value? For example, suppose that you bid $0 even though your true value is $2. In this case you never get the item, which is not a good </a:t>
            </a:r>
            <a:r>
              <a:rPr lang="en-US" dirty="0" smtClean="0"/>
              <a:t>strategy. If you </a:t>
            </a:r>
            <a:r>
              <a:rPr lang="en-US" dirty="0" smtClean="0"/>
              <a:t>bid your true value, you always end up paying less than the item is worth to you</a:t>
            </a:r>
            <a:r>
              <a:rPr lang="en-US" dirty="0" smtClean="0"/>
              <a:t>!</a:t>
            </a:r>
            <a:endParaRPr lang="en-US" dirty="0" smtClean="0"/>
          </a:p>
        </p:txBody>
      </p:sp>
      <p:sp>
        <p:nvSpPr>
          <p:cNvPr id="4" name="TextBox 3"/>
          <p:cNvSpPr txBox="1"/>
          <p:nvPr/>
        </p:nvSpPr>
        <p:spPr>
          <a:xfrm>
            <a:off x="0" y="63201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buNone/>
            </a:pPr>
            <a:r>
              <a:rPr lang="en-US" dirty="0" smtClean="0"/>
              <a:t>In su</a:t>
            </a:r>
            <a:r>
              <a:rPr lang="en-US" dirty="0" smtClean="0"/>
              <a:t>m, there are 3 simple rules:</a:t>
            </a:r>
            <a:endParaRPr lang="en-US" dirty="0" smtClean="0"/>
          </a:p>
          <a:p>
            <a:pPr marL="514350" indent="-514350">
              <a:buAutoNum type="arabicPeriod"/>
            </a:pPr>
            <a:r>
              <a:rPr lang="en-US" dirty="0" smtClean="0"/>
              <a:t>You will make bids for purchasing </a:t>
            </a:r>
            <a:r>
              <a:rPr lang="en-US" dirty="0" smtClean="0"/>
              <a:t>many snacks </a:t>
            </a:r>
            <a:r>
              <a:rPr lang="en-US" dirty="0" smtClean="0"/>
              <a:t>on </a:t>
            </a:r>
            <a:r>
              <a:rPr lang="en-US" dirty="0" smtClean="0"/>
              <a:t>many trials</a:t>
            </a:r>
            <a:r>
              <a:rPr lang="en-US" dirty="0" smtClean="0"/>
              <a:t>, but only one of those trials will </a:t>
            </a:r>
            <a:r>
              <a:rPr lang="en-US" dirty="0" smtClean="0"/>
              <a:t>“count” for real.</a:t>
            </a:r>
            <a:endParaRPr lang="en-US" dirty="0" smtClean="0"/>
          </a:p>
          <a:p>
            <a:pPr marL="514350" indent="-514350">
              <a:buAutoNum type="arabicPeriod"/>
            </a:pPr>
            <a:r>
              <a:rPr lang="en-US" dirty="0" smtClean="0"/>
              <a:t>You should treat each decision as if it were the </a:t>
            </a:r>
            <a:r>
              <a:rPr lang="en-US" dirty="0" smtClean="0"/>
              <a:t>real one </a:t>
            </a:r>
            <a:r>
              <a:rPr lang="en-US" dirty="0" smtClean="0"/>
              <a:t>because you don’t know which will count in the end.</a:t>
            </a:r>
            <a:endParaRPr lang="en-US" dirty="0" smtClean="0"/>
          </a:p>
          <a:p>
            <a:pPr marL="514350" indent="-514350">
              <a:buAutoNum type="arabicPeriod"/>
            </a:pPr>
            <a:r>
              <a:rPr lang="en-US" dirty="0" smtClean="0"/>
              <a:t>Your best strategy is to always bid the </a:t>
            </a:r>
            <a:r>
              <a:rPr lang="en-US" dirty="0" smtClean="0"/>
              <a:t>amount closest </a:t>
            </a:r>
            <a:r>
              <a:rPr lang="en-US" dirty="0" smtClean="0"/>
              <a:t>to your true value for eating that item, and only that item, at the end of the </a:t>
            </a:r>
            <a:r>
              <a:rPr lang="en-US" dirty="0" smtClean="0"/>
              <a:t>task.</a:t>
            </a:r>
            <a:endParaRPr lang="en-US" dirty="0" smtClean="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514350" indent="-514350">
              <a:buAutoNum type="arabicPeriod" startAt="5"/>
            </a:pPr>
            <a:endParaRPr lang="en-US" dirty="0" smtClean="0"/>
          </a:p>
          <a:p>
            <a:pPr marL="514350" indent="-514350">
              <a:buNone/>
            </a:pPr>
            <a:endParaRPr lang="en-US" dirty="0" smtClean="0"/>
          </a:p>
          <a:p>
            <a:pPr marL="4763" indent="0" algn="ctr">
              <a:buNone/>
            </a:pPr>
            <a:r>
              <a:rPr lang="en-US" dirty="0" smtClean="0"/>
              <a:t>Remember, it is important that you are as honest and accurate as possible in your answer.  We want to know how much you would be willing to pay </a:t>
            </a:r>
            <a:r>
              <a:rPr lang="en-US" i="1" dirty="0" smtClean="0"/>
              <a:t>AT THAT MOMENT.</a:t>
            </a:r>
            <a:r>
              <a:rPr lang="en-US" dirty="0" smtClean="0"/>
              <a:t> </a:t>
            </a:r>
          </a:p>
        </p:txBody>
      </p:sp>
      <p:sp>
        <p:nvSpPr>
          <p:cNvPr id="4" name="TextBox 3"/>
          <p:cNvSpPr txBox="1"/>
          <p:nvPr/>
        </p:nvSpPr>
        <p:spPr>
          <a:xfrm>
            <a:off x="0" y="4419600"/>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4763" indent="0">
              <a:buNone/>
            </a:pPr>
            <a:r>
              <a:rPr lang="en-US" dirty="0" smtClean="0"/>
              <a:t>You should respond using the number keys from </a:t>
            </a:r>
            <a:r>
              <a:rPr lang="en-US" smtClean="0"/>
              <a:t>1</a:t>
            </a:r>
            <a:r>
              <a:rPr lang="en-US" smtClean="0"/>
              <a:t>-5 </a:t>
            </a:r>
            <a:r>
              <a:rPr lang="en-US" dirty="0" smtClean="0"/>
              <a:t>to indicate how much you would be willing to pay:	</a:t>
            </a:r>
          </a:p>
          <a:p>
            <a:pPr marL="4763" indent="0">
              <a:buNone/>
            </a:pPr>
            <a:endParaRPr lang="en-US" dirty="0" smtClean="0"/>
          </a:p>
          <a:p>
            <a:pPr marL="4763" indent="0">
              <a:buNone/>
            </a:pPr>
            <a:endParaRPr lang="en-US" dirty="0" smtClean="0"/>
          </a:p>
          <a:p>
            <a:pPr marL="4763" indent="0">
              <a:buNone/>
            </a:pPr>
            <a:endParaRPr lang="en-US" dirty="0" smtClean="0"/>
          </a:p>
        </p:txBody>
      </p:sp>
      <p:sp>
        <p:nvSpPr>
          <p:cNvPr id="11" name="Rectangle 10"/>
          <p:cNvSpPr/>
          <p:nvPr/>
        </p:nvSpPr>
        <p:spPr>
          <a:xfrm>
            <a:off x="2220468" y="2920360"/>
            <a:ext cx="609600" cy="608012"/>
          </a:xfrm>
          <a:prstGeom prst="rect">
            <a:avLst/>
          </a:prstGeom>
          <a:solidFill>
            <a:schemeClr val="bg1">
              <a:lumMod val="75000"/>
            </a:schemeClr>
          </a:solidFill>
          <a:ln>
            <a:solidFill>
              <a:schemeClr val="tx1">
                <a:lumMod val="65000"/>
                <a:lumOff val="35000"/>
              </a:schemeClr>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235452" y="2920360"/>
            <a:ext cx="609600" cy="608012"/>
          </a:xfrm>
          <a:prstGeom prst="rect">
            <a:avLst/>
          </a:prstGeom>
          <a:solidFill>
            <a:schemeClr val="bg1">
              <a:lumMod val="75000"/>
            </a:schemeClr>
          </a:solidFill>
          <a:ln>
            <a:solidFill>
              <a:schemeClr val="tx1">
                <a:lumMod val="65000"/>
                <a:lumOff val="35000"/>
              </a:schemeClr>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250436" y="2918772"/>
            <a:ext cx="609600" cy="608012"/>
          </a:xfrm>
          <a:prstGeom prst="rect">
            <a:avLst/>
          </a:prstGeom>
          <a:solidFill>
            <a:schemeClr val="bg1">
              <a:lumMod val="75000"/>
            </a:schemeClr>
          </a:solidFill>
          <a:ln>
            <a:solidFill>
              <a:schemeClr val="tx1">
                <a:lumMod val="65000"/>
                <a:lumOff val="35000"/>
              </a:schemeClr>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173980" y="2918772"/>
            <a:ext cx="609600" cy="608012"/>
          </a:xfrm>
          <a:prstGeom prst="rect">
            <a:avLst/>
          </a:prstGeom>
          <a:solidFill>
            <a:schemeClr val="bg1">
              <a:lumMod val="75000"/>
            </a:schemeClr>
          </a:solidFill>
          <a:ln>
            <a:solidFill>
              <a:schemeClr val="tx1">
                <a:lumMod val="65000"/>
                <a:lumOff val="35000"/>
              </a:schemeClr>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143244" y="2918772"/>
            <a:ext cx="609600" cy="608012"/>
          </a:xfrm>
          <a:prstGeom prst="rect">
            <a:avLst/>
          </a:prstGeom>
          <a:solidFill>
            <a:schemeClr val="bg1">
              <a:lumMod val="75000"/>
            </a:schemeClr>
          </a:solidFill>
          <a:ln>
            <a:solidFill>
              <a:schemeClr val="tx1">
                <a:lumMod val="65000"/>
                <a:lumOff val="35000"/>
              </a:schemeClr>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ontent Placeholder 2"/>
          <p:cNvSpPr txBox="1">
            <a:spLocks/>
          </p:cNvSpPr>
          <p:nvPr/>
        </p:nvSpPr>
        <p:spPr>
          <a:xfrm>
            <a:off x="1991868" y="2364036"/>
            <a:ext cx="4953000" cy="1143000"/>
          </a:xfrm>
          <a:prstGeom prst="rect">
            <a:avLst/>
          </a:prstGeom>
        </p:spPr>
        <p:txBody>
          <a:bodyPr vert="horz" lIns="91411" tIns="45706" rIns="91411" bIns="45706" rtlCol="0">
            <a:normAutofit/>
          </a:bodyPr>
          <a:lstStyle/>
          <a:p>
            <a:pPr marL="342794" marR="0" lvl="0" indent="-342794" algn="l" defTabSz="457056" rtl="0" eaLnBrk="1" fontAlgn="auto" latinLnBrk="0" hangingPunct="1">
              <a:lnSpc>
                <a:spcPct val="100000"/>
              </a:lnSpc>
              <a:spcBef>
                <a:spcPct val="20000"/>
              </a:spcBef>
              <a:spcAft>
                <a:spcPts val="0"/>
              </a:spcAft>
              <a:buClrTx/>
              <a:buSzTx/>
              <a:buFont typeface="Arial"/>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$0       $.50      $1    $1.50     $2        </a:t>
            </a:r>
          </a:p>
          <a:p>
            <a:pPr marL="342794" marR="0" lvl="0" indent="-342794" algn="l" defTabSz="457056" rtl="0" eaLnBrk="1" fontAlgn="auto" latinLnBrk="0" hangingPunct="1">
              <a:lnSpc>
                <a:spcPct val="100000"/>
              </a:lnSpc>
              <a:spcBef>
                <a:spcPct val="20000"/>
              </a:spcBef>
              <a:spcAft>
                <a:spcPts val="0"/>
              </a:spcAft>
              <a:buClrTx/>
              <a:buSzTx/>
              <a:buFont typeface="Arial"/>
              <a:buNone/>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    1         2         3        4         </a:t>
            </a:r>
            <a:r>
              <a:rPr lang="en-US" sz="3100" dirty="0"/>
              <a:t>5</a:t>
            </a:r>
            <a:endParaRPr kumimoji="0" lang="en-US" sz="31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TextBox 18"/>
          <p:cNvSpPr txBox="1"/>
          <p:nvPr/>
        </p:nvSpPr>
        <p:spPr>
          <a:xfrm>
            <a:off x="0" y="4267200"/>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7938" indent="0" algn="ctr">
              <a:buNone/>
            </a:pPr>
            <a:r>
              <a:rPr lang="en-US" dirty="0" smtClean="0"/>
              <a:t>Do you have any questions relating to the instructions? If so, please ask the experimenter now.</a:t>
            </a:r>
          </a:p>
          <a:p>
            <a:pPr algn="ctr">
              <a:buNone/>
            </a:pPr>
            <a:r>
              <a:rPr lang="en-US" dirty="0" smtClean="0"/>
              <a:t>If not please answer the following question:</a:t>
            </a:r>
          </a:p>
          <a:p>
            <a:pPr algn="ctr">
              <a:buNone/>
            </a:pPr>
            <a:r>
              <a:rPr lang="en-US" dirty="0" smtClean="0"/>
              <a:t>---</a:t>
            </a:r>
          </a:p>
          <a:p>
            <a:pPr>
              <a:buNone/>
            </a:pPr>
            <a:r>
              <a:rPr lang="en-US" dirty="0" smtClean="0"/>
              <a:t>Imagine your true value is $2. Which amount should you bid?</a:t>
            </a:r>
          </a:p>
          <a:p>
            <a:pPr>
              <a:buNone/>
            </a:pPr>
            <a:r>
              <a:rPr lang="en-US" dirty="0" smtClean="0"/>
              <a:t>			1) $1</a:t>
            </a:r>
          </a:p>
          <a:p>
            <a:pPr>
              <a:buNone/>
            </a:pPr>
            <a:r>
              <a:rPr lang="en-US" dirty="0" smtClean="0"/>
              <a:t>			2) $2</a:t>
            </a:r>
          </a:p>
          <a:p>
            <a:pPr algn="ctr">
              <a:buNone/>
            </a:pPr>
            <a:r>
              <a:rPr lang="en-US" dirty="0" smtClean="0"/>
              <a:t>(Press 1 or 2 according to your answer.)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7938" indent="0" algn="ctr">
              <a:buNone/>
            </a:pPr>
            <a:endParaRPr lang="en-US" dirty="0" smtClean="0"/>
          </a:p>
          <a:p>
            <a:pPr marL="7938" indent="0" algn="ctr">
              <a:buNone/>
            </a:pPr>
            <a:endParaRPr lang="en-US" dirty="0" smtClean="0"/>
          </a:p>
          <a:p>
            <a:pPr marL="7938" indent="0" algn="ctr">
              <a:buNone/>
            </a:pPr>
            <a:endParaRPr lang="en-US" dirty="0" smtClean="0"/>
          </a:p>
          <a:p>
            <a:pPr marL="7938" indent="0" algn="ctr">
              <a:buNone/>
            </a:pPr>
            <a:r>
              <a:rPr lang="en-US" dirty="0" smtClean="0"/>
              <a:t>You should always bid exactly as much as you would be willing to pay to eat the item – no more and no less.</a:t>
            </a:r>
            <a:endParaRPr lang="en-US" dirty="0"/>
          </a:p>
        </p:txBody>
      </p:sp>
      <p:sp>
        <p:nvSpPr>
          <p:cNvPr id="4" name="TextBox 3"/>
          <p:cNvSpPr txBox="1"/>
          <p:nvPr/>
        </p:nvSpPr>
        <p:spPr>
          <a:xfrm>
            <a:off x="0" y="44151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ctr">
              <a:buNone/>
            </a:pPr>
            <a:r>
              <a:rPr lang="en-US" dirty="0" smtClean="0"/>
              <a:t>Now please answer another question:</a:t>
            </a:r>
          </a:p>
          <a:p>
            <a:pPr algn="ctr">
              <a:buNone/>
            </a:pPr>
            <a:r>
              <a:rPr lang="en-US" dirty="0" smtClean="0"/>
              <a:t>---</a:t>
            </a:r>
          </a:p>
          <a:p>
            <a:pPr marL="7938" indent="0">
              <a:buNone/>
            </a:pPr>
            <a:r>
              <a:rPr lang="en-US" dirty="0" smtClean="0"/>
              <a:t>Under which of the following two conditions will you get the item?</a:t>
            </a:r>
          </a:p>
          <a:p>
            <a:pPr>
              <a:buNone/>
            </a:pPr>
            <a:r>
              <a:rPr lang="en-US" dirty="0" smtClean="0"/>
              <a:t>	1) When you bid $2 and a ball marked $1 is drawn from the urn</a:t>
            </a:r>
          </a:p>
          <a:p>
            <a:pPr>
              <a:buNone/>
            </a:pPr>
            <a:r>
              <a:rPr lang="en-US" dirty="0" smtClean="0"/>
              <a:t>	2) When you bid </a:t>
            </a:r>
            <a:r>
              <a:rPr lang="en-US" dirty="0" smtClean="0">
                <a:solidFill>
                  <a:srgbClr val="000000"/>
                </a:solidFill>
              </a:rPr>
              <a:t>$1.50 </a:t>
            </a:r>
            <a:r>
              <a:rPr lang="en-US" dirty="0" smtClean="0"/>
              <a:t>and a ball marked</a:t>
            </a:r>
            <a:r>
              <a:rPr lang="en-US" dirty="0" smtClean="0">
                <a:solidFill>
                  <a:srgbClr val="FF0000"/>
                </a:solidFill>
              </a:rPr>
              <a:t> </a:t>
            </a:r>
            <a:r>
              <a:rPr lang="en-US" dirty="0" smtClean="0">
                <a:solidFill>
                  <a:srgbClr val="000000"/>
                </a:solidFill>
              </a:rPr>
              <a:t>$2 </a:t>
            </a:r>
            <a:r>
              <a:rPr lang="en-US" dirty="0" smtClean="0"/>
              <a:t>was drawn from the urn</a:t>
            </a:r>
          </a:p>
          <a:p>
            <a:pPr algn="ctr">
              <a:buNone/>
            </a:pPr>
            <a:endParaRPr lang="en-US" dirty="0" smtClean="0"/>
          </a:p>
          <a:p>
            <a:pPr algn="ctr">
              <a:buNone/>
            </a:pPr>
            <a:r>
              <a:rPr lang="en-US" dirty="0" smtClean="0"/>
              <a:t>(Press 1 or 2 according to your answer.)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7938" indent="0" algn="ctr">
              <a:buNone/>
            </a:pPr>
            <a:endParaRPr lang="en-US" dirty="0" smtClean="0"/>
          </a:p>
          <a:p>
            <a:pPr marL="7938" indent="0" algn="ctr">
              <a:buNone/>
            </a:pPr>
            <a:endParaRPr lang="en-US" dirty="0" smtClean="0"/>
          </a:p>
          <a:p>
            <a:pPr marL="7938" indent="0" algn="ctr">
              <a:buNone/>
            </a:pPr>
            <a:endParaRPr lang="en-US" dirty="0" smtClean="0"/>
          </a:p>
          <a:p>
            <a:pPr marL="7938" indent="0" algn="ctr">
              <a:buNone/>
            </a:pPr>
            <a:r>
              <a:rPr lang="en-US" dirty="0" smtClean="0"/>
              <a:t>You will only get the item and have the chance to eat it if your bid was </a:t>
            </a:r>
            <a:r>
              <a:rPr lang="en-US" i="1" dirty="0" smtClean="0"/>
              <a:t>equal to or higher</a:t>
            </a:r>
            <a:r>
              <a:rPr lang="en-US" dirty="0" smtClean="0"/>
              <a:t> than the amount  of money marked on the ball drawn from the urn.</a:t>
            </a:r>
            <a:endParaRPr lang="en-US" dirty="0"/>
          </a:p>
        </p:txBody>
      </p:sp>
      <p:sp>
        <p:nvSpPr>
          <p:cNvPr id="4" name="TextBox 3"/>
          <p:cNvSpPr txBox="1"/>
          <p:nvPr/>
        </p:nvSpPr>
        <p:spPr>
          <a:xfrm>
            <a:off x="0" y="5786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ctr">
              <a:buNone/>
            </a:pPr>
            <a:r>
              <a:rPr lang="en-US" dirty="0" smtClean="0"/>
              <a:t>Remember that you must respond within 2 seconds after the question appears, using the number keys from 1-</a:t>
            </a:r>
            <a:r>
              <a:rPr lang="en-US" dirty="0" smtClean="0">
                <a:solidFill>
                  <a:srgbClr val="000000"/>
                </a:solidFill>
              </a:rPr>
              <a:t>5</a:t>
            </a:r>
            <a:r>
              <a:rPr lang="en-US" dirty="0" smtClean="0"/>
              <a:t>, how much you </a:t>
            </a:r>
            <a:r>
              <a:rPr lang="en-US" i="1" dirty="0" smtClean="0"/>
              <a:t>currently</a:t>
            </a:r>
            <a:r>
              <a:rPr lang="en-US" dirty="0" smtClean="0"/>
              <a:t> feel like you would be willing to pay to eat the food at the end of the experiment.</a:t>
            </a:r>
          </a:p>
          <a:p>
            <a:pPr marL="4763" indent="0">
              <a:buNone/>
            </a:pPr>
            <a:endParaRPr lang="en-US" dirty="0" smtClean="0"/>
          </a:p>
          <a:p>
            <a:pPr marL="4763" indent="0" algn="ctr">
              <a:buNone/>
            </a:pPr>
            <a:r>
              <a:rPr lang="en-US" dirty="0" smtClean="0"/>
              <a:t>You will now have a few practice trials.</a:t>
            </a:r>
          </a:p>
        </p:txBody>
      </p:sp>
      <p:sp>
        <p:nvSpPr>
          <p:cNvPr id="4" name="TextBox 3"/>
          <p:cNvSpPr txBox="1"/>
          <p:nvPr/>
        </p:nvSpPr>
        <p:spPr>
          <a:xfrm>
            <a:off x="0" y="4724400"/>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4763" indent="0" algn="ctr">
              <a:buNone/>
            </a:pPr>
            <a:r>
              <a:rPr lang="en-US" dirty="0" smtClean="0"/>
              <a:t>At the end of the session, about </a:t>
            </a:r>
            <a:r>
              <a:rPr lang="en-US" dirty="0" smtClean="0">
                <a:solidFill>
                  <a:srgbClr val="FF0000"/>
                </a:solidFill>
              </a:rPr>
              <a:t>60-75 minutes </a:t>
            </a:r>
            <a:r>
              <a:rPr lang="en-US" dirty="0" smtClean="0"/>
              <a:t>from now, we will ask you to </a:t>
            </a:r>
            <a:r>
              <a:rPr lang="en-US" dirty="0" smtClean="0">
                <a:solidFill>
                  <a:srgbClr val="000000"/>
                </a:solidFill>
              </a:rPr>
              <a:t>complete surveys</a:t>
            </a:r>
            <a:r>
              <a:rPr lang="en-US" dirty="0" smtClean="0"/>
              <a:t>. </a:t>
            </a:r>
          </a:p>
          <a:p>
            <a:pPr marL="4763" indent="0" algn="ctr">
              <a:buNone/>
            </a:pPr>
            <a:endParaRPr lang="en-US" dirty="0"/>
          </a:p>
          <a:p>
            <a:pPr marL="4763" indent="0" algn="ctr">
              <a:buNone/>
            </a:pPr>
            <a:r>
              <a:rPr lang="en-US" dirty="0" smtClean="0"/>
              <a:t>While you do that, </a:t>
            </a:r>
            <a:r>
              <a:rPr lang="en-US" dirty="0" smtClean="0">
                <a:solidFill>
                  <a:srgbClr val="FF0000"/>
                </a:solidFill>
              </a:rPr>
              <a:t>we will provide you with a snack</a:t>
            </a:r>
            <a:r>
              <a:rPr lang="en-US" dirty="0" smtClean="0"/>
              <a:t>. The snack will be one of the food items that you will see during this task.  </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lnSpcReduction="10000"/>
          </a:bodyPr>
          <a:lstStyle/>
          <a:p>
            <a:pPr marL="4763" indent="0" algn="ctr">
              <a:buNone/>
            </a:pPr>
            <a:r>
              <a:rPr lang="en-US" dirty="0"/>
              <a:t>This task is about food preferences.</a:t>
            </a:r>
          </a:p>
          <a:p>
            <a:pPr marL="4763" indent="0" algn="ctr">
              <a:buNone/>
            </a:pPr>
            <a:r>
              <a:rPr lang="en-US" dirty="0"/>
              <a:t>Here are detailed instructions about the task.</a:t>
            </a:r>
          </a:p>
          <a:p>
            <a:pPr marL="4763" indent="0" algn="ctr">
              <a:buNone/>
            </a:pPr>
            <a:endParaRPr lang="en-US" dirty="0" smtClean="0"/>
          </a:p>
          <a:p>
            <a:pPr marL="4763" indent="0" algn="ctr">
              <a:buNone/>
            </a:pPr>
            <a:r>
              <a:rPr lang="en-US" dirty="0" smtClean="0"/>
              <a:t>Next to your computer is an envelope with $2.00 in it. During the experiment you can use this money to buy a snack from us. Please think of us as your own personal convenience store. Whatever money you do not spend is yours to keep.</a:t>
            </a:r>
          </a:p>
          <a:p>
            <a:pPr marL="4763" indent="0" algn="ctr">
              <a:buNone/>
            </a:pPr>
            <a:endParaRPr lang="en-US" dirty="0" smtClean="0"/>
          </a:p>
          <a:p>
            <a:pPr marL="4763" indent="0" algn="ctr">
              <a:buNone/>
            </a:pPr>
            <a:r>
              <a:rPr lang="en-US" dirty="0" smtClean="0"/>
              <a:t>At the end of the task, you will have a chance to eat a snack. However, the only food that you will be allowed to eat is whatever you buy from us during the task.</a:t>
            </a:r>
          </a:p>
          <a:p>
            <a:pPr marL="4763" indent="0">
              <a:buNone/>
            </a:pPr>
            <a:endParaRPr lang="en-US" dirty="0"/>
          </a:p>
        </p:txBody>
      </p:sp>
      <p:sp>
        <p:nvSpPr>
          <p:cNvPr id="4" name="TextBox 3"/>
          <p:cNvSpPr txBox="1"/>
          <p:nvPr/>
        </p:nvSpPr>
        <p:spPr>
          <a:xfrm>
            <a:off x="0" y="63201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92500" lnSpcReduction="20000"/>
          </a:bodyPr>
          <a:lstStyle/>
          <a:p>
            <a:pPr algn="ctr">
              <a:buNone/>
            </a:pPr>
            <a:r>
              <a:rPr lang="en-US" u="sng" dirty="0" smtClean="0"/>
              <a:t>How do you buy food from us?</a:t>
            </a:r>
          </a:p>
          <a:p>
            <a:pPr marL="4763" indent="0" algn="ctr">
              <a:buNone/>
            </a:pPr>
            <a:r>
              <a:rPr lang="en-US" dirty="0" smtClean="0"/>
              <a:t>During the task you will see pictures of different snacks, one at a time. After each presentation, you will be allowed to bid an amount from $0 to $2.00 for the item.</a:t>
            </a:r>
          </a:p>
          <a:p>
            <a:pPr marL="4763" indent="0" algn="ctr">
              <a:buNone/>
            </a:pPr>
            <a:endParaRPr lang="en-US" dirty="0" smtClean="0"/>
          </a:p>
          <a:p>
            <a:pPr marL="4763" indent="0" algn="ctr">
              <a:buNone/>
            </a:pPr>
            <a:r>
              <a:rPr lang="en-US" dirty="0" smtClean="0"/>
              <a:t>You will make decisions on many different foods, but you can only buy one snack from us.</a:t>
            </a:r>
          </a:p>
          <a:p>
            <a:pPr marL="4763" indent="0" algn="ctr">
              <a:buNone/>
            </a:pPr>
            <a:endParaRPr lang="en-US" dirty="0" smtClean="0"/>
          </a:p>
          <a:p>
            <a:pPr marL="4763" indent="0" algn="ctr">
              <a:buNone/>
            </a:pPr>
            <a:r>
              <a:rPr lang="en-US" dirty="0" smtClean="0"/>
              <a:t>At the end of the task we will select a snack that you saw during the task by picking a ball from an jar. That will be the only trial that counts.  </a:t>
            </a:r>
          </a:p>
          <a:p>
            <a:pPr marL="4763" indent="0" algn="ctr">
              <a:buNone/>
            </a:pPr>
            <a:endParaRPr lang="en-US" dirty="0" smtClean="0"/>
          </a:p>
          <a:p>
            <a:pPr marL="4763" indent="0" algn="ctr">
              <a:buNone/>
            </a:pPr>
            <a:r>
              <a:rPr lang="en-US" dirty="0" smtClean="0"/>
              <a:t>Since you don’t know which trial it will be, you should treat every trial as if it were the only one.</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marL="4763" indent="0" algn="ctr">
              <a:buNone/>
            </a:pPr>
            <a:r>
              <a:rPr lang="en-US" dirty="0" smtClean="0"/>
              <a:t>On each trial, the best thing you can do is to bid the amount that is CLOSEST to your true value for eating that food (and only that food) at the end of the experiment.</a:t>
            </a:r>
          </a:p>
          <a:p>
            <a:pPr marL="4763" indent="0" algn="ctr">
              <a:buNone/>
            </a:pPr>
            <a:endParaRPr lang="en-US" dirty="0" smtClean="0"/>
          </a:p>
          <a:p>
            <a:pPr marL="4763" indent="0" algn="ctr">
              <a:buNone/>
            </a:pPr>
            <a:r>
              <a:rPr lang="en-US" dirty="0" smtClean="0"/>
              <a:t>Since we will only sell you one snack, you do not have to worry about spreading </a:t>
            </a:r>
            <a:r>
              <a:rPr lang="en-US" dirty="0" smtClean="0">
                <a:solidFill>
                  <a:srgbClr val="000000"/>
                </a:solidFill>
              </a:rPr>
              <a:t>your $2.00 budget over the different items. On every trial, </a:t>
            </a:r>
            <a:r>
              <a:rPr lang="en-US" dirty="0" smtClean="0">
                <a:solidFill>
                  <a:srgbClr val="FF0000"/>
                </a:solidFill>
              </a:rPr>
              <a:t>just ask yourself how much of the $2.00 dollars you want to spend on that food</a:t>
            </a:r>
            <a:r>
              <a:rPr lang="en-US" dirty="0" smtClean="0"/>
              <a:t>, since it may be the only one that you are given a chance to buy.</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marL="4763" indent="0" algn="ctr">
              <a:buNone/>
            </a:pPr>
            <a:endParaRPr lang="en-US" dirty="0" smtClean="0"/>
          </a:p>
          <a:p>
            <a:pPr marL="4763" indent="0" algn="ctr">
              <a:buNone/>
            </a:pPr>
            <a:endParaRPr lang="en-US" dirty="0" smtClean="0"/>
          </a:p>
          <a:p>
            <a:pPr marL="4763" indent="0" algn="ctr">
              <a:buNone/>
            </a:pPr>
            <a:r>
              <a:rPr lang="en-US" dirty="0" smtClean="0"/>
              <a:t>There is no way of gaming the auction, the BEST thing that you can do in every trial is to ask yourself how much you would be willing to pay to eat THAT item at the end of the experiment, and then bid the number closest to that value.</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marL="3175" indent="0" algn="ctr">
              <a:buNone/>
            </a:pPr>
            <a:r>
              <a:rPr lang="en-US" u="sng" dirty="0" smtClean="0"/>
              <a:t>How will we decide if you get the snack?</a:t>
            </a:r>
          </a:p>
          <a:p>
            <a:pPr marL="3175" indent="0" algn="ctr">
              <a:buNone/>
            </a:pPr>
            <a:r>
              <a:rPr lang="en-US" dirty="0" smtClean="0"/>
              <a:t>At </a:t>
            </a:r>
            <a:r>
              <a:rPr lang="en-US" dirty="0" smtClean="0"/>
              <a:t>the end of the experiment, after the trial that counts has been selected, you will choose a ball from </a:t>
            </a:r>
            <a:r>
              <a:rPr lang="en-US" dirty="0" smtClean="0"/>
              <a:t>a jar that has </a:t>
            </a:r>
            <a:r>
              <a:rPr lang="en-US" dirty="0" smtClean="0"/>
              <a:t>seven balls. The balls are marked $0, $0.50, $1, $1.50, and $2.</a:t>
            </a:r>
          </a:p>
          <a:p>
            <a:pPr marL="3175" indent="0" algn="ctr">
              <a:buNone/>
            </a:pPr>
            <a:endParaRPr lang="en-US" dirty="0" smtClean="0"/>
          </a:p>
          <a:p>
            <a:pPr marL="3175" indent="0" algn="ctr">
              <a:buNone/>
            </a:pPr>
            <a:r>
              <a:rPr lang="en-US" dirty="0" smtClean="0"/>
              <a:t>If your bid is greater than the ball that you draw, you will get the snack for a price equal to the number in the ball. </a:t>
            </a:r>
            <a:r>
              <a:rPr lang="en-US" dirty="0" smtClean="0"/>
              <a:t>If </a:t>
            </a:r>
            <a:r>
              <a:rPr lang="en-US" dirty="0" smtClean="0"/>
              <a:t>your bid is less or equal than the number that you draw, you will NOT get the snack, and won’t have to pay anything.</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a:bodyPr>
          <a:lstStyle/>
          <a:p>
            <a:pPr marL="3175" indent="0" algn="ctr">
              <a:buNone/>
            </a:pPr>
            <a:r>
              <a:rPr lang="en-US" dirty="0" smtClean="0"/>
              <a:t>Why is it in your interest to bid the number closest to your true value for eating the item at the end of the experiment?</a:t>
            </a:r>
          </a:p>
          <a:p>
            <a:pPr marL="3175" indent="0" algn="ctr">
              <a:buNone/>
            </a:pPr>
            <a:endParaRPr lang="en-US" dirty="0" smtClean="0"/>
          </a:p>
          <a:p>
            <a:pPr marL="3175" indent="0" algn="ctr">
              <a:buNone/>
            </a:pPr>
            <a:r>
              <a:rPr lang="en-US" dirty="0" smtClean="0"/>
              <a:t>You might think that your best strategy is to bid less than the item is worth to you. This is INCORRECT.  The price that you pay is determined by the ball that you draw and NOT by your bid.</a:t>
            </a:r>
          </a:p>
          <a:p>
            <a:pPr marL="3175" indent="0" algn="ctr">
              <a:buNone/>
            </a:pPr>
            <a:endParaRPr lang="en-US" dirty="0" smtClean="0"/>
          </a:p>
          <a:p>
            <a:pPr marL="3175" indent="0" algn="ctr">
              <a:buNone/>
            </a:pPr>
            <a:r>
              <a:rPr lang="en-US" dirty="0"/>
              <a:t>I</a:t>
            </a:r>
            <a:r>
              <a:rPr lang="en-US" dirty="0" smtClean="0"/>
              <a:t>f </a:t>
            </a:r>
            <a:r>
              <a:rPr lang="en-US" dirty="0" smtClean="0"/>
              <a:t>you lower your bid you </a:t>
            </a:r>
            <a:r>
              <a:rPr lang="en-US" dirty="0" smtClean="0"/>
              <a:t>will not </a:t>
            </a:r>
            <a:r>
              <a:rPr lang="en-US" dirty="0" smtClean="0"/>
              <a:t>be able to affect the price that you pay, but might end up losing the opportunity to buy the item at a “good” price.</a:t>
            </a:r>
            <a:endParaRPr lang="en-US" dirty="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marL="3175" indent="0" algn="ctr">
              <a:buNone/>
            </a:pPr>
            <a:r>
              <a:rPr lang="en-US" dirty="0" smtClean="0"/>
              <a:t>For example, suppose that having the chance to eat the snack at the end the experiment is worth $1 for you. If you bid your true value, you will get the item if the ball is $0, or $0.50, and pay that price. You will not get the item if the ball is $</a:t>
            </a:r>
            <a:r>
              <a:rPr lang="en-US" dirty="0" smtClean="0"/>
              <a:t>1 </a:t>
            </a:r>
            <a:r>
              <a:rPr lang="en-US" dirty="0" smtClean="0"/>
              <a:t>or $2. </a:t>
            </a:r>
            <a:r>
              <a:rPr lang="en-US" dirty="0" smtClean="0"/>
              <a:t>By </a:t>
            </a:r>
            <a:r>
              <a:rPr lang="en-US" dirty="0" smtClean="0"/>
              <a:t>bidding your true value you make a “profit” since you always end up paying less than the item is worth to you</a:t>
            </a:r>
            <a:r>
              <a:rPr lang="en-US" dirty="0" smtClean="0"/>
              <a:t>.</a:t>
            </a:r>
            <a:endParaRPr lang="en-US" dirty="0" smtClean="0"/>
          </a:p>
        </p:txBody>
      </p:sp>
      <p:sp>
        <p:nvSpPr>
          <p:cNvPr id="4" name="TextBox 3"/>
          <p:cNvSpPr txBox="1"/>
          <p:nvPr/>
        </p:nvSpPr>
        <p:spPr>
          <a:xfrm>
            <a:off x="0" y="6167735"/>
            <a:ext cx="9144000" cy="461665"/>
          </a:xfrm>
          <a:prstGeom prst="rect">
            <a:avLst/>
          </a:prstGeom>
          <a:noFill/>
        </p:spPr>
        <p:txBody>
          <a:bodyPr wrap="square" rtlCol="0">
            <a:spAutoFit/>
          </a:bodyPr>
          <a:lstStyle/>
          <a:p>
            <a:pPr algn="ctr"/>
            <a:r>
              <a:rPr lang="en-US" sz="2400" dirty="0" smtClean="0"/>
              <a:t>(press any key to continue)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20249</TotalTime>
  <Words>1317</Words>
  <Application>Microsoft Macintosh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Cendri Hutcherson</dc:creator>
  <cp:lastModifiedBy>Elliot Berkman</cp:lastModifiedBy>
  <cp:revision>91</cp:revision>
  <dcterms:created xsi:type="dcterms:W3CDTF">2009-02-28T21:59:51Z</dcterms:created>
  <dcterms:modified xsi:type="dcterms:W3CDTF">2015-04-30T03:12:45Z</dcterms:modified>
</cp:coreProperties>
</file>