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89" d="100"/>
          <a:sy n="189" d="100"/>
        </p:scale>
        <p:origin x="-1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4C8B-40DF-BA4F-AEE2-0CB06B153804}" type="datetimeFigureOut">
              <a:rPr lang="en-US" smtClean="0"/>
              <a:t>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E96A5-52C9-7E49-BB39-A06813B68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722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4C8B-40DF-BA4F-AEE2-0CB06B153804}" type="datetimeFigureOut">
              <a:rPr lang="en-US" smtClean="0"/>
              <a:t>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E96A5-52C9-7E49-BB39-A06813B68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56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4C8B-40DF-BA4F-AEE2-0CB06B153804}" type="datetimeFigureOut">
              <a:rPr lang="en-US" smtClean="0"/>
              <a:t>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E96A5-52C9-7E49-BB39-A06813B68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14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4C8B-40DF-BA4F-AEE2-0CB06B153804}" type="datetimeFigureOut">
              <a:rPr lang="en-US" smtClean="0"/>
              <a:t>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E96A5-52C9-7E49-BB39-A06813B68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067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4C8B-40DF-BA4F-AEE2-0CB06B153804}" type="datetimeFigureOut">
              <a:rPr lang="en-US" smtClean="0"/>
              <a:t>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E96A5-52C9-7E49-BB39-A06813B68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684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4C8B-40DF-BA4F-AEE2-0CB06B153804}" type="datetimeFigureOut">
              <a:rPr lang="en-US" smtClean="0"/>
              <a:t>5/11/15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E96A5-52C9-7E49-BB39-A06813B68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95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4C8B-40DF-BA4F-AEE2-0CB06B153804}" type="datetimeFigureOut">
              <a:rPr lang="en-US" smtClean="0"/>
              <a:t>5/11/15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E96A5-52C9-7E49-BB39-A06813B68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63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4C8B-40DF-BA4F-AEE2-0CB06B153804}" type="datetimeFigureOut">
              <a:rPr lang="en-US" smtClean="0"/>
              <a:t>5/11/15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E96A5-52C9-7E49-BB39-A06813B68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09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4C8B-40DF-BA4F-AEE2-0CB06B153804}" type="datetimeFigureOut">
              <a:rPr lang="en-US" smtClean="0"/>
              <a:t>5/11/15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E96A5-52C9-7E49-BB39-A06813B68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61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4C8B-40DF-BA4F-AEE2-0CB06B153804}" type="datetimeFigureOut">
              <a:rPr lang="en-US" smtClean="0"/>
              <a:t>5/11/15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E96A5-52C9-7E49-BB39-A06813B68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12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4C8B-40DF-BA4F-AEE2-0CB06B153804}" type="datetimeFigureOut">
              <a:rPr lang="en-US" smtClean="0"/>
              <a:t>5/11/15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E96A5-52C9-7E49-BB39-A06813B68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28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74C8B-40DF-BA4F-AEE2-0CB06B153804}" type="datetimeFigureOut">
              <a:rPr lang="en-US" smtClean="0"/>
              <a:t>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E96A5-52C9-7E49-BB39-A06813B68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497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en-US" dirty="0" smtClean="0"/>
              <a:t>The task is about to begin.</a:t>
            </a:r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r>
              <a:rPr lang="en-US" dirty="0" smtClean="0"/>
              <a:t>Before it starts though, you will be asked a couple of questions to make sure you understand the instructions.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2400" dirty="0" smtClean="0"/>
              <a:t>(press 1 to continue)</a:t>
            </a:r>
          </a:p>
        </p:txBody>
      </p:sp>
    </p:spTree>
    <p:extLst>
      <p:ext uri="{BB962C8B-B14F-4D97-AF65-F5344CB8AC3E}">
        <p14:creationId xmlns:p14="http://schemas.microsoft.com/office/powerpoint/2010/main" val="3341275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en-US" dirty="0" smtClean="0"/>
              <a:t>Imagine your true value is $2. Which amount should you bid?</a:t>
            </a:r>
          </a:p>
          <a:p>
            <a:pPr>
              <a:buNone/>
            </a:pPr>
            <a:r>
              <a:rPr lang="en-US" dirty="0" smtClean="0"/>
              <a:t>			1) $1</a:t>
            </a:r>
          </a:p>
          <a:p>
            <a:pPr>
              <a:buNone/>
            </a:pPr>
            <a:r>
              <a:rPr lang="en-US" dirty="0" smtClean="0"/>
              <a:t>			2) $2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2400" dirty="0" smtClean="0"/>
              <a:t>(Press 1 or 2 according to your answer)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62694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marL="7938" indent="0" algn="ctr">
              <a:buNone/>
            </a:pPr>
            <a:endParaRPr lang="en-US" dirty="0" smtClean="0"/>
          </a:p>
          <a:p>
            <a:pPr marL="7938" indent="0" algn="ctr">
              <a:buNone/>
            </a:pPr>
            <a:endParaRPr lang="en-US" dirty="0" smtClean="0"/>
          </a:p>
          <a:p>
            <a:pPr marL="7938" indent="0" algn="ctr">
              <a:buNone/>
            </a:pPr>
            <a:endParaRPr lang="en-US" dirty="0" smtClean="0"/>
          </a:p>
          <a:p>
            <a:pPr marL="7938" indent="0" algn="ctr">
              <a:buNone/>
            </a:pPr>
            <a:r>
              <a:rPr lang="en-US" dirty="0" smtClean="0"/>
              <a:t>You should always bid exactly as much as you would be willing to pay to eat the item – no more and no less.</a:t>
            </a:r>
          </a:p>
          <a:p>
            <a:pPr marL="7938" indent="0" algn="ctr">
              <a:buNone/>
            </a:pPr>
            <a:endParaRPr lang="en-US" dirty="0" smtClean="0"/>
          </a:p>
          <a:p>
            <a:pPr marL="7938" indent="0" algn="ctr">
              <a:buNone/>
            </a:pPr>
            <a:r>
              <a:rPr lang="en-US" sz="2400" dirty="0" smtClean="0"/>
              <a:t>(press 1 to continue)</a:t>
            </a:r>
          </a:p>
        </p:txBody>
      </p:sp>
    </p:spTree>
    <p:extLst>
      <p:ext uri="{BB962C8B-B14F-4D97-AF65-F5344CB8AC3E}">
        <p14:creationId xmlns:p14="http://schemas.microsoft.com/office/powerpoint/2010/main" val="4278020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 anchor="ctr">
            <a:normAutofit/>
          </a:bodyPr>
          <a:lstStyle/>
          <a:p>
            <a:pPr marL="7938" indent="0" algn="ctr">
              <a:buNone/>
            </a:pPr>
            <a:r>
              <a:rPr lang="en-US" dirty="0" smtClean="0"/>
              <a:t>Under which of the following two conditions will you get the item?</a:t>
            </a:r>
          </a:p>
          <a:p>
            <a:pPr>
              <a:buNone/>
            </a:pPr>
            <a:r>
              <a:rPr lang="en-US" dirty="0" smtClean="0"/>
              <a:t>	1) When you bid $2 and a ball marked $1 is drawn from the urn</a:t>
            </a:r>
          </a:p>
          <a:p>
            <a:pPr>
              <a:buNone/>
            </a:pPr>
            <a:r>
              <a:rPr lang="en-US" dirty="0" smtClean="0"/>
              <a:t>	2) When you bid </a:t>
            </a:r>
            <a:r>
              <a:rPr lang="en-US" dirty="0" smtClean="0">
                <a:solidFill>
                  <a:srgbClr val="000000"/>
                </a:solidFill>
              </a:rPr>
              <a:t>$1.50 </a:t>
            </a:r>
            <a:r>
              <a:rPr lang="en-US" dirty="0" smtClean="0"/>
              <a:t>and a ball marked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$2 </a:t>
            </a:r>
            <a:r>
              <a:rPr lang="en-US" dirty="0" smtClean="0"/>
              <a:t>was drawn from the urn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2400" dirty="0" smtClean="0"/>
              <a:t>(Press 1 or 2 according to your answer)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78133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 anchor="ctr"/>
          <a:lstStyle/>
          <a:p>
            <a:pPr marL="7938" indent="0" algn="ctr">
              <a:buNone/>
            </a:pPr>
            <a:endParaRPr lang="en-US" smtClean="0"/>
          </a:p>
          <a:p>
            <a:pPr marL="7938" indent="0" algn="ctr">
              <a:buNone/>
            </a:pPr>
            <a:r>
              <a:rPr lang="en-US" smtClean="0"/>
              <a:t>You </a:t>
            </a:r>
            <a:r>
              <a:rPr lang="en-US" dirty="0" smtClean="0"/>
              <a:t>will only get the item and have the chance to eat it if your bid was </a:t>
            </a:r>
            <a:r>
              <a:rPr lang="en-US" i="1" dirty="0" smtClean="0"/>
              <a:t>equal to or higher</a:t>
            </a:r>
            <a:r>
              <a:rPr lang="en-US" dirty="0" smtClean="0"/>
              <a:t> than the amount  of money marked on the ball drawn from the urn.</a:t>
            </a:r>
          </a:p>
          <a:p>
            <a:pPr marL="7938" indent="0" algn="ctr">
              <a:buNone/>
            </a:pPr>
            <a:endParaRPr lang="en-US" dirty="0" smtClean="0"/>
          </a:p>
          <a:p>
            <a:pPr marL="7938" indent="0" algn="ctr">
              <a:buNone/>
            </a:pPr>
            <a:r>
              <a:rPr lang="en-US" sz="2400" dirty="0" smtClean="0"/>
              <a:t>(press 1 to continue)</a:t>
            </a:r>
          </a:p>
        </p:txBody>
      </p:sp>
    </p:spTree>
    <p:extLst>
      <p:ext uri="{BB962C8B-B14F-4D97-AF65-F5344CB8AC3E}">
        <p14:creationId xmlns:p14="http://schemas.microsoft.com/office/powerpoint/2010/main" val="3670538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 anchor="ctr"/>
          <a:lstStyle/>
          <a:p>
            <a:pPr marL="4763" indent="0" algn="ctr">
              <a:buNone/>
            </a:pPr>
            <a:r>
              <a:rPr lang="en-US" dirty="0" smtClean="0"/>
              <a:t>You can now practice the task.</a:t>
            </a:r>
          </a:p>
          <a:p>
            <a:pPr marL="4763" indent="0" algn="ctr">
              <a:buNone/>
            </a:pPr>
            <a:r>
              <a:rPr lang="en-US" dirty="0" smtClean="0"/>
              <a:t>Remember, you should respond using the number keys from 1-5 to indicate how much you would be willing to pay:	</a:t>
            </a:r>
          </a:p>
          <a:p>
            <a:pPr marL="4763" indent="0" algn="ctr">
              <a:buNone/>
            </a:pPr>
            <a:endParaRPr lang="en-US" dirty="0"/>
          </a:p>
          <a:p>
            <a:pPr marL="4763" indent="0" algn="ctr">
              <a:buNone/>
            </a:pPr>
            <a:endParaRPr lang="en-US" dirty="0" smtClean="0"/>
          </a:p>
          <a:p>
            <a:pPr marL="4763" indent="0" algn="ctr">
              <a:buNone/>
            </a:pPr>
            <a:endParaRPr lang="en-US" dirty="0" smtClean="0"/>
          </a:p>
          <a:p>
            <a:pPr marL="4763" indent="0" algn="ctr">
              <a:buNone/>
            </a:pPr>
            <a:endParaRPr lang="en-US" dirty="0"/>
          </a:p>
          <a:p>
            <a:pPr marL="4763" indent="0" algn="ctr">
              <a:buNone/>
            </a:pPr>
            <a:r>
              <a:rPr lang="en-US" sz="2400" dirty="0" smtClean="0"/>
              <a:t>(press 1 to continue)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30427" y="3916851"/>
            <a:ext cx="609600" cy="6080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245411" y="3916851"/>
            <a:ext cx="609600" cy="6080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60395" y="3915263"/>
            <a:ext cx="609600" cy="6080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183939" y="3915263"/>
            <a:ext cx="609600" cy="6080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153203" y="3915263"/>
            <a:ext cx="609600" cy="6080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2001827" y="3360527"/>
            <a:ext cx="4953000" cy="1143000"/>
          </a:xfrm>
          <a:prstGeom prst="rect">
            <a:avLst/>
          </a:prstGeom>
        </p:spPr>
        <p:txBody>
          <a:bodyPr vert="horz" lIns="91411" tIns="45706" rIns="91411" bIns="45706" rtlCol="0">
            <a:normAutofit/>
          </a:bodyPr>
          <a:lstStyle/>
          <a:p>
            <a:pPr marL="342794" marR="0" lvl="0" indent="-342794" algn="l" defTabSz="4570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$0       $.50      $1    $1.50     $2        </a:t>
            </a:r>
          </a:p>
          <a:p>
            <a:pPr marL="342794" marR="0" lvl="0" indent="-342794" algn="l" defTabSz="4570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1         2         3        4         </a:t>
            </a:r>
            <a:r>
              <a:rPr lang="en-US" sz="3100" dirty="0"/>
              <a:t>5</a:t>
            </a:r>
            <a:endParaRPr kumimoji="0" lang="en-US" sz="3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6440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182</Words>
  <Application>Microsoft Macintosh PowerPoint</Application>
  <PresentationFormat>On-screen Show (4:3)</PresentationFormat>
  <Paragraphs>34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ORegon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 Lab</dc:creator>
  <cp:lastModifiedBy>SAN Lab</cp:lastModifiedBy>
  <cp:revision>3</cp:revision>
  <dcterms:created xsi:type="dcterms:W3CDTF">2015-05-12T01:43:16Z</dcterms:created>
  <dcterms:modified xsi:type="dcterms:W3CDTF">2015-05-12T02:19:53Z</dcterms:modified>
</cp:coreProperties>
</file>