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3" r:id="rId5"/>
    <p:sldId id="480" r:id="rId6"/>
    <p:sldId id="484" r:id="rId7"/>
    <p:sldId id="483" r:id="rId8"/>
    <p:sldId id="482" r:id="rId9"/>
    <p:sldId id="257" r:id="rId10"/>
    <p:sldId id="4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94737"/>
  </p:normalViewPr>
  <p:slideViewPr>
    <p:cSldViewPr snapToGrid="0" snapToObjects="1">
      <p:cViewPr varScale="1">
        <p:scale>
          <a:sx n="175" d="100"/>
          <a:sy n="175" d="100"/>
        </p:scale>
        <p:origin x="1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5C30C-9AD2-F047-AAF4-E661709574ED}"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E66AF-A278-D540-99C9-CA391AA8F489}" type="slidenum">
              <a:rPr lang="en-US" smtClean="0"/>
              <a:t>‹#›</a:t>
            </a:fld>
            <a:endParaRPr lang="en-US"/>
          </a:p>
        </p:txBody>
      </p:sp>
    </p:spTree>
    <p:extLst>
      <p:ext uri="{BB962C8B-B14F-4D97-AF65-F5344CB8AC3E}">
        <p14:creationId xmlns:p14="http://schemas.microsoft.com/office/powerpoint/2010/main" val="2742822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Hypoplastic Left Heart Syndrome is a severe congenital heart defect in which the left side of the heart is underdeveloped.</a:t>
            </a:r>
          </a:p>
        </p:txBody>
      </p:sp>
      <p:sp>
        <p:nvSpPr>
          <p:cNvPr id="4" name="Slide Number Placeholder 3"/>
          <p:cNvSpPr>
            <a:spLocks noGrp="1"/>
          </p:cNvSpPr>
          <p:nvPr>
            <p:ph type="sldNum" sz="quarter" idx="5"/>
          </p:nvPr>
        </p:nvSpPr>
        <p:spPr/>
        <p:txBody>
          <a:bodyPr/>
          <a:lstStyle/>
          <a:p>
            <a:fld id="{F56E66AF-A278-D540-99C9-CA391AA8F489}" type="slidenum">
              <a:rPr lang="en-US" smtClean="0"/>
              <a:t>2</a:t>
            </a:fld>
            <a:endParaRPr lang="en-US"/>
          </a:p>
        </p:txBody>
      </p:sp>
    </p:spTree>
    <p:extLst>
      <p:ext uri="{BB962C8B-B14F-4D97-AF65-F5344CB8AC3E}">
        <p14:creationId xmlns:p14="http://schemas.microsoft.com/office/powerpoint/2010/main" val="316798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staged </a:t>
            </a:r>
            <a:r>
              <a:rPr lang="en-US" dirty="0" err="1"/>
              <a:t>pallation</a:t>
            </a:r>
            <a:r>
              <a:rPr lang="en-US" dirty="0"/>
              <a:t> children are are able to function with a single functional ventricle, in this case the right ventricle.  The tricuspid valve is the atrioventricular valve for the right ventricle which prevents backflow of blood when the ventricle contracts.  But over time this valve can fail and require repair.</a:t>
            </a:r>
          </a:p>
        </p:txBody>
      </p:sp>
      <p:sp>
        <p:nvSpPr>
          <p:cNvPr id="4" name="Slide Number Placeholder 3"/>
          <p:cNvSpPr>
            <a:spLocks noGrp="1"/>
          </p:cNvSpPr>
          <p:nvPr>
            <p:ph type="sldNum" sz="quarter" idx="5"/>
          </p:nvPr>
        </p:nvSpPr>
        <p:spPr/>
        <p:txBody>
          <a:bodyPr/>
          <a:lstStyle/>
          <a:p>
            <a:fld id="{F56E66AF-A278-D540-99C9-CA391AA8F489}" type="slidenum">
              <a:rPr lang="en-US" smtClean="0"/>
              <a:t>3</a:t>
            </a:fld>
            <a:endParaRPr lang="en-US"/>
          </a:p>
        </p:txBody>
      </p:sp>
    </p:spTree>
    <p:extLst>
      <p:ext uri="{BB962C8B-B14F-4D97-AF65-F5344CB8AC3E}">
        <p14:creationId xmlns:p14="http://schemas.microsoft.com/office/powerpoint/2010/main" val="19422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recent study demonstrated that up to ¼ of valves fail by age 16, and nearly 50% before age 30.</a:t>
            </a:r>
          </a:p>
        </p:txBody>
      </p:sp>
      <p:sp>
        <p:nvSpPr>
          <p:cNvPr id="4" name="Slide Number Placeholder 3"/>
          <p:cNvSpPr>
            <a:spLocks noGrp="1"/>
          </p:cNvSpPr>
          <p:nvPr>
            <p:ph type="sldNum" sz="quarter" idx="5"/>
          </p:nvPr>
        </p:nvSpPr>
        <p:spPr/>
        <p:txBody>
          <a:bodyPr/>
          <a:lstStyle/>
          <a:p>
            <a:fld id="{F56E66AF-A278-D540-99C9-CA391AA8F489}" type="slidenum">
              <a:rPr lang="en-US" smtClean="0"/>
              <a:t>4</a:t>
            </a:fld>
            <a:endParaRPr lang="en-US"/>
          </a:p>
        </p:txBody>
      </p:sp>
    </p:spTree>
    <p:extLst>
      <p:ext uri="{BB962C8B-B14F-4D97-AF65-F5344CB8AC3E}">
        <p14:creationId xmlns:p14="http://schemas.microsoft.com/office/powerpoint/2010/main" val="1992932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3D echocardiography can help us visualize the valve in 3D</a:t>
            </a:r>
          </a:p>
        </p:txBody>
      </p:sp>
      <p:sp>
        <p:nvSpPr>
          <p:cNvPr id="4" name="Slide Number Placeholder 3"/>
          <p:cNvSpPr>
            <a:spLocks noGrp="1"/>
          </p:cNvSpPr>
          <p:nvPr>
            <p:ph type="sldNum" sz="quarter" idx="5"/>
          </p:nvPr>
        </p:nvSpPr>
        <p:spPr/>
        <p:txBody>
          <a:bodyPr/>
          <a:lstStyle/>
          <a:p>
            <a:fld id="{C856796B-D91E-3744-B206-0F0A54D26C30}" type="slidenum">
              <a:rPr lang="en-US" smtClean="0"/>
              <a:t>5</a:t>
            </a:fld>
            <a:endParaRPr lang="en-US"/>
          </a:p>
        </p:txBody>
      </p:sp>
    </p:spTree>
    <p:extLst>
      <p:ext uri="{BB962C8B-B14F-4D97-AF65-F5344CB8AC3E}">
        <p14:creationId xmlns:p14="http://schemas.microsoft.com/office/powerpoint/2010/main" val="295019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order to understand the association of structure to function it is essential to quantify the characteristics of the valve, which requires segmentation.</a:t>
            </a:r>
          </a:p>
          <a:p>
            <a:endParaRPr lang="en-US" dirty="0"/>
          </a:p>
        </p:txBody>
      </p:sp>
      <p:sp>
        <p:nvSpPr>
          <p:cNvPr id="4" name="Slide Number Placeholder 3"/>
          <p:cNvSpPr>
            <a:spLocks noGrp="1"/>
          </p:cNvSpPr>
          <p:nvPr>
            <p:ph type="sldNum" sz="quarter" idx="5"/>
          </p:nvPr>
        </p:nvSpPr>
        <p:spPr/>
        <p:txBody>
          <a:bodyPr/>
          <a:lstStyle/>
          <a:p>
            <a:fld id="{F56E66AF-A278-D540-99C9-CA391AA8F489}" type="slidenum">
              <a:rPr lang="en-US" smtClean="0"/>
              <a:t>6</a:t>
            </a:fld>
            <a:endParaRPr lang="en-US"/>
          </a:p>
        </p:txBody>
      </p:sp>
    </p:spTree>
    <p:extLst>
      <p:ext uri="{BB962C8B-B14F-4D97-AF65-F5344CB8AC3E}">
        <p14:creationId xmlns:p14="http://schemas.microsoft.com/office/powerpoint/2010/main" val="424376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segmentation and annotation is performed by skills research assistants who take 3-4 months  to become independent with this task.  And each valve can still take 3-4 hours to accurately segment with manual tools.</a:t>
            </a:r>
          </a:p>
        </p:txBody>
      </p:sp>
      <p:sp>
        <p:nvSpPr>
          <p:cNvPr id="4" name="Slide Number Placeholder 3"/>
          <p:cNvSpPr>
            <a:spLocks noGrp="1"/>
          </p:cNvSpPr>
          <p:nvPr>
            <p:ph type="sldNum" sz="quarter" idx="5"/>
          </p:nvPr>
        </p:nvSpPr>
        <p:spPr/>
        <p:txBody>
          <a:bodyPr/>
          <a:lstStyle/>
          <a:p>
            <a:fld id="{F56E66AF-A278-D540-99C9-CA391AA8F489}" type="slidenum">
              <a:rPr lang="en-US" smtClean="0"/>
              <a:t>7</a:t>
            </a:fld>
            <a:endParaRPr lang="en-US"/>
          </a:p>
        </p:txBody>
      </p:sp>
    </p:spTree>
    <p:extLst>
      <p:ext uri="{BB962C8B-B14F-4D97-AF65-F5344CB8AC3E}">
        <p14:creationId xmlns:p14="http://schemas.microsoft.com/office/powerpoint/2010/main" val="149368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such we have been working on a deep learning based approach to this and have a functional V-net based model.</a:t>
            </a:r>
          </a:p>
        </p:txBody>
      </p:sp>
      <p:sp>
        <p:nvSpPr>
          <p:cNvPr id="4" name="Slide Number Placeholder 3"/>
          <p:cNvSpPr>
            <a:spLocks noGrp="1"/>
          </p:cNvSpPr>
          <p:nvPr>
            <p:ph type="sldNum" sz="quarter" idx="5"/>
          </p:nvPr>
        </p:nvSpPr>
        <p:spPr/>
        <p:txBody>
          <a:bodyPr/>
          <a:lstStyle/>
          <a:p>
            <a:fld id="{F56E66AF-A278-D540-99C9-CA391AA8F489}" type="slidenum">
              <a:rPr lang="en-US" smtClean="0"/>
              <a:t>8</a:t>
            </a:fld>
            <a:endParaRPr lang="en-US"/>
          </a:p>
        </p:txBody>
      </p:sp>
    </p:spTree>
    <p:extLst>
      <p:ext uri="{BB962C8B-B14F-4D97-AF65-F5344CB8AC3E}">
        <p14:creationId xmlns:p14="http://schemas.microsoft.com/office/powerpoint/2010/main" val="1714075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now working to deploy this model on a server for general use by converting our custom code to MONAI, and deploying the model in MONAI Label.</a:t>
            </a:r>
          </a:p>
        </p:txBody>
      </p:sp>
      <p:sp>
        <p:nvSpPr>
          <p:cNvPr id="4" name="Slide Number Placeholder 3"/>
          <p:cNvSpPr>
            <a:spLocks noGrp="1"/>
          </p:cNvSpPr>
          <p:nvPr>
            <p:ph type="sldNum" sz="quarter" idx="5"/>
          </p:nvPr>
        </p:nvSpPr>
        <p:spPr/>
        <p:txBody>
          <a:bodyPr/>
          <a:lstStyle/>
          <a:p>
            <a:fld id="{F56E66AF-A278-D540-99C9-CA391AA8F489}" type="slidenum">
              <a:rPr lang="en-US" smtClean="0"/>
              <a:t>9</a:t>
            </a:fld>
            <a:endParaRPr lang="en-US"/>
          </a:p>
        </p:txBody>
      </p:sp>
    </p:spTree>
    <p:extLst>
      <p:ext uri="{BB962C8B-B14F-4D97-AF65-F5344CB8AC3E}">
        <p14:creationId xmlns:p14="http://schemas.microsoft.com/office/powerpoint/2010/main" val="263238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6B4-B13C-1648-B60A-299978D76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4573B5-D079-2647-BC00-573918AE4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D63445-94AC-5A44-99A0-9F0F9D85499F}"/>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5" name="Footer Placeholder 4">
            <a:extLst>
              <a:ext uri="{FF2B5EF4-FFF2-40B4-BE49-F238E27FC236}">
                <a16:creationId xmlns:a16="http://schemas.microsoft.com/office/drawing/2014/main" id="{2D506F5F-561F-B045-A6B2-F7A48B591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B1DD-2C87-1048-B214-B40DC1003F18}"/>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128931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F2E4-2667-9747-B85F-8248063A3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6567E-62DD-5D40-887A-0F065C3914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0CCF5-82C7-1B49-85BE-DAC8864224E3}"/>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5" name="Footer Placeholder 4">
            <a:extLst>
              <a:ext uri="{FF2B5EF4-FFF2-40B4-BE49-F238E27FC236}">
                <a16:creationId xmlns:a16="http://schemas.microsoft.com/office/drawing/2014/main" id="{2DDCB8AF-EC96-334C-B1DE-10551CB12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9BA67-F9C5-4B45-9099-188837D4E0D0}"/>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15141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4DC1D-E551-1445-AB23-294D923119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1D0D2-4C2E-B149-87F3-00306464C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13855-C1D7-1E45-8B38-7B8733283F44}"/>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5" name="Footer Placeholder 4">
            <a:extLst>
              <a:ext uri="{FF2B5EF4-FFF2-40B4-BE49-F238E27FC236}">
                <a16:creationId xmlns:a16="http://schemas.microsoft.com/office/drawing/2014/main" id="{7A3C9A79-9ED4-204E-8FCD-B897A8795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758A1-9550-1846-A592-0E156304DAE9}"/>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301529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631C-B85E-DB4E-9ED9-A1CAE6275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1EFBC-4436-F746-B5E4-359F56994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34C8D-0425-3A42-8616-629BD4344A9E}"/>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5" name="Footer Placeholder 4">
            <a:extLst>
              <a:ext uri="{FF2B5EF4-FFF2-40B4-BE49-F238E27FC236}">
                <a16:creationId xmlns:a16="http://schemas.microsoft.com/office/drawing/2014/main" id="{FC8C8781-0946-F14D-B8DE-D0B4EB295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B5898-8C2E-9D41-B54E-B746A2DF9867}"/>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341108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7148-F835-904F-B13E-812118C9CE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D919D3-A155-2A47-911B-2C6780E56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CF59F6-BCB2-CD4E-A31C-E62C7B7114F1}"/>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5" name="Footer Placeholder 4">
            <a:extLst>
              <a:ext uri="{FF2B5EF4-FFF2-40B4-BE49-F238E27FC236}">
                <a16:creationId xmlns:a16="http://schemas.microsoft.com/office/drawing/2014/main" id="{1BC53F6A-8693-364C-8860-B71249740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1EBB-D9C6-BB49-B73D-872D31992842}"/>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236871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EF28-71B2-5B42-8D00-EC90388E7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2FEFB-574C-C348-AC3B-394BB0527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40A69-7864-8849-A4F9-4C4DAE6C5C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537CCB-9C68-1C40-BB6D-5BFC7048ED0E}"/>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6" name="Footer Placeholder 5">
            <a:extLst>
              <a:ext uri="{FF2B5EF4-FFF2-40B4-BE49-F238E27FC236}">
                <a16:creationId xmlns:a16="http://schemas.microsoft.com/office/drawing/2014/main" id="{F9BEB81D-6246-2E4D-879E-012644BAE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E59F0-42C5-7746-A37F-BAA6B3392064}"/>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34762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554F-AB76-284E-9921-BF9AA47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7D64C-D2C5-4F40-9576-49D3DD198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9981B-51E0-5847-A9E3-111D1FFE6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1B471-6187-3D4C-917B-7D3C56887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C409A-734B-BE4D-B5CE-80F673BD1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33F175-3557-3B4C-B8C1-54125EE9503E}"/>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8" name="Footer Placeholder 7">
            <a:extLst>
              <a:ext uri="{FF2B5EF4-FFF2-40B4-BE49-F238E27FC236}">
                <a16:creationId xmlns:a16="http://schemas.microsoft.com/office/drawing/2014/main" id="{7241569B-12F1-0943-94A3-AC999E424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20157D-72A1-B040-B522-F3DFC23919BB}"/>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308609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4892-E322-AE46-B28F-0B1BBC27AA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DF748C-608F-0D4D-9EB2-4BB988391635}"/>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4" name="Footer Placeholder 3">
            <a:extLst>
              <a:ext uri="{FF2B5EF4-FFF2-40B4-BE49-F238E27FC236}">
                <a16:creationId xmlns:a16="http://schemas.microsoft.com/office/drawing/2014/main" id="{39ABD550-06C3-FC43-83FA-E7EFAADC2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E3271C-C914-334B-84E4-3A5D001AFFF0}"/>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79506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379AF-FA9A-E547-98D1-86B6C79E6518}"/>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3" name="Footer Placeholder 2">
            <a:extLst>
              <a:ext uri="{FF2B5EF4-FFF2-40B4-BE49-F238E27FC236}">
                <a16:creationId xmlns:a16="http://schemas.microsoft.com/office/drawing/2014/main" id="{5E22133A-54B3-8F4D-936C-75C8F7AF5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89936-80AA-A840-AB0B-1BD992B93B0F}"/>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138891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BCB6-1D18-F842-A1F7-8FA8C5D48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49418-DDF4-BF4C-9D14-F5C3BEDF5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39F87-4C92-9049-A8D5-326242F73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7547B-7D42-4F40-8D8E-394C3B5590CA}"/>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6" name="Footer Placeholder 5">
            <a:extLst>
              <a:ext uri="{FF2B5EF4-FFF2-40B4-BE49-F238E27FC236}">
                <a16:creationId xmlns:a16="http://schemas.microsoft.com/office/drawing/2014/main" id="{F33845C0-21B2-DC4C-A398-37E715E61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A05111-21F8-BE44-88B8-F56129CAA9BF}"/>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25225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E74-2404-7A4E-81FC-D2E5A968A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3FACB-A038-AC40-87AC-4DB1A6E6D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239D4-B47F-244B-A400-12CE1DD41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22BA6-DE6B-0846-B365-4F11C71D569B}"/>
              </a:ext>
            </a:extLst>
          </p:cNvPr>
          <p:cNvSpPr>
            <a:spLocks noGrp="1"/>
          </p:cNvSpPr>
          <p:nvPr>
            <p:ph type="dt" sz="half" idx="10"/>
          </p:nvPr>
        </p:nvSpPr>
        <p:spPr/>
        <p:txBody>
          <a:bodyPr/>
          <a:lstStyle/>
          <a:p>
            <a:fld id="{F679CA23-09FB-5B47-AA2D-9497ACC16835}" type="datetimeFigureOut">
              <a:rPr lang="en-US" smtClean="0"/>
              <a:t>6/28/21</a:t>
            </a:fld>
            <a:endParaRPr lang="en-US"/>
          </a:p>
        </p:txBody>
      </p:sp>
      <p:sp>
        <p:nvSpPr>
          <p:cNvPr id="6" name="Footer Placeholder 5">
            <a:extLst>
              <a:ext uri="{FF2B5EF4-FFF2-40B4-BE49-F238E27FC236}">
                <a16:creationId xmlns:a16="http://schemas.microsoft.com/office/drawing/2014/main" id="{02B8EE96-5F47-834C-9495-A03FF0850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17120-1A53-0946-90DC-367349BC52A7}"/>
              </a:ext>
            </a:extLst>
          </p:cNvPr>
          <p:cNvSpPr>
            <a:spLocks noGrp="1"/>
          </p:cNvSpPr>
          <p:nvPr>
            <p:ph type="sldNum" sz="quarter" idx="12"/>
          </p:nvPr>
        </p:nvSpPr>
        <p:spPr/>
        <p:txBody>
          <a:bodyPr/>
          <a:lstStyle/>
          <a:p>
            <a:fld id="{BE2744FF-C081-2547-9CD2-209D42C04370}" type="slidenum">
              <a:rPr lang="en-US" smtClean="0"/>
              <a:t>‹#›</a:t>
            </a:fld>
            <a:endParaRPr lang="en-US"/>
          </a:p>
        </p:txBody>
      </p:sp>
    </p:spTree>
    <p:extLst>
      <p:ext uri="{BB962C8B-B14F-4D97-AF65-F5344CB8AC3E}">
        <p14:creationId xmlns:p14="http://schemas.microsoft.com/office/powerpoint/2010/main" val="344673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EDCDB-DB1D-0C4A-964A-F771587CA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0249A3-C4CB-1246-A1BF-F7DAA183C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A77E6-A71E-B847-BFBF-D610C5331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9CA23-09FB-5B47-AA2D-9497ACC16835}" type="datetimeFigureOut">
              <a:rPr lang="en-US" smtClean="0"/>
              <a:t>6/28/21</a:t>
            </a:fld>
            <a:endParaRPr lang="en-US"/>
          </a:p>
        </p:txBody>
      </p:sp>
      <p:sp>
        <p:nvSpPr>
          <p:cNvPr id="5" name="Footer Placeholder 4">
            <a:extLst>
              <a:ext uri="{FF2B5EF4-FFF2-40B4-BE49-F238E27FC236}">
                <a16:creationId xmlns:a16="http://schemas.microsoft.com/office/drawing/2014/main" id="{5D67C84A-C0F8-7848-8FBB-401432FBE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A0A6F-0E48-9E48-A520-062B0CF05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744FF-C081-2547-9CD2-209D42C04370}" type="slidenum">
              <a:rPr lang="en-US" smtClean="0"/>
              <a:t>‹#›</a:t>
            </a:fld>
            <a:endParaRPr lang="en-US"/>
          </a:p>
        </p:txBody>
      </p:sp>
    </p:spTree>
    <p:extLst>
      <p:ext uri="{BB962C8B-B14F-4D97-AF65-F5344CB8AC3E}">
        <p14:creationId xmlns:p14="http://schemas.microsoft.com/office/powerpoint/2010/main" val="328890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hop.edu/treatments/staged-reconstruction-heart-surgery" TargetMode="External"/><Relationship Id="rId2" Type="http://schemas.openxmlformats.org/officeDocument/2006/relationships/hyperlink" Target="https://www.chop.edu/conditions-diseases/hypoplastic-left-heart-syndrome-hlh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62B7D3-7500-2742-825E-447055E0FEAA}"/>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DeepHeart Integration with MONAI Label</a:t>
            </a:r>
          </a:p>
        </p:txBody>
      </p:sp>
      <p:sp>
        <p:nvSpPr>
          <p:cNvPr id="3" name="Subtitle 2">
            <a:extLst>
              <a:ext uri="{FF2B5EF4-FFF2-40B4-BE49-F238E27FC236}">
                <a16:creationId xmlns:a16="http://schemas.microsoft.com/office/drawing/2014/main" id="{B0853315-5817-DA4A-A97C-E12F171477B6}"/>
              </a:ext>
            </a:extLst>
          </p:cNvPr>
          <p:cNvSpPr>
            <a:spLocks noGrp="1"/>
          </p:cNvSpPr>
          <p:nvPr>
            <p:ph type="subTitle" idx="1"/>
          </p:nvPr>
        </p:nvSpPr>
        <p:spPr>
          <a:xfrm>
            <a:off x="1350682" y="4870824"/>
            <a:ext cx="10005951" cy="1458258"/>
          </a:xfrm>
        </p:spPr>
        <p:txBody>
          <a:bodyPr anchor="ctr">
            <a:normAutofit/>
          </a:bodyPr>
          <a:lstStyle/>
          <a:p>
            <a:pPr algn="l"/>
            <a:r>
              <a:rPr lang="en-US" dirty="0"/>
              <a:t>Christian </a:t>
            </a:r>
            <a:r>
              <a:rPr lang="en-US" dirty="0" err="1"/>
              <a:t>Herz</a:t>
            </a:r>
            <a:r>
              <a:rPr lang="en-US" dirty="0"/>
              <a:t>, Matthew Jolley, Danielle F. Pace, Andras Lasso, John Witt, </a:t>
            </a:r>
            <a:r>
              <a:rPr lang="en-US" dirty="0" err="1"/>
              <a:t>Sachidanand</a:t>
            </a:r>
            <a:r>
              <a:rPr lang="en-US" dirty="0"/>
              <a:t> Alle, </a:t>
            </a:r>
            <a:r>
              <a:rPr lang="en-US" dirty="0" err="1"/>
              <a:t>Prerna</a:t>
            </a:r>
            <a:r>
              <a:rPr lang="en-US" dirty="0"/>
              <a:t> Dogra, et al</a:t>
            </a:r>
            <a:endParaRPr lang="en-US"/>
          </a:p>
        </p:txBody>
      </p:sp>
    </p:spTree>
    <p:extLst>
      <p:ext uri="{BB962C8B-B14F-4D97-AF65-F5344CB8AC3E}">
        <p14:creationId xmlns:p14="http://schemas.microsoft.com/office/powerpoint/2010/main" val="3780457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8C9-F13C-BA43-8942-2E108CAAC271}"/>
              </a:ext>
            </a:extLst>
          </p:cNvPr>
          <p:cNvSpPr>
            <a:spLocks noGrp="1"/>
          </p:cNvSpPr>
          <p:nvPr>
            <p:ph type="title"/>
          </p:nvPr>
        </p:nvSpPr>
        <p:spPr/>
        <p:txBody>
          <a:bodyPr/>
          <a:lstStyle/>
          <a:p>
            <a:r>
              <a:rPr lang="en-US" dirty="0"/>
              <a:t>More Background on HLHS </a:t>
            </a:r>
          </a:p>
        </p:txBody>
      </p:sp>
      <p:sp>
        <p:nvSpPr>
          <p:cNvPr id="3" name="Content Placeholder 2">
            <a:extLst>
              <a:ext uri="{FF2B5EF4-FFF2-40B4-BE49-F238E27FC236}">
                <a16:creationId xmlns:a16="http://schemas.microsoft.com/office/drawing/2014/main" id="{FEFFE71A-8CA5-DB43-ADAF-A99B0D1B09A9}"/>
              </a:ext>
            </a:extLst>
          </p:cNvPr>
          <p:cNvSpPr>
            <a:spLocks noGrp="1"/>
          </p:cNvSpPr>
          <p:nvPr>
            <p:ph idx="1"/>
          </p:nvPr>
        </p:nvSpPr>
        <p:spPr/>
        <p:txBody>
          <a:bodyPr/>
          <a:lstStyle/>
          <a:p>
            <a:r>
              <a:rPr lang="en-US" dirty="0">
                <a:hlinkClick r:id="rId2"/>
              </a:rPr>
              <a:t>https://www.chop.edu/conditions-diseases/hypoplastic-left-heart-syndrome-hlhs</a:t>
            </a:r>
            <a:endParaRPr lang="en-US" dirty="0"/>
          </a:p>
          <a:p>
            <a:r>
              <a:rPr lang="en-US" dirty="0">
                <a:hlinkClick r:id="rId3"/>
              </a:rPr>
              <a:t>https://www.chop.edu</a:t>
            </a:r>
            <a:r>
              <a:rPr lang="en-US">
                <a:hlinkClick r:id="rId3"/>
              </a:rPr>
              <a:t>/treatments/staged-reconstruction-heart-surgery</a:t>
            </a:r>
            <a:endParaRPr lang="en-US"/>
          </a:p>
          <a:p>
            <a:endParaRPr lang="en-US"/>
          </a:p>
        </p:txBody>
      </p:sp>
    </p:spTree>
    <p:extLst>
      <p:ext uri="{BB962C8B-B14F-4D97-AF65-F5344CB8AC3E}">
        <p14:creationId xmlns:p14="http://schemas.microsoft.com/office/powerpoint/2010/main" val="103480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C017BB2-165F-D246-9021-0C527BF29D07}"/>
              </a:ext>
            </a:extLst>
          </p:cNvPr>
          <p:cNvPicPr>
            <a:picLocks noChangeAspect="1"/>
          </p:cNvPicPr>
          <p:nvPr/>
        </p:nvPicPr>
        <p:blipFill>
          <a:blip r:embed="rId3"/>
          <a:stretch>
            <a:fillRect/>
          </a:stretch>
        </p:blipFill>
        <p:spPr>
          <a:xfrm>
            <a:off x="2833929" y="123846"/>
            <a:ext cx="6406324" cy="6734153"/>
          </a:xfrm>
          <a:prstGeom prst="rect">
            <a:avLst/>
          </a:prstGeom>
        </p:spPr>
      </p:pic>
      <p:sp>
        <p:nvSpPr>
          <p:cNvPr id="7" name="Title 6">
            <a:extLst>
              <a:ext uri="{FF2B5EF4-FFF2-40B4-BE49-F238E27FC236}">
                <a16:creationId xmlns:a16="http://schemas.microsoft.com/office/drawing/2014/main" id="{1041FFD6-A82D-5644-9E35-CC1B13E19A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8567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FE77170-492D-CF41-9F62-16F0958F21C3}"/>
              </a:ext>
            </a:extLst>
          </p:cNvPr>
          <p:cNvPicPr>
            <a:picLocks noChangeAspect="1"/>
          </p:cNvPicPr>
          <p:nvPr/>
        </p:nvPicPr>
        <p:blipFill>
          <a:blip r:embed="rId3"/>
          <a:stretch>
            <a:fillRect/>
          </a:stretch>
        </p:blipFill>
        <p:spPr>
          <a:xfrm>
            <a:off x="0" y="415636"/>
            <a:ext cx="12192000" cy="6026727"/>
          </a:xfrm>
          <a:prstGeom prst="rect">
            <a:avLst/>
          </a:prstGeom>
        </p:spPr>
      </p:pic>
    </p:spTree>
    <p:extLst>
      <p:ext uri="{BB962C8B-B14F-4D97-AF65-F5344CB8AC3E}">
        <p14:creationId xmlns:p14="http://schemas.microsoft.com/office/powerpoint/2010/main" val="379324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87ED-AE4E-D44A-AFE3-FA54049F1BDE}"/>
              </a:ext>
            </a:extLst>
          </p:cNvPr>
          <p:cNvSpPr>
            <a:spLocks noGrp="1"/>
          </p:cNvSpPr>
          <p:nvPr>
            <p:ph type="title"/>
          </p:nvPr>
        </p:nvSpPr>
        <p:spPr/>
        <p:txBody>
          <a:bodyPr/>
          <a:lstStyle/>
          <a:p>
            <a:endParaRPr lang="en-US" dirty="0"/>
          </a:p>
        </p:txBody>
      </p:sp>
      <p:pic>
        <p:nvPicPr>
          <p:cNvPr id="4" name="Content Placeholder 4">
            <a:extLst>
              <a:ext uri="{FF2B5EF4-FFF2-40B4-BE49-F238E27FC236}">
                <a16:creationId xmlns:a16="http://schemas.microsoft.com/office/drawing/2014/main" id="{8E3A5BEF-116F-DB4A-A35F-9E5712506A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6281" y="194032"/>
            <a:ext cx="8306299" cy="6298843"/>
          </a:xfrm>
        </p:spPr>
      </p:pic>
      <p:sp>
        <p:nvSpPr>
          <p:cNvPr id="5" name="TextBox 4">
            <a:extLst>
              <a:ext uri="{FF2B5EF4-FFF2-40B4-BE49-F238E27FC236}">
                <a16:creationId xmlns:a16="http://schemas.microsoft.com/office/drawing/2014/main" id="{9EC119CB-6317-ED42-AF49-8A13AC854747}"/>
              </a:ext>
            </a:extLst>
          </p:cNvPr>
          <p:cNvSpPr txBox="1"/>
          <p:nvPr/>
        </p:nvSpPr>
        <p:spPr>
          <a:xfrm>
            <a:off x="7926029" y="2448231"/>
            <a:ext cx="2064774" cy="646331"/>
          </a:xfrm>
          <a:prstGeom prst="rect">
            <a:avLst/>
          </a:prstGeom>
          <a:noFill/>
        </p:spPr>
        <p:txBody>
          <a:bodyPr wrap="square" rtlCol="0">
            <a:spAutoFit/>
          </a:bodyPr>
          <a:lstStyle/>
          <a:p>
            <a:r>
              <a:rPr lang="en-US" sz="3600" dirty="0">
                <a:solidFill>
                  <a:schemeClr val="accent2"/>
                </a:solidFill>
              </a:rPr>
              <a:t>HLHS</a:t>
            </a:r>
          </a:p>
        </p:txBody>
      </p:sp>
    </p:spTree>
    <p:extLst>
      <p:ext uri="{BB962C8B-B14F-4D97-AF65-F5344CB8AC3E}">
        <p14:creationId xmlns:p14="http://schemas.microsoft.com/office/powerpoint/2010/main" val="326409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Online Media 4" descr="Image32 1">
            <a:hlinkClick r:id="" action="ppaction://media"/>
            <a:extLst>
              <a:ext uri="{FF2B5EF4-FFF2-40B4-BE49-F238E27FC236}">
                <a16:creationId xmlns:a16="http://schemas.microsoft.com/office/drawing/2014/main" id="{430DB527-C363-7946-AFFB-F455181A0F6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10875" t="21790" r="5609" b="17470"/>
          <a:stretch/>
        </p:blipFill>
        <p:spPr>
          <a:xfrm>
            <a:off x="1011046" y="279400"/>
            <a:ext cx="10169909" cy="5486400"/>
          </a:xfrm>
          <a:prstGeom prst="rect">
            <a:avLst/>
          </a:prstGeom>
        </p:spPr>
      </p:pic>
      <p:sp>
        <p:nvSpPr>
          <p:cNvPr id="6" name="TextBox 5">
            <a:extLst>
              <a:ext uri="{FF2B5EF4-FFF2-40B4-BE49-F238E27FC236}">
                <a16:creationId xmlns:a16="http://schemas.microsoft.com/office/drawing/2014/main" id="{AD4BB78C-8E92-7F4B-9108-A5E3AF546284}"/>
              </a:ext>
            </a:extLst>
          </p:cNvPr>
          <p:cNvSpPr txBox="1"/>
          <p:nvPr/>
        </p:nvSpPr>
        <p:spPr>
          <a:xfrm>
            <a:off x="2540000" y="5969001"/>
            <a:ext cx="2336800" cy="748988"/>
          </a:xfrm>
          <a:prstGeom prst="rect">
            <a:avLst/>
          </a:prstGeom>
          <a:noFill/>
        </p:spPr>
        <p:txBody>
          <a:bodyPr wrap="square" rtlCol="0">
            <a:spAutoFit/>
          </a:bodyPr>
          <a:lstStyle/>
          <a:p>
            <a:r>
              <a:rPr lang="en-US" sz="4267" dirty="0">
                <a:solidFill>
                  <a:schemeClr val="bg1"/>
                </a:solidFill>
              </a:rPr>
              <a:t>RA View</a:t>
            </a:r>
          </a:p>
        </p:txBody>
      </p:sp>
      <p:sp>
        <p:nvSpPr>
          <p:cNvPr id="7" name="TextBox 6">
            <a:extLst>
              <a:ext uri="{FF2B5EF4-FFF2-40B4-BE49-F238E27FC236}">
                <a16:creationId xmlns:a16="http://schemas.microsoft.com/office/drawing/2014/main" id="{343FE579-B821-C340-8CF3-8943377F1B78}"/>
              </a:ext>
            </a:extLst>
          </p:cNvPr>
          <p:cNvSpPr txBox="1"/>
          <p:nvPr/>
        </p:nvSpPr>
        <p:spPr>
          <a:xfrm>
            <a:off x="7924800" y="5969000"/>
            <a:ext cx="2743200" cy="748988"/>
          </a:xfrm>
          <a:prstGeom prst="rect">
            <a:avLst/>
          </a:prstGeom>
          <a:noFill/>
        </p:spPr>
        <p:txBody>
          <a:bodyPr wrap="square" rtlCol="0">
            <a:spAutoFit/>
          </a:bodyPr>
          <a:lstStyle/>
          <a:p>
            <a:r>
              <a:rPr lang="en-US" sz="4267" dirty="0">
                <a:solidFill>
                  <a:schemeClr val="bg1"/>
                </a:solidFill>
              </a:rPr>
              <a:t>RV View</a:t>
            </a:r>
          </a:p>
        </p:txBody>
      </p:sp>
    </p:spTree>
    <p:extLst>
      <p:ext uri="{BB962C8B-B14F-4D97-AF65-F5344CB8AC3E}">
        <p14:creationId xmlns:p14="http://schemas.microsoft.com/office/powerpoint/2010/main" val="10148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B02457-E688-444D-A2EB-4DC2CBA7039B}"/>
              </a:ext>
            </a:extLst>
          </p:cNvPr>
          <p:cNvPicPr>
            <a:picLocks noChangeAspect="1"/>
          </p:cNvPicPr>
          <p:nvPr/>
        </p:nvPicPr>
        <p:blipFill>
          <a:blip r:embed="rId3"/>
          <a:stretch>
            <a:fillRect/>
          </a:stretch>
        </p:blipFill>
        <p:spPr>
          <a:xfrm>
            <a:off x="0" y="782826"/>
            <a:ext cx="12192000" cy="5292347"/>
          </a:xfrm>
          <a:prstGeom prst="rect">
            <a:avLst/>
          </a:prstGeom>
        </p:spPr>
      </p:pic>
    </p:spTree>
    <p:extLst>
      <p:ext uri="{BB962C8B-B14F-4D97-AF65-F5344CB8AC3E}">
        <p14:creationId xmlns:p14="http://schemas.microsoft.com/office/powerpoint/2010/main" val="311248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FF97EB9F-3290-8440-AEEF-CB29130B0EE8}"/>
              </a:ext>
            </a:extLst>
          </p:cNvPr>
          <p:cNvPicPr>
            <a:picLocks noChangeAspect="1"/>
          </p:cNvPicPr>
          <p:nvPr/>
        </p:nvPicPr>
        <p:blipFill>
          <a:blip r:embed="rId3"/>
          <a:stretch>
            <a:fillRect/>
          </a:stretch>
        </p:blipFill>
        <p:spPr>
          <a:xfrm>
            <a:off x="0" y="389412"/>
            <a:ext cx="12192000" cy="6079176"/>
          </a:xfrm>
          <a:prstGeom prst="rect">
            <a:avLst/>
          </a:prstGeom>
        </p:spPr>
      </p:pic>
    </p:spTree>
    <p:extLst>
      <p:ext uri="{BB962C8B-B14F-4D97-AF65-F5344CB8AC3E}">
        <p14:creationId xmlns:p14="http://schemas.microsoft.com/office/powerpoint/2010/main" val="136307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7B81-E6E5-5940-AACD-5B41F9952B9C}"/>
              </a:ext>
            </a:extLst>
          </p:cNvPr>
          <p:cNvSpPr>
            <a:spLocks noGrp="1"/>
          </p:cNvSpPr>
          <p:nvPr>
            <p:ph type="title"/>
          </p:nvPr>
        </p:nvSpPr>
        <p:spPr/>
        <p:txBody>
          <a:bodyPr/>
          <a:lstStyle/>
          <a:p>
            <a:endParaRPr lang="en-US"/>
          </a:p>
        </p:txBody>
      </p:sp>
      <p:pic>
        <p:nvPicPr>
          <p:cNvPr id="5" name="Picture 4" descr="Diagram&#10;&#10;Description automatically generated">
            <a:extLst>
              <a:ext uri="{FF2B5EF4-FFF2-40B4-BE49-F238E27FC236}">
                <a16:creationId xmlns:a16="http://schemas.microsoft.com/office/drawing/2014/main" id="{C5E5C493-209D-7F44-8117-710EBC36B8F4}"/>
              </a:ext>
            </a:extLst>
          </p:cNvPr>
          <p:cNvPicPr>
            <a:picLocks noChangeAspect="1"/>
          </p:cNvPicPr>
          <p:nvPr/>
        </p:nvPicPr>
        <p:blipFill>
          <a:blip r:embed="rId3"/>
          <a:stretch>
            <a:fillRect/>
          </a:stretch>
        </p:blipFill>
        <p:spPr>
          <a:xfrm>
            <a:off x="760100" y="0"/>
            <a:ext cx="10671800" cy="6858000"/>
          </a:xfrm>
          <a:prstGeom prst="rect">
            <a:avLst/>
          </a:prstGeom>
        </p:spPr>
      </p:pic>
    </p:spTree>
    <p:extLst>
      <p:ext uri="{BB962C8B-B14F-4D97-AF65-F5344CB8AC3E}">
        <p14:creationId xmlns:p14="http://schemas.microsoft.com/office/powerpoint/2010/main" val="63487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CE1A-9097-5745-B933-3966768F77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24B557-7279-CB43-94E1-6DA1DDE1477A}"/>
              </a:ext>
            </a:extLst>
          </p:cNvPr>
          <p:cNvSpPr>
            <a:spLocks noGrp="1"/>
          </p:cNvSpPr>
          <p:nvPr>
            <p:ph idx="1"/>
          </p:nvPr>
        </p:nvSpPr>
        <p:spPr/>
        <p:txBody>
          <a:bodyPr/>
          <a:lstStyle/>
          <a:p>
            <a:pPr marL="0" indent="0">
              <a:buNone/>
            </a:pPr>
            <a:endParaRPr lang="en-US" dirty="0"/>
          </a:p>
          <a:p>
            <a:pPr marL="0" indent="0">
              <a:buNone/>
            </a:pPr>
            <a:endParaRPr lang="en-US" sz="4000" dirty="0"/>
          </a:p>
          <a:p>
            <a:pPr marL="0" indent="0">
              <a:buNone/>
            </a:pPr>
            <a:r>
              <a:rPr lang="en-US" sz="4000" dirty="0"/>
              <a:t>https://</a:t>
            </a:r>
            <a:r>
              <a:rPr lang="en-US" sz="4000" dirty="0" err="1"/>
              <a:t>github.com</a:t>
            </a:r>
            <a:r>
              <a:rPr lang="en-US" sz="4000" dirty="0"/>
              <a:t>/</a:t>
            </a:r>
            <a:r>
              <a:rPr lang="en-US" sz="4000" dirty="0" err="1"/>
              <a:t>JolleyLabCHOP</a:t>
            </a:r>
            <a:r>
              <a:rPr lang="en-US" sz="4000" dirty="0"/>
              <a:t>/</a:t>
            </a:r>
            <a:r>
              <a:rPr lang="en-US" sz="4000" dirty="0" err="1"/>
              <a:t>DeepHeart</a:t>
            </a:r>
            <a:endParaRPr lang="en-US" sz="4000" dirty="0"/>
          </a:p>
        </p:txBody>
      </p:sp>
    </p:spTree>
    <p:extLst>
      <p:ext uri="{BB962C8B-B14F-4D97-AF65-F5344CB8AC3E}">
        <p14:creationId xmlns:p14="http://schemas.microsoft.com/office/powerpoint/2010/main" val="3581846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301</Words>
  <Application>Microsoft Macintosh PowerPoint</Application>
  <PresentationFormat>Widescreen</PresentationFormat>
  <Paragraphs>27</Paragraphs>
  <Slides>10</Slides>
  <Notes>8</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DeepHeart Integration with MONAI Label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Background on HLHS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DeepHeart Integration with MONAI Label</dc:title>
  <dc:creator>Jolley, Matthew</dc:creator>
  <cp:lastModifiedBy>Jolley, Matthew</cp:lastModifiedBy>
  <cp:revision>6</cp:revision>
  <dcterms:created xsi:type="dcterms:W3CDTF">2021-06-28T13:13:58Z</dcterms:created>
  <dcterms:modified xsi:type="dcterms:W3CDTF">2021-06-28T13:51:08Z</dcterms:modified>
</cp:coreProperties>
</file>