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61"/>
  </p:notesMasterIdLst>
  <p:sldIdLst>
    <p:sldId id="259" r:id="rId2"/>
    <p:sldId id="390" r:id="rId3"/>
    <p:sldId id="364" r:id="rId4"/>
    <p:sldId id="369" r:id="rId5"/>
    <p:sldId id="319" r:id="rId6"/>
    <p:sldId id="320" r:id="rId7"/>
    <p:sldId id="321" r:id="rId8"/>
    <p:sldId id="322" r:id="rId9"/>
    <p:sldId id="370" r:id="rId10"/>
    <p:sldId id="371" r:id="rId11"/>
    <p:sldId id="374" r:id="rId12"/>
    <p:sldId id="378" r:id="rId13"/>
    <p:sldId id="375" r:id="rId14"/>
    <p:sldId id="333" r:id="rId15"/>
    <p:sldId id="383" r:id="rId16"/>
    <p:sldId id="385" r:id="rId17"/>
    <p:sldId id="334" r:id="rId18"/>
    <p:sldId id="404" r:id="rId19"/>
    <p:sldId id="335" r:id="rId20"/>
    <p:sldId id="387" r:id="rId21"/>
    <p:sldId id="325" r:id="rId22"/>
    <p:sldId id="393" r:id="rId23"/>
    <p:sldId id="399" r:id="rId24"/>
    <p:sldId id="338" r:id="rId25"/>
    <p:sldId id="397" r:id="rId26"/>
    <p:sldId id="339" r:id="rId27"/>
    <p:sldId id="340" r:id="rId28"/>
    <p:sldId id="341" r:id="rId29"/>
    <p:sldId id="411" r:id="rId30"/>
    <p:sldId id="402" r:id="rId31"/>
    <p:sldId id="415" r:id="rId32"/>
    <p:sldId id="401" r:id="rId33"/>
    <p:sldId id="400" r:id="rId34"/>
    <p:sldId id="326" r:id="rId35"/>
    <p:sldId id="412" r:id="rId36"/>
    <p:sldId id="413" r:id="rId37"/>
    <p:sldId id="345" r:id="rId38"/>
    <p:sldId id="414" r:id="rId39"/>
    <p:sldId id="346" r:id="rId40"/>
    <p:sldId id="347" r:id="rId41"/>
    <p:sldId id="324" r:id="rId42"/>
    <p:sldId id="348" r:id="rId43"/>
    <p:sldId id="416" r:id="rId44"/>
    <p:sldId id="392" r:id="rId45"/>
    <p:sldId id="350" r:id="rId46"/>
    <p:sldId id="351" r:id="rId47"/>
    <p:sldId id="328" r:id="rId48"/>
    <p:sldId id="352" r:id="rId49"/>
    <p:sldId id="394" r:id="rId50"/>
    <p:sldId id="396" r:id="rId51"/>
    <p:sldId id="395" r:id="rId52"/>
    <p:sldId id="417" r:id="rId53"/>
    <p:sldId id="398" r:id="rId54"/>
    <p:sldId id="418" r:id="rId55"/>
    <p:sldId id="353" r:id="rId56"/>
    <p:sldId id="354" r:id="rId57"/>
    <p:sldId id="330" r:id="rId58"/>
    <p:sldId id="419" r:id="rId59"/>
    <p:sldId id="420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D5ADFE5-E90F-4B91-981A-C8CD742DCD50}">
          <p14:sldIdLst>
            <p14:sldId id="259"/>
          </p14:sldIdLst>
        </p14:section>
        <p14:section name="Contents" id="{DF0CDC17-0CD7-481F-8789-A3E9882815EF}">
          <p14:sldIdLst>
            <p14:sldId id="390"/>
          </p14:sldIdLst>
        </p14:section>
        <p14:section name="SVD" id="{1BD8146F-9232-4053-99CF-7B337BA76F49}">
          <p14:sldIdLst>
            <p14:sldId id="364"/>
            <p14:sldId id="369"/>
          </p14:sldIdLst>
        </p14:section>
        <p14:section name="4. Estimation" id="{8359B18D-9C04-4A4F-945C-8DA0FF61A63E}">
          <p14:sldIdLst>
            <p14:sldId id="319"/>
            <p14:sldId id="320"/>
            <p14:sldId id="321"/>
            <p14:sldId id="322"/>
          </p14:sldIdLst>
        </p14:section>
        <p14:section name="4.1" id="{76353274-3FC6-4EA2-A644-41F7FC8DD83C}">
          <p14:sldIdLst>
            <p14:sldId id="370"/>
            <p14:sldId id="371"/>
            <p14:sldId id="374"/>
            <p14:sldId id="378"/>
            <p14:sldId id="375"/>
            <p14:sldId id="333"/>
            <p14:sldId id="383"/>
            <p14:sldId id="385"/>
            <p14:sldId id="334"/>
            <p14:sldId id="404"/>
            <p14:sldId id="335"/>
            <p14:sldId id="387"/>
          </p14:sldIdLst>
        </p14:section>
        <p14:section name="4.2" id="{0A73C5EA-6A2D-4D64-BD49-3B1339CB3139}">
          <p14:sldIdLst>
            <p14:sldId id="325"/>
            <p14:sldId id="393"/>
            <p14:sldId id="399"/>
            <p14:sldId id="338"/>
            <p14:sldId id="397"/>
            <p14:sldId id="339"/>
            <p14:sldId id="340"/>
            <p14:sldId id="341"/>
            <p14:sldId id="411"/>
            <p14:sldId id="402"/>
            <p14:sldId id="415"/>
            <p14:sldId id="401"/>
            <p14:sldId id="400"/>
          </p14:sldIdLst>
        </p14:section>
        <p14:section name="4.3" id="{1B12FD32-4344-421B-AACF-B8CEC927215D}">
          <p14:sldIdLst>
            <p14:sldId id="326"/>
            <p14:sldId id="412"/>
          </p14:sldIdLst>
        </p14:section>
        <p14:section name="4.4" id="{F488D75B-C6AE-40E8-A7C3-89560734041C}">
          <p14:sldIdLst>
            <p14:sldId id="413"/>
            <p14:sldId id="345"/>
            <p14:sldId id="414"/>
            <p14:sldId id="346"/>
            <p14:sldId id="347"/>
          </p14:sldIdLst>
        </p14:section>
        <p14:section name="4.5" id="{F6D74C39-63EF-4A06-AB83-E813742CB788}">
          <p14:sldIdLst>
            <p14:sldId id="324"/>
            <p14:sldId id="348"/>
            <p14:sldId id="416"/>
            <p14:sldId id="392"/>
            <p14:sldId id="350"/>
            <p14:sldId id="351"/>
          </p14:sldIdLst>
        </p14:section>
        <p14:section name="4.6" id="{81999C32-0290-4AE1-B1E9-12F8B6D16DA7}">
          <p14:sldIdLst>
            <p14:sldId id="328"/>
          </p14:sldIdLst>
        </p14:section>
        <p14:section name="4.7" id="{91510BAB-51A6-40F4-ADD0-B8CA91B5A272}">
          <p14:sldIdLst>
            <p14:sldId id="352"/>
            <p14:sldId id="394"/>
            <p14:sldId id="396"/>
            <p14:sldId id="395"/>
            <p14:sldId id="417"/>
            <p14:sldId id="398"/>
            <p14:sldId id="418"/>
            <p14:sldId id="353"/>
            <p14:sldId id="354"/>
          </p14:sldIdLst>
        </p14:section>
        <p14:section name="4.8" id="{9DD54F20-DDB6-4333-9EBD-BE4778E921A6}">
          <p14:sldIdLst>
            <p14:sldId id="330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0000FF"/>
    <a:srgbClr val="0CEE17"/>
    <a:srgbClr val="A6FF3B"/>
    <a:srgbClr val="EA4646"/>
    <a:srgbClr val="29C7FF"/>
    <a:srgbClr val="FFFF99"/>
    <a:srgbClr val="F1D83F"/>
    <a:srgbClr val="B76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3F485-73C9-4D1B-A238-C61A8DA26779}" v="5" dt="2020-08-05T11:58:40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6" autoAdjust="0"/>
    <p:restoredTop sz="91176" autoAdjust="0"/>
  </p:normalViewPr>
  <p:slideViewPr>
    <p:cSldViewPr snapToGrid="0">
      <p:cViewPr varScale="1">
        <p:scale>
          <a:sx n="104" d="100"/>
          <a:sy n="104" d="100"/>
        </p:scale>
        <p:origin x="114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소희" userId="2c834cc5-e182-4db0-8123-4de344a3e995" providerId="ADAL" clId="{23C3F485-73C9-4D1B-A238-C61A8DA26779}"/>
    <pc:docChg chg="addSld delSld modSld sldOrd addSection modSection">
      <pc:chgData name="임소희" userId="2c834cc5-e182-4db0-8123-4de344a3e995" providerId="ADAL" clId="{23C3F485-73C9-4D1B-A238-C61A8DA26779}" dt="2020-08-05T12:01:40.558" v="58" actId="1076"/>
      <pc:docMkLst>
        <pc:docMk/>
      </pc:docMkLst>
      <pc:sldChg chg="add">
        <pc:chgData name="임소희" userId="2c834cc5-e182-4db0-8123-4de344a3e995" providerId="ADAL" clId="{23C3F485-73C9-4D1B-A238-C61A8DA26779}" dt="2020-08-05T11:57:42.318" v="11"/>
        <pc:sldMkLst>
          <pc:docMk/>
          <pc:sldMk cId="173040987" sldId="319"/>
        </pc:sldMkLst>
      </pc:sldChg>
      <pc:sldChg chg="add">
        <pc:chgData name="임소희" userId="2c834cc5-e182-4db0-8123-4de344a3e995" providerId="ADAL" clId="{23C3F485-73C9-4D1B-A238-C61A8DA26779}" dt="2020-08-05T11:57:42.318" v="11"/>
        <pc:sldMkLst>
          <pc:docMk/>
          <pc:sldMk cId="1158007548" sldId="320"/>
        </pc:sldMkLst>
      </pc:sldChg>
      <pc:sldChg chg="add">
        <pc:chgData name="임소희" userId="2c834cc5-e182-4db0-8123-4de344a3e995" providerId="ADAL" clId="{23C3F485-73C9-4D1B-A238-C61A8DA26779}" dt="2020-08-05T11:57:42.318" v="11"/>
        <pc:sldMkLst>
          <pc:docMk/>
          <pc:sldMk cId="4265042229" sldId="321"/>
        </pc:sldMkLst>
      </pc:sldChg>
      <pc:sldChg chg="add">
        <pc:chgData name="임소희" userId="2c834cc5-e182-4db0-8123-4de344a3e995" providerId="ADAL" clId="{23C3F485-73C9-4D1B-A238-C61A8DA26779}" dt="2020-08-05T11:57:42.318" v="11"/>
        <pc:sldMkLst>
          <pc:docMk/>
          <pc:sldMk cId="3871645059" sldId="322"/>
        </pc:sldMkLst>
      </pc:sldChg>
      <pc:sldChg chg="mod modShow">
        <pc:chgData name="임소희" userId="2c834cc5-e182-4db0-8123-4de344a3e995" providerId="ADAL" clId="{23C3F485-73C9-4D1B-A238-C61A8DA26779}" dt="2020-08-05T11:57:10.623" v="7" actId="729"/>
        <pc:sldMkLst>
          <pc:docMk/>
          <pc:sldMk cId="2870760078" sldId="325"/>
        </pc:sldMkLst>
      </pc:sldChg>
      <pc:sldChg chg="add">
        <pc:chgData name="임소희" userId="2c834cc5-e182-4db0-8123-4de344a3e995" providerId="ADAL" clId="{23C3F485-73C9-4D1B-A238-C61A8DA26779}" dt="2020-08-05T11:56:27.123" v="0"/>
        <pc:sldMkLst>
          <pc:docMk/>
          <pc:sldMk cId="765509072" sldId="330"/>
        </pc:sldMkLst>
      </pc:sldChg>
      <pc:sldChg chg="add">
        <pc:chgData name="임소희" userId="2c834cc5-e182-4db0-8123-4de344a3e995" providerId="ADAL" clId="{23C3F485-73C9-4D1B-A238-C61A8DA26779}" dt="2020-08-05T11:58:01.716" v="12"/>
        <pc:sldMkLst>
          <pc:docMk/>
          <pc:sldMk cId="1648457189" sldId="333"/>
        </pc:sldMkLst>
      </pc:sldChg>
      <pc:sldChg chg="add">
        <pc:chgData name="임소희" userId="2c834cc5-e182-4db0-8123-4de344a3e995" providerId="ADAL" clId="{23C3F485-73C9-4D1B-A238-C61A8DA26779}" dt="2020-08-05T11:58:01.716" v="12"/>
        <pc:sldMkLst>
          <pc:docMk/>
          <pc:sldMk cId="3892239951" sldId="334"/>
        </pc:sldMkLst>
      </pc:sldChg>
      <pc:sldChg chg="add">
        <pc:chgData name="임소희" userId="2c834cc5-e182-4db0-8123-4de344a3e995" providerId="ADAL" clId="{23C3F485-73C9-4D1B-A238-C61A8DA26779}" dt="2020-08-05T11:58:40.666" v="20"/>
        <pc:sldMkLst>
          <pc:docMk/>
          <pc:sldMk cId="974705652" sldId="335"/>
        </pc:sldMkLst>
      </pc:sldChg>
      <pc:sldChg chg="modSp mod">
        <pc:chgData name="임소희" userId="2c834cc5-e182-4db0-8123-4de344a3e995" providerId="ADAL" clId="{23C3F485-73C9-4D1B-A238-C61A8DA26779}" dt="2020-08-05T12:01:40.558" v="58" actId="1076"/>
        <pc:sldMkLst>
          <pc:docMk/>
          <pc:sldMk cId="613539539" sldId="345"/>
        </pc:sldMkLst>
        <pc:spChg chg="mod">
          <ac:chgData name="임소희" userId="2c834cc5-e182-4db0-8123-4de344a3e995" providerId="ADAL" clId="{23C3F485-73C9-4D1B-A238-C61A8DA26779}" dt="2020-08-05T12:00:53.489" v="34" actId="20577"/>
          <ac:spMkLst>
            <pc:docMk/>
            <pc:sldMk cId="613539539" sldId="345"/>
            <ac:spMk id="3" creationId="{6959659F-84C6-4684-86FB-33AD22EFC00B}"/>
          </ac:spMkLst>
        </pc:spChg>
        <pc:spChg chg="mod">
          <ac:chgData name="임소희" userId="2c834cc5-e182-4db0-8123-4de344a3e995" providerId="ADAL" clId="{23C3F485-73C9-4D1B-A238-C61A8DA26779}" dt="2020-08-05T12:01:03.927" v="38" actId="404"/>
          <ac:spMkLst>
            <pc:docMk/>
            <pc:sldMk cId="613539539" sldId="345"/>
            <ac:spMk id="28" creationId="{EE686A5F-00E1-40E0-9174-355C134CA964}"/>
          </ac:spMkLst>
        </pc:spChg>
        <pc:grpChg chg="mod">
          <ac:chgData name="임소희" userId="2c834cc5-e182-4db0-8123-4de344a3e995" providerId="ADAL" clId="{23C3F485-73C9-4D1B-A238-C61A8DA26779}" dt="2020-08-05T12:01:32.686" v="57" actId="1076"/>
          <ac:grpSpMkLst>
            <pc:docMk/>
            <pc:sldMk cId="613539539" sldId="345"/>
            <ac:grpSpMk id="24" creationId="{B3E5BB5F-7FA4-4A25-B6DD-3AE03DED0083}"/>
          </ac:grpSpMkLst>
        </pc:grpChg>
        <pc:grpChg chg="mod">
          <ac:chgData name="임소희" userId="2c834cc5-e182-4db0-8123-4de344a3e995" providerId="ADAL" clId="{23C3F485-73C9-4D1B-A238-C61A8DA26779}" dt="2020-08-05T12:01:40.558" v="58" actId="1076"/>
          <ac:grpSpMkLst>
            <pc:docMk/>
            <pc:sldMk cId="613539539" sldId="345"/>
            <ac:grpSpMk id="30" creationId="{26A3EDB8-7C24-4EDF-A801-507076CD6C9C}"/>
          </ac:grpSpMkLst>
        </pc:grpChg>
        <pc:picChg chg="mod">
          <ac:chgData name="임소희" userId="2c834cc5-e182-4db0-8123-4de344a3e995" providerId="ADAL" clId="{23C3F485-73C9-4D1B-A238-C61A8DA26779}" dt="2020-08-05T12:01:32.686" v="57" actId="1076"/>
          <ac:picMkLst>
            <pc:docMk/>
            <pc:sldMk cId="613539539" sldId="345"/>
            <ac:picMk id="23" creationId="{AA616569-CE74-4424-AF85-7546F668DE39}"/>
          </ac:picMkLst>
        </pc:picChg>
        <pc:picChg chg="mod">
          <ac:chgData name="임소희" userId="2c834cc5-e182-4db0-8123-4de344a3e995" providerId="ADAL" clId="{23C3F485-73C9-4D1B-A238-C61A8DA26779}" dt="2020-08-05T12:01:19.071" v="41" actId="1076"/>
          <ac:picMkLst>
            <pc:docMk/>
            <pc:sldMk cId="613539539" sldId="345"/>
            <ac:picMk id="25" creationId="{9A7224D8-8E91-412D-8295-AFCDADB6183C}"/>
          </ac:picMkLst>
        </pc:picChg>
        <pc:picChg chg="mod">
          <ac:chgData name="임소희" userId="2c834cc5-e182-4db0-8123-4de344a3e995" providerId="ADAL" clId="{23C3F485-73C9-4D1B-A238-C61A8DA26779}" dt="2020-08-05T12:01:23.283" v="56" actId="1038"/>
          <ac:picMkLst>
            <pc:docMk/>
            <pc:sldMk cId="613539539" sldId="345"/>
            <ac:picMk id="26" creationId="{D82D4856-37E7-47EE-A4EE-0D5E8E176DB9}"/>
          </ac:picMkLst>
        </pc:picChg>
      </pc:sldChg>
      <pc:sldChg chg="add">
        <pc:chgData name="임소희" userId="2c834cc5-e182-4db0-8123-4de344a3e995" providerId="ADAL" clId="{23C3F485-73C9-4D1B-A238-C61A8DA26779}" dt="2020-08-05T11:56:27.123" v="0"/>
        <pc:sldMkLst>
          <pc:docMk/>
          <pc:sldMk cId="2988408625" sldId="352"/>
        </pc:sldMkLst>
      </pc:sldChg>
      <pc:sldChg chg="add">
        <pc:chgData name="임소희" userId="2c834cc5-e182-4db0-8123-4de344a3e995" providerId="ADAL" clId="{23C3F485-73C9-4D1B-A238-C61A8DA26779}" dt="2020-08-05T11:56:27.123" v="0"/>
        <pc:sldMkLst>
          <pc:docMk/>
          <pc:sldMk cId="3219124211" sldId="353"/>
        </pc:sldMkLst>
      </pc:sldChg>
      <pc:sldChg chg="add">
        <pc:chgData name="임소희" userId="2c834cc5-e182-4db0-8123-4de344a3e995" providerId="ADAL" clId="{23C3F485-73C9-4D1B-A238-C61A8DA26779}" dt="2020-08-05T11:56:27.123" v="0"/>
        <pc:sldMkLst>
          <pc:docMk/>
          <pc:sldMk cId="3879927140" sldId="354"/>
        </pc:sldMkLst>
      </pc:sldChg>
      <pc:sldChg chg="add">
        <pc:chgData name="임소희" userId="2c834cc5-e182-4db0-8123-4de344a3e995" providerId="ADAL" clId="{23C3F485-73C9-4D1B-A238-C61A8DA26779}" dt="2020-08-05T11:57:30.844" v="8"/>
        <pc:sldMkLst>
          <pc:docMk/>
          <pc:sldMk cId="3845161686" sldId="364"/>
        </pc:sldMkLst>
      </pc:sldChg>
      <pc:sldChg chg="add">
        <pc:chgData name="임소희" userId="2c834cc5-e182-4db0-8123-4de344a3e995" providerId="ADAL" clId="{23C3F485-73C9-4D1B-A238-C61A8DA26779}" dt="2020-08-05T11:57:30.844" v="8"/>
        <pc:sldMkLst>
          <pc:docMk/>
          <pc:sldMk cId="1686226957" sldId="369"/>
        </pc:sldMkLst>
      </pc:sldChg>
      <pc:sldChg chg="add">
        <pc:chgData name="임소희" userId="2c834cc5-e182-4db0-8123-4de344a3e995" providerId="ADAL" clId="{23C3F485-73C9-4D1B-A238-C61A8DA26779}" dt="2020-08-05T11:58:01.716" v="12"/>
        <pc:sldMkLst>
          <pc:docMk/>
          <pc:sldMk cId="2793719187" sldId="370"/>
        </pc:sldMkLst>
      </pc:sldChg>
      <pc:sldChg chg="add">
        <pc:chgData name="임소희" userId="2c834cc5-e182-4db0-8123-4de344a3e995" providerId="ADAL" clId="{23C3F485-73C9-4D1B-A238-C61A8DA26779}" dt="2020-08-05T11:58:01.716" v="12"/>
        <pc:sldMkLst>
          <pc:docMk/>
          <pc:sldMk cId="1158097150" sldId="371"/>
        </pc:sldMkLst>
      </pc:sldChg>
      <pc:sldChg chg="add">
        <pc:chgData name="임소희" userId="2c834cc5-e182-4db0-8123-4de344a3e995" providerId="ADAL" clId="{23C3F485-73C9-4D1B-A238-C61A8DA26779}" dt="2020-08-05T11:58:01.716" v="12"/>
        <pc:sldMkLst>
          <pc:docMk/>
          <pc:sldMk cId="492544243" sldId="374"/>
        </pc:sldMkLst>
      </pc:sldChg>
      <pc:sldChg chg="add">
        <pc:chgData name="임소희" userId="2c834cc5-e182-4db0-8123-4de344a3e995" providerId="ADAL" clId="{23C3F485-73C9-4D1B-A238-C61A8DA26779}" dt="2020-08-05T11:58:01.716" v="12"/>
        <pc:sldMkLst>
          <pc:docMk/>
          <pc:sldMk cId="418364002" sldId="375"/>
        </pc:sldMkLst>
      </pc:sldChg>
      <pc:sldChg chg="add">
        <pc:chgData name="임소희" userId="2c834cc5-e182-4db0-8123-4de344a3e995" providerId="ADAL" clId="{23C3F485-73C9-4D1B-A238-C61A8DA26779}" dt="2020-08-05T11:58:01.716" v="12"/>
        <pc:sldMkLst>
          <pc:docMk/>
          <pc:sldMk cId="1680012941" sldId="378"/>
        </pc:sldMkLst>
      </pc:sldChg>
      <pc:sldChg chg="add">
        <pc:chgData name="임소희" userId="2c834cc5-e182-4db0-8123-4de344a3e995" providerId="ADAL" clId="{23C3F485-73C9-4D1B-A238-C61A8DA26779}" dt="2020-08-05T11:58:01.716" v="12"/>
        <pc:sldMkLst>
          <pc:docMk/>
          <pc:sldMk cId="1596739115" sldId="383"/>
        </pc:sldMkLst>
      </pc:sldChg>
      <pc:sldChg chg="add">
        <pc:chgData name="임소희" userId="2c834cc5-e182-4db0-8123-4de344a3e995" providerId="ADAL" clId="{23C3F485-73C9-4D1B-A238-C61A8DA26779}" dt="2020-08-05T11:58:01.716" v="12"/>
        <pc:sldMkLst>
          <pc:docMk/>
          <pc:sldMk cId="1289863937" sldId="385"/>
        </pc:sldMkLst>
      </pc:sldChg>
      <pc:sldChg chg="add">
        <pc:chgData name="임소희" userId="2c834cc5-e182-4db0-8123-4de344a3e995" providerId="ADAL" clId="{23C3F485-73C9-4D1B-A238-C61A8DA26779}" dt="2020-08-05T11:58:40.666" v="20"/>
        <pc:sldMkLst>
          <pc:docMk/>
          <pc:sldMk cId="3404105612" sldId="387"/>
        </pc:sldMkLst>
      </pc:sldChg>
      <pc:sldChg chg="add del mod modShow">
        <pc:chgData name="임소희" userId="2c834cc5-e182-4db0-8123-4de344a3e995" providerId="ADAL" clId="{23C3F485-73C9-4D1B-A238-C61A8DA26779}" dt="2020-08-05T11:59:01.282" v="22" actId="47"/>
        <pc:sldMkLst>
          <pc:docMk/>
          <pc:sldMk cId="1157015124" sldId="391"/>
        </pc:sldMkLst>
      </pc:sldChg>
      <pc:sldChg chg="add">
        <pc:chgData name="임소희" userId="2c834cc5-e182-4db0-8123-4de344a3e995" providerId="ADAL" clId="{23C3F485-73C9-4D1B-A238-C61A8DA26779}" dt="2020-08-05T11:56:27.123" v="0"/>
        <pc:sldMkLst>
          <pc:docMk/>
          <pc:sldMk cId="3356505769" sldId="394"/>
        </pc:sldMkLst>
      </pc:sldChg>
      <pc:sldChg chg="add">
        <pc:chgData name="임소희" userId="2c834cc5-e182-4db0-8123-4de344a3e995" providerId="ADAL" clId="{23C3F485-73C9-4D1B-A238-C61A8DA26779}" dt="2020-08-05T11:56:27.123" v="0"/>
        <pc:sldMkLst>
          <pc:docMk/>
          <pc:sldMk cId="2495572279" sldId="395"/>
        </pc:sldMkLst>
      </pc:sldChg>
      <pc:sldChg chg="add">
        <pc:chgData name="임소희" userId="2c834cc5-e182-4db0-8123-4de344a3e995" providerId="ADAL" clId="{23C3F485-73C9-4D1B-A238-C61A8DA26779}" dt="2020-08-05T11:56:27.123" v="0"/>
        <pc:sldMkLst>
          <pc:docMk/>
          <pc:sldMk cId="1685603738" sldId="396"/>
        </pc:sldMkLst>
      </pc:sldChg>
      <pc:sldChg chg="add">
        <pc:chgData name="임소희" userId="2c834cc5-e182-4db0-8123-4de344a3e995" providerId="ADAL" clId="{23C3F485-73C9-4D1B-A238-C61A8DA26779}" dt="2020-08-05T11:56:27.123" v="0"/>
        <pc:sldMkLst>
          <pc:docMk/>
          <pc:sldMk cId="4092688968" sldId="398"/>
        </pc:sldMkLst>
      </pc:sldChg>
      <pc:sldChg chg="ord">
        <pc:chgData name="임소희" userId="2c834cc5-e182-4db0-8123-4de344a3e995" providerId="ADAL" clId="{23C3F485-73C9-4D1B-A238-C61A8DA26779}" dt="2020-08-05T11:58:33.148" v="19"/>
        <pc:sldMkLst>
          <pc:docMk/>
          <pc:sldMk cId="1760536581" sldId="404"/>
        </pc:sldMkLst>
      </pc:sldChg>
      <pc:sldChg chg="add del">
        <pc:chgData name="임소희" userId="2c834cc5-e182-4db0-8123-4de344a3e995" providerId="ADAL" clId="{23C3F485-73C9-4D1B-A238-C61A8DA26779}" dt="2020-08-05T11:57:34.066" v="9" actId="47"/>
        <pc:sldMkLst>
          <pc:docMk/>
          <pc:sldMk cId="4119758060" sldId="406"/>
        </pc:sldMkLst>
      </pc:sldChg>
      <pc:sldChg chg="del mod modShow">
        <pc:chgData name="임소희" userId="2c834cc5-e182-4db0-8123-4de344a3e995" providerId="ADAL" clId="{23C3F485-73C9-4D1B-A238-C61A8DA26779}" dt="2020-08-05T11:56:55.162" v="6" actId="47"/>
        <pc:sldMkLst>
          <pc:docMk/>
          <pc:sldMk cId="574651005" sldId="410"/>
        </pc:sldMkLst>
      </pc:sldChg>
      <pc:sldChg chg="add">
        <pc:chgData name="임소희" userId="2c834cc5-e182-4db0-8123-4de344a3e995" providerId="ADAL" clId="{23C3F485-73C9-4D1B-A238-C61A8DA26779}" dt="2020-08-05T11:56:27.123" v="0"/>
        <pc:sldMkLst>
          <pc:docMk/>
          <pc:sldMk cId="2598182202" sldId="417"/>
        </pc:sldMkLst>
      </pc:sldChg>
      <pc:sldChg chg="add">
        <pc:chgData name="임소희" userId="2c834cc5-e182-4db0-8123-4de344a3e995" providerId="ADAL" clId="{23C3F485-73C9-4D1B-A238-C61A8DA26779}" dt="2020-08-05T11:56:27.123" v="0"/>
        <pc:sldMkLst>
          <pc:docMk/>
          <pc:sldMk cId="2182714219" sldId="418"/>
        </pc:sldMkLst>
      </pc:sldChg>
      <pc:sldChg chg="add">
        <pc:chgData name="임소희" userId="2c834cc5-e182-4db0-8123-4de344a3e995" providerId="ADAL" clId="{23C3F485-73C9-4D1B-A238-C61A8DA26779}" dt="2020-08-05T11:56:27.123" v="0"/>
        <pc:sldMkLst>
          <pc:docMk/>
          <pc:sldMk cId="3673278173" sldId="419"/>
        </pc:sldMkLst>
      </pc:sldChg>
      <pc:sldChg chg="add">
        <pc:chgData name="임소희" userId="2c834cc5-e182-4db0-8123-4de344a3e995" providerId="ADAL" clId="{23C3F485-73C9-4D1B-A238-C61A8DA26779}" dt="2020-08-05T11:56:27.123" v="0"/>
        <pc:sldMkLst>
          <pc:docMk/>
          <pc:sldMk cId="2161334917" sldId="420"/>
        </pc:sldMkLst>
      </pc:sldChg>
      <pc:sldChg chg="add del">
        <pc:chgData name="임소희" userId="2c834cc5-e182-4db0-8123-4de344a3e995" providerId="ADAL" clId="{23C3F485-73C9-4D1B-A238-C61A8DA26779}" dt="2020-08-05T11:57:36.051" v="10" actId="47"/>
        <pc:sldMkLst>
          <pc:docMk/>
          <pc:sldMk cId="191365773" sldId="421"/>
        </pc:sldMkLst>
      </pc:sldChg>
      <pc:sldChg chg="add del mod modShow">
        <pc:chgData name="임소희" userId="2c834cc5-e182-4db0-8123-4de344a3e995" providerId="ADAL" clId="{23C3F485-73C9-4D1B-A238-C61A8DA26779}" dt="2020-08-05T11:58:59.716" v="21" actId="47"/>
        <pc:sldMkLst>
          <pc:docMk/>
          <pc:sldMk cId="2579883247" sldId="42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17" Type="http://schemas.openxmlformats.org/officeDocument/2006/relationships/image" Target="../media/image54.emf"/><Relationship Id="rId2" Type="http://schemas.openxmlformats.org/officeDocument/2006/relationships/image" Target="../media/image39.wmf"/><Relationship Id="rId16" Type="http://schemas.openxmlformats.org/officeDocument/2006/relationships/image" Target="../media/image53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5" Type="http://schemas.openxmlformats.org/officeDocument/2006/relationships/image" Target="../media/image5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38.wmf"/><Relationship Id="rId3" Type="http://schemas.openxmlformats.org/officeDocument/2006/relationships/image" Target="../media/image57.wmf"/><Relationship Id="rId7" Type="http://schemas.openxmlformats.org/officeDocument/2006/relationships/image" Target="../media/image45.wmf"/><Relationship Id="rId12" Type="http://schemas.openxmlformats.org/officeDocument/2006/relationships/image" Target="../media/image61.wmf"/><Relationship Id="rId17" Type="http://schemas.openxmlformats.org/officeDocument/2006/relationships/image" Target="../media/image42.wmf"/><Relationship Id="rId2" Type="http://schemas.openxmlformats.org/officeDocument/2006/relationships/image" Target="../media/image56.wmf"/><Relationship Id="rId16" Type="http://schemas.openxmlformats.org/officeDocument/2006/relationships/image" Target="../media/image41.wmf"/><Relationship Id="rId1" Type="http://schemas.openxmlformats.org/officeDocument/2006/relationships/image" Target="../media/image55.wmf"/><Relationship Id="rId6" Type="http://schemas.openxmlformats.org/officeDocument/2006/relationships/image" Target="../media/image44.wmf"/><Relationship Id="rId11" Type="http://schemas.openxmlformats.org/officeDocument/2006/relationships/image" Target="../media/image60.wmf"/><Relationship Id="rId5" Type="http://schemas.openxmlformats.org/officeDocument/2006/relationships/image" Target="../media/image59.wmf"/><Relationship Id="rId15" Type="http://schemas.openxmlformats.org/officeDocument/2006/relationships/image" Target="../media/image40.wmf"/><Relationship Id="rId10" Type="http://schemas.openxmlformats.org/officeDocument/2006/relationships/image" Target="../media/image49.wmf"/><Relationship Id="rId4" Type="http://schemas.openxmlformats.org/officeDocument/2006/relationships/image" Target="../media/image58.wmf"/><Relationship Id="rId9" Type="http://schemas.openxmlformats.org/officeDocument/2006/relationships/image" Target="../media/image47.wmf"/><Relationship Id="rId1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0.wmf"/><Relationship Id="rId7" Type="http://schemas.openxmlformats.org/officeDocument/2006/relationships/image" Target="../media/image78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6.wmf"/><Relationship Id="rId1" Type="http://schemas.openxmlformats.org/officeDocument/2006/relationships/image" Target="../media/image102.wmf"/><Relationship Id="rId6" Type="http://schemas.openxmlformats.org/officeDocument/2006/relationships/image" Target="../media/image103.wmf"/><Relationship Id="rId5" Type="http://schemas.openxmlformats.org/officeDocument/2006/relationships/image" Target="../media/image100.wmf"/><Relationship Id="rId4" Type="http://schemas.openxmlformats.org/officeDocument/2006/relationships/image" Target="../media/image10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7.e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image" Target="../media/image121.wmf"/><Relationship Id="rId7" Type="http://schemas.openxmlformats.org/officeDocument/2006/relationships/image" Target="../media/image131.w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6729E-8687-4395-B326-8E7C7955C918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E3234-5704-4647-AA7B-774553608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3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E3234-5704-4647-AA7B-7745536084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1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E3234-5704-4647-AA7B-7745536084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E3234-5704-4647-AA7B-7745536084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661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E3234-5704-4647-AA7B-7745536084E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7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E3234-5704-4647-AA7B-7745536084E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0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0405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D390-1724-4C64-96A5-042302D19113}" type="datetime1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524000" y="4899761"/>
            <a:ext cx="9144000" cy="40640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name</a:t>
            </a:r>
          </a:p>
        </p:txBody>
      </p:sp>
      <p:sp>
        <p:nvSpPr>
          <p:cNvPr id="9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1524000" y="5741779"/>
            <a:ext cx="9144000" cy="40640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Keyword: A, B, 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5323915"/>
            <a:ext cx="9144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3CA90EF0-88B5-4A6C-8D93-D79A90291E53}" type="datetime5">
              <a:rPr lang="ko-KR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2020/8/5</a:t>
            </a:fld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4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34ED-8681-4D5C-86CE-471B40BE18A1}" type="datetime1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8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BD06-C4A4-41C4-A5DA-F4BF1EAD008C}" type="datetime1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10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C6C7-2BFF-43BD-B457-71245C1A2614}" type="datetime1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11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7239-72A2-45B1-92F9-468E4903493A}" type="datetime1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60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0405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297B-D67A-48BB-9E17-A781195431C2}" type="datetime1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6174-49FF-481D-BCDD-56901B69D0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524000" y="4899761"/>
            <a:ext cx="9144000" cy="40640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name</a:t>
            </a:r>
          </a:p>
        </p:txBody>
      </p:sp>
      <p:sp>
        <p:nvSpPr>
          <p:cNvPr id="9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1524000" y="5741779"/>
            <a:ext cx="9144000" cy="40640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Keyword: A, B, C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524000" y="5323915"/>
            <a:ext cx="9144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3CA90EF0-88B5-4A6C-8D93-D79A90291E53}" type="datetime5">
              <a:rPr lang="ko-KR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2020/8/5</a:t>
            </a:fld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5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961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276"/>
            <a:ext cx="10515600" cy="5224088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437D-3D6B-4DE5-9AA7-78AB7316D7F1}" type="datetime1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233390"/>
          </a:xfr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800" b="0" kern="1200" dirty="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7314"/>
            <a:ext cx="10515600" cy="5059036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E9EA-E7C1-4262-91A7-1D14AE5177EE}" type="datetime1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DBB5385-BD75-4DAE-BD38-018D1BFB30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>
            <a:lvl1pPr marL="0" indent="0">
              <a:buFontTx/>
              <a:buNone/>
              <a:defRPr sz="2800" b="1">
                <a:latin typeface="+mj-lt"/>
              </a:defRPr>
            </a:lvl1pPr>
          </a:lstStyle>
          <a:p>
            <a:pPr lvl="0"/>
            <a:r>
              <a:rPr lang="ko-KR" altLang="en-US" dirty="0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361350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233390"/>
          </a:xfr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800" b="0" kern="1200" dirty="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86989"/>
            <a:ext cx="10515600" cy="446936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Wingdings" panose="05000000000000000000" pitchFamily="2" charset="2"/>
              <a:buChar char="ü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E05C-643D-4149-99D4-633F3C55F4E2}" type="datetime1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DBB5385-BD75-4DAE-BD38-018D1BFB30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>
            <a:lvl1pPr marL="0" indent="0">
              <a:buFontTx/>
              <a:buNone/>
              <a:defRPr sz="2800" b="1">
                <a:latin typeface="+mj-lt"/>
              </a:defRPr>
            </a:lvl1pPr>
          </a:lstStyle>
          <a:p>
            <a:pPr lvl="0"/>
            <a:r>
              <a:rPr lang="ko-KR" altLang="en-US" dirty="0"/>
              <a:t>마스터</a:t>
            </a:r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162C2E86-6E54-45D5-A373-B6537547CF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1212896"/>
            <a:ext cx="10515599" cy="424732"/>
          </a:xfrm>
        </p:spPr>
        <p:txBody>
          <a:bodyPr/>
          <a:lstStyle>
            <a:lvl1pPr marL="0" indent="0">
              <a:buFontTx/>
              <a:buNone/>
              <a:defRPr sz="2400" b="1">
                <a:latin typeface="+mj-lt"/>
              </a:defRPr>
            </a:lvl1pPr>
          </a:lstStyle>
          <a:p>
            <a:pPr lvl="0"/>
            <a:r>
              <a:rPr lang="ko-KR" altLang="en-US" dirty="0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1623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C63C-4FC0-4980-897D-237316078C2F}" type="datetime1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6F0-B54C-48A7-A443-2153CCCCB039}" type="datetime1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33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4C81-E9D6-4B43-A205-8D3D08AB85BF}" type="datetime1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83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8B5E-1EEC-4A87-AC84-ACAB66304971}" type="datetime1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21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75AB-DD7E-466B-BE95-DE24A00785C7}" type="datetime1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4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68446"/>
            <a:ext cx="10515600" cy="184460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0E78-0642-4559-BDF6-A377C71470AA}" type="datetime1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36F9-7548-4244-91F1-E61D96581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2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4" r:id="rId3"/>
    <p:sldLayoutId id="2147483705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690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9.wmf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33.png"/><Relationship Id="rId10" Type="http://schemas.openxmlformats.org/officeDocument/2006/relationships/image" Target="../media/image34.png"/><Relationship Id="rId4" Type="http://schemas.openxmlformats.org/officeDocument/2006/relationships/image" Target="../media/image18.wmf"/><Relationship Id="rId9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5.bin"/><Relationship Id="rId7" Type="http://schemas.openxmlformats.org/officeDocument/2006/relationships/image" Target="../media/image33.png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21.wmf"/><Relationship Id="rId9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70.wmf"/><Relationship Id="rId3" Type="http://schemas.openxmlformats.org/officeDocument/2006/relationships/image" Target="../media/image39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9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6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5.wmf"/><Relationship Id="rId1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230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3.bin"/><Relationship Id="rId20" Type="http://schemas.openxmlformats.org/officeDocument/2006/relationships/image" Target="../media/image400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image" Target="../media/image48.png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29.wmf"/><Relationship Id="rId10" Type="http://schemas.openxmlformats.org/officeDocument/2006/relationships/image" Target="../media/image47.png"/><Relationship Id="rId19" Type="http://schemas.openxmlformats.org/officeDocument/2006/relationships/image" Target="../media/image310.wmf"/><Relationship Id="rId4" Type="http://schemas.openxmlformats.org/officeDocument/2006/relationships/image" Target="../media/image45.png"/><Relationship Id="rId9" Type="http://schemas.openxmlformats.org/officeDocument/2006/relationships/image" Target="../media/image32.png"/><Relationship Id="rId1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41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wmf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0.bin"/><Relationship Id="rId39" Type="http://schemas.openxmlformats.org/officeDocument/2006/relationships/image" Target="../media/image74.png"/><Relationship Id="rId21" Type="http://schemas.openxmlformats.org/officeDocument/2006/relationships/image" Target="../media/image46.wmf"/><Relationship Id="rId42" Type="http://schemas.openxmlformats.org/officeDocument/2006/relationships/image" Target="../media/image50.wmf"/><Relationship Id="rId47" Type="http://schemas.openxmlformats.org/officeDocument/2006/relationships/oleObject" Target="../embeddings/oleObject47.bin"/><Relationship Id="rId50" Type="http://schemas.openxmlformats.org/officeDocument/2006/relationships/image" Target="../media/image54.emf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29" Type="http://schemas.openxmlformats.org/officeDocument/2006/relationships/oleObject" Target="../embeddings/oleObject43.bin"/><Relationship Id="rId41" Type="http://schemas.openxmlformats.org/officeDocument/2006/relationships/oleObject" Target="../embeddings/oleObject4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1.wmf"/><Relationship Id="rId24" Type="http://schemas.openxmlformats.org/officeDocument/2006/relationships/oleObject" Target="../embeddings/oleObject39.bin"/><Relationship Id="rId40" Type="http://schemas.openxmlformats.org/officeDocument/2006/relationships/image" Target="../media/image75.png"/><Relationship Id="rId45" Type="http://schemas.openxmlformats.org/officeDocument/2006/relationships/oleObject" Target="../embeddings/oleObject46.bin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23" Type="http://schemas.openxmlformats.org/officeDocument/2006/relationships/image" Target="../media/image47.wmf"/><Relationship Id="rId28" Type="http://schemas.openxmlformats.org/officeDocument/2006/relationships/oleObject" Target="../embeddings/oleObject42.bin"/><Relationship Id="rId49" Type="http://schemas.openxmlformats.org/officeDocument/2006/relationships/oleObject" Target="../embeddings/oleObject48.bin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45.wmf"/><Relationship Id="rId44" Type="http://schemas.openxmlformats.org/officeDocument/2006/relationships/image" Target="../media/image5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9.wmf"/><Relationship Id="rId43" Type="http://schemas.openxmlformats.org/officeDocument/2006/relationships/oleObject" Target="../embeddings/oleObject45.bin"/><Relationship Id="rId48" Type="http://schemas.openxmlformats.org/officeDocument/2006/relationships/image" Target="../media/image53.wmf"/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44.wmf"/><Relationship Id="rId25" Type="http://schemas.openxmlformats.org/officeDocument/2006/relationships/image" Target="../media/image48.wmf"/><Relationship Id="rId46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5.wmf"/><Relationship Id="rId26" Type="http://schemas.openxmlformats.org/officeDocument/2006/relationships/oleObject" Target="../embeddings/oleObject61.bin"/><Relationship Id="rId39" Type="http://schemas.openxmlformats.org/officeDocument/2006/relationships/image" Target="../media/image41.wmf"/><Relationship Id="rId21" Type="http://schemas.openxmlformats.org/officeDocument/2006/relationships/oleObject" Target="../embeddings/oleObject57.bin"/><Relationship Id="rId34" Type="http://schemas.openxmlformats.org/officeDocument/2006/relationships/oleObject" Target="../embeddings/oleObject65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29" Type="http://schemas.openxmlformats.org/officeDocument/2006/relationships/image" Target="../media/image60.wmf"/><Relationship Id="rId41" Type="http://schemas.openxmlformats.org/officeDocument/2006/relationships/image" Target="../media/image4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2.bin"/><Relationship Id="rId24" Type="http://schemas.openxmlformats.org/officeDocument/2006/relationships/oleObject" Target="../embeddings/oleObject59.bin"/><Relationship Id="rId32" Type="http://schemas.openxmlformats.org/officeDocument/2006/relationships/oleObject" Target="../embeddings/oleObject64.bin"/><Relationship Id="rId37" Type="http://schemas.openxmlformats.org/officeDocument/2006/relationships/image" Target="../media/image40.wmf"/><Relationship Id="rId40" Type="http://schemas.openxmlformats.org/officeDocument/2006/relationships/oleObject" Target="../embeddings/oleObject68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oleObject" Target="../embeddings/oleObject62.bin"/><Relationship Id="rId36" Type="http://schemas.openxmlformats.org/officeDocument/2006/relationships/oleObject" Target="../embeddings/oleObject66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56.bin"/><Relationship Id="rId31" Type="http://schemas.openxmlformats.org/officeDocument/2006/relationships/image" Target="../media/image61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9.wmf"/><Relationship Id="rId22" Type="http://schemas.openxmlformats.org/officeDocument/2006/relationships/image" Target="../media/image47.wmf"/><Relationship Id="rId27" Type="http://schemas.openxmlformats.org/officeDocument/2006/relationships/image" Target="../media/image49.wmf"/><Relationship Id="rId30" Type="http://schemas.openxmlformats.org/officeDocument/2006/relationships/oleObject" Target="../embeddings/oleObject63.bin"/><Relationship Id="rId35" Type="http://schemas.openxmlformats.org/officeDocument/2006/relationships/image" Target="../media/image39.wmf"/><Relationship Id="rId8" Type="http://schemas.openxmlformats.org/officeDocument/2006/relationships/image" Target="../media/image56.wmf"/><Relationship Id="rId3" Type="http://schemas.openxmlformats.org/officeDocument/2006/relationships/notesSlide" Target="../notesSlides/notesSlide3.xml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60.bin"/><Relationship Id="rId33" Type="http://schemas.openxmlformats.org/officeDocument/2006/relationships/image" Target="../media/image38.wmf"/><Relationship Id="rId38" Type="http://schemas.openxmlformats.org/officeDocument/2006/relationships/oleObject" Target="../embeddings/oleObject6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0.wmf"/><Relationship Id="rId3" Type="http://schemas.openxmlformats.org/officeDocument/2006/relationships/oleObject" Target="../embeddings/oleObject69.bin"/><Relationship Id="rId7" Type="http://schemas.openxmlformats.org/officeDocument/2006/relationships/image" Target="../media/image72.png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11" Type="http://schemas.openxmlformats.org/officeDocument/2006/relationships/image" Target="../media/image69.wmf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72.bin"/><Relationship Id="rId4" Type="http://schemas.openxmlformats.org/officeDocument/2006/relationships/image" Target="../media/image66.wmf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7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81.bin"/><Relationship Id="rId3" Type="http://schemas.openxmlformats.org/officeDocument/2006/relationships/image" Target="../media/image370.png"/><Relationship Id="rId21" Type="http://schemas.openxmlformats.org/officeDocument/2006/relationships/image" Target="../media/image80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5.wmf"/><Relationship Id="rId5" Type="http://schemas.openxmlformats.org/officeDocument/2006/relationships/image" Target="../media/image73.wmf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7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44.png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9.bin"/><Relationship Id="rId3" Type="http://schemas.openxmlformats.org/officeDocument/2006/relationships/image" Target="../media/image49.png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png"/><Relationship Id="rId11" Type="http://schemas.openxmlformats.org/officeDocument/2006/relationships/oleObject" Target="../embeddings/oleObject88.bin"/><Relationship Id="rId5" Type="http://schemas.openxmlformats.org/officeDocument/2006/relationships/image" Target="../media/image92.png"/><Relationship Id="rId10" Type="http://schemas.openxmlformats.org/officeDocument/2006/relationships/image" Target="../media/image88.wmf"/><Relationship Id="rId4" Type="http://schemas.openxmlformats.org/officeDocument/2006/relationships/image" Target="../media/image91.png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0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9.wmf"/><Relationship Id="rId3" Type="http://schemas.openxmlformats.org/officeDocument/2006/relationships/image" Target="../media/image620.png"/><Relationship Id="rId21" Type="http://schemas.openxmlformats.org/officeDocument/2006/relationships/oleObject" Target="../embeddings/oleObject98.bin"/><Relationship Id="rId7" Type="http://schemas.openxmlformats.org/officeDocument/2006/relationships/image" Target="../media/image94.wmf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1.bin"/><Relationship Id="rId11" Type="http://schemas.openxmlformats.org/officeDocument/2006/relationships/oleObject" Target="../embeddings/oleObject93.bin"/><Relationship Id="rId5" Type="http://schemas.openxmlformats.org/officeDocument/2006/relationships/image" Target="../media/image93.wmf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630.png"/><Relationship Id="rId19" Type="http://schemas.openxmlformats.org/officeDocument/2006/relationships/oleObject" Target="../embeddings/oleObject97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5.wmf"/><Relationship Id="rId14" Type="http://schemas.openxmlformats.org/officeDocument/2006/relationships/image" Target="../media/image97.wmf"/><Relationship Id="rId22" Type="http://schemas.openxmlformats.org/officeDocument/2006/relationships/image" Target="../media/image10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2.wmf"/><Relationship Id="rId12" Type="http://schemas.openxmlformats.org/officeDocument/2006/relationships/image" Target="../media/image4.wmf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15" Type="http://schemas.openxmlformats.org/officeDocument/2006/relationships/image" Target="../media/image5.wmf"/><Relationship Id="rId10" Type="http://schemas.openxmlformats.org/officeDocument/2006/relationships/image" Target="../media/image8.gi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00.wmf"/><Relationship Id="rId3" Type="http://schemas.openxmlformats.org/officeDocument/2006/relationships/image" Target="../media/image67.png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01.wmf"/><Relationship Id="rId5" Type="http://schemas.openxmlformats.org/officeDocument/2006/relationships/image" Target="../media/image102.wmf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10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NULL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0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70.png"/><Relationship Id="rId7" Type="http://schemas.openxmlformats.org/officeDocument/2006/relationships/image" Target="../media/image10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9" Type="http://schemas.openxmlformats.org/officeDocument/2006/relationships/image" Target="../media/image107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1.png"/><Relationship Id="rId7" Type="http://schemas.openxmlformats.org/officeDocument/2006/relationships/image" Target="../media/image1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5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25.wmf"/><Relationship Id="rId3" Type="http://schemas.openxmlformats.org/officeDocument/2006/relationships/image" Target="../media/image128.png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127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14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24.wmf"/><Relationship Id="rId5" Type="http://schemas.openxmlformats.org/officeDocument/2006/relationships/image" Target="../media/image121.wmf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1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32.emf"/><Relationship Id="rId3" Type="http://schemas.openxmlformats.org/officeDocument/2006/relationships/oleObject" Target="../embeddings/oleObject115.bin"/><Relationship Id="rId21" Type="http://schemas.openxmlformats.org/officeDocument/2006/relationships/image" Target="../media/image135.png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1.wmf"/><Relationship Id="rId20" Type="http://schemas.openxmlformats.org/officeDocument/2006/relationships/image" Target="../media/image134.pn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22.wmf"/><Relationship Id="rId19" Type="http://schemas.openxmlformats.org/officeDocument/2006/relationships/image" Target="../media/image133.png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4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38.png"/><Relationship Id="rId3" Type="http://schemas.openxmlformats.org/officeDocument/2006/relationships/image" Target="../media/image103.png"/><Relationship Id="rId7" Type="http://schemas.openxmlformats.org/officeDocument/2006/relationships/image" Target="../media/image122.wmf"/><Relationship Id="rId12" Type="http://schemas.openxmlformats.org/officeDocument/2006/relationships/image" Target="../media/image13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24.wmf"/><Relationship Id="rId5" Type="http://schemas.openxmlformats.org/officeDocument/2006/relationships/image" Target="../media/image121.w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8.png"/><Relationship Id="rId4" Type="http://schemas.openxmlformats.org/officeDocument/2006/relationships/image" Target="../media/image17.png"/><Relationship Id="rId9" Type="http://schemas.openxmlformats.org/officeDocument/2006/relationships/image" Target="../media/image1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0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5.png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210.png"/><Relationship Id="rId7" Type="http://schemas.openxmlformats.org/officeDocument/2006/relationships/image" Target="../media/image15.wmf"/><Relationship Id="rId12" Type="http://schemas.openxmlformats.org/officeDocument/2006/relationships/image" Target="../media/image16.wmf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23.png"/><Relationship Id="rId15" Type="http://schemas.openxmlformats.org/officeDocument/2006/relationships/image" Target="../media/image20.png"/><Relationship Id="rId10" Type="http://schemas.openxmlformats.org/officeDocument/2006/relationships/image" Target="../media/image16.wmf"/><Relationship Id="rId19" Type="http://schemas.openxmlformats.org/officeDocument/2006/relationships/image" Target="../media/image17.e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60819"/>
            <a:ext cx="9144000" cy="2265087"/>
          </a:xfrm>
        </p:spPr>
        <p:txBody>
          <a:bodyPr anchor="b">
            <a:normAutofit/>
          </a:bodyPr>
          <a:lstStyle/>
          <a:p>
            <a:r>
              <a:rPr lang="en-US" altLang="ko-KR" sz="4400" b="1" dirty="0"/>
              <a:t>Multiple View Geometry</a:t>
            </a:r>
            <a:endParaRPr lang="ko-KR" altLang="en-US" sz="11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19822"/>
            <a:ext cx="9144000" cy="444129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Chapter 4: Estimation -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Projective Transformations</a:t>
            </a:r>
            <a:endParaRPr lang="ko-KR" altLang="en-US" sz="2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/>
              <a:t>Sohee Lim</a:t>
            </a:r>
            <a:endParaRPr lang="ko-KR" altLang="en-US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3058653" y="2161241"/>
            <a:ext cx="2357719" cy="422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2020 Summer Seminar</a:t>
            </a:r>
            <a:endParaRPr lang="ko-KR" altLang="en-US" sz="18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58653" y="3400552"/>
            <a:ext cx="60746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2B9A8A2-5187-4427-879C-AD425A7DB992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87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C61CFCC-73AF-4BA8-A575-3B08FDC0CC9D}"/>
              </a:ext>
            </a:extLst>
          </p:cNvPr>
          <p:cNvSpPr/>
          <p:nvPr/>
        </p:nvSpPr>
        <p:spPr>
          <a:xfrm>
            <a:off x="9894298" y="2753210"/>
            <a:ext cx="276742" cy="961540"/>
          </a:xfrm>
          <a:prstGeom prst="roundRect">
            <a:avLst/>
          </a:prstGeom>
          <a:solidFill>
            <a:srgbClr val="B761CF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C786737-C4FF-43A7-8646-23A4E2447E67}"/>
              </a:ext>
            </a:extLst>
          </p:cNvPr>
          <p:cNvSpPr/>
          <p:nvPr/>
        </p:nvSpPr>
        <p:spPr>
          <a:xfrm>
            <a:off x="9894298" y="3736439"/>
            <a:ext cx="276742" cy="961540"/>
          </a:xfrm>
          <a:prstGeom prst="roundRect">
            <a:avLst/>
          </a:prstGeom>
          <a:solidFill>
            <a:srgbClr val="B761CF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445F6F7-99F4-44F9-9F59-0FA78E1ECB2A}"/>
              </a:ext>
            </a:extLst>
          </p:cNvPr>
          <p:cNvSpPr/>
          <p:nvPr/>
        </p:nvSpPr>
        <p:spPr>
          <a:xfrm>
            <a:off x="9894298" y="4710143"/>
            <a:ext cx="276742" cy="961540"/>
          </a:xfrm>
          <a:prstGeom prst="roundRect">
            <a:avLst/>
          </a:prstGeom>
          <a:solidFill>
            <a:srgbClr val="B761CF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473968CA-30A6-469E-817E-18515C811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7075" y="2730500"/>
          <a:ext cx="5008563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085920" imgH="1815840" progId="Equation.DSMT4">
                  <p:embed/>
                </p:oleObj>
              </mc:Choice>
              <mc:Fallback>
                <p:oleObj name="Equation" r:id="rId3" imgW="3085920" imgH="181584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473968CA-30A6-469E-817E-18515C811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7075" y="2730500"/>
                        <a:ext cx="5008563" cy="294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46A1A5B-4987-417D-AD7E-859565936E74}"/>
              </a:ext>
            </a:extLst>
          </p:cNvPr>
          <p:cNvSpPr/>
          <p:nvPr/>
        </p:nvSpPr>
        <p:spPr>
          <a:xfrm>
            <a:off x="2351314" y="2323759"/>
            <a:ext cx="1542874" cy="368614"/>
          </a:xfrm>
          <a:prstGeom prst="roundRect">
            <a:avLst/>
          </a:prstGeom>
          <a:solidFill>
            <a:srgbClr val="B761CF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D49520B-BAA9-4C92-9099-54321B7C3CD3}"/>
              </a:ext>
            </a:extLst>
          </p:cNvPr>
          <p:cNvSpPr/>
          <p:nvPr/>
        </p:nvSpPr>
        <p:spPr>
          <a:xfrm>
            <a:off x="2364377" y="2748492"/>
            <a:ext cx="1542874" cy="368614"/>
          </a:xfrm>
          <a:prstGeom prst="roundRect">
            <a:avLst/>
          </a:prstGeom>
          <a:solidFill>
            <a:srgbClr val="B761CF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A702935-D52D-4AF5-A17C-D62FAD9119C4}"/>
              </a:ext>
            </a:extLst>
          </p:cNvPr>
          <p:cNvSpPr/>
          <p:nvPr/>
        </p:nvSpPr>
        <p:spPr>
          <a:xfrm>
            <a:off x="2364377" y="3173226"/>
            <a:ext cx="1542874" cy="368614"/>
          </a:xfrm>
          <a:prstGeom prst="roundRect">
            <a:avLst/>
          </a:prstGeom>
          <a:solidFill>
            <a:srgbClr val="B761CF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ED6B78-19BF-40EE-844F-E2F5B4FB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14F8C2-4E07-421D-8D1D-64D038E63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7313"/>
                <a:ext cx="10515600" cy="5313693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n-US" altLang="ko-KR" sz="1600" b="1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ko-KR" b="1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𝐇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14F8C2-4E07-421D-8D1D-64D038E63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7313"/>
                <a:ext cx="10515600" cy="531369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745D13-1FE4-458A-8B1D-ED731188D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4.1 The Direct Linear Transformation (DLT) algorithm</a:t>
            </a:r>
            <a:endParaRPr lang="ko-KR" altLang="en-US" dirty="0"/>
          </a:p>
        </p:txBody>
      </p:sp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00E705AB-34D8-4CD0-9D80-F02C6B871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564" y="4005380"/>
          <a:ext cx="2468687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218960" imgH="799920" progId="Equation.DSMT4">
                  <p:embed/>
                </p:oleObj>
              </mc:Choice>
              <mc:Fallback>
                <p:oleObj name="Equation" r:id="rId6" imgW="1218960" imgH="79992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00E705AB-34D8-4CD0-9D80-F02C6B871E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38564" y="4005380"/>
                        <a:ext cx="2468687" cy="161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D4C74D3D-0B35-4A82-B5FD-C5FFA1384F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111" y="1531425"/>
          <a:ext cx="4237254" cy="8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2197080" imgH="444240" progId="Equation.DSMT4">
                  <p:embed/>
                </p:oleObj>
              </mc:Choice>
              <mc:Fallback>
                <p:oleObj name="Equation" r:id="rId8" imgW="2197080" imgH="44424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D4C74D3D-0B35-4A82-B5FD-C5FFA1384F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67111" y="1531425"/>
                        <a:ext cx="4237254" cy="857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F340E-E447-49B2-A583-2F3464B35FED}"/>
                  </a:ext>
                </a:extLst>
              </p:cNvPr>
              <p:cNvSpPr txBox="1"/>
              <p:nvPr/>
            </p:nvSpPr>
            <p:spPr>
              <a:xfrm>
                <a:off x="7530811" y="5806315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F340E-E447-49B2-A583-2F3464B35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811" y="5806315"/>
                <a:ext cx="1752600" cy="461665"/>
              </a:xfrm>
              <a:prstGeom prst="rect">
                <a:avLst/>
              </a:prstGeom>
              <a:blipFill>
                <a:blip r:embed="rId10"/>
                <a:stretch>
                  <a:fillRect l="-694"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B158C11-D829-4B0F-8A83-A5AD2BC5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7113ABE8-ED3C-476B-96E2-959B8946E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564" y="2285055"/>
          <a:ext cx="31591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1" imgW="1485720" imgH="622080" progId="Equation.DSMT4">
                  <p:embed/>
                </p:oleObj>
              </mc:Choice>
              <mc:Fallback>
                <p:oleObj name="Equation" r:id="rId11" imgW="1485720" imgH="6220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7113ABE8-ED3C-476B-96E2-959B8946E8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38564" y="2285055"/>
                        <a:ext cx="3159125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09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2F92488-CF93-48EB-B7D1-BC0F6CBECEF7}"/>
              </a:ext>
            </a:extLst>
          </p:cNvPr>
          <p:cNvGrpSpPr/>
          <p:nvPr/>
        </p:nvGrpSpPr>
        <p:grpSpPr>
          <a:xfrm>
            <a:off x="5759515" y="3893987"/>
            <a:ext cx="4119084" cy="594654"/>
            <a:chOff x="5759515" y="3893987"/>
            <a:chExt cx="4119084" cy="59465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8AB8AC6-D871-4276-88F6-4D6626DE2C12}"/>
                </a:ext>
              </a:extLst>
            </p:cNvPr>
            <p:cNvSpPr/>
            <p:nvPr/>
          </p:nvSpPr>
          <p:spPr>
            <a:xfrm>
              <a:off x="5759515" y="3893987"/>
              <a:ext cx="911308" cy="276945"/>
            </a:xfrm>
            <a:prstGeom prst="roundRect">
              <a:avLst/>
            </a:prstGeom>
            <a:solidFill>
              <a:srgbClr val="F1D83F">
                <a:alpha val="3686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62EF576-804B-495B-83BA-382E966E0CB7}"/>
                </a:ext>
              </a:extLst>
            </p:cNvPr>
            <p:cNvSpPr/>
            <p:nvPr/>
          </p:nvSpPr>
          <p:spPr>
            <a:xfrm>
              <a:off x="6817947" y="4211696"/>
              <a:ext cx="1287828" cy="276945"/>
            </a:xfrm>
            <a:prstGeom prst="roundRect">
              <a:avLst/>
            </a:prstGeom>
            <a:solidFill>
              <a:srgbClr val="F1D83F">
                <a:alpha val="3686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56B16B3-2220-4D3D-A660-F4DD8D6041D9}"/>
                </a:ext>
              </a:extLst>
            </p:cNvPr>
            <p:cNvSpPr/>
            <p:nvPr/>
          </p:nvSpPr>
          <p:spPr>
            <a:xfrm>
              <a:off x="6817947" y="3893987"/>
              <a:ext cx="1287828" cy="276945"/>
            </a:xfrm>
            <a:prstGeom prst="roundRect">
              <a:avLst/>
            </a:prstGeom>
            <a:solidFill>
              <a:srgbClr val="F1D83F">
                <a:alpha val="3686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E1CDF80-1350-4A3D-B3A6-3A275FD761EC}"/>
                </a:ext>
              </a:extLst>
            </p:cNvPr>
            <p:cNvSpPr/>
            <p:nvPr/>
          </p:nvSpPr>
          <p:spPr>
            <a:xfrm>
              <a:off x="8191501" y="4211696"/>
              <a:ext cx="1687098" cy="276945"/>
            </a:xfrm>
            <a:prstGeom prst="roundRect">
              <a:avLst/>
            </a:prstGeom>
            <a:solidFill>
              <a:srgbClr val="F1D83F">
                <a:alpha val="3686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57B9449-859B-4E8D-B079-9174826C1A2F}"/>
                </a:ext>
              </a:extLst>
            </p:cNvPr>
            <p:cNvSpPr/>
            <p:nvPr/>
          </p:nvSpPr>
          <p:spPr>
            <a:xfrm>
              <a:off x="8191501" y="3893987"/>
              <a:ext cx="1687098" cy="276945"/>
            </a:xfrm>
            <a:prstGeom prst="roundRect">
              <a:avLst/>
            </a:prstGeom>
            <a:solidFill>
              <a:srgbClr val="F1D83F">
                <a:alpha val="3686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BF1B543-FE54-4AE2-AB6C-73166639745B}"/>
                </a:ext>
              </a:extLst>
            </p:cNvPr>
            <p:cNvSpPr/>
            <p:nvPr/>
          </p:nvSpPr>
          <p:spPr>
            <a:xfrm>
              <a:off x="5759515" y="4211696"/>
              <a:ext cx="911308" cy="276945"/>
            </a:xfrm>
            <a:prstGeom prst="roundRect">
              <a:avLst/>
            </a:prstGeom>
            <a:solidFill>
              <a:srgbClr val="F1D83F">
                <a:alpha val="3686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46A1A5B-4987-417D-AD7E-859565936E74}"/>
              </a:ext>
            </a:extLst>
          </p:cNvPr>
          <p:cNvSpPr/>
          <p:nvPr/>
        </p:nvSpPr>
        <p:spPr>
          <a:xfrm>
            <a:off x="2351314" y="2323759"/>
            <a:ext cx="1542874" cy="368614"/>
          </a:xfrm>
          <a:prstGeom prst="roundRect">
            <a:avLst/>
          </a:prstGeom>
          <a:solidFill>
            <a:srgbClr val="B761CF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D49520B-BAA9-4C92-9099-54321B7C3CD3}"/>
              </a:ext>
            </a:extLst>
          </p:cNvPr>
          <p:cNvSpPr/>
          <p:nvPr/>
        </p:nvSpPr>
        <p:spPr>
          <a:xfrm>
            <a:off x="2364377" y="2748492"/>
            <a:ext cx="1542874" cy="368614"/>
          </a:xfrm>
          <a:prstGeom prst="roundRect">
            <a:avLst/>
          </a:prstGeom>
          <a:solidFill>
            <a:srgbClr val="B761CF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A702935-D52D-4AF5-A17C-D62FAD9119C4}"/>
              </a:ext>
            </a:extLst>
          </p:cNvPr>
          <p:cNvSpPr/>
          <p:nvPr/>
        </p:nvSpPr>
        <p:spPr>
          <a:xfrm>
            <a:off x="2364377" y="3173226"/>
            <a:ext cx="1542874" cy="368614"/>
          </a:xfrm>
          <a:prstGeom prst="roundRect">
            <a:avLst/>
          </a:prstGeom>
          <a:solidFill>
            <a:srgbClr val="B761CF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7113ABE8-ED3C-476B-96E2-959B8946E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564" y="2285055"/>
          <a:ext cx="31591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485720" imgH="622080" progId="Equation.DSMT4">
                  <p:embed/>
                </p:oleObj>
              </mc:Choice>
              <mc:Fallback>
                <p:oleObj name="Equation" r:id="rId3" imgW="1485720" imgH="6220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7113ABE8-ED3C-476B-96E2-959B8946E8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8564" y="2285055"/>
                        <a:ext cx="3159125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C61CFCC-73AF-4BA8-A575-3B08FDC0CC9D}"/>
              </a:ext>
            </a:extLst>
          </p:cNvPr>
          <p:cNvSpPr/>
          <p:nvPr/>
        </p:nvSpPr>
        <p:spPr>
          <a:xfrm>
            <a:off x="10046698" y="2753210"/>
            <a:ext cx="276742" cy="961540"/>
          </a:xfrm>
          <a:prstGeom prst="roundRect">
            <a:avLst/>
          </a:prstGeom>
          <a:solidFill>
            <a:srgbClr val="B761CF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C786737-C4FF-43A7-8646-23A4E2447E67}"/>
              </a:ext>
            </a:extLst>
          </p:cNvPr>
          <p:cNvSpPr/>
          <p:nvPr/>
        </p:nvSpPr>
        <p:spPr>
          <a:xfrm>
            <a:off x="10046698" y="3736439"/>
            <a:ext cx="276742" cy="961540"/>
          </a:xfrm>
          <a:prstGeom prst="roundRect">
            <a:avLst/>
          </a:prstGeom>
          <a:solidFill>
            <a:srgbClr val="B761CF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445F6F7-99F4-44F9-9F59-0FA78E1ECB2A}"/>
              </a:ext>
            </a:extLst>
          </p:cNvPr>
          <p:cNvSpPr/>
          <p:nvPr/>
        </p:nvSpPr>
        <p:spPr>
          <a:xfrm>
            <a:off x="10046698" y="4710143"/>
            <a:ext cx="276742" cy="961540"/>
          </a:xfrm>
          <a:prstGeom prst="roundRect">
            <a:avLst/>
          </a:prstGeom>
          <a:solidFill>
            <a:srgbClr val="B761CF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473968CA-30A6-469E-817E-18515C811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2730500"/>
          <a:ext cx="5318125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276360" imgH="1815840" progId="Equation.DSMT4">
                  <p:embed/>
                </p:oleObj>
              </mc:Choice>
              <mc:Fallback>
                <p:oleObj name="Equation" r:id="rId5" imgW="3276360" imgH="181584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473968CA-30A6-469E-817E-18515C811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1500" y="2730500"/>
                        <a:ext cx="5318125" cy="294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88ED6B78-19BF-40EE-844F-E2F5B4FB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14F8C2-4E07-421D-8D1D-64D038E63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7313"/>
                <a:ext cx="10515600" cy="5313693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n-US" altLang="ko-KR" sz="1600" b="1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ko-KR" b="1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𝐇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14F8C2-4E07-421D-8D1D-64D038E63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7313"/>
                <a:ext cx="10515600" cy="5313693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745D13-1FE4-458A-8B1D-ED731188D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4.1 The Direct Linear Transformation (DLT) algorithm</a:t>
            </a:r>
            <a:endParaRPr lang="ko-KR" altLang="en-US" dirty="0"/>
          </a:p>
        </p:txBody>
      </p:sp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00E705AB-34D8-4CD0-9D80-F02C6B871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564" y="4005380"/>
          <a:ext cx="2468687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1218960" imgH="799920" progId="Equation.DSMT4">
                  <p:embed/>
                </p:oleObj>
              </mc:Choice>
              <mc:Fallback>
                <p:oleObj name="Equation" r:id="rId8" imgW="1218960" imgH="79992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00E705AB-34D8-4CD0-9D80-F02C6B871E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38564" y="4005380"/>
                        <a:ext cx="2468687" cy="161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D4C74D3D-0B35-4A82-B5FD-C5FFA1384F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111" y="1531425"/>
          <a:ext cx="4237254" cy="85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0" imgW="2197080" imgH="444240" progId="Equation.DSMT4">
                  <p:embed/>
                </p:oleObj>
              </mc:Choice>
              <mc:Fallback>
                <p:oleObj name="Equation" r:id="rId10" imgW="2197080" imgH="44424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D4C74D3D-0B35-4A82-B5FD-C5FFA1384F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67111" y="1531425"/>
                        <a:ext cx="4237254" cy="857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F340E-E447-49B2-A583-2F3464B35FED}"/>
                  </a:ext>
                </a:extLst>
              </p:cNvPr>
              <p:cNvSpPr txBox="1"/>
              <p:nvPr/>
            </p:nvSpPr>
            <p:spPr>
              <a:xfrm>
                <a:off x="7530811" y="5806315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F340E-E447-49B2-A583-2F3464B35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811" y="5806315"/>
                <a:ext cx="1752600" cy="461665"/>
              </a:xfrm>
              <a:prstGeom prst="rect">
                <a:avLst/>
              </a:prstGeom>
              <a:blipFill>
                <a:blip r:embed="rId12"/>
                <a:stretch>
                  <a:fillRect l="-694"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B158C11-D829-4B0F-8A83-A5AD2BC5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4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9251-AF10-449D-8569-67AC9090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E8D48-C7DB-4178-89F3-EB9D7A35B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4.1 The Direct Linear Transformation (DLT) algorithm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064071-0716-4B67-A6CC-B36C1591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9">
                <a:extLst>
                  <a:ext uri="{FF2B5EF4-FFF2-40B4-BE49-F238E27FC236}">
                    <a16:creationId xmlns:a16="http://schemas.microsoft.com/office/drawing/2014/main" id="{49375916-C945-42BB-9B6F-0021083F1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Solving for </a:t>
                </a:r>
                <a:r>
                  <a:rPr lang="en-US" altLang="ko-KR" b="1" dirty="0"/>
                  <a:t>H</a:t>
                </a:r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b="1" dirty="0"/>
                  <a:t> A</a:t>
                </a:r>
                <a:r>
                  <a:rPr lang="en-US" altLang="ko-KR" dirty="0"/>
                  <a:t> has dimension 8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9 and rank 8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Trivial solution is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not interesting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1-D null space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altLang="ko-KR" dirty="0"/>
                  <a:t> is the nontrivial solutions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Choose the one with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0" name="내용 개체 틀 9">
                <a:extLst>
                  <a:ext uri="{FF2B5EF4-FFF2-40B4-BE49-F238E27FC236}">
                    <a16:creationId xmlns:a16="http://schemas.microsoft.com/office/drawing/2014/main" id="{49375916-C945-42BB-9B6F-0021083F1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70BE05FE-1A03-466F-BBF3-53C680E0EFEA}"/>
              </a:ext>
            </a:extLst>
          </p:cNvPr>
          <p:cNvGrpSpPr/>
          <p:nvPr/>
        </p:nvGrpSpPr>
        <p:grpSpPr>
          <a:xfrm>
            <a:off x="6095998" y="1490080"/>
            <a:ext cx="5187747" cy="2897843"/>
            <a:chOff x="908251" y="1668966"/>
            <a:chExt cx="5187747" cy="289784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EA2512F-3215-4117-BD27-E730D88159D4}"/>
                </a:ext>
              </a:extLst>
            </p:cNvPr>
            <p:cNvGrpSpPr/>
            <p:nvPr/>
          </p:nvGrpSpPr>
          <p:grpSpPr>
            <a:xfrm>
              <a:off x="5181635" y="1724661"/>
              <a:ext cx="260936" cy="2792359"/>
              <a:chOff x="5181635" y="1724661"/>
              <a:chExt cx="260936" cy="2792359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3C233FE3-068B-4A87-B7F5-16BD7A22DF86}"/>
                  </a:ext>
                </a:extLst>
              </p:cNvPr>
              <p:cNvSpPr/>
              <p:nvPr/>
            </p:nvSpPr>
            <p:spPr>
              <a:xfrm>
                <a:off x="5181635" y="1724661"/>
                <a:ext cx="260936" cy="882971"/>
              </a:xfrm>
              <a:prstGeom prst="roundRect">
                <a:avLst/>
              </a:prstGeom>
              <a:solidFill>
                <a:srgbClr val="B761CF">
                  <a:alpha val="3686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8D9C4DEF-7A37-4C8D-ACA3-A96E0E97ED20}"/>
                  </a:ext>
                </a:extLst>
              </p:cNvPr>
              <p:cNvSpPr/>
              <p:nvPr/>
            </p:nvSpPr>
            <p:spPr>
              <a:xfrm>
                <a:off x="5181635" y="2679355"/>
                <a:ext cx="260936" cy="882971"/>
              </a:xfrm>
              <a:prstGeom prst="roundRect">
                <a:avLst/>
              </a:prstGeom>
              <a:solidFill>
                <a:srgbClr val="B761CF">
                  <a:alpha val="3686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BC41CFEE-6CA8-4E68-8FA8-6B419136C1E1}"/>
                  </a:ext>
                </a:extLst>
              </p:cNvPr>
              <p:cNvSpPr/>
              <p:nvPr/>
            </p:nvSpPr>
            <p:spPr>
              <a:xfrm>
                <a:off x="5181635" y="3634049"/>
                <a:ext cx="260936" cy="882971"/>
              </a:xfrm>
              <a:prstGeom prst="roundRect">
                <a:avLst/>
              </a:prstGeom>
              <a:solidFill>
                <a:srgbClr val="B761CF">
                  <a:alpha val="3686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9654DC7-0A63-4004-8B6D-DD01FC2496F3}"/>
                </a:ext>
              </a:extLst>
            </p:cNvPr>
            <p:cNvGrpSpPr/>
            <p:nvPr/>
          </p:nvGrpSpPr>
          <p:grpSpPr>
            <a:xfrm>
              <a:off x="998033" y="2014338"/>
              <a:ext cx="4036422" cy="2206519"/>
              <a:chOff x="998033" y="2014338"/>
              <a:chExt cx="4036422" cy="2206519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32EA489-47EB-47CC-89BF-8D5752882081}"/>
                  </a:ext>
                </a:extLst>
              </p:cNvPr>
              <p:cNvSpPr/>
              <p:nvPr/>
            </p:nvSpPr>
            <p:spPr>
              <a:xfrm>
                <a:off x="998033" y="2014338"/>
                <a:ext cx="4036422" cy="612845"/>
              </a:xfrm>
              <a:prstGeom prst="roundRect">
                <a:avLst/>
              </a:prstGeom>
              <a:solidFill>
                <a:srgbClr val="29C7FF">
                  <a:alpha val="3686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24FD67E8-6277-4504-8107-8F2F6A71C13F}"/>
                  </a:ext>
                </a:extLst>
              </p:cNvPr>
              <p:cNvSpPr/>
              <p:nvPr/>
            </p:nvSpPr>
            <p:spPr>
              <a:xfrm>
                <a:off x="998033" y="2655226"/>
                <a:ext cx="4036422" cy="612845"/>
              </a:xfrm>
              <a:prstGeom prst="roundRect">
                <a:avLst/>
              </a:prstGeom>
              <a:solidFill>
                <a:srgbClr val="29C7FF">
                  <a:alpha val="3686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04544816-EDAB-4E85-BB51-72006C4FA9A4}"/>
                  </a:ext>
                </a:extLst>
              </p:cNvPr>
              <p:cNvSpPr/>
              <p:nvPr/>
            </p:nvSpPr>
            <p:spPr>
              <a:xfrm>
                <a:off x="998033" y="3608012"/>
                <a:ext cx="4036422" cy="612845"/>
              </a:xfrm>
              <a:prstGeom prst="roundRect">
                <a:avLst/>
              </a:prstGeom>
              <a:solidFill>
                <a:srgbClr val="29C7FF">
                  <a:alpha val="3686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aphicFrame>
          <p:nvGraphicFramePr>
            <p:cNvPr id="27" name="개체 26">
              <a:extLst>
                <a:ext uri="{FF2B5EF4-FFF2-40B4-BE49-F238E27FC236}">
                  <a16:creationId xmlns:a16="http://schemas.microsoft.com/office/drawing/2014/main" id="{33358225-1FCE-4DA3-AD66-8B566C01CD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8251" y="1668966"/>
            <a:ext cx="5187747" cy="2897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4" imgW="3251160" imgH="1815840" progId="Equation.DSMT4">
                    <p:embed/>
                  </p:oleObj>
                </mc:Choice>
                <mc:Fallback>
                  <p:oleObj name="Equation" r:id="rId4" imgW="3251160" imgH="1815840" progId="Equation.DSMT4">
                    <p:embed/>
                    <p:pic>
                      <p:nvPicPr>
                        <p:cNvPr id="27" name="개체 26">
                          <a:extLst>
                            <a:ext uri="{FF2B5EF4-FFF2-40B4-BE49-F238E27FC236}">
                              <a16:creationId xmlns:a16="http://schemas.microsoft.com/office/drawing/2014/main" id="{33358225-1FCE-4DA3-AD66-8B566C01CD0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08251" y="1668966"/>
                          <a:ext cx="5187747" cy="28978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2830EF-4465-4BF9-ADEB-BE92D7AF0CDF}"/>
              </a:ext>
            </a:extLst>
          </p:cNvPr>
          <p:cNvGrpSpPr/>
          <p:nvPr/>
        </p:nvGrpSpPr>
        <p:grpSpPr>
          <a:xfrm>
            <a:off x="1457339" y="2153447"/>
            <a:ext cx="3071092" cy="1688304"/>
            <a:chOff x="1493783" y="1897608"/>
            <a:chExt cx="3071092" cy="168830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개체 20">
                  <a:extLst>
                    <a:ext uri="{FF2B5EF4-FFF2-40B4-BE49-F238E27FC236}">
                      <a16:creationId xmlns:a16="http://schemas.microsoft.com/office/drawing/2014/main" id="{6AB9A4E9-9009-4367-ABFC-4A285734D03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493783" y="1897608"/>
                <a:ext cx="1259928" cy="168830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147" name="Equation" r:id="rId6" imgW="634680" imgH="850680" progId="Equation.DSMT4">
                        <p:embed/>
                      </p:oleObj>
                    </mc:Choice>
                    <mc:Fallback>
                      <p:oleObj name="Equation" r:id="rId6" imgW="634680" imgH="850680" progId="Equation.DSMT4">
                        <p:embed/>
                        <p:pic>
                          <p:nvPicPr>
                            <p:cNvPr id="21" name="개체 20">
                              <a:extLst>
                                <a:ext uri="{FF2B5EF4-FFF2-40B4-BE49-F238E27FC236}">
                                  <a16:creationId xmlns:a16="http://schemas.microsoft.com/office/drawing/2014/main" id="{6AB9A4E9-9009-4367-ABFC-4A285734D03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93783" y="1897608"/>
                              <a:ext cx="1259928" cy="168830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" name="개체 12">
                  <a:extLst>
                    <a:ext uri="{FF2B5EF4-FFF2-40B4-BE49-F238E27FC236}">
                      <a16:creationId xmlns:a16="http://schemas.microsoft.com/office/drawing/2014/main" id="{76658015-691F-4969-B148-1539C97654C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4970475"/>
                    </p:ext>
                  </p:extLst>
                </p:nvPr>
              </p:nvGraphicFramePr>
              <p:xfrm>
                <a:off x="1493783" y="1897608"/>
                <a:ext cx="1259928" cy="168830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147" name="Equation" r:id="rId8" imgW="634680" imgH="850680" progId="Equation.DSMT4">
                        <p:embed/>
                      </p:oleObj>
                    </mc:Choice>
                    <mc:Fallback>
                      <p:oleObj name="Equation" r:id="rId8" imgW="634680" imgH="850680" progId="Equation.DSMT4">
                        <p:embed/>
                        <p:pic>
                          <p:nvPicPr>
                            <p:cNvPr id="13" name="개체 12">
                              <a:extLst>
                                <a:ext uri="{FF2B5EF4-FFF2-40B4-BE49-F238E27FC236}">
                                  <a16:creationId xmlns:a16="http://schemas.microsoft.com/office/drawing/2014/main" id="{76658015-691F-4969-B148-1539C97654C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93783" y="1897608"/>
                              <a:ext cx="1259928" cy="168830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3" name="개체 22">
                  <a:extLst>
                    <a:ext uri="{FF2B5EF4-FFF2-40B4-BE49-F238E27FC236}">
                      <a16:creationId xmlns:a16="http://schemas.microsoft.com/office/drawing/2014/main" id="{B4AC4F0A-CCCE-416F-9221-6341FCF9DC2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707625" y="2557080"/>
                <a:ext cx="857250" cy="3270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148" name="Equation" r:id="rId10" imgW="431640" imgH="164880" progId="Equation.DSMT4">
                        <p:embed/>
                      </p:oleObj>
                    </mc:Choice>
                    <mc:Fallback>
                      <p:oleObj name="Equation" r:id="rId10" imgW="431640" imgH="164880" progId="Equation.DSMT4">
                        <p:embed/>
                        <p:pic>
                          <p:nvPicPr>
                            <p:cNvPr id="23" name="개체 22">
                              <a:extLst>
                                <a:ext uri="{FF2B5EF4-FFF2-40B4-BE49-F238E27FC236}">
                                  <a16:creationId xmlns:a16="http://schemas.microsoft.com/office/drawing/2014/main" id="{B4AC4F0A-CCCE-416F-9221-6341FCF9DC2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07625" y="2557080"/>
                              <a:ext cx="857250" cy="3270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4" name="개체 33">
                  <a:extLst>
                    <a:ext uri="{FF2B5EF4-FFF2-40B4-BE49-F238E27FC236}">
                      <a16:creationId xmlns:a16="http://schemas.microsoft.com/office/drawing/2014/main" id="{7E85937E-2CE5-4AA4-8EB8-47F982A5CDB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37267985"/>
                    </p:ext>
                  </p:extLst>
                </p:nvPr>
              </p:nvGraphicFramePr>
              <p:xfrm>
                <a:off x="3707625" y="2557080"/>
                <a:ext cx="857250" cy="3270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148" name="Equation" r:id="rId12" imgW="431640" imgH="164880" progId="Equation.DSMT4">
                        <p:embed/>
                      </p:oleObj>
                    </mc:Choice>
                    <mc:Fallback>
                      <p:oleObj name="Equation" r:id="rId12" imgW="431640" imgH="164880" progId="Equation.DSMT4">
                        <p:embed/>
                        <p:pic>
                          <p:nvPicPr>
                            <p:cNvPr id="34" name="개체 33">
                              <a:extLst>
                                <a:ext uri="{FF2B5EF4-FFF2-40B4-BE49-F238E27FC236}">
                                  <a16:creationId xmlns:a16="http://schemas.microsoft.com/office/drawing/2014/main" id="{7E85937E-2CE5-4AA4-8EB8-47F982A5CDB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07625" y="2557080"/>
                              <a:ext cx="857250" cy="3270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D6E700F-95E4-4E2A-A18F-C517CAD9AB78}"/>
                    </a:ext>
                  </a:extLst>
                </p:cNvPr>
                <p:cNvSpPr txBox="1"/>
                <p:nvPr/>
              </p:nvSpPr>
              <p:spPr>
                <a:xfrm>
                  <a:off x="3026433" y="2511428"/>
                  <a:ext cx="408469" cy="343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2167F1F-B6A9-405D-A12C-BB9FF6C1B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433" y="2511428"/>
                  <a:ext cx="408469" cy="343471"/>
                </a:xfrm>
                <a:prstGeom prst="rect">
                  <a:avLst/>
                </a:prstGeom>
                <a:blipFill>
                  <a:blip r:embed="rId14"/>
                  <a:stretch>
                    <a:fillRect l="-14925" r="-16418" b="-10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001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For more than 4 points correspondences case:</a:t>
                </a:r>
                <a:br>
                  <a:rPr lang="en-US" altLang="ko-KR" dirty="0"/>
                </a:br>
                <a:br>
                  <a:rPr lang="en-US" altLang="ko-KR" dirty="0"/>
                </a:b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No exact solution due to the “noise”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The system </a:t>
                </a:r>
                <a:r>
                  <a:rPr lang="en-US" altLang="ko-KR" b="1" dirty="0"/>
                  <a:t>Ah = 0 </a:t>
                </a:r>
                <a:r>
                  <a:rPr lang="en-US" altLang="ko-KR" dirty="0"/>
                  <a:t>is overdetermined and (in general) has only the trivial solution h = 0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Find the approximate solution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sz="2000" dirty="0"/>
                  <a:t>Least squares solution:                                 subject to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996170"/>
          </a:xfrm>
        </p:spPr>
        <p:txBody>
          <a:bodyPr/>
          <a:lstStyle/>
          <a:p>
            <a:r>
              <a:rPr lang="en-US" altLang="ko-KR" dirty="0"/>
              <a:t>4.1 The Direct Linear Transformation (DLT) algorithm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4.1.1 Over-determined solution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00E9F-0A73-482D-A72A-622D5B1C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1A1A52C1-6A96-42FF-9CEA-55E0C3A8DC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4864" y="5292134"/>
          <a:ext cx="1902372" cy="546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1015920" imgH="291960" progId="Equation.DSMT4">
                  <p:embed/>
                </p:oleObj>
              </mc:Choice>
              <mc:Fallback>
                <p:oleObj name="Equation" r:id="rId5" imgW="1015920" imgH="29196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1A1A52C1-6A96-42FF-9CEA-55E0C3A8DC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4864" y="5292134"/>
                        <a:ext cx="1902372" cy="546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ECD3E79E-111A-4F31-B5F1-D8E4BAD56B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0411" y="5782865"/>
          <a:ext cx="163988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876240" imgH="444240" progId="Equation.DSMT4">
                  <p:embed/>
                </p:oleObj>
              </mc:Choice>
              <mc:Fallback>
                <p:oleObj name="Equation" r:id="rId7" imgW="876240" imgH="44424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ECD3E79E-111A-4F31-B5F1-D8E4BAD56B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00411" y="5782865"/>
                        <a:ext cx="1639888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33D244-E68A-4FED-BB74-FC6369CF3197}"/>
                  </a:ext>
                </a:extLst>
              </p:cNvPr>
              <p:cNvSpPr txBox="1"/>
              <p:nvPr/>
            </p:nvSpPr>
            <p:spPr>
              <a:xfrm>
                <a:off x="6240299" y="6014917"/>
                <a:ext cx="5951701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/>
                  <a:t>= (normed) eigenvector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sz="1800" b="1" i="0" dirty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altLang="ko-KR" sz="1800" dirty="0"/>
                  <a:t> with smallest eigenvalue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33D244-E68A-4FED-BB74-FC6369CF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99" y="6014917"/>
                <a:ext cx="5951701" cy="374270"/>
              </a:xfrm>
              <a:prstGeom prst="rect">
                <a:avLst/>
              </a:prstGeom>
              <a:blipFill>
                <a:blip r:embed="rId9"/>
                <a:stretch>
                  <a:fillRect l="-922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096CD6D2-83A4-4261-9233-22CB62668017}"/>
              </a:ext>
            </a:extLst>
          </p:cNvPr>
          <p:cNvGrpSpPr/>
          <p:nvPr/>
        </p:nvGrpSpPr>
        <p:grpSpPr>
          <a:xfrm>
            <a:off x="5486933" y="2456008"/>
            <a:ext cx="6382247" cy="1688304"/>
            <a:chOff x="5124302" y="2252007"/>
            <a:chExt cx="6382247" cy="1688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E3231F-98FB-405C-8D17-9D95AD38EAD4}"/>
                    </a:ext>
                  </a:extLst>
                </p:cNvPr>
                <p:cNvSpPr txBox="1"/>
                <p:nvPr/>
              </p:nvSpPr>
              <p:spPr>
                <a:xfrm>
                  <a:off x="5215165" y="2360611"/>
                  <a:ext cx="3873645" cy="4056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dirty="0"/>
                    <a:t>apply SVD: </a:t>
                  </a:r>
                  <a14:m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𝐔𝐃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E3231F-98FB-405C-8D17-9D95AD38E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165" y="2360611"/>
                  <a:ext cx="3873645" cy="405624"/>
                </a:xfrm>
                <a:prstGeom prst="rect">
                  <a:avLst/>
                </a:prstGeom>
                <a:blipFill>
                  <a:blip r:embed="rId10"/>
                  <a:stretch>
                    <a:fillRect l="-1732" t="-7576" b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E139F72-074F-4245-B50E-5749EF4116AC}"/>
                    </a:ext>
                  </a:extLst>
                </p:cNvPr>
                <p:cNvSpPr txBox="1"/>
                <p:nvPr/>
              </p:nvSpPr>
              <p:spPr>
                <a:xfrm>
                  <a:off x="5215165" y="2922564"/>
                  <a:ext cx="6048725" cy="9541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𝐬𝐦𝐚𝐥𝐥𝐞𝐬𝐭</m:t>
                          </m:r>
                        </m:sub>
                      </m:sSub>
                    </m:oMath>
                  </a14:m>
                  <a:r>
                    <a:rPr lang="en-US" altLang="ko-KR" sz="2000" b="1" dirty="0"/>
                    <a:t> </a:t>
                  </a:r>
                  <a:endParaRPr lang="en-US" altLang="ko-KR" sz="2000" dirty="0"/>
                </a:p>
                <a:p>
                  <a:r>
                    <a:rPr lang="en-US" altLang="ko-KR" dirty="0"/>
                    <a:t>The column of </a:t>
                  </a:r>
                  <a:r>
                    <a:rPr lang="en-US" altLang="ko-KR" b="1" dirty="0"/>
                    <a:t>V </a:t>
                  </a:r>
                  <a:r>
                    <a:rPr lang="en-US" altLang="ko-KR" dirty="0"/>
                    <a:t>corresponding to the smallest singular value</a:t>
                  </a:r>
                </a:p>
                <a:p>
                  <a:r>
                    <a:rPr lang="en-US" altLang="ko-KR" dirty="0"/>
                    <a:t>The last column of </a:t>
                  </a:r>
                  <a:r>
                    <a:rPr lang="en-US" altLang="ko-KR" b="1" dirty="0"/>
                    <a:t>V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E139F72-074F-4245-B50E-5749EF411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165" y="2922564"/>
                  <a:ext cx="6048725" cy="954107"/>
                </a:xfrm>
                <a:prstGeom prst="rect">
                  <a:avLst/>
                </a:prstGeom>
                <a:blipFill>
                  <a:blip r:embed="rId11"/>
                  <a:stretch>
                    <a:fillRect l="-907" b="-89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23F766-B43B-436F-A888-660F895115C3}"/>
                </a:ext>
              </a:extLst>
            </p:cNvPr>
            <p:cNvSpPr txBox="1"/>
            <p:nvPr/>
          </p:nvSpPr>
          <p:spPr>
            <a:xfrm>
              <a:off x="9547058" y="2316401"/>
              <a:ext cx="195949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/>
                <a:t>Matlab</a:t>
              </a:r>
              <a:endParaRPr lang="en-US" altLang="ko-KR" sz="1600" b="1" dirty="0"/>
            </a:p>
            <a:p>
              <a:r>
                <a:rPr lang="en-US" altLang="ko-KR" sz="1600" dirty="0"/>
                <a:t>[U, S, V] = </a:t>
              </a:r>
              <a:r>
                <a:rPr lang="en-US" altLang="ko-KR" sz="1600" dirty="0" err="1"/>
                <a:t>svd</a:t>
              </a:r>
              <a:r>
                <a:rPr lang="en-US" altLang="ko-KR" sz="1600" dirty="0"/>
                <a:t>(A);</a:t>
              </a:r>
            </a:p>
            <a:p>
              <a:r>
                <a:rPr lang="en-US" altLang="ko-KR" sz="1600" dirty="0"/>
                <a:t>h = V(:, end);</a:t>
              </a:r>
              <a:endParaRPr lang="ko-KR" altLang="en-US" sz="16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07BE97D-C423-4E00-AC07-D2976AC2C605}"/>
                </a:ext>
              </a:extLst>
            </p:cNvPr>
            <p:cNvSpPr/>
            <p:nvPr/>
          </p:nvSpPr>
          <p:spPr>
            <a:xfrm>
              <a:off x="5124302" y="2252007"/>
              <a:ext cx="6382247" cy="16883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7833D60-21E7-4665-8836-58FD30DF7BDF}"/>
              </a:ext>
            </a:extLst>
          </p:cNvPr>
          <p:cNvGrpSpPr/>
          <p:nvPr/>
        </p:nvGrpSpPr>
        <p:grpSpPr>
          <a:xfrm>
            <a:off x="1457339" y="2430533"/>
            <a:ext cx="3071092" cy="1688304"/>
            <a:chOff x="1493783" y="1897608"/>
            <a:chExt cx="3071092" cy="168830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" name="개체 27">
                  <a:extLst>
                    <a:ext uri="{FF2B5EF4-FFF2-40B4-BE49-F238E27FC236}">
                      <a16:creationId xmlns:a16="http://schemas.microsoft.com/office/drawing/2014/main" id="{C2F0ED09-AFC5-4781-A35B-AC5926B655F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493783" y="1897608"/>
                <a:ext cx="1259928" cy="168830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172" name="Equation" r:id="rId12" imgW="634680" imgH="850680" progId="Equation.DSMT4">
                        <p:embed/>
                      </p:oleObj>
                    </mc:Choice>
                    <mc:Fallback>
                      <p:oleObj name="Equation" r:id="rId12" imgW="634680" imgH="850680" progId="Equation.DSMT4">
                        <p:embed/>
                        <p:pic>
                          <p:nvPicPr>
                            <p:cNvPr id="28" name="개체 27">
                              <a:extLst>
                                <a:ext uri="{FF2B5EF4-FFF2-40B4-BE49-F238E27FC236}">
                                  <a16:creationId xmlns:a16="http://schemas.microsoft.com/office/drawing/2014/main" id="{C2F0ED09-AFC5-4781-A35B-AC5926B655F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93783" y="1897608"/>
                              <a:ext cx="1259928" cy="168830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8" name="개체 27">
                  <a:extLst>
                    <a:ext uri="{FF2B5EF4-FFF2-40B4-BE49-F238E27FC236}">
                      <a16:creationId xmlns:a16="http://schemas.microsoft.com/office/drawing/2014/main" id="{C2F0ED09-AFC5-4781-A35B-AC5926B655F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00978775"/>
                    </p:ext>
                  </p:extLst>
                </p:nvPr>
              </p:nvGraphicFramePr>
              <p:xfrm>
                <a:off x="1493783" y="1897608"/>
                <a:ext cx="1259928" cy="168830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172" name="Equation" r:id="rId14" imgW="634680" imgH="850680" progId="Equation.DSMT4">
                        <p:embed/>
                      </p:oleObj>
                    </mc:Choice>
                    <mc:Fallback>
                      <p:oleObj name="Equation" r:id="rId14" imgW="634680" imgH="850680" progId="Equation.DSMT4">
                        <p:embed/>
                        <p:pic>
                          <p:nvPicPr>
                            <p:cNvPr id="28" name="개체 27">
                              <a:extLst>
                                <a:ext uri="{FF2B5EF4-FFF2-40B4-BE49-F238E27FC236}">
                                  <a16:creationId xmlns:a16="http://schemas.microsoft.com/office/drawing/2014/main" id="{C2F0ED09-AFC5-4781-A35B-AC5926B655F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93783" y="1897608"/>
                              <a:ext cx="1259928" cy="168830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" name="개체 28">
                  <a:extLst>
                    <a:ext uri="{FF2B5EF4-FFF2-40B4-BE49-F238E27FC236}">
                      <a16:creationId xmlns:a16="http://schemas.microsoft.com/office/drawing/2014/main" id="{FDDEC8A2-6F37-471A-BAE0-076C41FD283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707625" y="2557080"/>
                <a:ext cx="857250" cy="3270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173" name="Equation" r:id="rId16" imgW="431640" imgH="164880" progId="Equation.DSMT4">
                        <p:embed/>
                      </p:oleObj>
                    </mc:Choice>
                    <mc:Fallback>
                      <p:oleObj name="Equation" r:id="rId16" imgW="431640" imgH="164880" progId="Equation.DSMT4">
                        <p:embed/>
                        <p:pic>
                          <p:nvPicPr>
                            <p:cNvPr id="29" name="개체 28">
                              <a:extLst>
                                <a:ext uri="{FF2B5EF4-FFF2-40B4-BE49-F238E27FC236}">
                                  <a16:creationId xmlns:a16="http://schemas.microsoft.com/office/drawing/2014/main" id="{FDDEC8A2-6F37-471A-BAE0-076C41FD283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07625" y="2557080"/>
                              <a:ext cx="857250" cy="3270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9" name="개체 28">
                  <a:extLst>
                    <a:ext uri="{FF2B5EF4-FFF2-40B4-BE49-F238E27FC236}">
                      <a16:creationId xmlns:a16="http://schemas.microsoft.com/office/drawing/2014/main" id="{FDDEC8A2-6F37-471A-BAE0-076C41FD283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67380965"/>
                    </p:ext>
                  </p:extLst>
                </p:nvPr>
              </p:nvGraphicFramePr>
              <p:xfrm>
                <a:off x="3707625" y="2557080"/>
                <a:ext cx="857250" cy="3270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173" name="Equation" r:id="rId18" imgW="431640" imgH="164880" progId="Equation.DSMT4">
                        <p:embed/>
                      </p:oleObj>
                    </mc:Choice>
                    <mc:Fallback>
                      <p:oleObj name="Equation" r:id="rId18" imgW="431640" imgH="164880" progId="Equation.DSMT4">
                        <p:embed/>
                        <p:pic>
                          <p:nvPicPr>
                            <p:cNvPr id="29" name="개체 28">
                              <a:extLst>
                                <a:ext uri="{FF2B5EF4-FFF2-40B4-BE49-F238E27FC236}">
                                  <a16:creationId xmlns:a16="http://schemas.microsoft.com/office/drawing/2014/main" id="{FDDEC8A2-6F37-471A-BAE0-076C41FD283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07625" y="2557080"/>
                              <a:ext cx="857250" cy="3270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4FCD669-F23D-4733-BA74-6B7325C3FC31}"/>
                    </a:ext>
                  </a:extLst>
                </p:cNvPr>
                <p:cNvSpPr txBox="1"/>
                <p:nvPr/>
              </p:nvSpPr>
              <p:spPr>
                <a:xfrm>
                  <a:off x="3026433" y="2511428"/>
                  <a:ext cx="408469" cy="343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4FCD669-F23D-4733-BA74-6B7325C3F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433" y="2511428"/>
                  <a:ext cx="408469" cy="343471"/>
                </a:xfrm>
                <a:prstGeom prst="rect">
                  <a:avLst/>
                </a:prstGeom>
                <a:blipFill>
                  <a:blip r:embed="rId20"/>
                  <a:stretch>
                    <a:fillRect l="-14925" r="-16418" b="-10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36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7753"/>
                <a:ext cx="10515600" cy="4469360"/>
              </a:xfrm>
            </p:spPr>
            <p:txBody>
              <a:bodyPr/>
              <a:lstStyle/>
              <a:p>
                <a:r>
                  <a:rPr lang="en-US" altLang="ko-KR" dirty="0"/>
                  <a:t>By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ko-KR" dirty="0"/>
                  <a:t>, and solve for 8-vector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acc>
                  </m:oMath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 has 8 columns and </a:t>
                </a:r>
                <a:r>
                  <a:rPr lang="en-US" altLang="ko-KR" b="1" dirty="0"/>
                  <a:t>h</a:t>
                </a:r>
                <a:r>
                  <a:rPr lang="en-US" altLang="ko-KR" dirty="0"/>
                  <a:t> is an 8-vector.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It can be solved by Gaussian elimination (4 points) or linear least squares (more than 4 points)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However,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this approach fails, and also gives poor results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Therefore, this approach is not recommended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if origin is mapped to infinity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7753"/>
                <a:ext cx="10515600" cy="4469360"/>
              </a:xfrm>
              <a:blipFill>
                <a:blip r:embed="rId3"/>
                <a:stretch>
                  <a:fillRect l="-812" t="-1774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4.1 The Direct Linear Transformation (DLT) algorithm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4.1.2 Inhomogeneous solution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28DEB-9412-410B-B18F-FCB00511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FA800F-4687-4F34-A250-60664A72C95C}"/>
              </a:ext>
            </a:extLst>
          </p:cNvPr>
          <p:cNvGrpSpPr/>
          <p:nvPr/>
        </p:nvGrpSpPr>
        <p:grpSpPr>
          <a:xfrm>
            <a:off x="4698277" y="2427288"/>
            <a:ext cx="2621686" cy="1328997"/>
            <a:chOff x="4698277" y="2408816"/>
            <a:chExt cx="2621686" cy="1328997"/>
          </a:xfrm>
        </p:grpSpPr>
        <p:graphicFrame>
          <p:nvGraphicFramePr>
            <p:cNvPr id="11" name="개체 10">
              <a:extLst>
                <a:ext uri="{FF2B5EF4-FFF2-40B4-BE49-F238E27FC236}">
                  <a16:creationId xmlns:a16="http://schemas.microsoft.com/office/drawing/2014/main" id="{D9C39F6B-04BD-4B11-9B5D-7DF9E0C443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8863" y="2408816"/>
            <a:ext cx="2451100" cy="779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Equation" r:id="rId4" imgW="1358640" imgH="431640" progId="Equation.DSMT4">
                    <p:embed/>
                  </p:oleObj>
                </mc:Choice>
                <mc:Fallback>
                  <p:oleObj name="Equation" r:id="rId4" imgW="1358640" imgH="431640" progId="Equation.DSMT4">
                    <p:embed/>
                    <p:pic>
                      <p:nvPicPr>
                        <p:cNvPr id="11" name="개체 10">
                          <a:extLst>
                            <a:ext uri="{FF2B5EF4-FFF2-40B4-BE49-F238E27FC236}">
                              <a16:creationId xmlns:a16="http://schemas.microsoft.com/office/drawing/2014/main" id="{D9C39F6B-04BD-4B11-9B5D-7DF9E0C4438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68863" y="2408816"/>
                          <a:ext cx="2451100" cy="779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개체 15">
              <a:extLst>
                <a:ext uri="{FF2B5EF4-FFF2-40B4-BE49-F238E27FC236}">
                  <a16:creationId xmlns:a16="http://schemas.microsoft.com/office/drawing/2014/main" id="{2E62131F-03B1-4E56-9385-CF3ED02744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41975" y="3358401"/>
            <a:ext cx="908050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Equation" r:id="rId6" imgW="457200" imgH="190440" progId="Equation.DSMT4">
                    <p:embed/>
                  </p:oleObj>
                </mc:Choice>
                <mc:Fallback>
                  <p:oleObj name="Equation" r:id="rId6" imgW="457200" imgH="190440" progId="Equation.DSMT4">
                    <p:embed/>
                    <p:pic>
                      <p:nvPicPr>
                        <p:cNvPr id="16" name="개체 15">
                          <a:extLst>
                            <a:ext uri="{FF2B5EF4-FFF2-40B4-BE49-F238E27FC236}">
                              <a16:creationId xmlns:a16="http://schemas.microsoft.com/office/drawing/2014/main" id="{2E62131F-03B1-4E56-9385-CF3ED027442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41975" y="3358401"/>
                          <a:ext cx="908050" cy="379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C373B3E4-9247-4B6E-8678-EBE03649EBEC}"/>
                </a:ext>
              </a:extLst>
            </p:cNvPr>
            <p:cNvSpPr/>
            <p:nvPr/>
          </p:nvSpPr>
          <p:spPr>
            <a:xfrm>
              <a:off x="4698277" y="3416849"/>
              <a:ext cx="640991" cy="3175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EEC9913C-E4D7-4E49-9DF7-B990D9274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3533" y="5127626"/>
          <a:ext cx="316423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1739880" imgH="647640" progId="Equation.DSMT4">
                  <p:embed/>
                </p:oleObj>
              </mc:Choice>
              <mc:Fallback>
                <p:oleObj name="Equation" r:id="rId8" imgW="1739880" imgH="64764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EEC9913C-E4D7-4E49-9DF7-B990D9274B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13533" y="5127626"/>
                        <a:ext cx="3164230" cy="117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45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Example 4.1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The origin (</a:t>
                </a:r>
                <a:r>
                  <a:rPr lang="en-US" altLang="ko-KR" i="1" dirty="0"/>
                  <a:t>x, y</a:t>
                </a:r>
                <a:r>
                  <a:rPr lang="en-US" altLang="ko-KR" dirty="0"/>
                  <a:t>) = (0, 0) is mapped to a point at infinity </a:t>
                </a:r>
                <a:endParaRPr lang="ko-KR" alt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In this case the mapping that takes the image to the world plane maps the origin to the line at infinity, so that the true solution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Consequently, an h9 = 1 normalization can be a serious failing in practical situations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996170"/>
          </a:xfrm>
        </p:spPr>
        <p:txBody>
          <a:bodyPr/>
          <a:lstStyle/>
          <a:p>
            <a:r>
              <a:rPr lang="en-US" altLang="ko-KR" dirty="0"/>
              <a:t>4.1 The Direct Linear Transformation (DLT) algorithm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4.1.2 Inhomogeneous solution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28DEB-9412-410B-B18F-FCB00511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EEC9913C-E4D7-4E49-9DF7-B990D9274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3882" y="3995313"/>
          <a:ext cx="316423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1739880" imgH="647640" progId="Equation.DSMT4">
                  <p:embed/>
                </p:oleObj>
              </mc:Choice>
              <mc:Fallback>
                <p:oleObj name="Equation" r:id="rId4" imgW="1739880" imgH="64764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EEC9913C-E4D7-4E49-9DF7-B990D9274B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3882" y="3995313"/>
                        <a:ext cx="3164230" cy="117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ADED07A5-7213-496D-9BB5-25BA28352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3882" y="2266502"/>
          <a:ext cx="3164230" cy="1160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1765080" imgH="647640" progId="Equation.DSMT4">
                  <p:embed/>
                </p:oleObj>
              </mc:Choice>
              <mc:Fallback>
                <p:oleObj name="Equation" r:id="rId6" imgW="1765080" imgH="64764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ADED07A5-7213-496D-9BB5-25BA283525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3882" y="2266502"/>
                        <a:ext cx="3164230" cy="1160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673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9659F-84C6-4684-86FB-33AD22EF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4.1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996170"/>
          </a:xfrm>
        </p:spPr>
        <p:txBody>
          <a:bodyPr/>
          <a:lstStyle/>
          <a:p>
            <a:r>
              <a:rPr lang="en-US" altLang="ko-KR" dirty="0"/>
              <a:t>4.1 The Direct Linear Transformation (DLT) algorithm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4.1.2 Inhomogeneous solution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28DEB-9412-410B-B18F-FCB00511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4EFAA6-889A-451B-B2DD-FD1F09F6DA25}"/>
              </a:ext>
            </a:extLst>
          </p:cNvPr>
          <p:cNvGrpSpPr/>
          <p:nvPr/>
        </p:nvGrpSpPr>
        <p:grpSpPr>
          <a:xfrm>
            <a:off x="1712055" y="2889794"/>
            <a:ext cx="8513033" cy="2790825"/>
            <a:chOff x="1712055" y="3148416"/>
            <a:chExt cx="8513033" cy="27908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8759FCF-9E3B-4BB4-8E05-8EB813326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6913" y="3148416"/>
              <a:ext cx="8258175" cy="27908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BF0571-216F-49BB-BB73-C768F06A4345}"/>
                </a:ext>
              </a:extLst>
            </p:cNvPr>
            <p:cNvSpPr txBox="1"/>
            <p:nvPr/>
          </p:nvSpPr>
          <p:spPr>
            <a:xfrm>
              <a:off x="1712055" y="4359162"/>
              <a:ext cx="7074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(0, 0) 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79BC2D-FD0E-4A52-BBE8-CE812A1DCC01}"/>
                </a:ext>
              </a:extLst>
            </p:cNvPr>
            <p:cNvSpPr txBox="1"/>
            <p:nvPr/>
          </p:nvSpPr>
          <p:spPr>
            <a:xfrm>
              <a:off x="8396673" y="3944374"/>
              <a:ext cx="3537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O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86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9659F-84C6-4684-86FB-33AD22EFC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096"/>
            <a:ext cx="10515600" cy="4610777"/>
          </a:xfrm>
        </p:spPr>
        <p:txBody>
          <a:bodyPr/>
          <a:lstStyle/>
          <a:p>
            <a:r>
              <a:rPr lang="en-US" altLang="ko-KR" dirty="0"/>
              <a:t>Case A</a:t>
            </a:r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dirty="0"/>
              <a:t>Case B</a:t>
            </a:r>
          </a:p>
          <a:p>
            <a:endParaRPr lang="en-US" altLang="ko-KR" sz="3200" dirty="0"/>
          </a:p>
          <a:p>
            <a:pPr marL="0" indent="0">
              <a:buNone/>
            </a:pPr>
            <a:endParaRPr lang="en-US" altLang="ko-KR" sz="4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996170"/>
          </a:xfrm>
        </p:spPr>
        <p:txBody>
          <a:bodyPr/>
          <a:lstStyle/>
          <a:p>
            <a:r>
              <a:rPr lang="en-US" altLang="ko-KR" dirty="0"/>
              <a:t>4.1 The Direct Linear Transformation (DLT) algorithm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4.1.3 Degenerate configurations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19E99-66A1-4084-8E76-2AD5927E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1BDD696-3C09-48DE-91D1-AD254296FC86}"/>
              </a:ext>
            </a:extLst>
          </p:cNvPr>
          <p:cNvGrpSpPr/>
          <p:nvPr/>
        </p:nvGrpSpPr>
        <p:grpSpPr>
          <a:xfrm>
            <a:off x="3730625" y="1898218"/>
            <a:ext cx="1491693" cy="1412044"/>
            <a:chOff x="1713136" y="2136780"/>
            <a:chExt cx="1491693" cy="14120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F65387A-2972-4DC9-9C9B-4D3238AE9BBC}"/>
                </a:ext>
              </a:extLst>
            </p:cNvPr>
            <p:cNvGrpSpPr/>
            <p:nvPr/>
          </p:nvGrpSpPr>
          <p:grpSpPr>
            <a:xfrm rot="19302423">
              <a:off x="2277741" y="2282130"/>
              <a:ext cx="50649" cy="1266694"/>
              <a:chOff x="2277741" y="2282130"/>
              <a:chExt cx="50649" cy="1266694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2EB9243A-4C58-4265-8E50-8678835CF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3065" y="2282130"/>
                <a:ext cx="0" cy="12666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DAF1B39-20F3-4A35-ABD0-9FE464FDCF30}"/>
                  </a:ext>
                </a:extLst>
              </p:cNvPr>
              <p:cNvSpPr/>
              <p:nvPr/>
            </p:nvSpPr>
            <p:spPr>
              <a:xfrm>
                <a:off x="2277741" y="2427439"/>
                <a:ext cx="50649" cy="506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5146712-62B9-4E86-A7DE-9418E7CB76F5}"/>
                  </a:ext>
                </a:extLst>
              </p:cNvPr>
              <p:cNvSpPr/>
              <p:nvPr/>
            </p:nvSpPr>
            <p:spPr>
              <a:xfrm>
                <a:off x="2277741" y="2834659"/>
                <a:ext cx="50649" cy="506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2BBAE3B8-4E4C-4881-B88E-D2798B4343E4}"/>
                  </a:ext>
                </a:extLst>
              </p:cNvPr>
              <p:cNvSpPr/>
              <p:nvPr/>
            </p:nvSpPr>
            <p:spPr>
              <a:xfrm>
                <a:off x="2277741" y="3292529"/>
                <a:ext cx="50649" cy="506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0B6A674-DD04-46B8-BE0B-28CD752FB2A3}"/>
                </a:ext>
              </a:extLst>
            </p:cNvPr>
            <p:cNvSpPr/>
            <p:nvPr/>
          </p:nvSpPr>
          <p:spPr>
            <a:xfrm>
              <a:off x="2840336" y="2402114"/>
              <a:ext cx="50649" cy="506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3" name="개체 22">
              <a:extLst>
                <a:ext uri="{FF2B5EF4-FFF2-40B4-BE49-F238E27FC236}">
                  <a16:creationId xmlns:a16="http://schemas.microsoft.com/office/drawing/2014/main" id="{D44F21A1-AD4E-4B19-9C69-5299034C2B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3113" y="2262188"/>
            <a:ext cx="239712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4" imgW="152280" imgH="203040" progId="Equation.DSMT4">
                    <p:embed/>
                  </p:oleObj>
                </mc:Choice>
                <mc:Fallback>
                  <p:oleObj name="Equation" r:id="rId4" imgW="152280" imgH="203040" progId="Equation.DSMT4">
                    <p:embed/>
                    <p:pic>
                      <p:nvPicPr>
                        <p:cNvPr id="23" name="개체 22">
                          <a:extLst>
                            <a:ext uri="{FF2B5EF4-FFF2-40B4-BE49-F238E27FC236}">
                              <a16:creationId xmlns:a16="http://schemas.microsoft.com/office/drawing/2014/main" id="{D44F21A1-AD4E-4B19-9C69-5299034C2B0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043113" y="2262188"/>
                          <a:ext cx="239712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개체 23">
              <a:extLst>
                <a:ext uri="{FF2B5EF4-FFF2-40B4-BE49-F238E27FC236}">
                  <a16:creationId xmlns:a16="http://schemas.microsoft.com/office/drawing/2014/main" id="{27C189DA-782F-4406-8C5D-0AA817F281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1067" y="2592388"/>
            <a:ext cx="261937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Equation" r:id="rId6" imgW="164880" imgH="203040" progId="Equation.DSMT4">
                    <p:embed/>
                  </p:oleObj>
                </mc:Choice>
                <mc:Fallback>
                  <p:oleObj name="Equation" r:id="rId6" imgW="164880" imgH="203040" progId="Equation.DSMT4">
                    <p:embed/>
                    <p:pic>
                      <p:nvPicPr>
                        <p:cNvPr id="24" name="개체 23">
                          <a:extLst>
                            <a:ext uri="{FF2B5EF4-FFF2-40B4-BE49-F238E27FC236}">
                              <a16:creationId xmlns:a16="http://schemas.microsoft.com/office/drawing/2014/main" id="{27C189DA-782F-4406-8C5D-0AA817F2815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11067" y="2592388"/>
                          <a:ext cx="261937" cy="3222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개체 24">
              <a:extLst>
                <a:ext uri="{FF2B5EF4-FFF2-40B4-BE49-F238E27FC236}">
                  <a16:creationId xmlns:a16="http://schemas.microsoft.com/office/drawing/2014/main" id="{ED349F05-578D-4D77-97B6-C0AB736680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9688" y="2947988"/>
            <a:ext cx="263525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8" imgW="164880" imgH="203040" progId="Equation.DSMT4">
                    <p:embed/>
                  </p:oleObj>
                </mc:Choice>
                <mc:Fallback>
                  <p:oleObj name="Equation" r:id="rId8" imgW="164880" imgH="203040" progId="Equation.DSMT4">
                    <p:embed/>
                    <p:pic>
                      <p:nvPicPr>
                        <p:cNvPr id="25" name="개체 24">
                          <a:extLst>
                            <a:ext uri="{FF2B5EF4-FFF2-40B4-BE49-F238E27FC236}">
                              <a16:creationId xmlns:a16="http://schemas.microsoft.com/office/drawing/2014/main" id="{ED349F05-578D-4D77-97B6-C0AB7366805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579688" y="2947988"/>
                          <a:ext cx="263525" cy="3222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개체 25">
              <a:extLst>
                <a:ext uri="{FF2B5EF4-FFF2-40B4-BE49-F238E27FC236}">
                  <a16:creationId xmlns:a16="http://schemas.microsoft.com/office/drawing/2014/main" id="{FDC6134D-2EAB-41CD-A5F9-CF895DDFCF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2892" y="2205038"/>
            <a:ext cx="261937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Equation" r:id="rId10" imgW="164880" imgH="203040" progId="Equation.DSMT4">
                    <p:embed/>
                  </p:oleObj>
                </mc:Choice>
                <mc:Fallback>
                  <p:oleObj name="Equation" r:id="rId10" imgW="164880" imgH="203040" progId="Equation.DSMT4">
                    <p:embed/>
                    <p:pic>
                      <p:nvPicPr>
                        <p:cNvPr id="26" name="개체 25">
                          <a:extLst>
                            <a:ext uri="{FF2B5EF4-FFF2-40B4-BE49-F238E27FC236}">
                              <a16:creationId xmlns:a16="http://schemas.microsoft.com/office/drawing/2014/main" id="{FDC6134D-2EAB-41CD-A5F9-CF895DDFCFB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942892" y="2205038"/>
                          <a:ext cx="261937" cy="3222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개체 95">
              <a:extLst>
                <a:ext uri="{FF2B5EF4-FFF2-40B4-BE49-F238E27FC236}">
                  <a16:creationId xmlns:a16="http://schemas.microsoft.com/office/drawing/2014/main" id="{CA9C7770-F2C7-4708-894C-B9B1E4F5D1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3136" y="2136780"/>
            <a:ext cx="139700" cy="242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Equation" r:id="rId12" imgW="88560" imgH="152280" progId="Equation.DSMT4">
                    <p:embed/>
                  </p:oleObj>
                </mc:Choice>
                <mc:Fallback>
                  <p:oleObj name="Equation" r:id="rId12" imgW="88560" imgH="152280" progId="Equation.DSMT4">
                    <p:embed/>
                    <p:pic>
                      <p:nvPicPr>
                        <p:cNvPr id="96" name="개체 95">
                          <a:extLst>
                            <a:ext uri="{FF2B5EF4-FFF2-40B4-BE49-F238E27FC236}">
                              <a16:creationId xmlns:a16="http://schemas.microsoft.com/office/drawing/2014/main" id="{CA9C7770-F2C7-4708-894C-B9B1E4F5D1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713136" y="2136780"/>
                          <a:ext cx="139700" cy="242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DDC5F71-FC86-4BC5-A819-F99EDF16204E}"/>
              </a:ext>
            </a:extLst>
          </p:cNvPr>
          <p:cNvGrpSpPr/>
          <p:nvPr/>
        </p:nvGrpSpPr>
        <p:grpSpPr>
          <a:xfrm>
            <a:off x="5636184" y="2332190"/>
            <a:ext cx="741405" cy="335403"/>
            <a:chOff x="2817341" y="2418352"/>
            <a:chExt cx="741405" cy="335403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CC66A84B-5122-4EF7-8DEC-DDA8C0AC449E}"/>
                </a:ext>
              </a:extLst>
            </p:cNvPr>
            <p:cNvCxnSpPr/>
            <p:nvPr/>
          </p:nvCxnSpPr>
          <p:spPr>
            <a:xfrm>
              <a:off x="2817341" y="2753755"/>
              <a:ext cx="741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2" name="개체 71">
              <a:extLst>
                <a:ext uri="{FF2B5EF4-FFF2-40B4-BE49-F238E27FC236}">
                  <a16:creationId xmlns:a16="http://schemas.microsoft.com/office/drawing/2014/main" id="{87F57DB1-EDD8-4E03-A6D7-B5B66FC86E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6633" y="2418352"/>
            <a:ext cx="307957" cy="284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Equation" r:id="rId14" imgW="164880" imgH="152280" progId="Equation.DSMT4">
                    <p:embed/>
                  </p:oleObj>
                </mc:Choice>
                <mc:Fallback>
                  <p:oleObj name="Equation" r:id="rId14" imgW="164880" imgH="152280" progId="Equation.DSMT4">
                    <p:embed/>
                    <p:pic>
                      <p:nvPicPr>
                        <p:cNvPr id="72" name="개체 71">
                          <a:extLst>
                            <a:ext uri="{FF2B5EF4-FFF2-40B4-BE49-F238E27FC236}">
                              <a16:creationId xmlns:a16="http://schemas.microsoft.com/office/drawing/2014/main" id="{87F57DB1-EDD8-4E03-A6D7-B5B66FC86E1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036633" y="2418352"/>
                          <a:ext cx="307957" cy="2842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A8561F6-B280-483B-8185-C0E54AF82E35}"/>
              </a:ext>
            </a:extLst>
          </p:cNvPr>
          <p:cNvGrpSpPr/>
          <p:nvPr/>
        </p:nvGrpSpPr>
        <p:grpSpPr>
          <a:xfrm>
            <a:off x="6877863" y="1634693"/>
            <a:ext cx="1284119" cy="1230683"/>
            <a:chOff x="6584843" y="1570038"/>
            <a:chExt cx="1284119" cy="123068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97BC9F1-30F0-4A55-BEC0-3A442F9F998D}"/>
                </a:ext>
              </a:extLst>
            </p:cNvPr>
            <p:cNvGrpSpPr/>
            <p:nvPr/>
          </p:nvGrpSpPr>
          <p:grpSpPr>
            <a:xfrm rot="17923336">
              <a:off x="7192865" y="1978913"/>
              <a:ext cx="50649" cy="1266694"/>
              <a:chOff x="2277741" y="2282130"/>
              <a:chExt cx="50649" cy="1266694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5D39454F-43DA-4080-8BC5-EC89F6429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3065" y="2282130"/>
                <a:ext cx="0" cy="12666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FE811FE-72D9-47A9-AECB-6EB94816B9EC}"/>
                  </a:ext>
                </a:extLst>
              </p:cNvPr>
              <p:cNvSpPr/>
              <p:nvPr/>
            </p:nvSpPr>
            <p:spPr>
              <a:xfrm>
                <a:off x="2277741" y="2427439"/>
                <a:ext cx="50649" cy="506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EA3104D-E5F0-48EF-96EF-1EDE7B30F48A}"/>
                  </a:ext>
                </a:extLst>
              </p:cNvPr>
              <p:cNvSpPr/>
              <p:nvPr/>
            </p:nvSpPr>
            <p:spPr>
              <a:xfrm>
                <a:off x="2277741" y="2834659"/>
                <a:ext cx="50649" cy="506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66C67E91-EEF3-4D35-ABCC-267D18A16E13}"/>
                  </a:ext>
                </a:extLst>
              </p:cNvPr>
              <p:cNvSpPr/>
              <p:nvPr/>
            </p:nvSpPr>
            <p:spPr>
              <a:xfrm>
                <a:off x="2277741" y="3292529"/>
                <a:ext cx="50649" cy="506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31AB476-2CB2-4030-A0B3-106418F13C39}"/>
                </a:ext>
              </a:extLst>
            </p:cNvPr>
            <p:cNvSpPr/>
            <p:nvPr/>
          </p:nvSpPr>
          <p:spPr>
            <a:xfrm>
              <a:off x="7285271" y="1766792"/>
              <a:ext cx="50649" cy="506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31" name="개체 30">
              <a:extLst>
                <a:ext uri="{FF2B5EF4-FFF2-40B4-BE49-F238E27FC236}">
                  <a16:creationId xmlns:a16="http://schemas.microsoft.com/office/drawing/2014/main" id="{1F09C98E-1F3B-4051-B57C-A95620CD0D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26108" y="2033594"/>
            <a:ext cx="239712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Equation" r:id="rId16" imgW="152280" imgH="203040" progId="Equation.DSMT4">
                    <p:embed/>
                  </p:oleObj>
                </mc:Choice>
                <mc:Fallback>
                  <p:oleObj name="Equation" r:id="rId16" imgW="152280" imgH="203040" progId="Equation.DSMT4">
                    <p:embed/>
                    <p:pic>
                      <p:nvPicPr>
                        <p:cNvPr id="31" name="개체 30">
                          <a:extLst>
                            <a:ext uri="{FF2B5EF4-FFF2-40B4-BE49-F238E27FC236}">
                              <a16:creationId xmlns:a16="http://schemas.microsoft.com/office/drawing/2014/main" id="{1F09C98E-1F3B-4051-B57C-A95620CD0DB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826108" y="2033594"/>
                          <a:ext cx="239712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개체 31">
              <a:extLst>
                <a:ext uri="{FF2B5EF4-FFF2-40B4-BE49-F238E27FC236}">
                  <a16:creationId xmlns:a16="http://schemas.microsoft.com/office/drawing/2014/main" id="{0C5C0277-ADDB-4221-BFF9-3698BD3B27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95384" y="2280211"/>
            <a:ext cx="261938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" name="Equation" r:id="rId18" imgW="164880" imgH="203040" progId="Equation.DSMT4">
                    <p:embed/>
                  </p:oleObj>
                </mc:Choice>
                <mc:Fallback>
                  <p:oleObj name="Equation" r:id="rId18" imgW="164880" imgH="203040" progId="Equation.DSMT4">
                    <p:embed/>
                    <p:pic>
                      <p:nvPicPr>
                        <p:cNvPr id="32" name="개체 31">
                          <a:extLst>
                            <a:ext uri="{FF2B5EF4-FFF2-40B4-BE49-F238E27FC236}">
                              <a16:creationId xmlns:a16="http://schemas.microsoft.com/office/drawing/2014/main" id="{0C5C0277-ADDB-4221-BFF9-3698BD3B27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195384" y="2280211"/>
                          <a:ext cx="261938" cy="3222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개체 32">
              <a:extLst>
                <a:ext uri="{FF2B5EF4-FFF2-40B4-BE49-F238E27FC236}">
                  <a16:creationId xmlns:a16="http://schemas.microsoft.com/office/drawing/2014/main" id="{10B0ADA5-68B3-4269-A72E-C4E0BE151E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05437" y="2478459"/>
            <a:ext cx="263525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name="Equation" r:id="rId20" imgW="164880" imgH="203040" progId="Equation.DSMT4">
                    <p:embed/>
                  </p:oleObj>
                </mc:Choice>
                <mc:Fallback>
                  <p:oleObj name="Equation" r:id="rId20" imgW="164880" imgH="203040" progId="Equation.DSMT4">
                    <p:embed/>
                    <p:pic>
                      <p:nvPicPr>
                        <p:cNvPr id="33" name="개체 32">
                          <a:extLst>
                            <a:ext uri="{FF2B5EF4-FFF2-40B4-BE49-F238E27FC236}">
                              <a16:creationId xmlns:a16="http://schemas.microsoft.com/office/drawing/2014/main" id="{10B0ADA5-68B3-4269-A72E-C4E0BE151E5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605437" y="2478459"/>
                          <a:ext cx="263525" cy="3222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개체 33">
              <a:extLst>
                <a:ext uri="{FF2B5EF4-FFF2-40B4-BE49-F238E27FC236}">
                  <a16:creationId xmlns:a16="http://schemas.microsoft.com/office/drawing/2014/main" id="{9B6228C4-21F6-486F-AE95-CA48508778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88893" y="1570038"/>
            <a:ext cx="261937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1" name="Equation" r:id="rId22" imgW="164880" imgH="203040" progId="Equation.DSMT4">
                    <p:embed/>
                  </p:oleObj>
                </mc:Choice>
                <mc:Fallback>
                  <p:oleObj name="Equation" r:id="rId22" imgW="164880" imgH="203040" progId="Equation.DSMT4">
                    <p:embed/>
                    <p:pic>
                      <p:nvPicPr>
                        <p:cNvPr id="34" name="개체 33">
                          <a:extLst>
                            <a:ext uri="{FF2B5EF4-FFF2-40B4-BE49-F238E27FC236}">
                              <a16:creationId xmlns:a16="http://schemas.microsoft.com/office/drawing/2014/main" id="{9B6228C4-21F6-486F-AE95-CA485087783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388893" y="1570038"/>
                          <a:ext cx="261937" cy="3222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7635490-F520-46E3-B681-9E697ABDDFC0}"/>
              </a:ext>
            </a:extLst>
          </p:cNvPr>
          <p:cNvGrpSpPr/>
          <p:nvPr/>
        </p:nvGrpSpPr>
        <p:grpSpPr>
          <a:xfrm>
            <a:off x="5555754" y="4758974"/>
            <a:ext cx="741405" cy="346599"/>
            <a:chOff x="2817341" y="2407156"/>
            <a:chExt cx="741405" cy="346599"/>
          </a:xfrm>
        </p:grpSpPr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3B549A2-CADD-4E72-BA32-4685AEFF660E}"/>
                </a:ext>
              </a:extLst>
            </p:cNvPr>
            <p:cNvCxnSpPr/>
            <p:nvPr/>
          </p:nvCxnSpPr>
          <p:spPr>
            <a:xfrm>
              <a:off x="2817341" y="2753755"/>
              <a:ext cx="741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8" name="개체 77">
              <a:extLst>
                <a:ext uri="{FF2B5EF4-FFF2-40B4-BE49-F238E27FC236}">
                  <a16:creationId xmlns:a16="http://schemas.microsoft.com/office/drawing/2014/main" id="{A5DC93FF-992C-4CE4-A078-3B3B56D504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3075" y="2407156"/>
            <a:ext cx="3556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Equation" r:id="rId24" imgW="190440" imgH="164880" progId="Equation.DSMT4">
                    <p:embed/>
                  </p:oleObj>
                </mc:Choice>
                <mc:Fallback>
                  <p:oleObj name="Equation" r:id="rId24" imgW="190440" imgH="164880" progId="Equation.DSMT4">
                    <p:embed/>
                    <p:pic>
                      <p:nvPicPr>
                        <p:cNvPr id="78" name="개체 77">
                          <a:extLst>
                            <a:ext uri="{FF2B5EF4-FFF2-40B4-BE49-F238E27FC236}">
                              <a16:creationId xmlns:a16="http://schemas.microsoft.com/office/drawing/2014/main" id="{A5DC93FF-992C-4CE4-A078-3B3B56D5049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013075" y="2407156"/>
                          <a:ext cx="355600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959004B-BE68-4ECD-AA4F-FA631E092562}"/>
              </a:ext>
            </a:extLst>
          </p:cNvPr>
          <p:cNvGrpSpPr/>
          <p:nvPr/>
        </p:nvGrpSpPr>
        <p:grpSpPr>
          <a:xfrm>
            <a:off x="6921351" y="4516344"/>
            <a:ext cx="1441394" cy="1127695"/>
            <a:chOff x="4022806" y="4505677"/>
            <a:chExt cx="1441394" cy="112769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B665688-BC3A-45F9-82D8-961B8EEB8448}"/>
                </a:ext>
              </a:extLst>
            </p:cNvPr>
            <p:cNvSpPr/>
            <p:nvPr/>
          </p:nvSpPr>
          <p:spPr>
            <a:xfrm rot="19302423">
              <a:off x="4231657" y="4768634"/>
              <a:ext cx="50649" cy="506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484A2A7-29A0-4D2F-9EEA-4BFF03AA1AA7}"/>
                </a:ext>
              </a:extLst>
            </p:cNvPr>
            <p:cNvSpPr/>
            <p:nvPr/>
          </p:nvSpPr>
          <p:spPr>
            <a:xfrm rot="19302423">
              <a:off x="4022806" y="5474668"/>
              <a:ext cx="50649" cy="506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35275FF-F055-4470-9A7E-07DBBDE42DC6}"/>
                </a:ext>
              </a:extLst>
            </p:cNvPr>
            <p:cNvSpPr/>
            <p:nvPr/>
          </p:nvSpPr>
          <p:spPr>
            <a:xfrm rot="19302423">
              <a:off x="4791755" y="5582723"/>
              <a:ext cx="50649" cy="506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C64D0CD-AA09-4A7E-BD66-5B04B801DB6A}"/>
                </a:ext>
              </a:extLst>
            </p:cNvPr>
            <p:cNvSpPr/>
            <p:nvPr/>
          </p:nvSpPr>
          <p:spPr>
            <a:xfrm>
              <a:off x="5105004" y="4778878"/>
              <a:ext cx="50649" cy="506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3" name="개체 82">
              <a:extLst>
                <a:ext uri="{FF2B5EF4-FFF2-40B4-BE49-F238E27FC236}">
                  <a16:creationId xmlns:a16="http://schemas.microsoft.com/office/drawing/2014/main" id="{C9DA2854-7EA2-49DD-A6E1-2930564E1E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8157" y="4505677"/>
            <a:ext cx="239712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Equation" r:id="rId26" imgW="152280" imgH="203040" progId="Equation.DSMT4">
                    <p:embed/>
                  </p:oleObj>
                </mc:Choice>
                <mc:Fallback>
                  <p:oleObj name="Equation" r:id="rId26" imgW="152280" imgH="203040" progId="Equation.DSMT4">
                    <p:embed/>
                    <p:pic>
                      <p:nvPicPr>
                        <p:cNvPr id="83" name="개체 82">
                          <a:extLst>
                            <a:ext uri="{FF2B5EF4-FFF2-40B4-BE49-F238E27FC236}">
                              <a16:creationId xmlns:a16="http://schemas.microsoft.com/office/drawing/2014/main" id="{C9DA2854-7EA2-49DD-A6E1-2930564E1ED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298157" y="4505677"/>
                          <a:ext cx="239712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개체 83">
              <a:extLst>
                <a:ext uri="{FF2B5EF4-FFF2-40B4-BE49-F238E27FC236}">
                  <a16:creationId xmlns:a16="http://schemas.microsoft.com/office/drawing/2014/main" id="{22E19249-7280-474B-96EF-9189D46E21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3020" y="5233074"/>
            <a:ext cx="261938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4" name="Equation" r:id="rId27" imgW="164880" imgH="203040" progId="Equation.DSMT4">
                    <p:embed/>
                  </p:oleObj>
                </mc:Choice>
                <mc:Fallback>
                  <p:oleObj name="Equation" r:id="rId27" imgW="164880" imgH="203040" progId="Equation.DSMT4">
                    <p:embed/>
                    <p:pic>
                      <p:nvPicPr>
                        <p:cNvPr id="84" name="개체 83">
                          <a:extLst>
                            <a:ext uri="{FF2B5EF4-FFF2-40B4-BE49-F238E27FC236}">
                              <a16:creationId xmlns:a16="http://schemas.microsoft.com/office/drawing/2014/main" id="{22E19249-7280-474B-96EF-9189D46E214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103020" y="5233074"/>
                          <a:ext cx="261938" cy="3222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개체 84">
              <a:extLst>
                <a:ext uri="{FF2B5EF4-FFF2-40B4-BE49-F238E27FC236}">
                  <a16:creationId xmlns:a16="http://schemas.microsoft.com/office/drawing/2014/main" id="{9CDEB301-99C1-44BD-BE68-3CDFBFE95B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2649" y="5307610"/>
            <a:ext cx="263525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Equation" r:id="rId28" imgW="164880" imgH="203040" progId="Equation.DSMT4">
                    <p:embed/>
                  </p:oleObj>
                </mc:Choice>
                <mc:Fallback>
                  <p:oleObj name="Equation" r:id="rId28" imgW="164880" imgH="203040" progId="Equation.DSMT4">
                    <p:embed/>
                    <p:pic>
                      <p:nvPicPr>
                        <p:cNvPr id="85" name="개체 84">
                          <a:extLst>
                            <a:ext uri="{FF2B5EF4-FFF2-40B4-BE49-F238E27FC236}">
                              <a16:creationId xmlns:a16="http://schemas.microsoft.com/office/drawing/2014/main" id="{9CDEB301-99C1-44BD-BE68-3CDFBFE95B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852649" y="5307610"/>
                          <a:ext cx="263525" cy="3222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개체 85">
              <a:extLst>
                <a:ext uri="{FF2B5EF4-FFF2-40B4-BE49-F238E27FC236}">
                  <a16:creationId xmlns:a16="http://schemas.microsoft.com/office/drawing/2014/main" id="{694818A9-CA06-493E-9BDE-DFB34248D7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00675" y="4506832"/>
            <a:ext cx="263525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6" name="Equation" r:id="rId29" imgW="164880" imgH="203040" progId="Equation.DSMT4">
                    <p:embed/>
                  </p:oleObj>
                </mc:Choice>
                <mc:Fallback>
                  <p:oleObj name="Equation" r:id="rId29" imgW="164880" imgH="203040" progId="Equation.DSMT4">
                    <p:embed/>
                    <p:pic>
                      <p:nvPicPr>
                        <p:cNvPr id="86" name="개체 85">
                          <a:extLst>
                            <a:ext uri="{FF2B5EF4-FFF2-40B4-BE49-F238E27FC236}">
                              <a16:creationId xmlns:a16="http://schemas.microsoft.com/office/drawing/2014/main" id="{694818A9-CA06-493E-9BDE-DFB34248D7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200675" y="4506832"/>
                          <a:ext cx="263525" cy="3222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4F243CD-10A1-495F-83E0-343D515BC4D3}"/>
                  </a:ext>
                </a:extLst>
              </p:cNvPr>
              <p:cNvSpPr txBox="1"/>
              <p:nvPr/>
            </p:nvSpPr>
            <p:spPr>
              <a:xfrm>
                <a:off x="3121083" y="3303125"/>
                <a:ext cx="7259782" cy="6465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The </a:t>
                </a:r>
                <a:r>
                  <a:rPr lang="en-US" altLang="ko-KR" dirty="0" err="1"/>
                  <a:t>homography</a:t>
                </a:r>
                <a:r>
                  <a:rPr lang="en-US" altLang="ko-KR" dirty="0"/>
                  <a:t> is not sufficiently constrained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There will exist a family of </a:t>
                </a:r>
                <a:r>
                  <a:rPr lang="en-US" altLang="ko-KR" dirty="0" err="1"/>
                  <a:t>homographies</a:t>
                </a:r>
                <a:r>
                  <a:rPr lang="en-US" altLang="ko-KR" dirty="0"/>
                  <a:t>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4F243CD-10A1-495F-83E0-343D515BC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083" y="3303125"/>
                <a:ext cx="7259782" cy="646587"/>
              </a:xfrm>
              <a:prstGeom prst="rect">
                <a:avLst/>
              </a:prstGeom>
              <a:blipFill>
                <a:blip r:embed="rId39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BBB0BDE-F264-43BF-BBDF-85887F5F532C}"/>
                  </a:ext>
                </a:extLst>
              </p:cNvPr>
              <p:cNvSpPr txBox="1"/>
              <p:nvPr/>
            </p:nvSpPr>
            <p:spPr>
              <a:xfrm>
                <a:off x="3121083" y="5836702"/>
                <a:ext cx="6093228" cy="6465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P</a:t>
                </a:r>
                <a:r>
                  <a:rPr lang="en-US" altLang="ko-KR" sz="1800" b="0" i="0" u="none" strike="noStrike" baseline="0" dirty="0">
                    <a:latin typeface="Times New Roman" panose="02020603050405020304" pitchFamily="18" charset="0"/>
                  </a:rPr>
                  <a:t>rojective transformation must preserve collinearity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sz="1800" dirty="0">
                    <a:latin typeface="Times New Roman" panose="02020603050405020304" pitchFamily="18" charset="0"/>
                  </a:rPr>
                  <a:t> There can be no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0" dirty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Times New Roman" panose="02020603050405020304" pitchFamily="18" charset="0"/>
                  </a:rPr>
                  <a:t>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BBB0BDE-F264-43BF-BBDF-85887F5F5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083" y="5836702"/>
                <a:ext cx="6093228" cy="646587"/>
              </a:xfrm>
              <a:prstGeom prst="rect">
                <a:avLst/>
              </a:prstGeom>
              <a:blipFill>
                <a:blip r:embed="rId40"/>
                <a:stretch>
                  <a:fillRect t="-4673" b="-13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E6F07A4B-DA4F-4A24-A6E0-899637BA9FE5}"/>
              </a:ext>
            </a:extLst>
          </p:cNvPr>
          <p:cNvGrpSpPr/>
          <p:nvPr/>
        </p:nvGrpSpPr>
        <p:grpSpPr>
          <a:xfrm>
            <a:off x="3702219" y="4396158"/>
            <a:ext cx="1439669" cy="1384143"/>
            <a:chOff x="3702219" y="4396158"/>
            <a:chExt cx="1439669" cy="1384143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176010F-64B3-45B5-AA3C-BA4BA492491D}"/>
                </a:ext>
              </a:extLst>
            </p:cNvPr>
            <p:cNvGrpSpPr/>
            <p:nvPr/>
          </p:nvGrpSpPr>
          <p:grpSpPr>
            <a:xfrm>
              <a:off x="3980172" y="4436711"/>
              <a:ext cx="1161716" cy="1343590"/>
              <a:chOff x="2043113" y="2205234"/>
              <a:chExt cx="1161716" cy="1343590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C2BA3BBB-996D-4F84-9424-C315BDC8D989}"/>
                  </a:ext>
                </a:extLst>
              </p:cNvPr>
              <p:cNvGrpSpPr/>
              <p:nvPr/>
            </p:nvGrpSpPr>
            <p:grpSpPr>
              <a:xfrm rot="19302423">
                <a:off x="2277741" y="2282130"/>
                <a:ext cx="50649" cy="1266694"/>
                <a:chOff x="2277741" y="2282130"/>
                <a:chExt cx="50649" cy="1266694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97A68C9-E695-4DBC-989C-C405E60F0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3065" y="2282130"/>
                  <a:ext cx="0" cy="12666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D956FFE8-54FD-45EF-8A1E-20997B9BFB2F}"/>
                    </a:ext>
                  </a:extLst>
                </p:cNvPr>
                <p:cNvSpPr/>
                <p:nvPr/>
              </p:nvSpPr>
              <p:spPr>
                <a:xfrm>
                  <a:off x="2277741" y="2427439"/>
                  <a:ext cx="50649" cy="5064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FA31A0D-9DB2-48D6-BE77-79D2A7364A1D}"/>
                    </a:ext>
                  </a:extLst>
                </p:cNvPr>
                <p:cNvSpPr/>
                <p:nvPr/>
              </p:nvSpPr>
              <p:spPr>
                <a:xfrm>
                  <a:off x="2277741" y="2834659"/>
                  <a:ext cx="50649" cy="5064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203F4077-A751-4704-A255-1E04AD2AE150}"/>
                    </a:ext>
                  </a:extLst>
                </p:cNvPr>
                <p:cNvSpPr/>
                <p:nvPr/>
              </p:nvSpPr>
              <p:spPr>
                <a:xfrm>
                  <a:off x="2277741" y="3292529"/>
                  <a:ext cx="50649" cy="5064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E7454760-9702-4EE1-89AF-2AF4C8A86770}"/>
                  </a:ext>
                </a:extLst>
              </p:cNvPr>
              <p:cNvSpPr/>
              <p:nvPr/>
            </p:nvSpPr>
            <p:spPr>
              <a:xfrm>
                <a:off x="2840336" y="2402114"/>
                <a:ext cx="50649" cy="506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42" name="개체 41">
                <a:extLst>
                  <a:ext uri="{FF2B5EF4-FFF2-40B4-BE49-F238E27FC236}">
                    <a16:creationId xmlns:a16="http://schemas.microsoft.com/office/drawing/2014/main" id="{383F7FC0-1C6D-4991-9A46-3BACD501DE7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43113" y="2262188"/>
              <a:ext cx="239712" cy="323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7" name="Equation" r:id="rId41" imgW="152280" imgH="203040" progId="Equation.DSMT4">
                      <p:embed/>
                    </p:oleObj>
                  </mc:Choice>
                  <mc:Fallback>
                    <p:oleObj name="Equation" r:id="rId41" imgW="152280" imgH="203040" progId="Equation.DSMT4">
                      <p:embed/>
                      <p:pic>
                        <p:nvPicPr>
                          <p:cNvPr id="42" name="개체 41">
                            <a:extLst>
                              <a:ext uri="{FF2B5EF4-FFF2-40B4-BE49-F238E27FC236}">
                                <a16:creationId xmlns:a16="http://schemas.microsoft.com/office/drawing/2014/main" id="{383F7FC0-1C6D-4991-9A46-3BACD501DE7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2"/>
                          <a:stretch>
                            <a:fillRect/>
                          </a:stretch>
                        </p:blipFill>
                        <p:spPr>
                          <a:xfrm>
                            <a:off x="2043113" y="2262188"/>
                            <a:ext cx="239712" cy="3238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개체 42">
                <a:extLst>
                  <a:ext uri="{FF2B5EF4-FFF2-40B4-BE49-F238E27FC236}">
                    <a16:creationId xmlns:a16="http://schemas.microsoft.com/office/drawing/2014/main" id="{9CEFE504-ADF0-4DDE-9143-2EA5CE21496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11067" y="2592584"/>
              <a:ext cx="261937" cy="322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8" name="Equation" r:id="rId43" imgW="164880" imgH="203040" progId="Equation.DSMT4">
                      <p:embed/>
                    </p:oleObj>
                  </mc:Choice>
                  <mc:Fallback>
                    <p:oleObj name="Equation" r:id="rId43" imgW="164880" imgH="203040" progId="Equation.DSMT4">
                      <p:embed/>
                      <p:pic>
                        <p:nvPicPr>
                          <p:cNvPr id="43" name="개체 42">
                            <a:extLst>
                              <a:ext uri="{FF2B5EF4-FFF2-40B4-BE49-F238E27FC236}">
                                <a16:creationId xmlns:a16="http://schemas.microsoft.com/office/drawing/2014/main" id="{9CEFE504-ADF0-4DDE-9143-2EA5CE21496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2311067" y="2592584"/>
                            <a:ext cx="261937" cy="3222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개체 43">
                <a:extLst>
                  <a:ext uri="{FF2B5EF4-FFF2-40B4-BE49-F238E27FC236}">
                    <a16:creationId xmlns:a16="http://schemas.microsoft.com/office/drawing/2014/main" id="{18F0DF7B-CE91-4BE7-A20B-ACC48884AB1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79688" y="2947988"/>
              <a:ext cx="263525" cy="322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9" name="Equation" r:id="rId45" imgW="164880" imgH="203040" progId="Equation.DSMT4">
                      <p:embed/>
                    </p:oleObj>
                  </mc:Choice>
                  <mc:Fallback>
                    <p:oleObj name="Equation" r:id="rId45" imgW="164880" imgH="203040" progId="Equation.DSMT4">
                      <p:embed/>
                      <p:pic>
                        <p:nvPicPr>
                          <p:cNvPr id="44" name="개체 43">
                            <a:extLst>
                              <a:ext uri="{FF2B5EF4-FFF2-40B4-BE49-F238E27FC236}">
                                <a16:creationId xmlns:a16="http://schemas.microsoft.com/office/drawing/2014/main" id="{18F0DF7B-CE91-4BE7-A20B-ACC48884AB1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2579688" y="2947988"/>
                            <a:ext cx="263525" cy="3222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개체 44">
                <a:extLst>
                  <a:ext uri="{FF2B5EF4-FFF2-40B4-BE49-F238E27FC236}">
                    <a16:creationId xmlns:a16="http://schemas.microsoft.com/office/drawing/2014/main" id="{4DEDA556-E37D-4BE2-83F0-5B5FFCBAE4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42892" y="2205234"/>
              <a:ext cx="261937" cy="322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0" name="Equation" r:id="rId47" imgW="164880" imgH="203040" progId="Equation.DSMT4">
                      <p:embed/>
                    </p:oleObj>
                  </mc:Choice>
                  <mc:Fallback>
                    <p:oleObj name="Equation" r:id="rId47" imgW="164880" imgH="203040" progId="Equation.DSMT4">
                      <p:embed/>
                      <p:pic>
                        <p:nvPicPr>
                          <p:cNvPr id="45" name="개체 44">
                            <a:extLst>
                              <a:ext uri="{FF2B5EF4-FFF2-40B4-BE49-F238E27FC236}">
                                <a16:creationId xmlns:a16="http://schemas.microsoft.com/office/drawing/2014/main" id="{4DEDA556-E37D-4BE2-83F0-5B5FFCBAE4A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2942892" y="2205234"/>
                            <a:ext cx="261937" cy="3222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8" name="개체 97">
              <a:extLst>
                <a:ext uri="{FF2B5EF4-FFF2-40B4-BE49-F238E27FC236}">
                  <a16:creationId xmlns:a16="http://schemas.microsoft.com/office/drawing/2014/main" id="{805C813A-D7E5-4619-8F71-9C656043A3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2219" y="4396158"/>
            <a:ext cx="139700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" name="Equation" r:id="rId49" imgW="140410" imgH="244089" progId="Equation.DSMT4">
                    <p:embed/>
                  </p:oleObj>
                </mc:Choice>
                <mc:Fallback>
                  <p:oleObj name="Equation" r:id="rId49" imgW="140410" imgH="244089" progId="Equation.DSMT4">
                    <p:embed/>
                    <p:pic>
                      <p:nvPicPr>
                        <p:cNvPr id="98" name="개체 97">
                          <a:extLst>
                            <a:ext uri="{FF2B5EF4-FFF2-40B4-BE49-F238E27FC236}">
                              <a16:creationId xmlns:a16="http://schemas.microsoft.com/office/drawing/2014/main" id="{805C813A-D7E5-4619-8F71-9C656043A3A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3702219" y="4396158"/>
                          <a:ext cx="139700" cy="244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92239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" name="내용 개체 틀 2">
                <a:extLst>
                  <a:ext uri="{FF2B5EF4-FFF2-40B4-BE49-F238E27FC236}">
                    <a16:creationId xmlns:a16="http://schemas.microsoft.com/office/drawing/2014/main" id="{533CFAE1-BD25-4108-A7CE-FCBAAD02D9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86989"/>
                <a:ext cx="10515600" cy="4469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Constraints:   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=1, 2, 3, 4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Define:</a:t>
                </a:r>
                <a:br>
                  <a:rPr lang="en-US" altLang="ko-KR" dirty="0"/>
                </a:br>
                <a:br>
                  <a:rPr lang="en-US" altLang="ko-KR" sz="900" dirty="0"/>
                </a:br>
                <a:r>
                  <a:rPr lang="en-US" altLang="ko-KR" dirty="0"/>
                  <a:t>Then,</a:t>
                </a:r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2000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sz="2000" b="0" i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0" dirty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/>
                  <a:t> is 3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000" dirty="0"/>
                  <a:t>3</a:t>
                </a:r>
                <a:r>
                  <a:rPr lang="en-US" altLang="ko-KR" dirty="0"/>
                  <a:t> singular </a:t>
                </a:r>
                <a:r>
                  <a:rPr lang="en-US" altLang="ko-KR" sz="2000" dirty="0"/>
                  <a:t>matrix of  rank 1 and thus not a </a:t>
                </a:r>
                <a:r>
                  <a:rPr lang="en-US" altLang="ko-KR" sz="2000" dirty="0" err="1"/>
                  <a:t>homography</a:t>
                </a:r>
                <a:r>
                  <a:rPr lang="en-US" altLang="ko-KR" sz="2000" dirty="0"/>
                  <a:t> (</a:t>
                </a:r>
                <a:r>
                  <a:rPr lang="en-US" altLang="ko-KR" dirty="0"/>
                  <a:t>rank 8</a:t>
                </a:r>
                <a:r>
                  <a:rPr lang="en-US" altLang="ko-KR" sz="2000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The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0" dirty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sz="2000" dirty="0"/>
                  <a:t> for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1, 2, 3</m:t>
                    </m:r>
                  </m:oMath>
                </a14:m>
                <a:r>
                  <a:rPr lang="en-US" altLang="ko-KR" sz="2000" dirty="0"/>
                  <a:t> are not well defined.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sz="2000" dirty="0"/>
                  <a:t> A situation where a </a:t>
                </a:r>
                <a:r>
                  <a:rPr lang="en-US" altLang="ko-KR" sz="2000" dirty="0">
                    <a:solidFill>
                      <a:srgbClr val="FF0066"/>
                    </a:solidFill>
                  </a:rPr>
                  <a:t>configuration does not determine a unique solution </a:t>
                </a:r>
                <a:r>
                  <a:rPr lang="en-US" altLang="ko-KR" sz="2000" dirty="0"/>
                  <a:t>for a particular class of transformation is termed </a:t>
                </a:r>
                <a:r>
                  <a:rPr lang="en-US" altLang="ko-KR" sz="2000" dirty="0">
                    <a:solidFill>
                      <a:srgbClr val="FF0066"/>
                    </a:solidFill>
                  </a:rPr>
                  <a:t>degenerate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55" name="내용 개체 틀 2">
                <a:extLst>
                  <a:ext uri="{FF2B5EF4-FFF2-40B4-BE49-F238E27FC236}">
                    <a16:creationId xmlns:a16="http://schemas.microsoft.com/office/drawing/2014/main" id="{533CFAE1-BD25-4108-A7CE-FCBAAD02D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6989"/>
                <a:ext cx="10515600" cy="4469360"/>
              </a:xfrm>
              <a:prstGeom prst="rect">
                <a:avLst/>
              </a:prstGeom>
              <a:blipFill>
                <a:blip r:embed="rId4"/>
                <a:stretch>
                  <a:fillRect l="-812" t="-1910" r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996170"/>
          </a:xfrm>
        </p:spPr>
        <p:txBody>
          <a:bodyPr/>
          <a:lstStyle/>
          <a:p>
            <a:r>
              <a:rPr lang="en-US" altLang="ko-KR" dirty="0"/>
              <a:t>4.1 The Direct Linear Transformation (DLT) algorithm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4.1.3 Degenerate configurations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19E99-66A1-4084-8E76-2AD5927E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3455C7BA-DCD4-4744-AF9D-3BFCC24CE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460466"/>
              </p:ext>
            </p:extLst>
          </p:nvPr>
        </p:nvGraphicFramePr>
        <p:xfrm>
          <a:off x="2823787" y="1921483"/>
          <a:ext cx="12668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3455C7BA-DCD4-4744-AF9D-3BFCC24CE9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3787" y="1921483"/>
                        <a:ext cx="126682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9C5D3653-33F2-4FFD-BF15-FAC13EF70B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199194"/>
              </p:ext>
            </p:extLst>
          </p:nvPr>
        </p:nvGraphicFramePr>
        <p:xfrm>
          <a:off x="2170341" y="2394411"/>
          <a:ext cx="32131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7" imgW="1803240" imgH="761760" progId="Equation.DSMT4">
                  <p:embed/>
                </p:oleObj>
              </mc:Choice>
              <mc:Fallback>
                <p:oleObj name="Equation" r:id="rId7" imgW="1803240" imgH="761760" progId="Equation.DSMT4">
                  <p:embed/>
                  <p:pic>
                    <p:nvPicPr>
                      <p:cNvPr id="19" name="개체 18">
                        <a:extLst>
                          <a:ext uri="{FF2B5EF4-FFF2-40B4-BE49-F238E27FC236}">
                            <a16:creationId xmlns:a16="http://schemas.microsoft.com/office/drawing/2014/main" id="{9C5D3653-33F2-4FFD-BF15-FAC13EF70B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0341" y="2394411"/>
                        <a:ext cx="3213100" cy="135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0B52E196-7044-493A-9A1E-9D0EE00573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328619"/>
              </p:ext>
            </p:extLst>
          </p:nvPr>
        </p:nvGraphicFramePr>
        <p:xfrm>
          <a:off x="5010034" y="3518785"/>
          <a:ext cx="2454275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9" imgW="1384200" imgH="647640" progId="Equation.DSMT4">
                  <p:embed/>
                </p:oleObj>
              </mc:Choice>
              <mc:Fallback>
                <p:oleObj name="Equation" r:id="rId9" imgW="1384200" imgH="647640" progId="Equation.DSMT4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0B52E196-7044-493A-9A1E-9D0EE00573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10034" y="3518785"/>
                        <a:ext cx="2454275" cy="114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6B0203F6-81CB-4762-866D-3F2A14E477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783004"/>
              </p:ext>
            </p:extLst>
          </p:nvPr>
        </p:nvGraphicFramePr>
        <p:xfrm>
          <a:off x="3679604" y="2353745"/>
          <a:ext cx="1506538" cy="443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11" imgW="863280" imgH="253800" progId="Equation.DSMT4">
                  <p:embed/>
                </p:oleObj>
              </mc:Choice>
              <mc:Fallback>
                <p:oleObj name="Equation" r:id="rId11" imgW="863280" imgH="2538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6B0203F6-81CB-4762-866D-3F2A14E477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79604" y="2353745"/>
                        <a:ext cx="1506538" cy="443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C27DDA8A-7C99-4AD7-BC33-A3F18973D2AA}"/>
              </a:ext>
            </a:extLst>
          </p:cNvPr>
          <p:cNvGrpSpPr/>
          <p:nvPr/>
        </p:nvGrpSpPr>
        <p:grpSpPr>
          <a:xfrm>
            <a:off x="7907221" y="1304295"/>
            <a:ext cx="4149958" cy="3537544"/>
            <a:chOff x="7837165" y="2258476"/>
            <a:chExt cx="4149958" cy="353754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6B2A07A-37CE-4E5A-A9C2-30C2C913209F}"/>
                </a:ext>
              </a:extLst>
            </p:cNvPr>
            <p:cNvGrpSpPr/>
            <p:nvPr/>
          </p:nvGrpSpPr>
          <p:grpSpPr>
            <a:xfrm>
              <a:off x="7837165" y="2258476"/>
              <a:ext cx="3804935" cy="3350562"/>
              <a:chOff x="7837165" y="2258476"/>
              <a:chExt cx="3804935" cy="3350562"/>
            </a:xfrm>
          </p:grpSpPr>
          <p:graphicFrame>
            <p:nvGraphicFramePr>
              <p:cNvPr id="168" name="개체 167">
                <a:extLst>
                  <a:ext uri="{FF2B5EF4-FFF2-40B4-BE49-F238E27FC236}">
                    <a16:creationId xmlns:a16="http://schemas.microsoft.com/office/drawing/2014/main" id="{395FFE25-3FCA-420E-9DAD-932CF9D855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5581803"/>
                  </p:ext>
                </p:extLst>
              </p:nvPr>
            </p:nvGraphicFramePr>
            <p:xfrm>
              <a:off x="7837165" y="2655580"/>
              <a:ext cx="1686114" cy="321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0" name="Equation" r:id="rId13" imgW="1130040" imgH="215640" progId="Equation.DSMT4">
                      <p:embed/>
                    </p:oleObj>
                  </mc:Choice>
                  <mc:Fallback>
                    <p:oleObj name="Equation" r:id="rId13" imgW="1130040" imgH="215640" progId="Equation.DSMT4">
                      <p:embed/>
                      <p:pic>
                        <p:nvPicPr>
                          <p:cNvPr id="168" name="개체 167">
                            <a:extLst>
                              <a:ext uri="{FF2B5EF4-FFF2-40B4-BE49-F238E27FC236}">
                                <a16:creationId xmlns:a16="http://schemas.microsoft.com/office/drawing/2014/main" id="{395FFE25-3FCA-420E-9DAD-932CF9D8551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837165" y="2655580"/>
                            <a:ext cx="1686114" cy="3210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03F85F85-637E-4B6A-A538-987DD009FE48}"/>
                  </a:ext>
                </a:extLst>
              </p:cNvPr>
              <p:cNvGrpSpPr/>
              <p:nvPr/>
            </p:nvGrpSpPr>
            <p:grpSpPr>
              <a:xfrm>
                <a:off x="9475121" y="2958788"/>
                <a:ext cx="774000" cy="1514178"/>
                <a:chOff x="9080855" y="3266210"/>
                <a:chExt cx="934984" cy="1829113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52EC4DE-D2B4-4941-BA09-F71DD95B590E}"/>
                    </a:ext>
                  </a:extLst>
                </p:cNvPr>
                <p:cNvSpPr txBox="1"/>
                <p:nvPr/>
              </p:nvSpPr>
              <p:spPr>
                <a:xfrm>
                  <a:off x="9080855" y="3266210"/>
                  <a:ext cx="934984" cy="3717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/>
                    <a:t>case A</a:t>
                  </a:r>
                  <a:endParaRPr lang="ko-KR" altLang="en-US" sz="1400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04A090F-B430-43D9-AD73-6FD7D4F5F479}"/>
                    </a:ext>
                  </a:extLst>
                </p:cNvPr>
                <p:cNvSpPr txBox="1"/>
                <p:nvPr/>
              </p:nvSpPr>
              <p:spPr>
                <a:xfrm>
                  <a:off x="9080856" y="4723531"/>
                  <a:ext cx="934980" cy="3717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/>
                    <a:t>case B</a:t>
                  </a:r>
                  <a:endParaRPr lang="ko-KR" altLang="en-US" sz="1400" dirty="0"/>
                </a:p>
              </p:txBody>
            </p: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10CA86FD-1D8F-4AB1-AB37-26703702BE14}"/>
                    </a:ext>
                  </a:extLst>
                </p:cNvPr>
                <p:cNvGrpSpPr/>
                <p:nvPr/>
              </p:nvGrpSpPr>
              <p:grpSpPr>
                <a:xfrm>
                  <a:off x="9124602" y="3618453"/>
                  <a:ext cx="685473" cy="1448030"/>
                  <a:chOff x="9124602" y="3618453"/>
                  <a:chExt cx="685473" cy="1448030"/>
                </a:xfrm>
              </p:grpSpPr>
              <p:cxnSp>
                <p:nvCxnSpPr>
                  <p:cNvPr id="70" name="직선 화살표 연결선 69">
                    <a:extLst>
                      <a:ext uri="{FF2B5EF4-FFF2-40B4-BE49-F238E27FC236}">
                        <a16:creationId xmlns:a16="http://schemas.microsoft.com/office/drawing/2014/main" id="{FBE371CE-2CC9-41FB-B46E-E3FAC0E392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24602" y="3618453"/>
                    <a:ext cx="68547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화살표 연결선 70">
                    <a:extLst>
                      <a:ext uri="{FF2B5EF4-FFF2-40B4-BE49-F238E27FC236}">
                        <a16:creationId xmlns:a16="http://schemas.microsoft.com/office/drawing/2014/main" id="{D0A6F49F-FC10-4828-9F31-A44B9CB7AA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24602" y="5066483"/>
                    <a:ext cx="68547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직선 연결선 72">
                    <a:extLst>
                      <a:ext uri="{FF2B5EF4-FFF2-40B4-BE49-F238E27FC236}">
                        <a16:creationId xmlns:a16="http://schemas.microsoft.com/office/drawing/2014/main" id="{A66C437A-B14A-48AA-9358-9BE308B79F3C}"/>
                      </a:ext>
                    </a:extLst>
                  </p:cNvPr>
                  <p:cNvCxnSpPr/>
                  <p:nvPr/>
                </p:nvCxnSpPr>
                <p:spPr>
                  <a:xfrm>
                    <a:off x="9124602" y="3618453"/>
                    <a:ext cx="0" cy="144803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04CEF57C-4817-4A9D-947A-4CC9239BD8BB}"/>
                  </a:ext>
                </a:extLst>
              </p:cNvPr>
              <p:cNvGrpSpPr/>
              <p:nvPr/>
            </p:nvGrpSpPr>
            <p:grpSpPr>
              <a:xfrm>
                <a:off x="10168946" y="3939650"/>
                <a:ext cx="1419283" cy="1314861"/>
                <a:chOff x="10028263" y="2318399"/>
                <a:chExt cx="1714480" cy="1588339"/>
              </a:xfrm>
            </p:grpSpPr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0DD4BD65-1594-46D7-8CD4-F4858B11C043}"/>
                    </a:ext>
                  </a:extLst>
                </p:cNvPr>
                <p:cNvGrpSpPr/>
                <p:nvPr/>
              </p:nvGrpSpPr>
              <p:grpSpPr>
                <a:xfrm>
                  <a:off x="10139107" y="2406088"/>
                  <a:ext cx="1284119" cy="1230683"/>
                  <a:chOff x="6584843" y="1570038"/>
                  <a:chExt cx="1284119" cy="1230683"/>
                </a:xfrm>
              </p:grpSpPr>
              <p:grpSp>
                <p:nvGrpSpPr>
                  <p:cNvPr id="93" name="그룹 92">
                    <a:extLst>
                      <a:ext uri="{FF2B5EF4-FFF2-40B4-BE49-F238E27FC236}">
                        <a16:creationId xmlns:a16="http://schemas.microsoft.com/office/drawing/2014/main" id="{E2BEB50B-C7CC-444B-8C6D-C5A438BF512E}"/>
                      </a:ext>
                    </a:extLst>
                  </p:cNvPr>
                  <p:cNvGrpSpPr/>
                  <p:nvPr/>
                </p:nvGrpSpPr>
                <p:grpSpPr>
                  <a:xfrm rot="17923336">
                    <a:off x="7192865" y="1978913"/>
                    <a:ext cx="50649" cy="1266694"/>
                    <a:chOff x="2277741" y="2282130"/>
                    <a:chExt cx="50649" cy="1266694"/>
                  </a:xfrm>
                </p:grpSpPr>
                <p:cxnSp>
                  <p:nvCxnSpPr>
                    <p:cNvPr id="99" name="직선 연결선 98">
                      <a:extLst>
                        <a:ext uri="{FF2B5EF4-FFF2-40B4-BE49-F238E27FC236}">
                          <a16:creationId xmlns:a16="http://schemas.microsoft.com/office/drawing/2014/main" id="{8A788FB6-7A9E-4EC3-ABA5-57B6C79379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03065" y="2282130"/>
                      <a:ext cx="0" cy="12666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0" name="타원 99">
                      <a:extLst>
                        <a:ext uri="{FF2B5EF4-FFF2-40B4-BE49-F238E27FC236}">
                          <a16:creationId xmlns:a16="http://schemas.microsoft.com/office/drawing/2014/main" id="{80D62F22-CE04-4BD5-82E1-156A4A970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7741" y="2427439"/>
                      <a:ext cx="50649" cy="506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1" name="타원 100">
                      <a:extLst>
                        <a:ext uri="{FF2B5EF4-FFF2-40B4-BE49-F238E27FC236}">
                          <a16:creationId xmlns:a16="http://schemas.microsoft.com/office/drawing/2014/main" id="{23E29164-608E-4CE4-B89D-3BE35F0B7B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7741" y="2834659"/>
                      <a:ext cx="50649" cy="506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291D3030-49F3-4A52-B31B-2C624219CD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7741" y="3292529"/>
                      <a:ext cx="50649" cy="506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1C1FB662-75E0-4C2A-8E6C-AFD23F1B17C8}"/>
                      </a:ext>
                    </a:extLst>
                  </p:cNvPr>
                  <p:cNvSpPr/>
                  <p:nvPr/>
                </p:nvSpPr>
                <p:spPr>
                  <a:xfrm>
                    <a:off x="7285271" y="1766792"/>
                    <a:ext cx="50649" cy="5064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aphicFrame>
                <p:nvGraphicFramePr>
                  <p:cNvPr id="95" name="개체 94">
                    <a:extLst>
                      <a:ext uri="{FF2B5EF4-FFF2-40B4-BE49-F238E27FC236}">
                        <a16:creationId xmlns:a16="http://schemas.microsoft.com/office/drawing/2014/main" id="{56D9E5F6-806B-496E-BD97-C77206A8129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826108" y="2033594"/>
                  <a:ext cx="239712" cy="3238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71" name="Equation" r:id="rId15" imgW="152280" imgH="203040" progId="Equation.DSMT4">
                          <p:embed/>
                        </p:oleObj>
                      </mc:Choice>
                      <mc:Fallback>
                        <p:oleObj name="Equation" r:id="rId15" imgW="152280" imgH="203040" progId="Equation.DSMT4">
                          <p:embed/>
                          <p:pic>
                            <p:nvPicPr>
                              <p:cNvPr id="95" name="개체 94">
                                <a:extLst>
                                  <a:ext uri="{FF2B5EF4-FFF2-40B4-BE49-F238E27FC236}">
                                    <a16:creationId xmlns:a16="http://schemas.microsoft.com/office/drawing/2014/main" id="{56D9E5F6-806B-496E-BD97-C77206A81294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826108" y="2033594"/>
                                <a:ext cx="239712" cy="32385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6" name="개체 95">
                    <a:extLst>
                      <a:ext uri="{FF2B5EF4-FFF2-40B4-BE49-F238E27FC236}">
                        <a16:creationId xmlns:a16="http://schemas.microsoft.com/office/drawing/2014/main" id="{513C5555-D5A0-4D29-80FB-B520FF4194A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195384" y="2280211"/>
                  <a:ext cx="261938" cy="32226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72" name="Equation" r:id="rId17" imgW="164880" imgH="203040" progId="Equation.DSMT4">
                          <p:embed/>
                        </p:oleObj>
                      </mc:Choice>
                      <mc:Fallback>
                        <p:oleObj name="Equation" r:id="rId17" imgW="164880" imgH="203040" progId="Equation.DSMT4">
                          <p:embed/>
                          <p:pic>
                            <p:nvPicPr>
                              <p:cNvPr id="96" name="개체 95">
                                <a:extLst>
                                  <a:ext uri="{FF2B5EF4-FFF2-40B4-BE49-F238E27FC236}">
                                    <a16:creationId xmlns:a16="http://schemas.microsoft.com/office/drawing/2014/main" id="{513C5555-D5A0-4D29-80FB-B520FF4194A3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195384" y="2280211"/>
                                <a:ext cx="261938" cy="3222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7" name="개체 96">
                    <a:extLst>
                      <a:ext uri="{FF2B5EF4-FFF2-40B4-BE49-F238E27FC236}">
                        <a16:creationId xmlns:a16="http://schemas.microsoft.com/office/drawing/2014/main" id="{A5327F9B-FE93-4FBA-8E5A-9732F61690F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605437" y="2478459"/>
                  <a:ext cx="263525" cy="32226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73" name="Equation" r:id="rId19" imgW="164880" imgH="203040" progId="Equation.DSMT4">
                          <p:embed/>
                        </p:oleObj>
                      </mc:Choice>
                      <mc:Fallback>
                        <p:oleObj name="Equation" r:id="rId19" imgW="164880" imgH="203040" progId="Equation.DSMT4">
                          <p:embed/>
                          <p:pic>
                            <p:nvPicPr>
                              <p:cNvPr id="97" name="개체 96">
                                <a:extLst>
                                  <a:ext uri="{FF2B5EF4-FFF2-40B4-BE49-F238E27FC236}">
                                    <a16:creationId xmlns:a16="http://schemas.microsoft.com/office/drawing/2014/main" id="{A5327F9B-FE93-4FBA-8E5A-9732F61690F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605437" y="2478459"/>
                                <a:ext cx="263525" cy="3222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8" name="개체 97">
                    <a:extLst>
                      <a:ext uri="{FF2B5EF4-FFF2-40B4-BE49-F238E27FC236}">
                        <a16:creationId xmlns:a16="http://schemas.microsoft.com/office/drawing/2014/main" id="{02B2DD76-A322-4838-9EA7-71CF0035A23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388893" y="1570038"/>
                  <a:ext cx="261937" cy="32226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74" name="Equation" r:id="rId21" imgW="164880" imgH="203040" progId="Equation.DSMT4">
                          <p:embed/>
                        </p:oleObj>
                      </mc:Choice>
                      <mc:Fallback>
                        <p:oleObj name="Equation" r:id="rId21" imgW="164880" imgH="203040" progId="Equation.DSMT4">
                          <p:embed/>
                          <p:pic>
                            <p:nvPicPr>
                              <p:cNvPr id="98" name="개체 97">
                                <a:extLst>
                                  <a:ext uri="{FF2B5EF4-FFF2-40B4-BE49-F238E27FC236}">
                                    <a16:creationId xmlns:a16="http://schemas.microsoft.com/office/drawing/2014/main" id="{02B2DD76-A322-4838-9EA7-71CF0035A23B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388893" y="1570038"/>
                                <a:ext cx="261937" cy="3222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1E242E5A-6518-48D1-818B-4C8A91D3D60D}"/>
                    </a:ext>
                  </a:extLst>
                </p:cNvPr>
                <p:cNvSpPr/>
                <p:nvPr/>
              </p:nvSpPr>
              <p:spPr>
                <a:xfrm>
                  <a:off x="10028263" y="2318399"/>
                  <a:ext cx="1714480" cy="1588339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F26B26C-EC4A-4593-B03A-9E97726662CA}"/>
                  </a:ext>
                </a:extLst>
              </p:cNvPr>
              <p:cNvGrpSpPr/>
              <p:nvPr/>
            </p:nvGrpSpPr>
            <p:grpSpPr>
              <a:xfrm>
                <a:off x="10167532" y="2258476"/>
                <a:ext cx="1422111" cy="1314860"/>
                <a:chOff x="10028262" y="4085931"/>
                <a:chExt cx="1717896" cy="1588338"/>
              </a:xfrm>
            </p:grpSpPr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1FDF92CD-1620-4BED-9C3F-DD3C6BD5942E}"/>
                    </a:ext>
                  </a:extLst>
                </p:cNvPr>
                <p:cNvGrpSpPr/>
                <p:nvPr/>
              </p:nvGrpSpPr>
              <p:grpSpPr>
                <a:xfrm>
                  <a:off x="10201890" y="4254502"/>
                  <a:ext cx="1441394" cy="1127695"/>
                  <a:chOff x="4022806" y="4505677"/>
                  <a:chExt cx="1441394" cy="1127695"/>
                </a:xfrm>
              </p:grpSpPr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0422B12E-47B5-402F-8BB9-B7729AB8EA74}"/>
                      </a:ext>
                    </a:extLst>
                  </p:cNvPr>
                  <p:cNvSpPr/>
                  <p:nvPr/>
                </p:nvSpPr>
                <p:spPr>
                  <a:xfrm rot="19302423">
                    <a:off x="4231657" y="4768634"/>
                    <a:ext cx="50649" cy="5064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" name="타원 85">
                    <a:extLst>
                      <a:ext uri="{FF2B5EF4-FFF2-40B4-BE49-F238E27FC236}">
                        <a16:creationId xmlns:a16="http://schemas.microsoft.com/office/drawing/2014/main" id="{B64925BD-007E-472E-944B-C82ED9B814A6}"/>
                      </a:ext>
                    </a:extLst>
                  </p:cNvPr>
                  <p:cNvSpPr/>
                  <p:nvPr/>
                </p:nvSpPr>
                <p:spPr>
                  <a:xfrm rot="19302423">
                    <a:off x="4022806" y="5474668"/>
                    <a:ext cx="50649" cy="5064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8EB1A09A-993D-474B-A485-CEA712336314}"/>
                      </a:ext>
                    </a:extLst>
                  </p:cNvPr>
                  <p:cNvSpPr/>
                  <p:nvPr/>
                </p:nvSpPr>
                <p:spPr>
                  <a:xfrm rot="19302423">
                    <a:off x="4791755" y="5582723"/>
                    <a:ext cx="50649" cy="5064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타원 87">
                    <a:extLst>
                      <a:ext uri="{FF2B5EF4-FFF2-40B4-BE49-F238E27FC236}">
                        <a16:creationId xmlns:a16="http://schemas.microsoft.com/office/drawing/2014/main" id="{6266E182-CA69-4EAF-BDDA-65826E32E79C}"/>
                      </a:ext>
                    </a:extLst>
                  </p:cNvPr>
                  <p:cNvSpPr/>
                  <p:nvPr/>
                </p:nvSpPr>
                <p:spPr>
                  <a:xfrm>
                    <a:off x="5105004" y="4778878"/>
                    <a:ext cx="50649" cy="5064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aphicFrame>
                <p:nvGraphicFramePr>
                  <p:cNvPr id="89" name="개체 88">
                    <a:extLst>
                      <a:ext uri="{FF2B5EF4-FFF2-40B4-BE49-F238E27FC236}">
                        <a16:creationId xmlns:a16="http://schemas.microsoft.com/office/drawing/2014/main" id="{998EAA3F-EFCF-4041-A6B3-DBADF91A19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298157" y="4505677"/>
                  <a:ext cx="239712" cy="3238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75" name="Equation" r:id="rId23" imgW="152280" imgH="203040" progId="Equation.DSMT4">
                          <p:embed/>
                        </p:oleObj>
                      </mc:Choice>
                      <mc:Fallback>
                        <p:oleObj name="Equation" r:id="rId23" imgW="152280" imgH="203040" progId="Equation.DSMT4">
                          <p:embed/>
                          <p:pic>
                            <p:nvPicPr>
                              <p:cNvPr id="89" name="개체 88">
                                <a:extLst>
                                  <a:ext uri="{FF2B5EF4-FFF2-40B4-BE49-F238E27FC236}">
                                    <a16:creationId xmlns:a16="http://schemas.microsoft.com/office/drawing/2014/main" id="{998EAA3F-EFCF-4041-A6B3-DBADF91A19C4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98157" y="4505677"/>
                                <a:ext cx="239712" cy="32385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0" name="개체 89">
                    <a:extLst>
                      <a:ext uri="{FF2B5EF4-FFF2-40B4-BE49-F238E27FC236}">
                        <a16:creationId xmlns:a16="http://schemas.microsoft.com/office/drawing/2014/main" id="{12E637D7-8135-412F-BD9F-CCD5D762FB3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103020" y="5233074"/>
                  <a:ext cx="261938" cy="32226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76" name="Equation" r:id="rId24" imgW="164880" imgH="203040" progId="Equation.DSMT4">
                          <p:embed/>
                        </p:oleObj>
                      </mc:Choice>
                      <mc:Fallback>
                        <p:oleObj name="Equation" r:id="rId24" imgW="164880" imgH="203040" progId="Equation.DSMT4">
                          <p:embed/>
                          <p:pic>
                            <p:nvPicPr>
                              <p:cNvPr id="90" name="개체 89">
                                <a:extLst>
                                  <a:ext uri="{FF2B5EF4-FFF2-40B4-BE49-F238E27FC236}">
                                    <a16:creationId xmlns:a16="http://schemas.microsoft.com/office/drawing/2014/main" id="{12E637D7-8135-412F-BD9F-CCD5D762FB36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103020" y="5233074"/>
                                <a:ext cx="261938" cy="3222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1" name="개체 90">
                    <a:extLst>
                      <a:ext uri="{FF2B5EF4-FFF2-40B4-BE49-F238E27FC236}">
                        <a16:creationId xmlns:a16="http://schemas.microsoft.com/office/drawing/2014/main" id="{8DFE4CBE-DC35-47C7-A671-2C2A8E3E6B7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852649" y="5307610"/>
                  <a:ext cx="263525" cy="32226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77" name="Equation" r:id="rId25" imgW="164880" imgH="203040" progId="Equation.DSMT4">
                          <p:embed/>
                        </p:oleObj>
                      </mc:Choice>
                      <mc:Fallback>
                        <p:oleObj name="Equation" r:id="rId25" imgW="164880" imgH="203040" progId="Equation.DSMT4">
                          <p:embed/>
                          <p:pic>
                            <p:nvPicPr>
                              <p:cNvPr id="91" name="개체 90">
                                <a:extLst>
                                  <a:ext uri="{FF2B5EF4-FFF2-40B4-BE49-F238E27FC236}">
                                    <a16:creationId xmlns:a16="http://schemas.microsoft.com/office/drawing/2014/main" id="{8DFE4CBE-DC35-47C7-A671-2C2A8E3E6B74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852649" y="5307610"/>
                                <a:ext cx="263525" cy="3222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" name="개체 91">
                    <a:extLst>
                      <a:ext uri="{FF2B5EF4-FFF2-40B4-BE49-F238E27FC236}">
                        <a16:creationId xmlns:a16="http://schemas.microsoft.com/office/drawing/2014/main" id="{2826261C-98BA-4626-A09B-A64CD941539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200675" y="4506832"/>
                  <a:ext cx="263525" cy="32226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78" name="Equation" r:id="rId26" imgW="164880" imgH="203040" progId="Equation.DSMT4">
                          <p:embed/>
                        </p:oleObj>
                      </mc:Choice>
                      <mc:Fallback>
                        <p:oleObj name="Equation" r:id="rId26" imgW="164880" imgH="203040" progId="Equation.DSMT4">
                          <p:embed/>
                          <p:pic>
                            <p:nvPicPr>
                              <p:cNvPr id="92" name="개체 91">
                                <a:extLst>
                                  <a:ext uri="{FF2B5EF4-FFF2-40B4-BE49-F238E27FC236}">
                                    <a16:creationId xmlns:a16="http://schemas.microsoft.com/office/drawing/2014/main" id="{2826261C-98BA-4626-A09B-A64CD9415390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200675" y="4506832"/>
                                <a:ext cx="263525" cy="3222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5671A40-35DC-491B-A36E-B519C862682A}"/>
                    </a:ext>
                  </a:extLst>
                </p:cNvPr>
                <p:cNvSpPr/>
                <p:nvPr/>
              </p:nvSpPr>
              <p:spPr>
                <a:xfrm>
                  <a:off x="10028262" y="4085931"/>
                  <a:ext cx="1717896" cy="1588338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aphicFrame>
            <p:nvGraphicFramePr>
              <p:cNvPr id="13" name="개체 12">
                <a:extLst>
                  <a:ext uri="{FF2B5EF4-FFF2-40B4-BE49-F238E27FC236}">
                    <a16:creationId xmlns:a16="http://schemas.microsoft.com/office/drawing/2014/main" id="{CD7E94B6-B017-4A03-B3AC-8BDE09A105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2422688"/>
                  </p:ext>
                </p:extLst>
              </p:nvPr>
            </p:nvGraphicFramePr>
            <p:xfrm>
              <a:off x="10462886" y="3578016"/>
              <a:ext cx="759638" cy="2938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9" name="Equation" r:id="rId28" imgW="558720" imgH="215640" progId="Equation.DSMT4">
                      <p:embed/>
                    </p:oleObj>
                  </mc:Choice>
                  <mc:Fallback>
                    <p:oleObj name="Equation" r:id="rId28" imgW="558720" imgH="215640" progId="Equation.DSMT4">
                      <p:embed/>
                      <p:pic>
                        <p:nvPicPr>
                          <p:cNvPr id="13" name="개체 12">
                            <a:extLst>
                              <a:ext uri="{FF2B5EF4-FFF2-40B4-BE49-F238E27FC236}">
                                <a16:creationId xmlns:a16="http://schemas.microsoft.com/office/drawing/2014/main" id="{CD7E94B6-B017-4A03-B3AC-8BDE09A1053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10462886" y="3578016"/>
                            <a:ext cx="759638" cy="2938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" name="개체 108">
                <a:extLst>
                  <a:ext uri="{FF2B5EF4-FFF2-40B4-BE49-F238E27FC236}">
                    <a16:creationId xmlns:a16="http://schemas.microsoft.com/office/drawing/2014/main" id="{324EC595-EF8B-41F0-BE18-83B6EB07B6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0560281"/>
                  </p:ext>
                </p:extLst>
              </p:nvPr>
            </p:nvGraphicFramePr>
            <p:xfrm>
              <a:off x="10122823" y="5246931"/>
              <a:ext cx="1519277" cy="362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0" name="Equation" r:id="rId30" imgW="1117440" imgH="266400" progId="Equation.DSMT4">
                      <p:embed/>
                    </p:oleObj>
                  </mc:Choice>
                  <mc:Fallback>
                    <p:oleObj name="Equation" r:id="rId30" imgW="1117440" imgH="266400" progId="Equation.DSMT4">
                      <p:embed/>
                      <p:pic>
                        <p:nvPicPr>
                          <p:cNvPr id="109" name="개체 108">
                            <a:extLst>
                              <a:ext uri="{FF2B5EF4-FFF2-40B4-BE49-F238E27FC236}">
                                <a16:creationId xmlns:a16="http://schemas.microsoft.com/office/drawing/2014/main" id="{324EC595-EF8B-41F0-BE18-83B6EB07B65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10122823" y="5246931"/>
                            <a:ext cx="1519277" cy="36210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BEDE96D6-8A38-46BD-A8AB-DDF7331B519B}"/>
                  </a:ext>
                </a:extLst>
              </p:cNvPr>
              <p:cNvGrpSpPr/>
              <p:nvPr/>
            </p:nvGrpSpPr>
            <p:grpSpPr>
              <a:xfrm>
                <a:off x="7935493" y="3004216"/>
                <a:ext cx="1419283" cy="1314861"/>
                <a:chOff x="7477525" y="3365539"/>
                <a:chExt cx="1419283" cy="1314861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485ECFA2-F231-4F50-843B-FDE5D5E4829E}"/>
                    </a:ext>
                  </a:extLst>
                </p:cNvPr>
                <p:cNvGrpSpPr/>
                <p:nvPr/>
              </p:nvGrpSpPr>
              <p:grpSpPr>
                <a:xfrm>
                  <a:off x="7583769" y="3507103"/>
                  <a:ext cx="1234855" cy="1168920"/>
                  <a:chOff x="1713136" y="2136780"/>
                  <a:chExt cx="1491693" cy="1412044"/>
                </a:xfrm>
              </p:grpSpPr>
              <p:grpSp>
                <p:nvGrpSpPr>
                  <p:cNvPr id="74" name="그룹 73">
                    <a:extLst>
                      <a:ext uri="{FF2B5EF4-FFF2-40B4-BE49-F238E27FC236}">
                        <a16:creationId xmlns:a16="http://schemas.microsoft.com/office/drawing/2014/main" id="{D09798EC-D70E-4120-8B2C-DE9D63C2ACCF}"/>
                      </a:ext>
                    </a:extLst>
                  </p:cNvPr>
                  <p:cNvGrpSpPr/>
                  <p:nvPr/>
                </p:nvGrpSpPr>
                <p:grpSpPr>
                  <a:xfrm rot="19302423">
                    <a:off x="2277741" y="2282130"/>
                    <a:ext cx="50649" cy="1266694"/>
                    <a:chOff x="2277741" y="2282130"/>
                    <a:chExt cx="50649" cy="1266694"/>
                  </a:xfrm>
                </p:grpSpPr>
                <p:cxnSp>
                  <p:nvCxnSpPr>
                    <p:cNvPr id="81" name="직선 연결선 80">
                      <a:extLst>
                        <a:ext uri="{FF2B5EF4-FFF2-40B4-BE49-F238E27FC236}">
                          <a16:creationId xmlns:a16="http://schemas.microsoft.com/office/drawing/2014/main" id="{E8860891-1347-4E7E-BE5D-277EF521CD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03065" y="2282130"/>
                      <a:ext cx="0" cy="126669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타원 81">
                      <a:extLst>
                        <a:ext uri="{FF2B5EF4-FFF2-40B4-BE49-F238E27FC236}">
                          <a16:creationId xmlns:a16="http://schemas.microsoft.com/office/drawing/2014/main" id="{993A1D99-3666-4E0C-AECF-B382B07AB7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7741" y="2427439"/>
                      <a:ext cx="50649" cy="506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3" name="타원 82">
                      <a:extLst>
                        <a:ext uri="{FF2B5EF4-FFF2-40B4-BE49-F238E27FC236}">
                          <a16:creationId xmlns:a16="http://schemas.microsoft.com/office/drawing/2014/main" id="{8869C9F3-7D5E-4BE4-A67E-D8EB949D6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7741" y="2834659"/>
                      <a:ext cx="50649" cy="506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4" name="타원 83">
                      <a:extLst>
                        <a:ext uri="{FF2B5EF4-FFF2-40B4-BE49-F238E27FC236}">
                          <a16:creationId xmlns:a16="http://schemas.microsoft.com/office/drawing/2014/main" id="{E2C0B772-D5FD-4D90-9A9C-87815C105B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7741" y="3292529"/>
                      <a:ext cx="50649" cy="5064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75" name="타원 74">
                    <a:extLst>
                      <a:ext uri="{FF2B5EF4-FFF2-40B4-BE49-F238E27FC236}">
                        <a16:creationId xmlns:a16="http://schemas.microsoft.com/office/drawing/2014/main" id="{70DA5035-3297-48CD-B602-443946E1E0D3}"/>
                      </a:ext>
                    </a:extLst>
                  </p:cNvPr>
                  <p:cNvSpPr/>
                  <p:nvPr/>
                </p:nvSpPr>
                <p:spPr>
                  <a:xfrm>
                    <a:off x="2840336" y="2402114"/>
                    <a:ext cx="50649" cy="5064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aphicFrame>
                <p:nvGraphicFramePr>
                  <p:cNvPr id="76" name="개체 75">
                    <a:extLst>
                      <a:ext uri="{FF2B5EF4-FFF2-40B4-BE49-F238E27FC236}">
                        <a16:creationId xmlns:a16="http://schemas.microsoft.com/office/drawing/2014/main" id="{1175127A-3DF6-45CC-B11F-3858F931B8F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043113" y="2262188"/>
                  <a:ext cx="239712" cy="3238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81" name="Equation" r:id="rId32" imgW="152280" imgH="203040" progId="Equation.DSMT4">
                          <p:embed/>
                        </p:oleObj>
                      </mc:Choice>
                      <mc:Fallback>
                        <p:oleObj name="Equation" r:id="rId32" imgW="152280" imgH="203040" progId="Equation.DSMT4">
                          <p:embed/>
                          <p:pic>
                            <p:nvPicPr>
                              <p:cNvPr id="76" name="개체 75">
                                <a:extLst>
                                  <a:ext uri="{FF2B5EF4-FFF2-40B4-BE49-F238E27FC236}">
                                    <a16:creationId xmlns:a16="http://schemas.microsoft.com/office/drawing/2014/main" id="{1175127A-3DF6-45CC-B11F-3858F931B8FF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43113" y="2262188"/>
                                <a:ext cx="239712" cy="32385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7" name="개체 76">
                    <a:extLst>
                      <a:ext uri="{FF2B5EF4-FFF2-40B4-BE49-F238E27FC236}">
                        <a16:creationId xmlns:a16="http://schemas.microsoft.com/office/drawing/2014/main" id="{B296CE87-48D4-4769-801A-11A7FCC6AE1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311067" y="2592388"/>
                  <a:ext cx="261937" cy="32226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82" name="Equation" r:id="rId34" imgW="164880" imgH="203040" progId="Equation.DSMT4">
                          <p:embed/>
                        </p:oleObj>
                      </mc:Choice>
                      <mc:Fallback>
                        <p:oleObj name="Equation" r:id="rId34" imgW="164880" imgH="203040" progId="Equation.DSMT4">
                          <p:embed/>
                          <p:pic>
                            <p:nvPicPr>
                              <p:cNvPr id="77" name="개체 76">
                                <a:extLst>
                                  <a:ext uri="{FF2B5EF4-FFF2-40B4-BE49-F238E27FC236}">
                                    <a16:creationId xmlns:a16="http://schemas.microsoft.com/office/drawing/2014/main" id="{B296CE87-48D4-4769-801A-11A7FCC6AE13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311067" y="2592388"/>
                                <a:ext cx="261937" cy="3222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8" name="개체 77">
                    <a:extLst>
                      <a:ext uri="{FF2B5EF4-FFF2-40B4-BE49-F238E27FC236}">
                        <a16:creationId xmlns:a16="http://schemas.microsoft.com/office/drawing/2014/main" id="{AFC9C991-5F0C-457C-96EC-B0355AC443F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579688" y="2947988"/>
                  <a:ext cx="263525" cy="32226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83" name="Equation" r:id="rId36" imgW="164880" imgH="203040" progId="Equation.DSMT4">
                          <p:embed/>
                        </p:oleObj>
                      </mc:Choice>
                      <mc:Fallback>
                        <p:oleObj name="Equation" r:id="rId36" imgW="164880" imgH="203040" progId="Equation.DSMT4">
                          <p:embed/>
                          <p:pic>
                            <p:nvPicPr>
                              <p:cNvPr id="78" name="개체 77">
                                <a:extLst>
                                  <a:ext uri="{FF2B5EF4-FFF2-40B4-BE49-F238E27FC236}">
                                    <a16:creationId xmlns:a16="http://schemas.microsoft.com/office/drawing/2014/main" id="{AFC9C991-5F0C-457C-96EC-B0355AC443F0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579688" y="2947988"/>
                                <a:ext cx="263525" cy="3222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9" name="개체 78">
                    <a:extLst>
                      <a:ext uri="{FF2B5EF4-FFF2-40B4-BE49-F238E27FC236}">
                        <a16:creationId xmlns:a16="http://schemas.microsoft.com/office/drawing/2014/main" id="{87A1A6C8-4945-4121-BED8-9E3FB7AF86F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942892" y="2205038"/>
                  <a:ext cx="261937" cy="32226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84" name="Equation" r:id="rId38" imgW="164880" imgH="203040" progId="Equation.DSMT4">
                          <p:embed/>
                        </p:oleObj>
                      </mc:Choice>
                      <mc:Fallback>
                        <p:oleObj name="Equation" r:id="rId38" imgW="164880" imgH="203040" progId="Equation.DSMT4">
                          <p:embed/>
                          <p:pic>
                            <p:nvPicPr>
                              <p:cNvPr id="79" name="개체 78">
                                <a:extLst>
                                  <a:ext uri="{FF2B5EF4-FFF2-40B4-BE49-F238E27FC236}">
                                    <a16:creationId xmlns:a16="http://schemas.microsoft.com/office/drawing/2014/main" id="{87A1A6C8-4945-4121-BED8-9E3FB7AF86F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42892" y="2205038"/>
                                <a:ext cx="261937" cy="3222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80" name="개체 79">
                    <a:extLst>
                      <a:ext uri="{FF2B5EF4-FFF2-40B4-BE49-F238E27FC236}">
                        <a16:creationId xmlns:a16="http://schemas.microsoft.com/office/drawing/2014/main" id="{6805C81D-84DA-4D4D-A584-C6770F8BFEE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713136" y="2136780"/>
                  <a:ext cx="139700" cy="2428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85" name="Equation" r:id="rId40" imgW="88560" imgH="152280" progId="Equation.DSMT4">
                          <p:embed/>
                        </p:oleObj>
                      </mc:Choice>
                      <mc:Fallback>
                        <p:oleObj name="Equation" r:id="rId40" imgW="88560" imgH="152280" progId="Equation.DSMT4">
                          <p:embed/>
                          <p:pic>
                            <p:nvPicPr>
                              <p:cNvPr id="80" name="개체 79">
                                <a:extLst>
                                  <a:ext uri="{FF2B5EF4-FFF2-40B4-BE49-F238E27FC236}">
                                    <a16:creationId xmlns:a16="http://schemas.microsoft.com/office/drawing/2014/main" id="{6805C81D-84DA-4D4D-A584-C6770F8BFEE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713136" y="2136780"/>
                                <a:ext cx="139700" cy="24288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474CD64B-E75D-4F1D-B068-72F44F835896}"/>
                    </a:ext>
                  </a:extLst>
                </p:cNvPr>
                <p:cNvSpPr/>
                <p:nvPr/>
              </p:nvSpPr>
              <p:spPr>
                <a:xfrm>
                  <a:off x="7477525" y="3365539"/>
                  <a:ext cx="1419283" cy="1314861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113D7EC-0568-43C3-AAB7-F5FB89406557}"/>
                </a:ext>
              </a:extLst>
            </p:cNvPr>
            <p:cNvSpPr txBox="1"/>
            <p:nvPr/>
          </p:nvSpPr>
          <p:spPr>
            <a:xfrm>
              <a:off x="10068400" y="5542104"/>
              <a:ext cx="191872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50" dirty="0"/>
                <a:t>8 </a:t>
              </a:r>
              <a:r>
                <a:rPr lang="ko-KR" altLang="en-US" sz="1050" dirty="0" err="1"/>
                <a:t>equations</a:t>
              </a:r>
              <a:r>
                <a:rPr lang="ko-KR" altLang="en-US" sz="1050" dirty="0"/>
                <a:t> </a:t>
              </a:r>
              <a:r>
                <a:rPr lang="ko-KR" altLang="en-US" sz="1050" dirty="0" err="1"/>
                <a:t>are</a:t>
              </a:r>
              <a:r>
                <a:rPr lang="ko-KR" altLang="en-US" sz="1050" dirty="0"/>
                <a:t> </a:t>
              </a:r>
              <a:r>
                <a:rPr lang="ko-KR" altLang="en-US" sz="1050" dirty="0" err="1"/>
                <a:t>not</a:t>
              </a:r>
              <a:r>
                <a:rPr lang="ko-KR" altLang="en-US" sz="1050" dirty="0"/>
                <a:t> </a:t>
              </a:r>
              <a:r>
                <a:rPr lang="ko-KR" altLang="en-US" sz="1050" dirty="0" err="1"/>
                <a:t>independent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053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2D </a:t>
                </a:r>
                <a:r>
                  <a:rPr lang="en-US" altLang="ko-KR" dirty="0" err="1"/>
                  <a:t>homographies</a:t>
                </a:r>
                <a:r>
                  <a:rPr lang="en-US" altLang="ko-KR" dirty="0"/>
                  <a:t> (8 </a:t>
                </a:r>
                <a:r>
                  <a:rPr lang="en-US" altLang="ko-KR" dirty="0" err="1"/>
                  <a:t>dof</a:t>
                </a:r>
                <a:r>
                  <a:rPr lang="en-US" altLang="ko-KR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Minimum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points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lines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𝐀𝐡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b="1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r>
                  <a:rPr lang="en-US" altLang="ko-KR" dirty="0"/>
                  <a:t>3D </a:t>
                </a:r>
                <a:r>
                  <a:rPr lang="en-US" altLang="ko-KR" dirty="0" err="1"/>
                  <a:t>homographies</a:t>
                </a:r>
                <a:r>
                  <a:rPr lang="en-US" altLang="ko-KR" dirty="0"/>
                  <a:t> (15 </a:t>
                </a:r>
                <a:r>
                  <a:rPr lang="en-US" altLang="ko-KR" dirty="0" err="1"/>
                  <a:t>dof</a:t>
                </a:r>
                <a:r>
                  <a:rPr lang="en-US" altLang="ko-KR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Minimum of 5 points or 5 plane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r>
                  <a:rPr lang="en-US" altLang="ko-KR" dirty="0"/>
                  <a:t>2D affinities (6 </a:t>
                </a:r>
                <a:r>
                  <a:rPr lang="en-US" altLang="ko-KR" dirty="0" err="1"/>
                  <a:t>dof</a:t>
                </a:r>
                <a:r>
                  <a:rPr lang="en-US" altLang="ko-KR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Minimum of 3 points or lines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r>
                  <a:rPr lang="en-US" altLang="ko-KR" dirty="0"/>
                  <a:t>How about mixed configurations?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2 points and 2 lines (X)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 3 points and 1 line / 1 point and 3 lines (O)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996170"/>
          </a:xfrm>
        </p:spPr>
        <p:txBody>
          <a:bodyPr/>
          <a:lstStyle/>
          <a:p>
            <a:r>
              <a:rPr lang="en-US" altLang="ko-KR" dirty="0"/>
              <a:t>4.1 The Direct Linear Transformation (DLT) algorithm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4.1.4 Solutions from lines and other entities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55CA0-C03C-4478-89DD-6EDF12DA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F65AFA-2A68-4825-BA69-174EA09CD8F3}"/>
                  </a:ext>
                </a:extLst>
              </p:cNvPr>
              <p:cNvSpPr txBox="1"/>
              <p:nvPr/>
            </p:nvSpPr>
            <p:spPr>
              <a:xfrm>
                <a:off x="7463481" y="3132283"/>
                <a:ext cx="3669957" cy="1754326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 2D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Point/line 	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2 constraints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Conic 	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5 constraints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 3D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Point/plane	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3 constraints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F65AFA-2A68-4825-BA69-174EA09CD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481" y="3132283"/>
                <a:ext cx="3669957" cy="1754326"/>
              </a:xfrm>
              <a:prstGeom prst="rect">
                <a:avLst/>
              </a:prstGeom>
              <a:blipFill>
                <a:blip r:embed="rId3"/>
                <a:stretch>
                  <a:fillRect l="-828" t="-1724" b="-4138"/>
                </a:stretch>
              </a:blip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70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08796-749E-4E8A-8457-DDD5C64E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3600" b="1" dirty="0"/>
              <a:t>Contents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A6866-73BA-4E1A-9352-A9E8F857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	The Direct Linear Transformation (DLT) algorithm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		Different cost functions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	Statistical cost functions and Maximum Likelihood estimation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 	Transformation invariance and normalization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 	Iterative minimization methods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 	Experimental comparison of the algorithms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4.7 	Robust estimation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4.8 	Automatic computation of a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homography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4.9 	Closure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BE146-EE4A-4DB7-A89E-2728B60D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92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sz="2000" dirty="0"/>
                  <a:t>The case of three lines and one point is geometrically equivalent to four points, since the three lines define a triangle and the vertices of the triangle uniquely define three points.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sz="2000" dirty="0"/>
                  <a:t>Similarly the case of three points and a line is equivalent to four lines, and again the correspondence of four lines in general position (i.e. no three concurrent) uniquely determines a </a:t>
                </a:r>
                <a:r>
                  <a:rPr lang="en-US" altLang="ko-KR" sz="2000" dirty="0" err="1"/>
                  <a:t>homography</a:t>
                </a:r>
                <a:endParaRPr lang="en-US" altLang="ko-KR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sz="2000" dirty="0"/>
                  <a:t>The case of two points and two lines is equivalent to five lines with four concurrent, or five points with four collinear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ko-KR" altLang="en-US" sz="2000" dirty="0"/>
                  <a:t>  </a:t>
                </a:r>
                <a:r>
                  <a:rPr lang="en-US" altLang="ko-KR" sz="2000" dirty="0"/>
                  <a:t>degenerate configuration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29" r="-1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996170"/>
          </a:xfrm>
        </p:spPr>
        <p:txBody>
          <a:bodyPr/>
          <a:lstStyle/>
          <a:p>
            <a:r>
              <a:rPr lang="en-US" altLang="ko-KR" dirty="0"/>
              <a:t>4.1 The Direct Linear Transformation (DLT) algorithm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4.1.4 Solutions from lines and other entities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F6CA50-E49C-44BA-BD3A-F097EE7B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21" y="4302957"/>
            <a:ext cx="8327300" cy="205684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55CA0-C03C-4478-89DD-6EDF12DA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D54416-2FCD-4EF9-B823-AAE3CC08B736}"/>
              </a:ext>
            </a:extLst>
          </p:cNvPr>
          <p:cNvGrpSpPr/>
          <p:nvPr/>
        </p:nvGrpSpPr>
        <p:grpSpPr>
          <a:xfrm>
            <a:off x="1113888" y="4446172"/>
            <a:ext cx="1626853" cy="1498568"/>
            <a:chOff x="607261" y="4446172"/>
            <a:chExt cx="1626853" cy="1498568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73E5A0B-52F6-4747-97F7-E29370CB35CB}"/>
                </a:ext>
              </a:extLst>
            </p:cNvPr>
            <p:cNvCxnSpPr/>
            <p:nvPr/>
          </p:nvCxnSpPr>
          <p:spPr>
            <a:xfrm flipV="1">
              <a:off x="675446" y="4471088"/>
              <a:ext cx="902043" cy="9020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F2DD023-041D-4EC0-82AC-54BEFB1EE002}"/>
                </a:ext>
              </a:extLst>
            </p:cNvPr>
            <p:cNvCxnSpPr>
              <a:cxnSpLocks/>
            </p:cNvCxnSpPr>
            <p:nvPr/>
          </p:nvCxnSpPr>
          <p:spPr>
            <a:xfrm>
              <a:off x="607261" y="5019500"/>
              <a:ext cx="1166573" cy="838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BF81446-91CB-48B9-AE4C-CD2FEB3F2E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6973" y="4446172"/>
              <a:ext cx="278701" cy="1498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2347316-7E67-4D91-AD26-7237E8DBE380}"/>
                </a:ext>
              </a:extLst>
            </p:cNvPr>
            <p:cNvSpPr/>
            <p:nvPr/>
          </p:nvSpPr>
          <p:spPr>
            <a:xfrm>
              <a:off x="1371736" y="4607891"/>
              <a:ext cx="76201" cy="7620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D48FD64-E38A-4500-90FB-5F280DEA5BB6}"/>
                </a:ext>
              </a:extLst>
            </p:cNvPr>
            <p:cNvSpPr/>
            <p:nvPr/>
          </p:nvSpPr>
          <p:spPr>
            <a:xfrm>
              <a:off x="816902" y="5163244"/>
              <a:ext cx="76201" cy="7620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27D316B-DFD3-4D01-A436-8E11AB1AACD7}"/>
                </a:ext>
              </a:extLst>
            </p:cNvPr>
            <p:cNvSpPr/>
            <p:nvPr/>
          </p:nvSpPr>
          <p:spPr>
            <a:xfrm>
              <a:off x="1573651" y="5709345"/>
              <a:ext cx="76201" cy="7620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AD15A78-8EAF-4086-BBDB-C445232CD6AE}"/>
                </a:ext>
              </a:extLst>
            </p:cNvPr>
            <p:cNvSpPr/>
            <p:nvPr/>
          </p:nvSpPr>
          <p:spPr>
            <a:xfrm>
              <a:off x="2157913" y="5117525"/>
              <a:ext cx="76201" cy="762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105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9251-AF10-449D-8569-67AC9090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A00F-92EF-4C57-854B-B5DE4ACB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Cost functions which may be minimized in order to determine </a:t>
            </a:r>
            <a:r>
              <a:rPr lang="en-US" altLang="ko-KR" b="1" dirty="0"/>
              <a:t>H</a:t>
            </a:r>
            <a:r>
              <a:rPr lang="en-US" altLang="ko-KR" dirty="0"/>
              <a:t> for over-determined solutions</a:t>
            </a:r>
          </a:p>
          <a:p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Algebraic distance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Geometric distance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 Transfer error, Symmetric transfer error, Reprojection error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Sampson error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E8D48-C7DB-4178-89F3-EB9D7A35B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4.2 Different cost functions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05BDF8-FE79-462F-A6D2-B9463F13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6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F210CB-A34C-4546-ACDD-87E3FB3B1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DLT minimizes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𝐀𝐡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Residual (algebraic error) vector: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endParaRPr lang="en-US" altLang="ko-KR" b="1" dirty="0"/>
              </a:p>
              <a:p>
                <a:pPr lvl="1"/>
                <a:r>
                  <a:rPr lang="en-US" altLang="ko-KR" dirty="0"/>
                  <a:t> Error associated with each correspondence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 General algebraic distance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 total algebraic distance error:</a:t>
                </a:r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Has no geometrical and statistical meaning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However, with good normalization it works satisfactory, so it can be used for initialization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F210CB-A34C-4546-ACDD-87E3FB3B1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10" b="-5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3AAE0A3C-0FF2-4E0E-AB75-C954E1708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396" y="3022583"/>
            <a:ext cx="6283208" cy="7943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E5262F-EF44-4BA4-998B-A3CB1171F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553" y="4099962"/>
            <a:ext cx="6268895" cy="4436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745EB4-50F6-41BD-9736-119EB19D6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773" y="5055303"/>
            <a:ext cx="4966454" cy="6583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947008-04BD-4693-AE14-94BF01D3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29DA9-216E-4FFA-9A9B-8E9D323E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5FE1E3-D5A0-4918-ACA5-853CF54FD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4.2 Different cost functions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2C3AFF4-603A-45E1-AAA5-AF6960D1F2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1212896"/>
            <a:ext cx="10515599" cy="424732"/>
          </a:xfrm>
        </p:spPr>
        <p:txBody>
          <a:bodyPr/>
          <a:lstStyle/>
          <a:p>
            <a:r>
              <a:rPr lang="en-US" altLang="ko-KR" dirty="0"/>
              <a:t>4.2.1 Algebraic distance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21F4AC-4576-4C68-B179-436D2DCE9343}"/>
              </a:ext>
            </a:extLst>
          </p:cNvPr>
          <p:cNvSpPr txBox="1"/>
          <p:nvPr/>
        </p:nvSpPr>
        <p:spPr>
          <a:xfrm>
            <a:off x="9082216" y="5046340"/>
            <a:ext cx="2829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linear</a:t>
            </a:r>
            <a:r>
              <a:rPr lang="ko-KR" altLang="en-US" dirty="0"/>
              <a:t>(</a:t>
            </a:r>
            <a:r>
              <a:rPr lang="ko-KR" altLang="en-US" dirty="0" err="1"/>
              <a:t>unique</a:t>
            </a:r>
            <a:r>
              <a:rPr lang="ko-KR" altLang="en-US" dirty="0"/>
              <a:t>) </a:t>
            </a:r>
            <a:r>
              <a:rPr lang="ko-KR" altLang="en-US" dirty="0" err="1"/>
              <a:t>solution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computational</a:t>
            </a:r>
            <a:r>
              <a:rPr lang="ko-KR" altLang="en-US" dirty="0"/>
              <a:t> </a:t>
            </a:r>
            <a:r>
              <a:rPr lang="ko-KR" altLang="en-US" dirty="0" err="1"/>
              <a:t>cheapness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50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9659F-84C6-4684-86FB-33AD22EF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 error (error in one image)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Symmetric transfer error (error in both images)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4.2 Different cost functions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4.2.2 Geometric distance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4A48C-37EE-46D2-962B-222DF58E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B423F01-B294-403A-9B3B-5683C7B49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593265"/>
              </p:ext>
            </p:extLst>
          </p:nvPr>
        </p:nvGraphicFramePr>
        <p:xfrm>
          <a:off x="5210969" y="2359025"/>
          <a:ext cx="17700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888840" imgH="342720" progId="Equation.DSMT4">
                  <p:embed/>
                </p:oleObj>
              </mc:Choice>
              <mc:Fallback>
                <p:oleObj name="Equation" r:id="rId3" imgW="888840" imgH="34272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B423F01-B294-403A-9B3B-5683C7B49C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0969" y="2359025"/>
                        <a:ext cx="1770062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190F7403-42A2-43B4-AC0F-B49327401C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552973"/>
              </p:ext>
            </p:extLst>
          </p:nvPr>
        </p:nvGraphicFramePr>
        <p:xfrm>
          <a:off x="4312444" y="4695825"/>
          <a:ext cx="356711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790640" imgH="355320" progId="Equation.DSMT4">
                  <p:embed/>
                </p:oleObj>
              </mc:Choice>
              <mc:Fallback>
                <p:oleObj name="Equation" r:id="rId5" imgW="1790640" imgH="35532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190F7403-42A2-43B4-AC0F-B49327401C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2444" y="4695825"/>
                        <a:ext cx="3567112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63F3A6AC-BE08-47DA-9E2E-C1925E279E4F}"/>
              </a:ext>
            </a:extLst>
          </p:cNvPr>
          <p:cNvGrpSpPr/>
          <p:nvPr/>
        </p:nvGrpSpPr>
        <p:grpSpPr>
          <a:xfrm>
            <a:off x="7879556" y="2417349"/>
            <a:ext cx="2037737" cy="1248602"/>
            <a:chOff x="6903148" y="1611843"/>
            <a:chExt cx="2037737" cy="1248602"/>
          </a:xfrm>
        </p:grpSpPr>
        <p:pic>
          <p:nvPicPr>
            <p:cNvPr id="39938" name="Picture 2" descr="C. Calibration Patterns - Learning OpenCV 3 [Book]">
              <a:extLst>
                <a:ext uri="{FF2B5EF4-FFF2-40B4-BE49-F238E27FC236}">
                  <a16:creationId xmlns:a16="http://schemas.microsoft.com/office/drawing/2014/main" id="{CC57219B-8EB5-46EF-BE50-942E1C1BD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0139" y="1989474"/>
              <a:ext cx="1243754" cy="870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807892-3288-4B0D-B8AF-8A8429278645}"/>
                </a:ext>
              </a:extLst>
            </p:cNvPr>
            <p:cNvSpPr txBox="1"/>
            <p:nvPr/>
          </p:nvSpPr>
          <p:spPr>
            <a:xfrm>
              <a:off x="6903148" y="1611843"/>
              <a:ext cx="2037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e.g. calibration pattern</a:t>
              </a:r>
              <a:endParaRPr lang="ko-KR" altLang="en-US" sz="1600" dirty="0"/>
            </a:p>
          </p:txBody>
        </p:sp>
      </p:grpSp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73191783-D218-4922-A3DD-4FF27B6122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324203"/>
              </p:ext>
            </p:extLst>
          </p:nvPr>
        </p:nvGraphicFramePr>
        <p:xfrm>
          <a:off x="3845121" y="3244085"/>
          <a:ext cx="3135910" cy="682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8" imgW="1574640" imgH="342720" progId="Equation.DSMT4">
                  <p:embed/>
                </p:oleObj>
              </mc:Choice>
              <mc:Fallback>
                <p:oleObj name="Equation" r:id="rId8" imgW="1574640" imgH="34272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73191783-D218-4922-A3DD-4FF27B6122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45121" y="3244085"/>
                        <a:ext cx="3135910" cy="682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56BCF28B-1A42-42FD-92EC-695A4F11C3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773808"/>
              </p:ext>
            </p:extLst>
          </p:nvPr>
        </p:nvGraphicFramePr>
        <p:xfrm>
          <a:off x="2947194" y="5516236"/>
          <a:ext cx="49323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0" imgW="2476440" imgH="355320" progId="Equation.DSMT4">
                  <p:embed/>
                </p:oleObj>
              </mc:Choice>
              <mc:Fallback>
                <p:oleObj name="Equation" r:id="rId10" imgW="2476440" imgH="355320" progId="Equation.DSMT4">
                  <p:embed/>
                  <p:pic>
                    <p:nvPicPr>
                      <p:cNvPr id="19" name="개체 18">
                        <a:extLst>
                          <a:ext uri="{FF2B5EF4-FFF2-40B4-BE49-F238E27FC236}">
                            <a16:creationId xmlns:a16="http://schemas.microsoft.com/office/drawing/2014/main" id="{56BCF28B-1A42-42FD-92EC-695A4F11C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47194" y="5516236"/>
                        <a:ext cx="4932362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57C57E73-94EC-4D7C-AE61-48AFE5FB165D}"/>
              </a:ext>
            </a:extLst>
          </p:cNvPr>
          <p:cNvGrpSpPr/>
          <p:nvPr/>
        </p:nvGrpSpPr>
        <p:grpSpPr>
          <a:xfrm>
            <a:off x="9005146" y="195179"/>
            <a:ext cx="3020455" cy="1555286"/>
            <a:chOff x="8940886" y="2347784"/>
            <a:chExt cx="3020455" cy="1555286"/>
          </a:xfrm>
        </p:grpSpPr>
        <p:graphicFrame>
          <p:nvGraphicFramePr>
            <p:cNvPr id="24" name="개체 23">
              <a:extLst>
                <a:ext uri="{FF2B5EF4-FFF2-40B4-BE49-F238E27FC236}">
                  <a16:creationId xmlns:a16="http://schemas.microsoft.com/office/drawing/2014/main" id="{C0559C9E-A949-4B15-B623-398EBE1212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59635" y="2409863"/>
            <a:ext cx="2778315" cy="1456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Equation" r:id="rId12" imgW="1625400" imgH="850680" progId="Equation.DSMT4">
                    <p:embed/>
                  </p:oleObj>
                </mc:Choice>
                <mc:Fallback>
                  <p:oleObj name="Equation" r:id="rId12" imgW="1625400" imgH="850680" progId="Equation.DSMT4">
                    <p:embed/>
                    <p:pic>
                      <p:nvPicPr>
                        <p:cNvPr id="24" name="개체 23">
                          <a:extLst>
                            <a:ext uri="{FF2B5EF4-FFF2-40B4-BE49-F238E27FC236}">
                              <a16:creationId xmlns:a16="http://schemas.microsoft.com/office/drawing/2014/main" id="{C0559C9E-A949-4B15-B623-398EBE1212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059635" y="2409863"/>
                          <a:ext cx="2778315" cy="14561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66B1ABB-5CA0-48AB-AB4D-67B9899F9EB1}"/>
                </a:ext>
              </a:extLst>
            </p:cNvPr>
            <p:cNvSpPr/>
            <p:nvPr/>
          </p:nvSpPr>
          <p:spPr>
            <a:xfrm>
              <a:off x="8940886" y="2347784"/>
              <a:ext cx="3020455" cy="1555286"/>
            </a:xfrm>
            <a:prstGeom prst="rect">
              <a:avLst/>
            </a:prstGeom>
            <a:noFill/>
            <a:ln>
              <a:solidFill>
                <a:srgbClr val="29C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9" name="개체 38">
            <a:extLst>
              <a:ext uri="{FF2B5EF4-FFF2-40B4-BE49-F238E27FC236}">
                <a16:creationId xmlns:a16="http://schemas.microsoft.com/office/drawing/2014/main" id="{70F2047C-B603-45C6-9DDC-5C6815272E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694336"/>
              </p:ext>
            </p:extLst>
          </p:nvPr>
        </p:nvGraphicFramePr>
        <p:xfrm>
          <a:off x="7107563" y="4165600"/>
          <a:ext cx="2682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4" imgW="1346040" imgH="215640" progId="Equation.DSMT4">
                  <p:embed/>
                </p:oleObj>
              </mc:Choice>
              <mc:Fallback>
                <p:oleObj name="Equation" r:id="rId14" imgW="1346040" imgH="215640" progId="Equation.DSMT4">
                  <p:embed/>
                  <p:pic>
                    <p:nvPicPr>
                      <p:cNvPr id="39" name="개체 38">
                        <a:extLst>
                          <a:ext uri="{FF2B5EF4-FFF2-40B4-BE49-F238E27FC236}">
                            <a16:creationId xmlns:a16="http://schemas.microsoft.com/office/drawing/2014/main" id="{70F2047C-B603-45C6-9DDC-5C6815272E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07563" y="4165600"/>
                        <a:ext cx="26828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1766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85029D-37C4-4C14-9E68-65C783A5E9F1}"/>
              </a:ext>
            </a:extLst>
          </p:cNvPr>
          <p:cNvGrpSpPr/>
          <p:nvPr/>
        </p:nvGrpSpPr>
        <p:grpSpPr>
          <a:xfrm>
            <a:off x="9024516" y="4473880"/>
            <a:ext cx="2198482" cy="170994"/>
            <a:chOff x="2299421" y="3692489"/>
            <a:chExt cx="2198482" cy="17099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43BE5BA-4D9A-4D21-B25F-66853F2FB527}"/>
                </a:ext>
              </a:extLst>
            </p:cNvPr>
            <p:cNvCxnSpPr>
              <a:stCxn id="23" idx="6"/>
              <a:endCxn id="46" idx="2"/>
            </p:cNvCxnSpPr>
            <p:nvPr/>
          </p:nvCxnSpPr>
          <p:spPr>
            <a:xfrm flipV="1">
              <a:off x="4135333" y="3767441"/>
              <a:ext cx="362570" cy="9604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1B07BD1-E25D-45A1-9EAD-D66CF0C5D48E}"/>
                </a:ext>
              </a:extLst>
            </p:cNvPr>
            <p:cNvCxnSpPr>
              <a:stCxn id="27" idx="7"/>
              <a:endCxn id="43" idx="3"/>
            </p:cNvCxnSpPr>
            <p:nvPr/>
          </p:nvCxnSpPr>
          <p:spPr>
            <a:xfrm>
              <a:off x="2299421" y="3692489"/>
              <a:ext cx="416393" cy="11190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Reprojection error</a:t>
                </a:r>
              </a:p>
              <a:p>
                <a:pPr lvl="1"/>
                <a:r>
                  <a:rPr lang="en-US" altLang="ko-KR" dirty="0"/>
                  <a:t>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acc>
                  </m:oMath>
                </a14:m>
                <a:r>
                  <a:rPr lang="en-US" altLang="ko-KR" dirty="0"/>
                  <a:t> and pairs of perfectly matched points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/>
                  <a:t> simultaneously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/>
                  <a:t> </a:t>
                </a:r>
                <a:r>
                  <a:rPr lang="en-US" altLang="ko-KR" dirty="0"/>
                  <a:t>We wish to estimate a point on the world 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↔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dirty="0"/>
                  <a:t> which is then </a:t>
                </a:r>
                <a:r>
                  <a:rPr lang="en-US" altLang="ko-KR" i="1" dirty="0" err="1"/>
                  <a:t>reprojected</a:t>
                </a:r>
                <a:r>
                  <a:rPr lang="en-US" altLang="ko-KR" dirty="0"/>
                  <a:t> to the estimated perfectly matched correspondence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↔ 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4.2 Different cost functions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4.2.3 Reprojection error – both images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9C5A2-57A2-49F6-B954-B1E4434E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5DF12A8E-5853-47B5-B879-10BDC608D4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383671"/>
              </p:ext>
            </p:extLst>
          </p:nvPr>
        </p:nvGraphicFramePr>
        <p:xfrm>
          <a:off x="2711295" y="2954565"/>
          <a:ext cx="57673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2895480" imgH="342720" progId="Equation.DSMT4">
                  <p:embed/>
                </p:oleObj>
              </mc:Choice>
              <mc:Fallback>
                <p:oleObj name="Equation" r:id="rId4" imgW="2895480" imgH="34272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5DF12A8E-5853-47B5-B879-10BDC608D4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1295" y="2954565"/>
                        <a:ext cx="5767388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8FE15B2E-5244-48F2-9CC2-28922B544E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53857"/>
              </p:ext>
            </p:extLst>
          </p:nvPr>
        </p:nvGraphicFramePr>
        <p:xfrm>
          <a:off x="403965" y="3718410"/>
          <a:ext cx="80930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4063680" imgH="342720" progId="Equation.DSMT4">
                  <p:embed/>
                </p:oleObj>
              </mc:Choice>
              <mc:Fallback>
                <p:oleObj name="Equation" r:id="rId6" imgW="4063680" imgH="34272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8FE15B2E-5244-48F2-9CC2-28922B544E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965" y="3718410"/>
                        <a:ext cx="8093075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811C88-058E-4B51-8D84-90FE5920FD8F}"/>
              </a:ext>
            </a:extLst>
          </p:cNvPr>
          <p:cNvGrpSpPr/>
          <p:nvPr/>
        </p:nvGrpSpPr>
        <p:grpSpPr>
          <a:xfrm>
            <a:off x="9005146" y="195179"/>
            <a:ext cx="3020455" cy="1555286"/>
            <a:chOff x="8940886" y="2347784"/>
            <a:chExt cx="3020455" cy="1555286"/>
          </a:xfrm>
        </p:grpSpPr>
        <p:graphicFrame>
          <p:nvGraphicFramePr>
            <p:cNvPr id="15" name="개체 14">
              <a:extLst>
                <a:ext uri="{FF2B5EF4-FFF2-40B4-BE49-F238E27FC236}">
                  <a16:creationId xmlns:a16="http://schemas.microsoft.com/office/drawing/2014/main" id="{54CDF398-6BFD-4A90-BCE4-A4B745F2B9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59635" y="2409863"/>
            <a:ext cx="2778315" cy="1456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Equation" r:id="rId8" imgW="1625400" imgH="850680" progId="Equation.DSMT4">
                    <p:embed/>
                  </p:oleObj>
                </mc:Choice>
                <mc:Fallback>
                  <p:oleObj name="Equation" r:id="rId8" imgW="1625400" imgH="850680" progId="Equation.DSMT4">
                    <p:embed/>
                    <p:pic>
                      <p:nvPicPr>
                        <p:cNvPr id="15" name="개체 14">
                          <a:extLst>
                            <a:ext uri="{FF2B5EF4-FFF2-40B4-BE49-F238E27FC236}">
                              <a16:creationId xmlns:a16="http://schemas.microsoft.com/office/drawing/2014/main" id="{54CDF398-6BFD-4A90-BCE4-A4B745F2B9C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059635" y="2409863"/>
                          <a:ext cx="2778315" cy="14561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7611DAB-14C3-4D29-B48C-3334C02CB804}"/>
                </a:ext>
              </a:extLst>
            </p:cNvPr>
            <p:cNvSpPr/>
            <p:nvPr/>
          </p:nvSpPr>
          <p:spPr>
            <a:xfrm>
              <a:off x="8940886" y="2347784"/>
              <a:ext cx="3020455" cy="1555286"/>
            </a:xfrm>
            <a:prstGeom prst="rect">
              <a:avLst/>
            </a:prstGeom>
            <a:noFill/>
            <a:ln>
              <a:solidFill>
                <a:srgbClr val="29C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9F30749-B1E0-4D11-A67B-50E14462BBB2}"/>
              </a:ext>
            </a:extLst>
          </p:cNvPr>
          <p:cNvGrpSpPr/>
          <p:nvPr/>
        </p:nvGrpSpPr>
        <p:grpSpPr>
          <a:xfrm>
            <a:off x="8535157" y="2039684"/>
            <a:ext cx="3548177" cy="3067852"/>
            <a:chOff x="8577689" y="2039684"/>
            <a:chExt cx="3548177" cy="306785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1E4F8C-07FB-48A6-81DB-D9F4CAE10E17}"/>
                </a:ext>
              </a:extLst>
            </p:cNvPr>
            <p:cNvSpPr/>
            <p:nvPr/>
          </p:nvSpPr>
          <p:spPr>
            <a:xfrm>
              <a:off x="10507499" y="4136494"/>
              <a:ext cx="1618367" cy="97104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AEA5D3C-DC9F-49DE-83F3-A1F8F96AAA67}"/>
                </a:ext>
              </a:extLst>
            </p:cNvPr>
            <p:cNvSpPr/>
            <p:nvPr/>
          </p:nvSpPr>
          <p:spPr>
            <a:xfrm>
              <a:off x="9386873" y="2039684"/>
              <a:ext cx="1929810" cy="115791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C58AAF7-3C34-47BB-8CA1-74DAD678865A}"/>
                </a:ext>
              </a:extLst>
            </p:cNvPr>
            <p:cNvSpPr/>
            <p:nvPr/>
          </p:nvSpPr>
          <p:spPr>
            <a:xfrm>
              <a:off x="8577689" y="4136494"/>
              <a:ext cx="1618367" cy="97104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195487C-7CA5-4D63-B130-A50792F24D76}"/>
                </a:ext>
              </a:extLst>
            </p:cNvPr>
            <p:cNvGrpSpPr/>
            <p:nvPr/>
          </p:nvGrpSpPr>
          <p:grpSpPr>
            <a:xfrm>
              <a:off x="10590161" y="4529621"/>
              <a:ext cx="312799" cy="276225"/>
              <a:chOff x="3305876" y="4381504"/>
              <a:chExt cx="312799" cy="276225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E0B6E1B6-A4D3-4787-8772-44A4A495B2F1}"/>
                  </a:ext>
                </a:extLst>
              </p:cNvPr>
              <p:cNvSpPr/>
              <p:nvPr/>
            </p:nvSpPr>
            <p:spPr>
              <a:xfrm flipV="1">
                <a:off x="3572956" y="44738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24" name="개체 23">
                <a:extLst>
                  <a:ext uri="{FF2B5EF4-FFF2-40B4-BE49-F238E27FC236}">
                    <a16:creationId xmlns:a16="http://schemas.microsoft.com/office/drawing/2014/main" id="{CF5D44FB-9E49-4501-B067-8A0B14BB75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3629739"/>
                  </p:ext>
                </p:extLst>
              </p:nvPr>
            </p:nvGraphicFramePr>
            <p:xfrm>
              <a:off x="3305876" y="4381504"/>
              <a:ext cx="255588" cy="276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7" name="Equation" r:id="rId10" imgW="152280" imgH="164880" progId="Equation.DSMT4">
                      <p:embed/>
                    </p:oleObj>
                  </mc:Choice>
                  <mc:Fallback>
                    <p:oleObj name="Equation" r:id="rId10" imgW="152280" imgH="164880" progId="Equation.DSMT4">
                      <p:embed/>
                      <p:pic>
                        <p:nvPicPr>
                          <p:cNvPr id="24" name="개체 23">
                            <a:extLst>
                              <a:ext uri="{FF2B5EF4-FFF2-40B4-BE49-F238E27FC236}">
                                <a16:creationId xmlns:a16="http://schemas.microsoft.com/office/drawing/2014/main" id="{CF5D44FB-9E49-4501-B067-8A0B14BB75C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305876" y="4381504"/>
                            <a:ext cx="255588" cy="2762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8DF6109-74A5-48D3-98AB-BC4442886B4C}"/>
                </a:ext>
              </a:extLst>
            </p:cNvPr>
            <p:cNvGrpSpPr/>
            <p:nvPr/>
          </p:nvGrpSpPr>
          <p:grpSpPr>
            <a:xfrm>
              <a:off x="8824249" y="4434856"/>
              <a:ext cx="249494" cy="208274"/>
              <a:chOff x="1539964" y="4286739"/>
              <a:chExt cx="249494" cy="208274"/>
            </a:xfrm>
          </p:grpSpPr>
          <p:graphicFrame>
            <p:nvGraphicFramePr>
              <p:cNvPr id="26" name="개체 25">
                <a:extLst>
                  <a:ext uri="{FF2B5EF4-FFF2-40B4-BE49-F238E27FC236}">
                    <a16:creationId xmlns:a16="http://schemas.microsoft.com/office/drawing/2014/main" id="{FABF472C-581B-4FD4-B3ED-434AD06880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3309633"/>
                  </p:ext>
                </p:extLst>
              </p:nvPr>
            </p:nvGraphicFramePr>
            <p:xfrm>
              <a:off x="1539964" y="4302929"/>
              <a:ext cx="192084" cy="1920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8" name="Equation" r:id="rId12" imgW="114120" imgH="114120" progId="Equation.DSMT4">
                      <p:embed/>
                    </p:oleObj>
                  </mc:Choice>
                  <mc:Fallback>
                    <p:oleObj name="Equation" r:id="rId12" imgW="114120" imgH="114120" progId="Equation.DSMT4">
                      <p:embed/>
                      <p:pic>
                        <p:nvPicPr>
                          <p:cNvPr id="26" name="개체 25">
                            <a:extLst>
                              <a:ext uri="{FF2B5EF4-FFF2-40B4-BE49-F238E27FC236}">
                                <a16:creationId xmlns:a16="http://schemas.microsoft.com/office/drawing/2014/main" id="{FABF472C-581B-4FD4-B3ED-434AD068803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539964" y="4302929"/>
                            <a:ext cx="192084" cy="19208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3881F4CE-2E2C-4FDE-8BF1-19CC8EFE5A3E}"/>
                  </a:ext>
                </a:extLst>
              </p:cNvPr>
              <p:cNvSpPr/>
              <p:nvPr/>
            </p:nvSpPr>
            <p:spPr>
              <a:xfrm flipV="1">
                <a:off x="1743739" y="42867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46F9005-FEF3-4785-8B37-4D6FB03CE861}"/>
              </a:ext>
            </a:extLst>
          </p:cNvPr>
          <p:cNvGrpSpPr/>
          <p:nvPr/>
        </p:nvGrpSpPr>
        <p:grpSpPr>
          <a:xfrm>
            <a:off x="9434214" y="2522069"/>
            <a:ext cx="2743013" cy="2229786"/>
            <a:chOff x="9476746" y="2522069"/>
            <a:chExt cx="2743013" cy="2229786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7C99EDA-5EE1-4F02-AC60-5362E222E7BE}"/>
                </a:ext>
              </a:extLst>
            </p:cNvPr>
            <p:cNvGrpSpPr/>
            <p:nvPr/>
          </p:nvGrpSpPr>
          <p:grpSpPr>
            <a:xfrm>
              <a:off x="9476746" y="2522069"/>
              <a:ext cx="2140557" cy="2229786"/>
              <a:chOff x="9476746" y="2522069"/>
              <a:chExt cx="2140557" cy="2229786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E6A5D76-9663-4188-B057-E7FF686E737E}"/>
                  </a:ext>
                </a:extLst>
              </p:cNvPr>
              <p:cNvGrpSpPr/>
              <p:nvPr/>
            </p:nvGrpSpPr>
            <p:grpSpPr>
              <a:xfrm>
                <a:off x="9499606" y="2522069"/>
                <a:ext cx="1772619" cy="2057023"/>
                <a:chOff x="2215321" y="2522069"/>
                <a:chExt cx="1772619" cy="2057023"/>
              </a:xfrm>
            </p:grpSpPr>
            <p:cxnSp>
              <p:nvCxnSpPr>
                <p:cNvPr id="35" name="직선 화살표 연결선 34">
                  <a:extLst>
                    <a:ext uri="{FF2B5EF4-FFF2-40B4-BE49-F238E27FC236}">
                      <a16:creationId xmlns:a16="http://schemas.microsoft.com/office/drawing/2014/main" id="{45E85FFA-1AC9-4756-A632-3EFDD34F8EA8}"/>
                    </a:ext>
                  </a:extLst>
                </p:cNvPr>
                <p:cNvCxnSpPr>
                  <a:cxnSpLocks/>
                  <a:stCxn id="29" idx="1"/>
                  <a:endCxn id="43" idx="4"/>
                </p:cNvCxnSpPr>
                <p:nvPr/>
              </p:nvCxnSpPr>
              <p:spPr>
                <a:xfrm flipH="1">
                  <a:off x="2215321" y="2522069"/>
                  <a:ext cx="534459" cy="2057023"/>
                </a:xfrm>
                <a:prstGeom prst="straightConnector1">
                  <a:avLst/>
                </a:prstGeom>
                <a:ln>
                  <a:solidFill>
                    <a:srgbClr val="FF006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3A64C600-DCBD-41DF-89E5-C35E46C67BCE}"/>
                    </a:ext>
                  </a:extLst>
                </p:cNvPr>
                <p:cNvCxnSpPr>
                  <a:cxnSpLocks/>
                  <a:stCxn id="29" idx="7"/>
                  <a:endCxn id="46" idx="3"/>
                </p:cNvCxnSpPr>
                <p:nvPr/>
              </p:nvCxnSpPr>
              <p:spPr>
                <a:xfrm>
                  <a:off x="2812859" y="2522069"/>
                  <a:ext cx="1175081" cy="2010599"/>
                </a:xfrm>
                <a:prstGeom prst="straightConnector1">
                  <a:avLst/>
                </a:prstGeom>
                <a:ln>
                  <a:solidFill>
                    <a:srgbClr val="FF006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E7BDF24E-CB35-40DB-A332-1F111800C32B}"/>
                  </a:ext>
                </a:extLst>
              </p:cNvPr>
              <p:cNvGrpSpPr/>
              <p:nvPr/>
            </p:nvGrpSpPr>
            <p:grpSpPr>
              <a:xfrm>
                <a:off x="9476746" y="4391943"/>
                <a:ext cx="2140557" cy="359912"/>
                <a:chOff x="9476746" y="4391943"/>
                <a:chExt cx="2140557" cy="359912"/>
              </a:xfrm>
            </p:grpSpPr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2A9991BC-413A-4B23-9CE9-3CE0E20CC20B}"/>
                    </a:ext>
                  </a:extLst>
                </p:cNvPr>
                <p:cNvGrpSpPr/>
                <p:nvPr/>
              </p:nvGrpSpPr>
              <p:grpSpPr>
                <a:xfrm>
                  <a:off x="9476746" y="4474042"/>
                  <a:ext cx="311199" cy="277813"/>
                  <a:chOff x="2192461" y="4325925"/>
                  <a:chExt cx="311199" cy="277813"/>
                </a:xfrm>
              </p:grpSpPr>
              <p:graphicFrame>
                <p:nvGraphicFramePr>
                  <p:cNvPr id="42" name="개체 41">
                    <a:extLst>
                      <a:ext uri="{FF2B5EF4-FFF2-40B4-BE49-F238E27FC236}">
                        <a16:creationId xmlns:a16="http://schemas.microsoft.com/office/drawing/2014/main" id="{A370240A-6253-4331-AFAF-4C8CCCB35D4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31779185"/>
                      </p:ext>
                    </p:extLst>
                  </p:nvPr>
                </p:nvGraphicFramePr>
                <p:xfrm>
                  <a:off x="2311572" y="4325925"/>
                  <a:ext cx="192088" cy="2778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319" name="Equation" r:id="rId14" imgW="114120" imgH="164880" progId="Equation.DSMT4">
                          <p:embed/>
                        </p:oleObj>
                      </mc:Choice>
                      <mc:Fallback>
                        <p:oleObj name="Equation" r:id="rId14" imgW="114120" imgH="164880" progId="Equation.DSMT4">
                          <p:embed/>
                          <p:pic>
                            <p:nvPicPr>
                              <p:cNvPr id="42" name="개체 41">
                                <a:extLst>
                                  <a:ext uri="{FF2B5EF4-FFF2-40B4-BE49-F238E27FC236}">
                                    <a16:creationId xmlns:a16="http://schemas.microsoft.com/office/drawing/2014/main" id="{A370240A-6253-4331-AFAF-4C8CCCB35D4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311572" y="4325925"/>
                                <a:ext cx="192088" cy="27781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3" name="타원 42">
                    <a:extLst>
                      <a:ext uri="{FF2B5EF4-FFF2-40B4-BE49-F238E27FC236}">
                        <a16:creationId xmlns:a16="http://schemas.microsoft.com/office/drawing/2014/main" id="{E3FDC6F0-1A35-4701-9E6D-92157B04CD74}"/>
                      </a:ext>
                    </a:extLst>
                  </p:cNvPr>
                  <p:cNvSpPr/>
                  <p:nvPr/>
                </p:nvSpPr>
                <p:spPr>
                  <a:xfrm flipV="1">
                    <a:off x="2192461" y="4430975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C99B00CA-87FE-41E9-91BE-5A2170783BA3}"/>
                    </a:ext>
                  </a:extLst>
                </p:cNvPr>
                <p:cNvGrpSpPr/>
                <p:nvPr/>
              </p:nvGrpSpPr>
              <p:grpSpPr>
                <a:xfrm>
                  <a:off x="11265530" y="4391943"/>
                  <a:ext cx="351773" cy="276225"/>
                  <a:chOff x="3981245" y="4243826"/>
                  <a:chExt cx="351773" cy="276225"/>
                </a:xfrm>
              </p:grpSpPr>
              <p:graphicFrame>
                <p:nvGraphicFramePr>
                  <p:cNvPr id="45" name="개체 44">
                    <a:extLst>
                      <a:ext uri="{FF2B5EF4-FFF2-40B4-BE49-F238E27FC236}">
                        <a16:creationId xmlns:a16="http://schemas.microsoft.com/office/drawing/2014/main" id="{216C321C-4F28-4385-836D-0D64B44A158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37149791"/>
                      </p:ext>
                    </p:extLst>
                  </p:nvPr>
                </p:nvGraphicFramePr>
                <p:xfrm>
                  <a:off x="4077430" y="4243826"/>
                  <a:ext cx="255588" cy="2762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320" name="Equation" r:id="rId16" imgW="152280" imgH="164880" progId="Equation.DSMT4">
                          <p:embed/>
                        </p:oleObj>
                      </mc:Choice>
                      <mc:Fallback>
                        <p:oleObj name="Equation" r:id="rId16" imgW="152280" imgH="164880" progId="Equation.DSMT4">
                          <p:embed/>
                          <p:pic>
                            <p:nvPicPr>
                              <p:cNvPr id="45" name="개체 44">
                                <a:extLst>
                                  <a:ext uri="{FF2B5EF4-FFF2-40B4-BE49-F238E27FC236}">
                                    <a16:creationId xmlns:a16="http://schemas.microsoft.com/office/drawing/2014/main" id="{216C321C-4F28-4385-836D-0D64B44A158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77430" y="4243826"/>
                                <a:ext cx="255588" cy="27622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6" name="타원 45">
                    <a:extLst>
                      <a:ext uri="{FF2B5EF4-FFF2-40B4-BE49-F238E27FC236}">
                        <a16:creationId xmlns:a16="http://schemas.microsoft.com/office/drawing/2014/main" id="{B6D32F13-193E-4594-87A5-CE3FDBA07561}"/>
                      </a:ext>
                    </a:extLst>
                  </p:cNvPr>
                  <p:cNvSpPr/>
                  <p:nvPr/>
                </p:nvSpPr>
                <p:spPr>
                  <a:xfrm flipV="1">
                    <a:off x="3981245" y="4377856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C006BD-E6E4-45A5-94FD-CDD6152F0CAA}"/>
                </a:ext>
              </a:extLst>
            </p:cNvPr>
            <p:cNvSpPr txBox="1"/>
            <p:nvPr/>
          </p:nvSpPr>
          <p:spPr>
            <a:xfrm>
              <a:off x="10759259" y="3409282"/>
              <a:ext cx="14605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FF0066"/>
                  </a:solidFill>
                </a:rPr>
                <a:t>Reprojection</a:t>
              </a:r>
              <a:endParaRPr lang="ko-KR" altLang="en-US" sz="1400" dirty="0">
                <a:solidFill>
                  <a:srgbClr val="FF0066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A579113-9079-48A0-AF58-328913CDCA44}"/>
              </a:ext>
            </a:extLst>
          </p:cNvPr>
          <p:cNvGrpSpPr/>
          <p:nvPr/>
        </p:nvGrpSpPr>
        <p:grpSpPr>
          <a:xfrm>
            <a:off x="9008352" y="2114898"/>
            <a:ext cx="2280037" cy="2513812"/>
            <a:chOff x="9008352" y="2114898"/>
            <a:chExt cx="2280037" cy="2513812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55C0D19-A832-4C66-AC9F-FB9A15CBC76E}"/>
                </a:ext>
              </a:extLst>
            </p:cNvPr>
            <p:cNvGrpSpPr/>
            <p:nvPr/>
          </p:nvGrpSpPr>
          <p:grpSpPr>
            <a:xfrm>
              <a:off x="9008352" y="2114898"/>
              <a:ext cx="1813052" cy="2513812"/>
              <a:chOff x="9008352" y="2114898"/>
              <a:chExt cx="1813052" cy="2513812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F1BAB668-CB61-4F0E-B134-9336D75046D9}"/>
                  </a:ext>
                </a:extLst>
              </p:cNvPr>
              <p:cNvGrpSpPr/>
              <p:nvPr/>
            </p:nvGrpSpPr>
            <p:grpSpPr>
              <a:xfrm>
                <a:off x="9722313" y="2114898"/>
                <a:ext cx="345363" cy="420235"/>
                <a:chOff x="2438028" y="1966781"/>
                <a:chExt cx="345363" cy="420235"/>
              </a:xfrm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6D786162-7717-4DA7-91AB-FE3A1A8DCAE2}"/>
                    </a:ext>
                  </a:extLst>
                </p:cNvPr>
                <p:cNvSpPr/>
                <p:nvPr/>
              </p:nvSpPr>
              <p:spPr>
                <a:xfrm flipV="1">
                  <a:off x="2694184" y="2297809"/>
                  <a:ext cx="89207" cy="8920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aphicFrame>
              <p:nvGraphicFramePr>
                <p:cNvPr id="30" name="개체 29">
                  <a:extLst>
                    <a:ext uri="{FF2B5EF4-FFF2-40B4-BE49-F238E27FC236}">
                      <a16:creationId xmlns:a16="http://schemas.microsoft.com/office/drawing/2014/main" id="{DD5D82DD-5EC2-46DE-8465-6527A013A53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0248681"/>
                    </p:ext>
                  </p:extLst>
                </p:nvPr>
              </p:nvGraphicFramePr>
              <p:xfrm>
                <a:off x="2438028" y="1966781"/>
                <a:ext cx="256156" cy="3201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21" name="Equation" r:id="rId18" imgW="152280" imgH="190440" progId="Equation.DSMT4">
                        <p:embed/>
                      </p:oleObj>
                    </mc:Choice>
                    <mc:Fallback>
                      <p:oleObj name="Equation" r:id="rId18" imgW="152280" imgH="190440" progId="Equation.DSMT4">
                        <p:embed/>
                        <p:pic>
                          <p:nvPicPr>
                            <p:cNvPr id="30" name="개체 29">
                              <a:extLst>
                                <a:ext uri="{FF2B5EF4-FFF2-40B4-BE49-F238E27FC236}">
                                  <a16:creationId xmlns:a16="http://schemas.microsoft.com/office/drawing/2014/main" id="{DD5D82DD-5EC2-46DE-8465-6527A013A53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38028" y="1966781"/>
                              <a:ext cx="256156" cy="32019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C32F0D7-B0A4-42CC-B9D7-D24BED6DD69E}"/>
                  </a:ext>
                </a:extLst>
              </p:cNvPr>
              <p:cNvGrpSpPr/>
              <p:nvPr/>
            </p:nvGrpSpPr>
            <p:grpSpPr>
              <a:xfrm>
                <a:off x="9008352" y="2522069"/>
                <a:ext cx="1813052" cy="2106641"/>
                <a:chOff x="9008352" y="2522069"/>
                <a:chExt cx="1813052" cy="2106641"/>
              </a:xfrm>
            </p:grpSpPr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9E8B9BF1-925B-4427-A61E-6CEF95E826D7}"/>
                    </a:ext>
                  </a:extLst>
                </p:cNvPr>
                <p:cNvCxnSpPr>
                  <a:cxnSpLocks/>
                  <a:stCxn id="27" idx="4"/>
                  <a:endCxn id="29" idx="1"/>
                </p:cNvCxnSpPr>
                <p:nvPr/>
              </p:nvCxnSpPr>
              <p:spPr>
                <a:xfrm flipV="1">
                  <a:off x="9008352" y="2522069"/>
                  <a:ext cx="983181" cy="1912787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0852A281-54BC-4B31-B28C-87A8578860F5}"/>
                    </a:ext>
                  </a:extLst>
                </p:cNvPr>
                <p:cNvCxnSpPr>
                  <a:cxnSpLocks/>
                  <a:stCxn id="23" idx="3"/>
                  <a:endCxn id="29" idx="7"/>
                </p:cNvCxnSpPr>
                <p:nvPr/>
              </p:nvCxnSpPr>
              <p:spPr>
                <a:xfrm flipH="1" flipV="1">
                  <a:off x="10054612" y="2522069"/>
                  <a:ext cx="766792" cy="2106641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5E395ED-1CB2-4936-B7A5-F671D835C083}"/>
                </a:ext>
              </a:extLst>
            </p:cNvPr>
            <p:cNvSpPr txBox="1"/>
            <p:nvPr/>
          </p:nvSpPr>
          <p:spPr>
            <a:xfrm>
              <a:off x="10125445" y="2332014"/>
              <a:ext cx="11629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 err="1">
                  <a:solidFill>
                    <a:srgbClr val="0000FF"/>
                  </a:solidFill>
                </a:rPr>
                <a:t>estimatation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4FCEF1F-B397-4860-9103-B9D3F6C1E2F2}"/>
              </a:ext>
            </a:extLst>
          </p:cNvPr>
          <p:cNvGrpSpPr/>
          <p:nvPr/>
        </p:nvGrpSpPr>
        <p:grpSpPr>
          <a:xfrm>
            <a:off x="9457074" y="4571692"/>
            <a:ext cx="1788784" cy="479249"/>
            <a:chOff x="9457074" y="4571692"/>
            <a:chExt cx="1788784" cy="47924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76AB368-84AB-4AF1-8D5A-5E658488E3E8}"/>
                </a:ext>
              </a:extLst>
            </p:cNvPr>
            <p:cNvGrpSpPr/>
            <p:nvPr/>
          </p:nvGrpSpPr>
          <p:grpSpPr>
            <a:xfrm>
              <a:off x="9457074" y="4571692"/>
              <a:ext cx="1788784" cy="479249"/>
              <a:chOff x="9499606" y="4571692"/>
              <a:chExt cx="1788784" cy="479249"/>
            </a:xfrm>
          </p:grpSpPr>
          <p:cxnSp>
            <p:nvCxnSpPr>
              <p:cNvPr id="40" name="연결선: 구부러짐 39">
                <a:extLst>
                  <a:ext uri="{FF2B5EF4-FFF2-40B4-BE49-F238E27FC236}">
                    <a16:creationId xmlns:a16="http://schemas.microsoft.com/office/drawing/2014/main" id="{A5D22FC1-1CA7-493D-A23E-CD9F0198FCEF}"/>
                  </a:ext>
                </a:extLst>
              </p:cNvPr>
              <p:cNvCxnSpPr>
                <a:cxnSpLocks/>
                <a:stCxn id="43" idx="0"/>
                <a:endCxn id="46" idx="0"/>
              </p:cNvCxnSpPr>
              <p:nvPr/>
            </p:nvCxnSpPr>
            <p:spPr>
              <a:xfrm rot="5400000" flipH="1" flipV="1">
                <a:off x="10367438" y="3703860"/>
                <a:ext cx="53119" cy="1788784"/>
              </a:xfrm>
              <a:prstGeom prst="curvedConnector3">
                <a:avLst>
                  <a:gd name="adj1" fmla="val -430354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7" name="개체 46">
                <a:extLst>
                  <a:ext uri="{FF2B5EF4-FFF2-40B4-BE49-F238E27FC236}">
                    <a16:creationId xmlns:a16="http://schemas.microsoft.com/office/drawing/2014/main" id="{84864329-D32F-4327-BE87-0B48F2D1A9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2408059"/>
                  </p:ext>
                </p:extLst>
              </p:nvPr>
            </p:nvGraphicFramePr>
            <p:xfrm>
              <a:off x="10263478" y="4669941"/>
              <a:ext cx="2413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2" name="Equation" r:id="rId20" imgW="241200" imgH="380880" progId="Equation.DSMT4">
                      <p:embed/>
                    </p:oleObj>
                  </mc:Choice>
                  <mc:Fallback>
                    <p:oleObj name="Equation" r:id="rId20" imgW="241200" imgH="380880" progId="Equation.DSMT4">
                      <p:embed/>
                      <p:pic>
                        <p:nvPicPr>
                          <p:cNvPr id="47" name="개체 46">
                            <a:extLst>
                              <a:ext uri="{FF2B5EF4-FFF2-40B4-BE49-F238E27FC236}">
                                <a16:creationId xmlns:a16="http://schemas.microsoft.com/office/drawing/2014/main" id="{84864329-D32F-4327-BE87-0B48F2D1A92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10263478" y="4669941"/>
                            <a:ext cx="24130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9629BFE-732D-48C7-A478-5A7F821112AA}"/>
                </a:ext>
              </a:extLst>
            </p:cNvPr>
            <p:cNvCxnSpPr>
              <a:cxnSpLocks/>
            </p:cNvCxnSpPr>
            <p:nvPr/>
          </p:nvCxnSpPr>
          <p:spPr>
            <a:xfrm>
              <a:off x="10181280" y="4850917"/>
              <a:ext cx="2413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55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9659F-84C6-4684-86FB-33AD22EF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Comparison of symmetric transfer error and reprojection error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4.2 Different cost functions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4.2.3 Reprojection error – both images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9C5A2-57A2-49F6-B954-B1E4434E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EADFAED-891C-4853-B951-6B06446FC0CB}"/>
              </a:ext>
            </a:extLst>
          </p:cNvPr>
          <p:cNvGrpSpPr/>
          <p:nvPr/>
        </p:nvGrpSpPr>
        <p:grpSpPr>
          <a:xfrm>
            <a:off x="3186848" y="2458010"/>
            <a:ext cx="5818298" cy="4034863"/>
            <a:chOff x="2891593" y="1840631"/>
            <a:chExt cx="6408814" cy="444437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A06E5BC-8A48-4F94-A17F-FE3811C982B0}"/>
                </a:ext>
              </a:extLst>
            </p:cNvPr>
            <p:cNvGrpSpPr/>
            <p:nvPr/>
          </p:nvGrpSpPr>
          <p:grpSpPr>
            <a:xfrm>
              <a:off x="4794860" y="3160691"/>
              <a:ext cx="2602281" cy="2056842"/>
              <a:chOff x="4979843" y="3160691"/>
              <a:chExt cx="2602281" cy="2056842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D1A6D2DA-C4EF-496D-B706-23E3157BF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7784" y="4859719"/>
                <a:ext cx="2166399" cy="357814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D0232D35-D9ED-4733-AF01-345E18B1A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843" y="3160691"/>
                <a:ext cx="2602281" cy="364319"/>
              </a:xfrm>
              <a:prstGeom prst="rect">
                <a:avLst/>
              </a:prstGeom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C3B4EA6-B8F8-4891-A7BE-00D8C1259FEF}"/>
                </a:ext>
              </a:extLst>
            </p:cNvPr>
            <p:cNvGrpSpPr/>
            <p:nvPr/>
          </p:nvGrpSpPr>
          <p:grpSpPr>
            <a:xfrm>
              <a:off x="2891593" y="1840631"/>
              <a:ext cx="6408814" cy="4444373"/>
              <a:chOff x="2961999" y="1840631"/>
              <a:chExt cx="6408814" cy="4444373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EBB6635-E8C9-4845-A76E-594D011339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6266"/>
              <a:stretch/>
            </p:blipFill>
            <p:spPr>
              <a:xfrm>
                <a:off x="2961999" y="1840631"/>
                <a:ext cx="6408814" cy="1305882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419E1DB-D0C0-41C7-B901-6B4A02F475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36789" b="28694"/>
              <a:stretch/>
            </p:blipFill>
            <p:spPr>
              <a:xfrm>
                <a:off x="2961999" y="3561105"/>
                <a:ext cx="6408814" cy="1336254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8E2EA474-7B18-45E1-BD23-FE703DF526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72407"/>
              <a:stretch/>
            </p:blipFill>
            <p:spPr>
              <a:xfrm>
                <a:off x="2961999" y="5216838"/>
                <a:ext cx="6408814" cy="1068166"/>
              </a:xfrm>
              <a:prstGeom prst="rect">
                <a:avLst/>
              </a:prstGeom>
            </p:spPr>
          </p:pic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37AA92F-D916-42B2-A51F-1F46DB63CC23}"/>
              </a:ext>
            </a:extLst>
          </p:cNvPr>
          <p:cNvGrpSpPr/>
          <p:nvPr/>
        </p:nvGrpSpPr>
        <p:grpSpPr>
          <a:xfrm>
            <a:off x="9005146" y="195179"/>
            <a:ext cx="3020455" cy="1555286"/>
            <a:chOff x="8940886" y="2347784"/>
            <a:chExt cx="3020455" cy="1555286"/>
          </a:xfrm>
        </p:grpSpPr>
        <p:graphicFrame>
          <p:nvGraphicFramePr>
            <p:cNvPr id="21" name="개체 20">
              <a:extLst>
                <a:ext uri="{FF2B5EF4-FFF2-40B4-BE49-F238E27FC236}">
                  <a16:creationId xmlns:a16="http://schemas.microsoft.com/office/drawing/2014/main" id="{C5E56AB3-C992-4787-88A0-7EF5D65B47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59635" y="2409863"/>
            <a:ext cx="2778315" cy="1456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name="Equation" r:id="rId6" imgW="1625400" imgH="850680" progId="Equation.DSMT4">
                    <p:embed/>
                  </p:oleObj>
                </mc:Choice>
                <mc:Fallback>
                  <p:oleObj name="Equation" r:id="rId6" imgW="1625400" imgH="850680" progId="Equation.DSMT4">
                    <p:embed/>
                    <p:pic>
                      <p:nvPicPr>
                        <p:cNvPr id="21" name="개체 20">
                          <a:extLst>
                            <a:ext uri="{FF2B5EF4-FFF2-40B4-BE49-F238E27FC236}">
                              <a16:creationId xmlns:a16="http://schemas.microsoft.com/office/drawing/2014/main" id="{C5E56AB3-C992-4787-88A0-7EF5D65B470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059635" y="2409863"/>
                          <a:ext cx="2778315" cy="14561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84B913-6CCC-4424-A67A-0E84187A9DE9}"/>
                </a:ext>
              </a:extLst>
            </p:cNvPr>
            <p:cNvSpPr/>
            <p:nvPr/>
          </p:nvSpPr>
          <p:spPr>
            <a:xfrm>
              <a:off x="8940886" y="2347784"/>
              <a:ext cx="3020455" cy="1555286"/>
            </a:xfrm>
            <a:prstGeom prst="rect">
              <a:avLst/>
            </a:prstGeom>
            <a:noFill/>
            <a:ln>
              <a:solidFill>
                <a:srgbClr val="29C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448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6989"/>
                <a:ext cx="10515600" cy="4834486"/>
              </a:xfrm>
            </p:spPr>
            <p:txBody>
              <a:bodyPr/>
              <a:lstStyle/>
              <a:p>
                <a:r>
                  <a:rPr lang="en-US" altLang="ko-KR" dirty="0"/>
                  <a:t>The algebraic error vector: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 geometric distance: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If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, </a:t>
                </a:r>
                <a:endParaRPr lang="en-US" altLang="ko-KR" sz="1100" dirty="0"/>
              </a:p>
              <a:p>
                <a:pPr lvl="1"/>
                <a:r>
                  <a:rPr lang="en-US" altLang="ko-KR" dirty="0"/>
                  <a:t> Geometric distance is equal to algebraic distance</a:t>
                </a:r>
              </a:p>
              <a:p>
                <a:pPr lvl="1"/>
                <a:r>
                  <a:rPr lang="en-US" altLang="ko-KR" dirty="0"/>
                  <a:t> Example) 2D affine transform case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6989"/>
                <a:ext cx="10515600" cy="4834486"/>
              </a:xfrm>
              <a:blipFill>
                <a:blip r:embed="rId3"/>
                <a:stretch>
                  <a:fillRect l="-812" t="-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4.2 Different cost functions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4.2.4 Comparison of geometric and algebraic distance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2E43A-BE04-46A9-89DA-6DBC34DC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22092599-4581-47E2-8E7F-83DB7B6D10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644378"/>
              </p:ext>
            </p:extLst>
          </p:nvPr>
        </p:nvGraphicFramePr>
        <p:xfrm>
          <a:off x="4614818" y="1890353"/>
          <a:ext cx="4306253" cy="45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4" imgW="2501640" imgH="266400" progId="Equation.DSMT4">
                  <p:embed/>
                </p:oleObj>
              </mc:Choice>
              <mc:Fallback>
                <p:oleObj name="Equation" r:id="rId4" imgW="2501640" imgH="26640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22092599-4581-47E2-8E7F-83DB7B6D10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14818" y="1890353"/>
                        <a:ext cx="4306253" cy="459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9D2BBC13-C577-4B9A-8489-64453D5E84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198367"/>
              </p:ext>
            </p:extLst>
          </p:nvPr>
        </p:nvGraphicFramePr>
        <p:xfrm>
          <a:off x="4614818" y="2765547"/>
          <a:ext cx="4788218" cy="91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6" imgW="2781000" imgH="533160" progId="Equation.DSMT4">
                  <p:embed/>
                </p:oleObj>
              </mc:Choice>
              <mc:Fallback>
                <p:oleObj name="Equation" r:id="rId6" imgW="2781000" imgH="53316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9D2BBC13-C577-4B9A-8489-64453D5E84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14818" y="2765547"/>
                        <a:ext cx="4788218" cy="916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41A48C96-62B7-4C7D-A6CE-C526B6B3D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958162"/>
              </p:ext>
            </p:extLst>
          </p:nvPr>
        </p:nvGraphicFramePr>
        <p:xfrm>
          <a:off x="2828836" y="5318496"/>
          <a:ext cx="1785982" cy="93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8" imgW="1193760" imgH="622080" progId="Equation.DSMT4">
                  <p:embed/>
                </p:oleObj>
              </mc:Choice>
              <mc:Fallback>
                <p:oleObj name="Equation" r:id="rId8" imgW="1193760" imgH="6220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41A48C96-62B7-4C7D-A6CE-C526B6B3D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28836" y="5318496"/>
                        <a:ext cx="1785982" cy="93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5952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Estimating </a:t>
                </a:r>
                <a:r>
                  <a:rPr lang="en-US" altLang="ko-KR" sz="2000" b="1" dirty="0"/>
                  <a:t>H</a:t>
                </a:r>
                <a:r>
                  <a:rPr lang="en-US" altLang="ko-KR" dirty="0"/>
                  <a:t> is to fit surface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 dirty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altLang="ko-KR" sz="2000" b="1" i="0" dirty="0" smtClean="0">
                            <a:latin typeface="Cambria Math" panose="02040503050406030204" pitchFamily="18" charset="0"/>
                          </a:rPr>
                          <m:t>𝐇</m:t>
                        </m:r>
                      </m:sub>
                    </m:sSub>
                  </m:oMath>
                </a14:m>
                <a:r>
                  <a:rPr lang="en-US" altLang="ko-KR" dirty="0"/>
                  <a:t> to the measurement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ko-KR" sz="2000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1" dirty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be the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, then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sz="1800" b="0" i="0" u="none" strike="noStrike" baseline="0" dirty="0">
                    <a:latin typeface="Times New Roman" panose="02020603050405020304" pitchFamily="18" charset="0"/>
                  </a:rPr>
                  <a:t>= perpendicular distance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4.2 Different cost functions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4.2.5 Geometric interpretation of reprojection error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0A25A-F0EA-4D79-A445-7EE87D42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EABAAE3-1C2B-4A59-87DE-9A661DE45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723" y="3367806"/>
            <a:ext cx="7652948" cy="8129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6A1B645-5344-47E0-95CF-9FFEB2A53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722" y="4917657"/>
            <a:ext cx="4385397" cy="500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575BC-3A49-427B-A7A4-9685C4BD74FE}"/>
                  </a:ext>
                </a:extLst>
              </p:cNvPr>
              <p:cNvSpPr txBox="1"/>
              <p:nvPr/>
            </p:nvSpPr>
            <p:spPr>
              <a:xfrm>
                <a:off x="6224771" y="3773259"/>
                <a:ext cx="58275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b="0" i="0" u="none" strike="noStrike" baseline="0" dirty="0">
                    <a:latin typeface="Times New Roman" panose="02020603050405020304" pitchFamily="18" charset="0"/>
                  </a:rPr>
                  <a:t>geometric 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1800" b="0" i="1" u="none" strike="noStrike" baseline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1800" b="0" i="0" u="none" strike="noStrike" baseline="0" dirty="0">
                    <a:latin typeface="CMR8"/>
                  </a:rPr>
                  <a:t> </a:t>
                </a:r>
                <a:r>
                  <a:rPr lang="en-US" altLang="ko-KR" sz="1800" b="0" i="0" u="none" strike="noStrike" baseline="0" dirty="0">
                    <a:latin typeface="Times New Roman" panose="02020603050405020304" pitchFamily="18" charset="0"/>
                  </a:rPr>
                  <a:t>is </a:t>
                </a:r>
                <a:r>
                  <a:rPr lang="en-US" altLang="ko-KR" dirty="0"/>
                  <a:t>equivalent to reprojection error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575BC-3A49-427B-A7A4-9685C4BD7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771" y="3773259"/>
                <a:ext cx="5827529" cy="369332"/>
              </a:xfrm>
              <a:prstGeom prst="rect">
                <a:avLst/>
              </a:prstGeom>
              <a:blipFill>
                <a:blip r:embed="rId6"/>
                <a:stretch>
                  <a:fillRect l="-837" t="-11475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BF5E1729-5586-4605-A4E8-BBC4788C4A79}"/>
              </a:ext>
            </a:extLst>
          </p:cNvPr>
          <p:cNvSpPr/>
          <p:nvPr/>
        </p:nvSpPr>
        <p:spPr>
          <a:xfrm>
            <a:off x="8495761" y="4775433"/>
            <a:ext cx="1972859" cy="1127495"/>
          </a:xfrm>
          <a:custGeom>
            <a:avLst/>
            <a:gdLst>
              <a:gd name="connsiteX0" fmla="*/ 0 w 2887749"/>
              <a:gd name="connsiteY0" fmla="*/ 467150 h 864374"/>
              <a:gd name="connsiteX1" fmla="*/ 581891 w 2887749"/>
              <a:gd name="connsiteY1" fmla="*/ 864313 h 864374"/>
              <a:gd name="connsiteX2" fmla="*/ 1385455 w 2887749"/>
              <a:gd name="connsiteY2" fmla="*/ 494859 h 864374"/>
              <a:gd name="connsiteX3" fmla="*/ 1884218 w 2887749"/>
              <a:gd name="connsiteY3" fmla="*/ 171586 h 864374"/>
              <a:gd name="connsiteX4" fmla="*/ 2484582 w 2887749"/>
              <a:gd name="connsiteY4" fmla="*/ 14568 h 864374"/>
              <a:gd name="connsiteX5" fmla="*/ 2761673 w 2887749"/>
              <a:gd name="connsiteY5" fmla="*/ 33041 h 864374"/>
              <a:gd name="connsiteX0" fmla="*/ 0 w 2943167"/>
              <a:gd name="connsiteY0" fmla="*/ 938204 h 1022924"/>
              <a:gd name="connsiteX1" fmla="*/ 637309 w 2943167"/>
              <a:gd name="connsiteY1" fmla="*/ 864313 h 1022924"/>
              <a:gd name="connsiteX2" fmla="*/ 1440873 w 2943167"/>
              <a:gd name="connsiteY2" fmla="*/ 494859 h 1022924"/>
              <a:gd name="connsiteX3" fmla="*/ 1939636 w 2943167"/>
              <a:gd name="connsiteY3" fmla="*/ 171586 h 1022924"/>
              <a:gd name="connsiteX4" fmla="*/ 2540000 w 2943167"/>
              <a:gd name="connsiteY4" fmla="*/ 14568 h 1022924"/>
              <a:gd name="connsiteX5" fmla="*/ 2817091 w 2943167"/>
              <a:gd name="connsiteY5" fmla="*/ 33041 h 1022924"/>
              <a:gd name="connsiteX0" fmla="*/ 0 w 2943167"/>
              <a:gd name="connsiteY0" fmla="*/ 938204 h 994281"/>
              <a:gd name="connsiteX1" fmla="*/ 637309 w 2943167"/>
              <a:gd name="connsiteY1" fmla="*/ 864313 h 994281"/>
              <a:gd name="connsiteX2" fmla="*/ 1440873 w 2943167"/>
              <a:gd name="connsiteY2" fmla="*/ 494859 h 994281"/>
              <a:gd name="connsiteX3" fmla="*/ 1939636 w 2943167"/>
              <a:gd name="connsiteY3" fmla="*/ 171586 h 994281"/>
              <a:gd name="connsiteX4" fmla="*/ 2540000 w 2943167"/>
              <a:gd name="connsiteY4" fmla="*/ 14568 h 994281"/>
              <a:gd name="connsiteX5" fmla="*/ 2817091 w 2943167"/>
              <a:gd name="connsiteY5" fmla="*/ 33041 h 994281"/>
              <a:gd name="connsiteX0" fmla="*/ 0 w 3144653"/>
              <a:gd name="connsiteY0" fmla="*/ 959559 h 1015636"/>
              <a:gd name="connsiteX1" fmla="*/ 637309 w 3144653"/>
              <a:gd name="connsiteY1" fmla="*/ 885668 h 1015636"/>
              <a:gd name="connsiteX2" fmla="*/ 1440873 w 3144653"/>
              <a:gd name="connsiteY2" fmla="*/ 516214 h 1015636"/>
              <a:gd name="connsiteX3" fmla="*/ 1939636 w 3144653"/>
              <a:gd name="connsiteY3" fmla="*/ 192941 h 1015636"/>
              <a:gd name="connsiteX4" fmla="*/ 2540000 w 3144653"/>
              <a:gd name="connsiteY4" fmla="*/ 35923 h 1015636"/>
              <a:gd name="connsiteX5" fmla="*/ 3048000 w 3144653"/>
              <a:gd name="connsiteY5" fmla="*/ 17451 h 1015636"/>
              <a:gd name="connsiteX0" fmla="*/ 0 w 3048000"/>
              <a:gd name="connsiteY0" fmla="*/ 942108 h 998185"/>
              <a:gd name="connsiteX1" fmla="*/ 637309 w 3048000"/>
              <a:gd name="connsiteY1" fmla="*/ 868217 h 998185"/>
              <a:gd name="connsiteX2" fmla="*/ 1440873 w 3048000"/>
              <a:gd name="connsiteY2" fmla="*/ 498763 h 998185"/>
              <a:gd name="connsiteX3" fmla="*/ 1939636 w 3048000"/>
              <a:gd name="connsiteY3" fmla="*/ 175490 h 998185"/>
              <a:gd name="connsiteX4" fmla="*/ 2540000 w 3048000"/>
              <a:gd name="connsiteY4" fmla="*/ 18472 h 998185"/>
              <a:gd name="connsiteX5" fmla="*/ 3048000 w 3048000"/>
              <a:gd name="connsiteY5" fmla="*/ 0 h 998185"/>
              <a:gd name="connsiteX0" fmla="*/ 0 w 3177309"/>
              <a:gd name="connsiteY0" fmla="*/ 1071418 h 1127495"/>
              <a:gd name="connsiteX1" fmla="*/ 637309 w 3177309"/>
              <a:gd name="connsiteY1" fmla="*/ 997527 h 1127495"/>
              <a:gd name="connsiteX2" fmla="*/ 1440873 w 3177309"/>
              <a:gd name="connsiteY2" fmla="*/ 628073 h 1127495"/>
              <a:gd name="connsiteX3" fmla="*/ 1939636 w 3177309"/>
              <a:gd name="connsiteY3" fmla="*/ 304800 h 1127495"/>
              <a:gd name="connsiteX4" fmla="*/ 2540000 w 3177309"/>
              <a:gd name="connsiteY4" fmla="*/ 147782 h 1127495"/>
              <a:gd name="connsiteX5" fmla="*/ 3177309 w 3177309"/>
              <a:gd name="connsiteY5" fmla="*/ 0 h 1127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7309" h="1127495">
                <a:moveTo>
                  <a:pt x="0" y="1071418"/>
                </a:moveTo>
                <a:cubicBezTo>
                  <a:pt x="101600" y="1203035"/>
                  <a:pt x="397164" y="1071418"/>
                  <a:pt x="637309" y="997527"/>
                </a:cubicBezTo>
                <a:cubicBezTo>
                  <a:pt x="877455" y="923636"/>
                  <a:pt x="1223818" y="743528"/>
                  <a:pt x="1440873" y="628073"/>
                </a:cubicBezTo>
                <a:cubicBezTo>
                  <a:pt x="1657928" y="512618"/>
                  <a:pt x="1756448" y="384848"/>
                  <a:pt x="1939636" y="304800"/>
                </a:cubicBezTo>
                <a:cubicBezTo>
                  <a:pt x="2122824" y="224752"/>
                  <a:pt x="2393758" y="170873"/>
                  <a:pt x="2540000" y="147782"/>
                </a:cubicBezTo>
                <a:cubicBezTo>
                  <a:pt x="2686243" y="124691"/>
                  <a:pt x="3068011" y="146243"/>
                  <a:pt x="31773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1092F8F-E209-4982-979A-F71F180A9719}"/>
              </a:ext>
            </a:extLst>
          </p:cNvPr>
          <p:cNvSpPr/>
          <p:nvPr/>
        </p:nvSpPr>
        <p:spPr>
          <a:xfrm>
            <a:off x="9405990" y="5323418"/>
            <a:ext cx="76201" cy="762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2FF73BD-7420-4056-9175-37A24A0F4464}"/>
              </a:ext>
            </a:extLst>
          </p:cNvPr>
          <p:cNvSpPr/>
          <p:nvPr/>
        </p:nvSpPr>
        <p:spPr>
          <a:xfrm>
            <a:off x="9033868" y="4935049"/>
            <a:ext cx="76201" cy="762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7D5CB4B0-A41A-4BE7-846F-F1BDE1694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87829"/>
              </p:ext>
            </p:extLst>
          </p:nvPr>
        </p:nvGraphicFramePr>
        <p:xfrm>
          <a:off x="9132363" y="4710942"/>
          <a:ext cx="273627" cy="312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7" imgW="177480" imgH="203040" progId="Equation.DSMT4">
                  <p:embed/>
                </p:oleObj>
              </mc:Choice>
              <mc:Fallback>
                <p:oleObj name="Equation" r:id="rId7" imgW="177480" imgH="20304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7D5CB4B0-A41A-4BE7-846F-F1BDE16940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32363" y="4710942"/>
                        <a:ext cx="273627" cy="312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E12AEE55-82AB-4AD0-8F63-59537AD53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817533"/>
              </p:ext>
            </p:extLst>
          </p:nvPr>
        </p:nvGraphicFramePr>
        <p:xfrm>
          <a:off x="9482433" y="5354072"/>
          <a:ext cx="2730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E12AEE55-82AB-4AD0-8F63-59537AD53F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82433" y="5354072"/>
                        <a:ext cx="273050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761F29B-C035-4137-88F2-D365273745F3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9098910" y="5000091"/>
            <a:ext cx="318239" cy="3344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FFCE0C5D-5057-4A9A-A64F-85B9A78CD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657818"/>
              </p:ext>
            </p:extLst>
          </p:nvPr>
        </p:nvGraphicFramePr>
        <p:xfrm>
          <a:off x="9898358" y="4584134"/>
          <a:ext cx="33813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11" imgW="203040" imgH="203040" progId="Equation.DSMT4">
                  <p:embed/>
                </p:oleObj>
              </mc:Choice>
              <mc:Fallback>
                <p:oleObj name="Equation" r:id="rId11" imgW="203040" imgH="203040" progId="Equation.DSMT4">
                  <p:embed/>
                  <p:pic>
                    <p:nvPicPr>
                      <p:cNvPr id="19" name="개체 18">
                        <a:extLst>
                          <a:ext uri="{FF2B5EF4-FFF2-40B4-BE49-F238E27FC236}">
                            <a16:creationId xmlns:a16="http://schemas.microsoft.com/office/drawing/2014/main" id="{FFCE0C5D-5057-4A9A-A64F-85B9A78CD7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898358" y="4584134"/>
                        <a:ext cx="338137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D4C90D5E-DBE0-4398-9224-93A945B90F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679448"/>
              </p:ext>
            </p:extLst>
          </p:nvPr>
        </p:nvGraphicFramePr>
        <p:xfrm>
          <a:off x="8999484" y="5052648"/>
          <a:ext cx="3921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13" imgW="215640" imgH="228600" progId="Equation.DSMT4">
                  <p:embed/>
                </p:oleObj>
              </mc:Choice>
              <mc:Fallback>
                <p:oleObj name="Equation" r:id="rId13" imgW="215640" imgH="22860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D4C90D5E-DBE0-4398-9224-93A945B90F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99484" y="5052648"/>
                        <a:ext cx="392112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647912-C7D3-49AF-9900-1F81C8B02151}"/>
              </a:ext>
            </a:extLst>
          </p:cNvPr>
          <p:cNvGrpSpPr/>
          <p:nvPr/>
        </p:nvGrpSpPr>
        <p:grpSpPr>
          <a:xfrm>
            <a:off x="9150236" y="5073000"/>
            <a:ext cx="573558" cy="562743"/>
            <a:chOff x="9150236" y="5073000"/>
            <a:chExt cx="573558" cy="56274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02578D2-5BC1-4D8A-9189-1C061E106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0236" y="5090045"/>
              <a:ext cx="573558" cy="54569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792E12-C268-4600-BEFD-7DF919339772}"/>
                </a:ext>
              </a:extLst>
            </p:cNvPr>
            <p:cNvSpPr txBox="1"/>
            <p:nvPr/>
          </p:nvSpPr>
          <p:spPr>
            <a:xfrm rot="8369970">
              <a:off x="9279682" y="5073000"/>
              <a:ext cx="3683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834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geometric error problem</a:t>
                </a:r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 Quite complex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 Required the simultaneous estimation of both the </a:t>
                </a:r>
                <a:r>
                  <a:rPr lang="en-US" altLang="ko-KR" dirty="0" err="1"/>
                  <a:t>homography</a:t>
                </a:r>
                <a:r>
                  <a:rPr lang="en-US" altLang="ko-KR" dirty="0"/>
                  <a:t> matrix </a:t>
                </a:r>
                <a:r>
                  <a:rPr lang="en-US" altLang="ko-KR" b="1" dirty="0"/>
                  <a:t>H</a:t>
                </a:r>
                <a:r>
                  <a:rPr lang="en-US" altLang="ko-KR" dirty="0"/>
                  <a:t> and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 Non-linear </a:t>
                </a:r>
                <a:r>
                  <a:rPr lang="en-US" altLang="ko-KR" dirty="0" err="1"/>
                  <a:t>estmation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4.2 Different cost functions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4.2.6 Sampson error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18A9C-021A-432B-AA38-C0C21A59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80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Close approximation to geometric error </a:t>
                </a:r>
              </a:p>
              <a:p>
                <a:r>
                  <a:rPr lang="en-US" altLang="ko-KR" dirty="0"/>
                  <a:t>1</a:t>
                </a:r>
                <a:r>
                  <a:rPr lang="en-US" altLang="ko-KR" baseline="30000" dirty="0"/>
                  <a:t>st</a:t>
                </a:r>
                <a:r>
                  <a:rPr lang="en-US" altLang="ko-KR" dirty="0"/>
                  <a:t> order approximation of the point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acc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</m:oMath>
                </a14:m>
                <a:r>
                  <a:rPr lang="en-US" altLang="ko-KR" dirty="0"/>
                  <a:t> lying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Linearize it by a Taylor series expansion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Find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</m:oMath>
                </a14:m>
                <a:r>
                  <a:rPr lang="en-US" altLang="ko-KR" dirty="0"/>
                  <a:t> that minimizes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subject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J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4.2 Different cost functions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4.2.6 Sampson error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18A9C-021A-432B-AA38-C0C21A59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811CCF46-3D35-41B4-9A46-7D59079D4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855315"/>
              </p:ext>
            </p:extLst>
          </p:nvPr>
        </p:nvGraphicFramePr>
        <p:xfrm>
          <a:off x="4381367" y="2789829"/>
          <a:ext cx="25860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1409400" imgH="279360" progId="Equation.DSMT4">
                  <p:embed/>
                </p:oleObj>
              </mc:Choice>
              <mc:Fallback>
                <p:oleObj name="Equation" r:id="rId4" imgW="1409400" imgH="27936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811CCF46-3D35-41B4-9A46-7D59079D41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81367" y="2789829"/>
                        <a:ext cx="2586037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5582B38C-7E17-46F4-A7BD-C1FBD7C69E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531681"/>
              </p:ext>
            </p:extLst>
          </p:nvPr>
        </p:nvGraphicFramePr>
        <p:xfrm>
          <a:off x="6258096" y="3272821"/>
          <a:ext cx="3395663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6" imgW="1688760" imgH="901440" progId="Equation.DSMT4">
                  <p:embed/>
                </p:oleObj>
              </mc:Choice>
              <mc:Fallback>
                <p:oleObj name="Equation" r:id="rId6" imgW="1688760" imgH="90144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5582B38C-7E17-46F4-A7BD-C1FBD7C69E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58096" y="3272821"/>
                        <a:ext cx="3395663" cy="181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2BB08906-09D6-418E-919F-CEF414366F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182297"/>
              </p:ext>
            </p:extLst>
          </p:nvPr>
        </p:nvGraphicFramePr>
        <p:xfrm>
          <a:off x="1051547" y="4179283"/>
          <a:ext cx="29733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8" imgW="1752480" imgH="431640" progId="Equation.DSMT4">
                  <p:embed/>
                </p:oleObj>
              </mc:Choice>
              <mc:Fallback>
                <p:oleObj name="Equation" r:id="rId8" imgW="1752480" imgH="43164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2BB08906-09D6-418E-919F-CEF414366F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1547" y="4179283"/>
                        <a:ext cx="2973388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DF12DC-1089-49DC-9356-8ACA0B67E9A7}"/>
                  </a:ext>
                </a:extLst>
              </p:cNvPr>
              <p:cNvSpPr txBox="1"/>
              <p:nvPr/>
            </p:nvSpPr>
            <p:spPr>
              <a:xfrm>
                <a:off x="5949360" y="1866408"/>
                <a:ext cx="2241837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DF12DC-1089-49DC-9356-8ACA0B67E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60" y="1866408"/>
                <a:ext cx="2241837" cy="374270"/>
              </a:xfrm>
              <a:prstGeom prst="rect">
                <a:avLst/>
              </a:prstGeom>
              <a:blipFill>
                <a:blip r:embed="rId10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그룹 97">
            <a:extLst>
              <a:ext uri="{FF2B5EF4-FFF2-40B4-BE49-F238E27FC236}">
                <a16:creationId xmlns:a16="http://schemas.microsoft.com/office/drawing/2014/main" id="{4A7B33F5-129A-4795-8E9D-0B8819CAE4A0}"/>
              </a:ext>
            </a:extLst>
          </p:cNvPr>
          <p:cNvGrpSpPr/>
          <p:nvPr/>
        </p:nvGrpSpPr>
        <p:grpSpPr>
          <a:xfrm>
            <a:off x="9233634" y="641272"/>
            <a:ext cx="2575679" cy="2352502"/>
            <a:chOff x="9467849" y="4121669"/>
            <a:chExt cx="2298701" cy="2099523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C39E9EB7-F963-4B5C-8C86-088B78B0D0DD}"/>
                </a:ext>
              </a:extLst>
            </p:cNvPr>
            <p:cNvGrpSpPr/>
            <p:nvPr/>
          </p:nvGrpSpPr>
          <p:grpSpPr>
            <a:xfrm>
              <a:off x="9827899" y="5455713"/>
              <a:ext cx="932970" cy="679489"/>
              <a:chOff x="9827899" y="5455713"/>
              <a:chExt cx="932970" cy="679489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26A569D0-EF8C-482F-97AB-78C91E843EA7}"/>
                  </a:ext>
                </a:extLst>
              </p:cNvPr>
              <p:cNvCxnSpPr/>
              <p:nvPr/>
            </p:nvCxnSpPr>
            <p:spPr>
              <a:xfrm>
                <a:off x="9827899" y="5455713"/>
                <a:ext cx="0" cy="679489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A730FAFA-6507-4C7A-AFB3-5866E46B2BD5}"/>
                  </a:ext>
                </a:extLst>
              </p:cNvPr>
              <p:cNvCxnSpPr/>
              <p:nvPr/>
            </p:nvCxnSpPr>
            <p:spPr>
              <a:xfrm>
                <a:off x="10760869" y="5455713"/>
                <a:ext cx="0" cy="679489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49A09D9-569F-4B1C-9268-6DFE39DEFECD}"/>
                </a:ext>
              </a:extLst>
            </p:cNvPr>
            <p:cNvGrpSpPr/>
            <p:nvPr/>
          </p:nvGrpSpPr>
          <p:grpSpPr>
            <a:xfrm>
              <a:off x="9467850" y="4191000"/>
              <a:ext cx="2095500" cy="1571625"/>
              <a:chOff x="9467850" y="4191000"/>
              <a:chExt cx="2095500" cy="1571625"/>
            </a:xfrm>
          </p:grpSpPr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0C48B4A1-AD7E-473D-A04C-7C3166724EE4}"/>
                  </a:ext>
                </a:extLst>
              </p:cNvPr>
              <p:cNvCxnSpPr/>
              <p:nvPr/>
            </p:nvCxnSpPr>
            <p:spPr>
              <a:xfrm>
                <a:off x="9467850" y="5591175"/>
                <a:ext cx="20955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592957D3-A336-4087-B1C5-6024D66F995B}"/>
                  </a:ext>
                </a:extLst>
              </p:cNvPr>
              <p:cNvCxnSpPr/>
              <p:nvPr/>
            </p:nvCxnSpPr>
            <p:spPr>
              <a:xfrm flipV="1">
                <a:off x="10191750" y="4191000"/>
                <a:ext cx="0" cy="1571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40" name="개체 39">
              <a:extLst>
                <a:ext uri="{FF2B5EF4-FFF2-40B4-BE49-F238E27FC236}">
                  <a16:creationId xmlns:a16="http://schemas.microsoft.com/office/drawing/2014/main" id="{2F042214-4436-49A2-B4AD-0A8E0B8261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6629377"/>
                </p:ext>
              </p:extLst>
            </p:nvPr>
          </p:nvGraphicFramePr>
          <p:xfrm>
            <a:off x="10238961" y="4121669"/>
            <a:ext cx="553277" cy="30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" name="Equation" r:id="rId11" imgW="419040" imgH="228600" progId="Equation.DSMT4">
                    <p:embed/>
                  </p:oleObj>
                </mc:Choice>
                <mc:Fallback>
                  <p:oleObj name="Equation" r:id="rId11" imgW="419040" imgH="228600" progId="Equation.DSMT4">
                    <p:embed/>
                    <p:pic>
                      <p:nvPicPr>
                        <p:cNvPr id="40" name="개체 39">
                          <a:extLst>
                            <a:ext uri="{FF2B5EF4-FFF2-40B4-BE49-F238E27FC236}">
                              <a16:creationId xmlns:a16="http://schemas.microsoft.com/office/drawing/2014/main" id="{2F042214-4436-49A2-B4AD-0A8E0B82611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238961" y="4121669"/>
                          <a:ext cx="553277" cy="301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개체 40">
              <a:extLst>
                <a:ext uri="{FF2B5EF4-FFF2-40B4-BE49-F238E27FC236}">
                  <a16:creationId xmlns:a16="http://schemas.microsoft.com/office/drawing/2014/main" id="{6AAC1105-8984-47B0-8A24-724FBC628D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4945377"/>
                </p:ext>
              </p:extLst>
            </p:nvPr>
          </p:nvGraphicFramePr>
          <p:xfrm>
            <a:off x="11614150" y="5514975"/>
            <a:ext cx="152400" cy="15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" name="Equation" r:id="rId13" imgW="152280" imgH="152280" progId="Equation.DSMT4">
                    <p:embed/>
                  </p:oleObj>
                </mc:Choice>
                <mc:Fallback>
                  <p:oleObj name="Equation" r:id="rId13" imgW="152280" imgH="152280" progId="Equation.DSMT4">
                    <p:embed/>
                    <p:pic>
                      <p:nvPicPr>
                        <p:cNvPr id="41" name="개체 40">
                          <a:extLst>
                            <a:ext uri="{FF2B5EF4-FFF2-40B4-BE49-F238E27FC236}">
                              <a16:creationId xmlns:a16="http://schemas.microsoft.com/office/drawing/2014/main" id="{6AAC1105-8984-47B0-8A24-724FBC628D9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614150" y="5514975"/>
                          <a:ext cx="152400" cy="152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개체 41">
              <a:extLst>
                <a:ext uri="{FF2B5EF4-FFF2-40B4-BE49-F238E27FC236}">
                  <a16:creationId xmlns:a16="http://schemas.microsoft.com/office/drawing/2014/main" id="{A8EB647D-512C-4A50-929D-98D64E5190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3779879"/>
                </p:ext>
              </p:extLst>
            </p:nvPr>
          </p:nvGraphicFramePr>
          <p:xfrm>
            <a:off x="10764840" y="5654898"/>
            <a:ext cx="1778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5" name="Equation" r:id="rId15" imgW="177480" imgH="203040" progId="Equation.DSMT4">
                    <p:embed/>
                  </p:oleObj>
                </mc:Choice>
                <mc:Fallback>
                  <p:oleObj name="Equation" r:id="rId15" imgW="177480" imgH="203040" progId="Equation.DSMT4">
                    <p:embed/>
                    <p:pic>
                      <p:nvPicPr>
                        <p:cNvPr id="42" name="개체 41">
                          <a:extLst>
                            <a:ext uri="{FF2B5EF4-FFF2-40B4-BE49-F238E27FC236}">
                              <a16:creationId xmlns:a16="http://schemas.microsoft.com/office/drawing/2014/main" id="{A8EB647D-512C-4A50-929D-98D64E51901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764840" y="5654898"/>
                          <a:ext cx="1778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0E999A90-CFDB-465C-AFFB-2AAEF43CAE2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232567" y="4890408"/>
              <a:ext cx="1392362" cy="1269205"/>
            </a:xfrm>
            <a:prstGeom prst="curvedConnector3">
              <a:avLst>
                <a:gd name="adj1" fmla="val 93439"/>
              </a:avLst>
            </a:prstGeom>
            <a:ln w="19050">
              <a:solidFill>
                <a:srgbClr val="0CEE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A83DE2C-5813-4FD6-893F-D2D22474B7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67849" y="4495998"/>
              <a:ext cx="2026151" cy="133420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69" name="개체 68">
              <a:extLst>
                <a:ext uri="{FF2B5EF4-FFF2-40B4-BE49-F238E27FC236}">
                  <a16:creationId xmlns:a16="http://schemas.microsoft.com/office/drawing/2014/main" id="{DD1E67DD-934A-4E0A-9BD1-4BCC586F9B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5988506"/>
                </p:ext>
              </p:extLst>
            </p:nvPr>
          </p:nvGraphicFramePr>
          <p:xfrm>
            <a:off x="9991550" y="4815559"/>
            <a:ext cx="200199" cy="291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6" name="Equation" r:id="rId17" imgW="139680" imgH="203040" progId="Equation.DSMT4">
                    <p:embed/>
                  </p:oleObj>
                </mc:Choice>
                <mc:Fallback>
                  <p:oleObj name="Equation" r:id="rId17" imgW="139680" imgH="203040" progId="Equation.DSMT4">
                    <p:embed/>
                    <p:pic>
                      <p:nvPicPr>
                        <p:cNvPr id="69" name="개체 68">
                          <a:extLst>
                            <a:ext uri="{FF2B5EF4-FFF2-40B4-BE49-F238E27FC236}">
                              <a16:creationId xmlns:a16="http://schemas.microsoft.com/office/drawing/2014/main" id="{DD1E67DD-934A-4E0A-9BD1-4BCC586F9B2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991550" y="4815559"/>
                          <a:ext cx="200199" cy="2911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AD7E2B7-2EFF-46F8-A63E-ACD67B514005}"/>
                </a:ext>
              </a:extLst>
            </p:cNvPr>
            <p:cNvGrpSpPr/>
            <p:nvPr/>
          </p:nvGrpSpPr>
          <p:grpSpPr>
            <a:xfrm>
              <a:off x="10191750" y="4975855"/>
              <a:ext cx="571500" cy="615320"/>
              <a:chOff x="10191750" y="4975855"/>
              <a:chExt cx="571500" cy="615320"/>
            </a:xfrm>
          </p:grpSpPr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82575D74-6754-4E50-AB97-DF04B2C9F4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1750" y="4975855"/>
                <a:ext cx="571500" cy="0"/>
              </a:xfrm>
              <a:prstGeom prst="line">
                <a:avLst/>
              </a:prstGeom>
              <a:ln w="12700">
                <a:solidFill>
                  <a:srgbClr val="92D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921A4651-2C95-4605-96A7-C2986630CC1F}"/>
                  </a:ext>
                </a:extLst>
              </p:cNvPr>
              <p:cNvCxnSpPr/>
              <p:nvPr/>
            </p:nvCxnSpPr>
            <p:spPr>
              <a:xfrm>
                <a:off x="10760869" y="4976811"/>
                <a:ext cx="0" cy="614364"/>
              </a:xfrm>
              <a:prstGeom prst="line">
                <a:avLst/>
              </a:prstGeom>
              <a:ln w="12700">
                <a:solidFill>
                  <a:srgbClr val="92D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3888EC9-6A39-4F79-9B3E-307072FB698E}"/>
                </a:ext>
              </a:extLst>
            </p:cNvPr>
            <p:cNvSpPr/>
            <p:nvPr/>
          </p:nvSpPr>
          <p:spPr>
            <a:xfrm>
              <a:off x="10723527" y="4938951"/>
              <a:ext cx="78648" cy="78648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A141419-B205-44F1-81F9-3B71F6297F25}"/>
                </a:ext>
              </a:extLst>
            </p:cNvPr>
            <p:cNvSpPr/>
            <p:nvPr/>
          </p:nvSpPr>
          <p:spPr>
            <a:xfrm>
              <a:off x="9788575" y="5550480"/>
              <a:ext cx="78648" cy="7864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1" name="개체 80">
              <a:extLst>
                <a:ext uri="{FF2B5EF4-FFF2-40B4-BE49-F238E27FC236}">
                  <a16:creationId xmlns:a16="http://schemas.microsoft.com/office/drawing/2014/main" id="{B525C3F9-A12C-48D2-84DD-C306B8D6DA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9695507"/>
                </p:ext>
              </p:extLst>
            </p:nvPr>
          </p:nvGraphicFramePr>
          <p:xfrm>
            <a:off x="9851687" y="5636524"/>
            <a:ext cx="177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7" name="Equation" r:id="rId19" imgW="177480" imgH="228600" progId="Equation.DSMT4">
                    <p:embed/>
                  </p:oleObj>
                </mc:Choice>
                <mc:Fallback>
                  <p:oleObj name="Equation" r:id="rId19" imgW="177480" imgH="228600" progId="Equation.DSMT4">
                    <p:embed/>
                    <p:pic>
                      <p:nvPicPr>
                        <p:cNvPr id="81" name="개체 80">
                          <a:extLst>
                            <a:ext uri="{FF2B5EF4-FFF2-40B4-BE49-F238E27FC236}">
                              <a16:creationId xmlns:a16="http://schemas.microsoft.com/office/drawing/2014/main" id="{B525C3F9-A12C-48D2-84DD-C306B8D6DAA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851687" y="5636524"/>
                          <a:ext cx="1778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96107210-DCBA-4310-906D-F4D9D54B64BB}"/>
                </a:ext>
              </a:extLst>
            </p:cNvPr>
            <p:cNvSpPr/>
            <p:nvPr/>
          </p:nvSpPr>
          <p:spPr>
            <a:xfrm>
              <a:off x="10723527" y="5550894"/>
              <a:ext cx="78648" cy="786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054447B-62A8-4332-B7E7-1CEFBA4151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20445" y="5902539"/>
              <a:ext cx="941934" cy="414"/>
            </a:xfrm>
            <a:prstGeom prst="straightConnector1">
              <a:avLst/>
            </a:prstGeom>
            <a:ln w="28575">
              <a:solidFill>
                <a:srgbClr val="FF0066">
                  <a:alpha val="67843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0" name="개체 89">
              <a:extLst>
                <a:ext uri="{FF2B5EF4-FFF2-40B4-BE49-F238E27FC236}">
                  <a16:creationId xmlns:a16="http://schemas.microsoft.com/office/drawing/2014/main" id="{42CCC6A4-49C6-446B-ADAD-6BC072CF5D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7860560"/>
                </p:ext>
              </p:extLst>
            </p:nvPr>
          </p:nvGraphicFramePr>
          <p:xfrm>
            <a:off x="10442256" y="5913922"/>
            <a:ext cx="218123" cy="232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name="Equation" r:id="rId21" imgW="190440" imgH="203040" progId="Equation.DSMT4">
                    <p:embed/>
                  </p:oleObj>
                </mc:Choice>
                <mc:Fallback>
                  <p:oleObj name="Equation" r:id="rId21" imgW="190440" imgH="203040" progId="Equation.DSMT4">
                    <p:embed/>
                    <p:pic>
                      <p:nvPicPr>
                        <p:cNvPr id="90" name="개체 89">
                          <a:extLst>
                            <a:ext uri="{FF2B5EF4-FFF2-40B4-BE49-F238E27FC236}">
                              <a16:creationId xmlns:a16="http://schemas.microsoft.com/office/drawing/2014/main" id="{42CCC6A4-49C6-446B-ADAD-6BC072CF5DB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442256" y="5913922"/>
                          <a:ext cx="218123" cy="2326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6374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432DF-8536-4E0C-9B39-F622A85B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SVD (Singular value Decomposition)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F6AF5-274C-4966-BB11-3D0E334D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350163-3CE8-4C9E-B421-FC3AB8F1521A}"/>
              </a:ext>
            </a:extLst>
          </p:cNvPr>
          <p:cNvGrpSpPr/>
          <p:nvPr/>
        </p:nvGrpSpPr>
        <p:grpSpPr>
          <a:xfrm>
            <a:off x="1063625" y="4127040"/>
            <a:ext cx="10064750" cy="1855124"/>
            <a:chOff x="1063625" y="1372870"/>
            <a:chExt cx="10064750" cy="1855124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50784993-1C9E-49AB-9CD3-47E8CF6D15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t="13285" r="12894" b="51431"/>
            <a:stretch/>
          </p:blipFill>
          <p:spPr bwMode="auto">
            <a:xfrm>
              <a:off x="1063625" y="1372870"/>
              <a:ext cx="5502276" cy="1855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4" name="개체 3">
              <a:extLst>
                <a:ext uri="{FF2B5EF4-FFF2-40B4-BE49-F238E27FC236}">
                  <a16:creationId xmlns:a16="http://schemas.microsoft.com/office/drawing/2014/main" id="{5B6E7993-AEEC-4EE6-AEAA-71F47254BC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65900" y="2039938"/>
            <a:ext cx="456247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4" imgW="1892160" imgH="215640" progId="Equation.DSMT4">
                    <p:embed/>
                  </p:oleObj>
                </mc:Choice>
                <mc:Fallback>
                  <p:oleObj name="Equation" r:id="rId4" imgW="1892160" imgH="215640" progId="Equation.DSMT4">
                    <p:embed/>
                    <p:pic>
                      <p:nvPicPr>
                        <p:cNvPr id="4" name="개체 3">
                          <a:extLst>
                            <a:ext uri="{FF2B5EF4-FFF2-40B4-BE49-F238E27FC236}">
                              <a16:creationId xmlns:a16="http://schemas.microsoft.com/office/drawing/2014/main" id="{5B6E7993-AEEC-4EE6-AEAA-71F47254BC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565900" y="2039938"/>
                          <a:ext cx="4562475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560C88A-F875-4334-A0D9-D8D18ED1A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246313"/>
          <a:ext cx="19510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180800" imgH="215640" progId="Equation.DSMT4">
                  <p:embed/>
                </p:oleObj>
              </mc:Choice>
              <mc:Fallback>
                <p:oleObj name="Equation" r:id="rId6" imgW="1180800" imgH="21564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560C88A-F875-4334-A0D9-D8D18ED1A7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2246313"/>
                        <a:ext cx="1951037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2AE67826-A8C8-4A7E-B4B7-2CF4279892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643063"/>
          <a:ext cx="1115262" cy="3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609480" imgH="164880" progId="Equation.DSMT4">
                  <p:embed/>
                </p:oleObj>
              </mc:Choice>
              <mc:Fallback>
                <p:oleObj name="Equation" r:id="rId8" imgW="609480" imgH="16488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2AE67826-A8C8-4A7E-B4B7-2CF4279892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1600" y="1643063"/>
                        <a:ext cx="1115262" cy="30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6">
            <a:extLst>
              <a:ext uri="{FF2B5EF4-FFF2-40B4-BE49-F238E27FC236}">
                <a16:creationId xmlns:a16="http://schemas.microsoft.com/office/drawing/2014/main" id="{1D1237BC-027A-4A97-9A0B-4218B2BB0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5" t="24592" r="11659" b="26949"/>
          <a:stretch/>
        </p:blipFill>
        <p:spPr bwMode="auto">
          <a:xfrm>
            <a:off x="4965699" y="1266159"/>
            <a:ext cx="3200401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5389D452-3FFA-4D0F-848F-7A99CF111A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613258"/>
          <a:ext cx="1208202" cy="348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1" imgW="660240" imgH="190440" progId="Equation.DSMT4">
                  <p:embed/>
                </p:oleObj>
              </mc:Choice>
              <mc:Fallback>
                <p:oleObj name="Equation" r:id="rId11" imgW="660240" imgH="19044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5389D452-3FFA-4D0F-848F-7A99CF111A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1600" y="3613258"/>
                        <a:ext cx="1208202" cy="348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BA19F890-A67D-40B2-A67A-67A50434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6F5841-DE2A-48DD-92F9-A119099198D1}"/>
                  </a:ext>
                </a:extLst>
              </p:cNvPr>
              <p:cNvSpPr txBox="1"/>
              <p:nvPr/>
            </p:nvSpPr>
            <p:spPr>
              <a:xfrm>
                <a:off x="1329560" y="2730960"/>
                <a:ext cx="2933700" cy="65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U</a:t>
                </a:r>
                <a:r>
                  <a:rPr lang="en-US" altLang="ko-KR" dirty="0"/>
                  <a:t> = eigen vectors of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𝐀</m:t>
                    </m:r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en-US" altLang="ko-KR" b="1" dirty="0"/>
              </a:p>
              <a:p>
                <a:r>
                  <a:rPr lang="en-US" altLang="ko-KR" b="1" dirty="0"/>
                  <a:t>V</a:t>
                </a:r>
                <a:r>
                  <a:rPr lang="en-US" altLang="ko-KR" dirty="0"/>
                  <a:t> =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6F5841-DE2A-48DD-92F9-A1190991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560" y="2730960"/>
                <a:ext cx="2933700" cy="656205"/>
              </a:xfrm>
              <a:prstGeom prst="rect">
                <a:avLst/>
              </a:prstGeom>
              <a:blipFill>
                <a:blip r:embed="rId13"/>
                <a:stretch>
                  <a:fillRect l="-1663" t="-4630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9E19C73E-E6B2-4ADE-B490-BEE9144C7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1813" y="3611929"/>
          <a:ext cx="2672163" cy="417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4" imgW="1460160" imgH="228600" progId="Equation.DSMT4">
                  <p:embed/>
                </p:oleObj>
              </mc:Choice>
              <mc:Fallback>
                <p:oleObj name="Equation" r:id="rId14" imgW="1460160" imgH="22860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9E19C73E-E6B2-4ADE-B490-BEE9144C73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01813" y="3611929"/>
                        <a:ext cx="2672163" cy="417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A9872543-C867-4E33-8011-62A6F6136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3472" y="3640246"/>
          <a:ext cx="2184947" cy="3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6" imgW="1193760" imgH="203040" progId="Equation.DSMT4">
                  <p:embed/>
                </p:oleObj>
              </mc:Choice>
              <mc:Fallback>
                <p:oleObj name="Equation" r:id="rId16" imgW="1193760" imgH="20304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A9872543-C867-4E33-8011-62A6F61365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93472" y="3640246"/>
                        <a:ext cx="2184947" cy="3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161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6989"/>
                <a:ext cx="10515600" cy="4971012"/>
              </a:xfrm>
            </p:spPr>
            <p:txBody>
              <a:bodyPr/>
              <a:lstStyle/>
              <a:p>
                <a:r>
                  <a:rPr lang="en-US" altLang="ko-KR" dirty="0"/>
                  <a:t>Find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</m:oMath>
                </a14:m>
                <a:r>
                  <a:rPr lang="en-US" altLang="ko-KR" dirty="0"/>
                  <a:t> that minimizes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subject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J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Use of Lagrange method:</a:t>
                </a:r>
                <a:br>
                  <a:rPr lang="en-US" altLang="ko-KR" dirty="0"/>
                </a:b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minimize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sz="200" dirty="0"/>
              </a:p>
              <a:p>
                <a:pPr marL="0" indent="0">
                  <a:buNone/>
                </a:pPr>
                <a:endParaRPr lang="en-US" altLang="ko-KR" sz="32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6989"/>
                <a:ext cx="10515600" cy="4971012"/>
              </a:xfrm>
              <a:blipFill>
                <a:blip r:embed="rId3"/>
                <a:stretch>
                  <a:fillRect l="-812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4.2 Different cost functions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4.2.6 Sampson error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ED0AA-249A-4DD2-9F3E-92764F5E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30</a:t>
            </a:fld>
            <a:endParaRPr lang="ko-KR" altLang="en-US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28B5720D-4D02-483A-9080-09B8B5E2F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304466"/>
              </p:ext>
            </p:extLst>
          </p:nvPr>
        </p:nvGraphicFramePr>
        <p:xfrm>
          <a:off x="3122281" y="3168332"/>
          <a:ext cx="5189538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4" imgW="2857320" imgH="1612800" progId="Equation.DSMT4">
                  <p:embed/>
                </p:oleObj>
              </mc:Choice>
              <mc:Fallback>
                <p:oleObj name="Equation" r:id="rId4" imgW="2857320" imgH="16128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28B5720D-4D02-483A-9080-09B8B5E2FF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2281" y="3168332"/>
                        <a:ext cx="5189538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3F8EB02E-CB16-40FD-8F78-604B37C3123D}"/>
              </a:ext>
            </a:extLst>
          </p:cNvPr>
          <p:cNvGrpSpPr/>
          <p:nvPr/>
        </p:nvGrpSpPr>
        <p:grpSpPr>
          <a:xfrm>
            <a:off x="7622118" y="2926100"/>
            <a:ext cx="4085172" cy="2949549"/>
            <a:chOff x="9098378" y="2596498"/>
            <a:chExt cx="2532057" cy="1828179"/>
          </a:xfrm>
        </p:grpSpPr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F3AF2FE4-9F11-4649-8074-82BE7868A68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889713" y="3252693"/>
              <a:ext cx="733503" cy="1610465"/>
            </a:xfrm>
            <a:prstGeom prst="curvedConnector3">
              <a:avLst>
                <a:gd name="adj1" fmla="val 130256"/>
              </a:avLst>
            </a:prstGeom>
            <a:ln w="19050">
              <a:solidFill>
                <a:srgbClr val="0CEE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DF9071A-77FB-49F8-A1CF-5A6A5FB05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8378" y="2867615"/>
              <a:ext cx="1664001" cy="137406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2" name="개체 11">
              <a:extLst>
                <a:ext uri="{FF2B5EF4-FFF2-40B4-BE49-F238E27FC236}">
                  <a16:creationId xmlns:a16="http://schemas.microsoft.com/office/drawing/2014/main" id="{FA17E3B9-641B-4F65-97F8-2B55DF3DFD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3131060"/>
                </p:ext>
              </p:extLst>
            </p:nvPr>
          </p:nvGraphicFramePr>
          <p:xfrm>
            <a:off x="11077158" y="3569301"/>
            <a:ext cx="553277" cy="30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" name="Equation" r:id="rId6" imgW="419040" imgH="228600" progId="Equation.DSMT4">
                    <p:embed/>
                  </p:oleObj>
                </mc:Choice>
                <mc:Fallback>
                  <p:oleObj name="Equation" r:id="rId6" imgW="419040" imgH="228600" progId="Equation.DSMT4">
                    <p:embed/>
                    <p:pic>
                      <p:nvPicPr>
                        <p:cNvPr id="12" name="개체 11">
                          <a:extLst>
                            <a:ext uri="{FF2B5EF4-FFF2-40B4-BE49-F238E27FC236}">
                              <a16:creationId xmlns:a16="http://schemas.microsoft.com/office/drawing/2014/main" id="{FA17E3B9-641B-4F65-97F8-2B55DF3DFDB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077158" y="3569301"/>
                          <a:ext cx="553277" cy="301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개체 12">
              <a:extLst>
                <a:ext uri="{FF2B5EF4-FFF2-40B4-BE49-F238E27FC236}">
                  <a16:creationId xmlns:a16="http://schemas.microsoft.com/office/drawing/2014/main" id="{0EF91E7F-74A9-454A-96D6-3C7D09D731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2806735"/>
                </p:ext>
              </p:extLst>
            </p:nvPr>
          </p:nvGraphicFramePr>
          <p:xfrm>
            <a:off x="9857839" y="3630532"/>
            <a:ext cx="1778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Equation" r:id="rId8" imgW="177480" imgH="203040" progId="Equation.DSMT4">
                    <p:embed/>
                  </p:oleObj>
                </mc:Choice>
                <mc:Fallback>
                  <p:oleObj name="Equation" r:id="rId8" imgW="177480" imgH="203040" progId="Equation.DSMT4">
                    <p:embed/>
                    <p:pic>
                      <p:nvPicPr>
                        <p:cNvPr id="13" name="개체 12">
                          <a:extLst>
                            <a:ext uri="{FF2B5EF4-FFF2-40B4-BE49-F238E27FC236}">
                              <a16:creationId xmlns:a16="http://schemas.microsoft.com/office/drawing/2014/main" id="{0EF91E7F-74A9-454A-96D6-3C7D09D731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857839" y="3630532"/>
                          <a:ext cx="1778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0FDBEEC-6865-403D-B265-5C5E1E421012}"/>
                </a:ext>
              </a:extLst>
            </p:cNvPr>
            <p:cNvSpPr/>
            <p:nvPr/>
          </p:nvSpPr>
          <p:spPr>
            <a:xfrm>
              <a:off x="9799602" y="3591420"/>
              <a:ext cx="78648" cy="786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D448ACA-DA14-46B6-ADB8-CD98919ED7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9176" y="3280016"/>
              <a:ext cx="331821" cy="286478"/>
            </a:xfrm>
            <a:prstGeom prst="straightConnector1">
              <a:avLst/>
            </a:prstGeom>
            <a:ln w="28575">
              <a:solidFill>
                <a:srgbClr val="FF0066">
                  <a:alpha val="67843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개체 16">
              <a:extLst>
                <a:ext uri="{FF2B5EF4-FFF2-40B4-BE49-F238E27FC236}">
                  <a16:creationId xmlns:a16="http://schemas.microsoft.com/office/drawing/2014/main" id="{1A5F1F0A-FB6A-4E74-8448-9808F219EA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3482860"/>
                </p:ext>
              </p:extLst>
            </p:nvPr>
          </p:nvGraphicFramePr>
          <p:xfrm>
            <a:off x="9711383" y="3288549"/>
            <a:ext cx="218123" cy="232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Equation" r:id="rId10" imgW="190440" imgH="203040" progId="Equation.DSMT4">
                    <p:embed/>
                  </p:oleObj>
                </mc:Choice>
                <mc:Fallback>
                  <p:oleObj name="Equation" r:id="rId10" imgW="190440" imgH="203040" progId="Equation.DSMT4">
                    <p:embed/>
                    <p:pic>
                      <p:nvPicPr>
                        <p:cNvPr id="17" name="개체 16">
                          <a:extLst>
                            <a:ext uri="{FF2B5EF4-FFF2-40B4-BE49-F238E27FC236}">
                              <a16:creationId xmlns:a16="http://schemas.microsoft.com/office/drawing/2014/main" id="{1A5F1F0A-FB6A-4E74-8448-9808F219EA6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711383" y="3288549"/>
                          <a:ext cx="218123" cy="2326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0DC9D9-DAE3-4505-BB86-66754F6C1C54}"/>
                </a:ext>
              </a:extLst>
            </p:cNvPr>
            <p:cNvSpPr/>
            <p:nvPr/>
          </p:nvSpPr>
          <p:spPr>
            <a:xfrm>
              <a:off x="10174823" y="3280848"/>
              <a:ext cx="78648" cy="7864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8" name="개체 27">
              <a:extLst>
                <a:ext uri="{FF2B5EF4-FFF2-40B4-BE49-F238E27FC236}">
                  <a16:creationId xmlns:a16="http://schemas.microsoft.com/office/drawing/2014/main" id="{2DA70BCC-015A-4C13-AF94-5BF6767E24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2025843"/>
                </p:ext>
              </p:extLst>
            </p:nvPr>
          </p:nvGraphicFramePr>
          <p:xfrm>
            <a:off x="10282481" y="3221661"/>
            <a:ext cx="177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8" name="Equation" r:id="rId12" imgW="177480" imgH="228600" progId="Equation.DSMT4">
                    <p:embed/>
                  </p:oleObj>
                </mc:Choice>
                <mc:Fallback>
                  <p:oleObj name="Equation" r:id="rId12" imgW="177480" imgH="228600" progId="Equation.DSMT4">
                    <p:embed/>
                    <p:pic>
                      <p:nvPicPr>
                        <p:cNvPr id="28" name="개체 27">
                          <a:extLst>
                            <a:ext uri="{FF2B5EF4-FFF2-40B4-BE49-F238E27FC236}">
                              <a16:creationId xmlns:a16="http://schemas.microsoft.com/office/drawing/2014/main" id="{2DA70BCC-015A-4C13-AF94-5BF6767E24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282481" y="3221661"/>
                          <a:ext cx="1778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개체 28">
              <a:extLst>
                <a:ext uri="{FF2B5EF4-FFF2-40B4-BE49-F238E27FC236}">
                  <a16:creationId xmlns:a16="http://schemas.microsoft.com/office/drawing/2014/main" id="{11D7D060-6062-48CB-A007-74329E490E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062377"/>
                </p:ext>
              </p:extLst>
            </p:nvPr>
          </p:nvGraphicFramePr>
          <p:xfrm>
            <a:off x="10797186" y="2596498"/>
            <a:ext cx="833249" cy="444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9" name="Equation" r:id="rId14" imgW="736560" imgH="393480" progId="Equation.DSMT4">
                    <p:embed/>
                  </p:oleObj>
                </mc:Choice>
                <mc:Fallback>
                  <p:oleObj name="Equation" r:id="rId14" imgW="736560" imgH="393480" progId="Equation.DSMT4">
                    <p:embed/>
                    <p:pic>
                      <p:nvPicPr>
                        <p:cNvPr id="29" name="개체 28">
                          <a:extLst>
                            <a:ext uri="{FF2B5EF4-FFF2-40B4-BE49-F238E27FC236}">
                              <a16:creationId xmlns:a16="http://schemas.microsoft.com/office/drawing/2014/main" id="{11D7D060-6062-48CB-A007-74329E490E5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797186" y="2596498"/>
                          <a:ext cx="833249" cy="4447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6144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4.2 Different cost functions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4.2.6 Sampson error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ED0AA-249A-4DD2-9F3E-92764F5E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AF92783-F7DD-4174-8C41-FE2B9FC0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0E2BCE3-14C9-40F6-9626-A56DF6608447}"/>
              </a:ext>
            </a:extLst>
          </p:cNvPr>
          <p:cNvGrpSpPr/>
          <p:nvPr/>
        </p:nvGrpSpPr>
        <p:grpSpPr>
          <a:xfrm>
            <a:off x="1204976" y="2252007"/>
            <a:ext cx="9782041" cy="3167986"/>
            <a:chOff x="5349919" y="629223"/>
            <a:chExt cx="6521362" cy="2111991"/>
          </a:xfrm>
        </p:grpSpPr>
        <p:pic>
          <p:nvPicPr>
            <p:cNvPr id="20" name="그림 19" descr="지도이(가) 표시된 사진&#10;&#10;자동 생성된 설명">
              <a:extLst>
                <a:ext uri="{FF2B5EF4-FFF2-40B4-BE49-F238E27FC236}">
                  <a16:creationId xmlns:a16="http://schemas.microsoft.com/office/drawing/2014/main" id="{28122600-1902-4D9D-BDFC-2D9EA8479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919" y="629223"/>
              <a:ext cx="6521362" cy="2111991"/>
            </a:xfrm>
            <a:prstGeom prst="rect">
              <a:avLst/>
            </a:prstGeom>
          </p:spPr>
        </p:pic>
        <p:graphicFrame>
          <p:nvGraphicFramePr>
            <p:cNvPr id="21" name="개체 20">
              <a:extLst>
                <a:ext uri="{FF2B5EF4-FFF2-40B4-BE49-F238E27FC236}">
                  <a16:creationId xmlns:a16="http://schemas.microsoft.com/office/drawing/2014/main" id="{FE296B78-0B89-44C3-943C-4B0340F42E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80895" y="2292350"/>
            <a:ext cx="28575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8" name="Equation" r:id="rId4" imgW="190440" imgH="203040" progId="Equation.DSMT4">
                    <p:embed/>
                  </p:oleObj>
                </mc:Choice>
                <mc:Fallback>
                  <p:oleObj name="Equation" r:id="rId4" imgW="190440" imgH="203040" progId="Equation.DSMT4">
                    <p:embed/>
                    <p:pic>
                      <p:nvPicPr>
                        <p:cNvPr id="21" name="개체 20">
                          <a:extLst>
                            <a:ext uri="{FF2B5EF4-FFF2-40B4-BE49-F238E27FC236}">
                              <a16:creationId xmlns:a16="http://schemas.microsoft.com/office/drawing/2014/main" id="{FE296B78-0B89-44C3-943C-4B0340F42EF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180895" y="2292350"/>
                          <a:ext cx="28575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A3210D-6BD2-4624-867F-C0EA9A2A5A78}"/>
                  </a:ext>
                </a:extLst>
              </p:cNvPr>
              <p:cNvSpPr txBox="1"/>
              <p:nvPr/>
            </p:nvSpPr>
            <p:spPr>
              <a:xfrm>
                <a:off x="8334845" y="5235328"/>
                <a:ext cx="28355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not tangent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 , outside!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A3210D-6BD2-4624-867F-C0EA9A2A5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845" y="5235328"/>
                <a:ext cx="2835564" cy="369332"/>
              </a:xfrm>
              <a:prstGeom prst="rect">
                <a:avLst/>
              </a:prstGeom>
              <a:blipFill>
                <a:blip r:embed="rId6"/>
                <a:stretch>
                  <a:fillRect l="-172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052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Sampson error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Overall error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 where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altLang="ko-KR" dirty="0"/>
                  <a:t> both depend on </a:t>
                </a:r>
                <a:r>
                  <a:rPr lang="en-US" altLang="ko-KR" b="1" dirty="0"/>
                  <a:t>H</a:t>
                </a:r>
              </a:p>
              <a:p>
                <a:pPr lvl="1"/>
                <a:endParaRPr lang="en-US" altLang="ko-KR" b="1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4.2 Different cost functions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4.2.6 Sampson error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ED0AA-249A-4DD2-9F3E-92764F5E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A11FFB-3095-4270-A080-1DB11937E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043" y="1839860"/>
            <a:ext cx="4358580" cy="4814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D8FA15-CF86-4A41-8612-7CA55BD44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043" y="3606105"/>
            <a:ext cx="3414970" cy="821647"/>
          </a:xfrm>
          <a:prstGeom prst="rect">
            <a:avLst/>
          </a:prstGeom>
        </p:spPr>
      </p:pic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95785027-AADE-4090-9DA0-4E74BF309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617573"/>
              </p:ext>
            </p:extLst>
          </p:nvPr>
        </p:nvGraphicFramePr>
        <p:xfrm>
          <a:off x="9226784" y="1228477"/>
          <a:ext cx="1390810" cy="48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6" imgW="660240" imgH="228600" progId="Equation.DSMT4">
                  <p:embed/>
                </p:oleObj>
              </mc:Choice>
              <mc:Fallback>
                <p:oleObj name="Equation" r:id="rId6" imgW="660240" imgH="22860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95785027-AADE-4090-9DA0-4E74BF309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26784" y="1228477"/>
                        <a:ext cx="1390810" cy="48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619E053A-C0BF-4159-904E-7EF48FC650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00703"/>
              </p:ext>
            </p:extLst>
          </p:nvPr>
        </p:nvGraphicFramePr>
        <p:xfrm>
          <a:off x="9226784" y="1662678"/>
          <a:ext cx="2357788" cy="65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8" imgW="1054080" imgH="291960" progId="Equation.DSMT4">
                  <p:embed/>
                </p:oleObj>
              </mc:Choice>
              <mc:Fallback>
                <p:oleObj name="Equation" r:id="rId8" imgW="1054080" imgH="29196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619E053A-C0BF-4159-904E-7EF48FC650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26784" y="1662678"/>
                        <a:ext cx="2357788" cy="65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31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6989"/>
                <a:ext cx="10616514" cy="44693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b="1" dirty="0"/>
                  <a:t>Linear cost function</a:t>
                </a:r>
              </a:p>
              <a:p>
                <a:r>
                  <a:rPr lang="en-US" altLang="ko-KR" dirty="0"/>
                  <a:t>The algebraic error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dirty="0"/>
                  <a:t>is typically multilinear in the entries of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 case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dirty="0"/>
                  <a:t>is linear, the first-order approximation to geometric error given by the Taylor expansion is exact</a:t>
                </a:r>
              </a:p>
              <a:p>
                <a:r>
                  <a:rPr lang="en-US" altLang="ko-KR" dirty="0"/>
                  <a:t>The Sampson error is identical to geometric error</a:t>
                </a:r>
              </a:p>
              <a:p>
                <a:r>
                  <a:rPr lang="en-US" altLang="ko-KR" dirty="0"/>
                  <a:t>The variety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 defined by 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dirty="0"/>
                  <a:t>, a set of linear equations, is a hyperplane depending on </a:t>
                </a:r>
                <a:r>
                  <a:rPr lang="en-US" altLang="ko-KR" b="1" dirty="0"/>
                  <a:t>H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The problem of finding </a:t>
                </a:r>
                <a:r>
                  <a:rPr lang="en-US" altLang="ko-KR" b="1" dirty="0"/>
                  <a:t>H</a:t>
                </a:r>
                <a:r>
                  <a:rPr lang="en-US" altLang="ko-KR" dirty="0"/>
                  <a:t> now becomes a hyperplane fitting problem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6989"/>
                <a:ext cx="10616514" cy="4469360"/>
              </a:xfrm>
              <a:blipFill>
                <a:blip r:embed="rId2"/>
                <a:stretch>
                  <a:fillRect l="-919" t="-1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4.2 Different cost functions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4.2.6 Sampson error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ED0AA-249A-4DD2-9F3E-92764F5E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8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D2C155-E42D-40DA-9596-113565581257}"/>
              </a:ext>
            </a:extLst>
          </p:cNvPr>
          <p:cNvGrpSpPr/>
          <p:nvPr/>
        </p:nvGrpSpPr>
        <p:grpSpPr>
          <a:xfrm>
            <a:off x="6830492" y="6121434"/>
            <a:ext cx="4044206" cy="576228"/>
            <a:chOff x="6830492" y="6223034"/>
            <a:chExt cx="4044206" cy="57622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193646C-B7E4-47DD-AFAC-949FC6C1A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0492" y="6223034"/>
              <a:ext cx="2520206" cy="57622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43517D3-E66F-44E1-8A56-301498626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0698" y="6298893"/>
              <a:ext cx="1524000" cy="333579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A41D658-BA58-464A-9B83-F7E1B2731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590" y="4291137"/>
            <a:ext cx="1612156" cy="6205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279251-AF10-449D-8569-67AC9090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A00F-92EF-4C57-854B-B5DE4ACB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Assume that image measurement errors obey a zero-mean isotropic Gaussian distribution</a:t>
            </a:r>
          </a:p>
          <a:p>
            <a:r>
              <a:rPr lang="en-US" altLang="ko-KR" dirty="0"/>
              <a:t>The probability density function (PDF) </a:t>
            </a:r>
          </a:p>
          <a:p>
            <a:endParaRPr lang="en-US" altLang="ko-KR" dirty="0"/>
          </a:p>
          <a:p>
            <a:r>
              <a:rPr lang="en-US" altLang="ko-KR" b="1" dirty="0"/>
              <a:t>Error in one image</a:t>
            </a:r>
          </a:p>
          <a:p>
            <a:pPr marL="0" indent="0">
              <a:buNone/>
            </a:pPr>
            <a:endParaRPr lang="en-US" altLang="ko-KR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Log-likelihood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Maximum Likelihood Estimate (MLE) = maximize log-likelihood = minimize</a:t>
            </a:r>
          </a:p>
          <a:p>
            <a:endParaRPr lang="en-US" altLang="ko-KR" dirty="0"/>
          </a:p>
          <a:p>
            <a:r>
              <a:rPr lang="en-US" altLang="ko-KR" b="1" dirty="0"/>
              <a:t>Error in both images</a:t>
            </a:r>
          </a:p>
          <a:p>
            <a:endParaRPr lang="en-US" altLang="ko-KR" sz="1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Maximum Likelihood Estimate (MLE) = maximize log-likelihood </a:t>
            </a:r>
            <a:br>
              <a:rPr lang="en-US" altLang="ko-KR" dirty="0"/>
            </a:br>
            <a:r>
              <a:rPr lang="en-US" altLang="ko-KR" dirty="0"/>
              <a:t>					  = minimize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E8D48-C7DB-4178-89F3-EB9D7A35B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4.3 Statistical cost functions and Maximum Likelihood estimation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DD6B9-DEAE-4806-B17F-92785C0A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0EB6C7-4769-4990-9E9A-8F85F2C2D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269" y="1974892"/>
            <a:ext cx="2854218" cy="6058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1D55E6-5B8D-4FAF-A1CC-D3118B560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4784" y="2941946"/>
            <a:ext cx="3738951" cy="632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F9E1B8-D84E-4356-B4EE-58C38A850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7692" y="3610239"/>
            <a:ext cx="4752903" cy="55015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25DDE6D-D88A-4C20-B463-F2853CF35584}"/>
              </a:ext>
            </a:extLst>
          </p:cNvPr>
          <p:cNvGrpSpPr/>
          <p:nvPr/>
        </p:nvGrpSpPr>
        <p:grpSpPr>
          <a:xfrm>
            <a:off x="4044880" y="4954882"/>
            <a:ext cx="5826210" cy="792605"/>
            <a:chOff x="3816280" y="4954882"/>
            <a:chExt cx="5826210" cy="79260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D0DF921-2863-44A1-9397-608858F76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16280" y="5124159"/>
              <a:ext cx="5826210" cy="62332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ADB8C7-A6EB-4CAB-BD84-DEB3FD704EBC}"/>
                </a:ext>
              </a:extLst>
            </p:cNvPr>
            <p:cNvSpPr txBox="1"/>
            <p:nvPr/>
          </p:nvSpPr>
          <p:spPr>
            <a:xfrm>
              <a:off x="7030635" y="495488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501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9251-AF10-449D-8569-67AC9090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A00F-92EF-4C57-854B-B5DE4ACB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Mahalanobis distance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Consider non-isotropic Gaussian model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Density normalized distance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Maximizing the log-likelihood is then equivalent to minimizing the </a:t>
            </a:r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Error in one image</a:t>
            </a:r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Error in both images</a:t>
            </a:r>
          </a:p>
          <a:p>
            <a:endParaRPr lang="en-US" altLang="ko-KR" b="1" dirty="0"/>
          </a:p>
          <a:p>
            <a:r>
              <a:rPr lang="en-US" altLang="ko-KR" b="1" dirty="0"/>
              <a:t>Varying covariance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E8D48-C7DB-4178-89F3-EB9D7A35B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4.3 Statistical cost functions and Maximum Likelihood estimation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DD6B9-DEAE-4806-B17F-92785C0A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35</a:t>
            </a:fld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E36D41-FBF4-429A-AB57-4FB79FBBC0A5}"/>
              </a:ext>
            </a:extLst>
          </p:cNvPr>
          <p:cNvGrpSpPr/>
          <p:nvPr/>
        </p:nvGrpSpPr>
        <p:grpSpPr>
          <a:xfrm>
            <a:off x="4059520" y="3350597"/>
            <a:ext cx="4754280" cy="3005753"/>
            <a:chOff x="4059520" y="3350597"/>
            <a:chExt cx="4754280" cy="300575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6C96C17-014D-4931-AFCC-7166D0C46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7620" y="3916664"/>
              <a:ext cx="4716180" cy="46189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0D48429-7FFD-4582-84F0-8E60D3DD3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51" t="980"/>
            <a:stretch/>
          </p:blipFill>
          <p:spPr>
            <a:xfrm>
              <a:off x="4143660" y="4804540"/>
              <a:ext cx="3396675" cy="5456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9FF24B6-BE35-45D9-8BB5-EDD51E504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9520" y="5716181"/>
              <a:ext cx="4497388" cy="64016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11C787-EA6E-4928-BD9B-ED84ED86AC37}"/>
                </a:ext>
              </a:extLst>
            </p:cNvPr>
            <p:cNvSpPr txBox="1"/>
            <p:nvPr/>
          </p:nvSpPr>
          <p:spPr>
            <a:xfrm>
              <a:off x="4143660" y="3350597"/>
              <a:ext cx="19983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0" i="0" u="none" strike="noStrike" baseline="0" dirty="0">
                  <a:latin typeface="Times New Roman" panose="02020603050405020304" pitchFamily="18" charset="0"/>
                </a:rPr>
                <a:t>cost function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4415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9659F-84C6-4684-86FB-33AD22EF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                and              , where                               and </a:t>
            </a:r>
          </a:p>
          <a:p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e.g. Coordinate transformation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4.4 Transformation invariance and normalization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4.4.1 Invariance to image coordinate transformations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C373A-79DD-42E7-995A-4970F989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FC99FF-715E-4853-A55F-957F07571D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0" t="28881"/>
          <a:stretch/>
        </p:blipFill>
        <p:spPr>
          <a:xfrm>
            <a:off x="2846213" y="3517900"/>
            <a:ext cx="6499566" cy="1399607"/>
          </a:xfrm>
          <a:prstGeom prst="rect">
            <a:avLst/>
          </a:prstGeom>
        </p:spPr>
      </p:pic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2A9B0409-639B-4C90-B13E-C3BA4B7281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435218"/>
              </p:ext>
            </p:extLst>
          </p:nvPr>
        </p:nvGraphicFramePr>
        <p:xfrm>
          <a:off x="1731026" y="1884855"/>
          <a:ext cx="906115" cy="51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4" imgW="444240" imgH="253800" progId="Equation.DSMT4">
                  <p:embed/>
                </p:oleObj>
              </mc:Choice>
              <mc:Fallback>
                <p:oleObj name="Equation" r:id="rId4" imgW="444240" imgH="25380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2A9B0409-639B-4C90-B13E-C3BA4B7281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1026" y="1884855"/>
                        <a:ext cx="906115" cy="517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5EB90B94-5CDF-44A6-A6A0-4F4269ED1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5650" y="1886988"/>
          <a:ext cx="935038" cy="534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6" imgW="444240" imgH="253800" progId="Equation.DSMT4">
                  <p:embed/>
                </p:oleObj>
              </mc:Choice>
              <mc:Fallback>
                <p:oleObj name="Equation" r:id="rId6" imgW="444240" imgH="25380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5EB90B94-5CDF-44A6-A6A0-4F4269ED15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95650" y="1886988"/>
                        <a:ext cx="935038" cy="534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70E6811E-D246-4D4B-A26A-85F1DCDC4F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5934" y="1905001"/>
          <a:ext cx="2151504" cy="40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8" imgW="1079280" imgH="203040" progId="Equation.DSMT4">
                  <p:embed/>
                </p:oleObj>
              </mc:Choice>
              <mc:Fallback>
                <p:oleObj name="Equation" r:id="rId8" imgW="1079280" imgH="20304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70E6811E-D246-4D4B-A26A-85F1DCDC4F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85934" y="1905001"/>
                        <a:ext cx="2151504" cy="404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45E41BD5-7FC7-41AA-A38A-3BFDC046D8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0855" y="1897995"/>
          <a:ext cx="141763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10" imgW="711000" imgH="177480" progId="Equation.DSMT4">
                  <p:embed/>
                </p:oleObj>
              </mc:Choice>
              <mc:Fallback>
                <p:oleObj name="Equation" r:id="rId10" imgW="711000" imgH="17748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45E41BD5-7FC7-41AA-A38A-3BFDC046D8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20855" y="1897995"/>
                        <a:ext cx="1417638" cy="35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A23DAEAA-72A9-4F50-BF7C-349D88CAE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2435" y="2449319"/>
          <a:ext cx="4547123" cy="480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2" imgW="2044440" imgH="215640" progId="Equation.DSMT4">
                  <p:embed/>
                </p:oleObj>
              </mc:Choice>
              <mc:Fallback>
                <p:oleObj name="Equation" r:id="rId12" imgW="2044440" imgH="21564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A23DAEAA-72A9-4F50-BF7C-349D88CAE9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22435" y="2449319"/>
                        <a:ext cx="4547123" cy="480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5754D4-25D0-4AC6-8D16-45D1857CC403}"/>
              </a:ext>
            </a:extLst>
          </p:cNvPr>
          <p:cNvGrpSpPr/>
          <p:nvPr/>
        </p:nvGrpSpPr>
        <p:grpSpPr>
          <a:xfrm>
            <a:off x="3534950" y="5412669"/>
            <a:ext cx="5122101" cy="497220"/>
            <a:chOff x="2058337" y="5412669"/>
            <a:chExt cx="5122101" cy="497220"/>
          </a:xfrm>
        </p:grpSpPr>
        <p:graphicFrame>
          <p:nvGraphicFramePr>
            <p:cNvPr id="15" name="개체 14">
              <a:extLst>
                <a:ext uri="{FF2B5EF4-FFF2-40B4-BE49-F238E27FC236}">
                  <a16:creationId xmlns:a16="http://schemas.microsoft.com/office/drawing/2014/main" id="{B4323EE3-E222-457F-A110-6E32394C161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0313281"/>
                </p:ext>
              </p:extLst>
            </p:nvPr>
          </p:nvGraphicFramePr>
          <p:xfrm>
            <a:off x="5259914" y="5421214"/>
            <a:ext cx="1920524" cy="480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1" name="Equation" r:id="rId14" imgW="711000" imgH="177480" progId="Equation.DSMT4">
                    <p:embed/>
                  </p:oleObj>
                </mc:Choice>
                <mc:Fallback>
                  <p:oleObj name="Equation" r:id="rId14" imgW="711000" imgH="177480" progId="Equation.DSMT4">
                    <p:embed/>
                    <p:pic>
                      <p:nvPicPr>
                        <p:cNvPr id="15" name="개체 14">
                          <a:extLst>
                            <a:ext uri="{FF2B5EF4-FFF2-40B4-BE49-F238E27FC236}">
                              <a16:creationId xmlns:a16="http://schemas.microsoft.com/office/drawing/2014/main" id="{B4323EE3-E222-457F-A110-6E32394C161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259914" y="5421214"/>
                          <a:ext cx="1920524" cy="4801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E519A335-32A6-4A26-A016-E4ED6209ED1C}"/>
                </a:ext>
              </a:extLst>
            </p:cNvPr>
            <p:cNvSpPr/>
            <p:nvPr/>
          </p:nvSpPr>
          <p:spPr>
            <a:xfrm>
              <a:off x="4351786" y="5527929"/>
              <a:ext cx="596900" cy="3429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7" name="개체 16">
              <a:extLst>
                <a:ext uri="{FF2B5EF4-FFF2-40B4-BE49-F238E27FC236}">
                  <a16:creationId xmlns:a16="http://schemas.microsoft.com/office/drawing/2014/main" id="{4738CFAC-34CB-4C90-8F7A-B829F6C4B9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7355942"/>
                </p:ext>
              </p:extLst>
            </p:nvPr>
          </p:nvGraphicFramePr>
          <p:xfrm>
            <a:off x="2058337" y="5412669"/>
            <a:ext cx="1982220" cy="497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2" name="Equation" r:id="rId16" imgW="1417426" imgH="355333" progId="Equation.DSMT4">
                    <p:embed/>
                  </p:oleObj>
                </mc:Choice>
                <mc:Fallback>
                  <p:oleObj name="Equation" r:id="rId16" imgW="1417426" imgH="355333" progId="Equation.DSMT4">
                    <p:embed/>
                    <p:pic>
                      <p:nvPicPr>
                        <p:cNvPr id="17" name="개체 16">
                          <a:extLst>
                            <a:ext uri="{FF2B5EF4-FFF2-40B4-BE49-F238E27FC236}">
                              <a16:creationId xmlns:a16="http://schemas.microsoft.com/office/drawing/2014/main" id="{4738CFAC-34CB-4C90-8F7A-B829F6C4B9D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058337" y="5412669"/>
                          <a:ext cx="1982220" cy="4972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54936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9659F-84C6-4684-86FB-33AD22EF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                and              , where                               and </a:t>
            </a:r>
          </a:p>
          <a:p>
            <a:r>
              <a:rPr lang="en-US" altLang="ko-KR" dirty="0"/>
              <a:t>Does the DLT algorithm applied to the correspondence set               yield the transformation                    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special case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4.4 Transformation invariance and normalization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4.4.2 Non-invariance of the DLT algorithm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2EDEA-CD5E-4D4C-89A3-3CCCA45C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37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FEEA41-BFE3-469C-9D8C-DB872A5A9FA8}"/>
              </a:ext>
            </a:extLst>
          </p:cNvPr>
          <p:cNvGrpSpPr/>
          <p:nvPr/>
        </p:nvGrpSpPr>
        <p:grpSpPr>
          <a:xfrm>
            <a:off x="3063476" y="2349770"/>
            <a:ext cx="6242842" cy="712787"/>
            <a:chOff x="3079750" y="1880592"/>
            <a:chExt cx="6242842" cy="712787"/>
          </a:xfrm>
        </p:grpSpPr>
        <p:graphicFrame>
          <p:nvGraphicFramePr>
            <p:cNvPr id="7" name="개체 6">
              <a:extLst>
                <a:ext uri="{FF2B5EF4-FFF2-40B4-BE49-F238E27FC236}">
                  <a16:creationId xmlns:a16="http://schemas.microsoft.com/office/drawing/2014/main" id="{52A5CABA-06C3-46AE-844D-11F9CDCC3D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2736167"/>
                </p:ext>
              </p:extLst>
            </p:nvPr>
          </p:nvGraphicFramePr>
          <p:xfrm>
            <a:off x="8387555" y="1880592"/>
            <a:ext cx="935037" cy="534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0" name="Equation" r:id="rId3" imgW="934270" imgH="534979" progId="Equation.DSMT4">
                    <p:embed/>
                  </p:oleObj>
                </mc:Choice>
                <mc:Fallback>
                  <p:oleObj name="Equation" r:id="rId3" imgW="934270" imgH="534979" progId="Equation.DSMT4">
                    <p:embed/>
                    <p:pic>
                      <p:nvPicPr>
                        <p:cNvPr id="7" name="개체 6">
                          <a:extLst>
                            <a:ext uri="{FF2B5EF4-FFF2-40B4-BE49-F238E27FC236}">
                              <a16:creationId xmlns:a16="http://schemas.microsoft.com/office/drawing/2014/main" id="{52A5CABA-06C3-46AE-844D-11F9CDCC3DA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387555" y="1880592"/>
                          <a:ext cx="935037" cy="534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>
              <a:extLst>
                <a:ext uri="{FF2B5EF4-FFF2-40B4-BE49-F238E27FC236}">
                  <a16:creationId xmlns:a16="http://schemas.microsoft.com/office/drawing/2014/main" id="{C303B1D9-B3A4-45FC-ABA1-8DC1148F23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786231"/>
                </p:ext>
              </p:extLst>
            </p:nvPr>
          </p:nvGraphicFramePr>
          <p:xfrm>
            <a:off x="3079750" y="2237779"/>
            <a:ext cx="1417637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1" name="Equation" r:id="rId5" imgW="1417426" imgH="355333" progId="Equation.DSMT4">
                    <p:embed/>
                  </p:oleObj>
                </mc:Choice>
                <mc:Fallback>
                  <p:oleObj name="Equation" r:id="rId5" imgW="1417426" imgH="355333" progId="Equation.DSMT4">
                    <p:embed/>
                    <p:pic>
                      <p:nvPicPr>
                        <p:cNvPr id="8" name="개체 7">
                          <a:extLst>
                            <a:ext uri="{FF2B5EF4-FFF2-40B4-BE49-F238E27FC236}">
                              <a16:creationId xmlns:a16="http://schemas.microsoft.com/office/drawing/2014/main" id="{C303B1D9-B3A4-45FC-ABA1-8DC1148F233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79750" y="2237779"/>
                          <a:ext cx="1417637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51D6979C-C8A1-43FE-ACC0-AB329F779D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250102"/>
              </p:ext>
            </p:extLst>
          </p:nvPr>
        </p:nvGraphicFramePr>
        <p:xfrm>
          <a:off x="1731026" y="1884855"/>
          <a:ext cx="906115" cy="51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444240" imgH="253800" progId="Equation.DSMT4">
                  <p:embed/>
                </p:oleObj>
              </mc:Choice>
              <mc:Fallback>
                <p:oleObj name="Equation" r:id="rId7" imgW="444240" imgH="25380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51D6979C-C8A1-43FE-ACC0-AB329F779D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1026" y="1884855"/>
                        <a:ext cx="906115" cy="517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99D93EE7-F637-485B-8EE2-D918C5335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5650" y="1886988"/>
          <a:ext cx="935038" cy="534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444240" imgH="253800" progId="Equation.DSMT4">
                  <p:embed/>
                </p:oleObj>
              </mc:Choice>
              <mc:Fallback>
                <p:oleObj name="Equation" r:id="rId9" imgW="444240" imgH="25380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99D93EE7-F637-485B-8EE2-D918C5335A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95650" y="1886988"/>
                        <a:ext cx="935038" cy="534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D98EE908-5DD0-4577-B45D-A297B84E9B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5934" y="1905001"/>
          <a:ext cx="2151504" cy="40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1" imgW="1079280" imgH="203040" progId="Equation.DSMT4">
                  <p:embed/>
                </p:oleObj>
              </mc:Choice>
              <mc:Fallback>
                <p:oleObj name="Equation" r:id="rId11" imgW="1079280" imgH="20304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D98EE908-5DD0-4577-B45D-A297B84E9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85934" y="1905001"/>
                        <a:ext cx="2151504" cy="404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89E8EAF2-8E1C-43A4-B94E-FD4278E86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0855" y="1897995"/>
          <a:ext cx="141763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13" imgW="711000" imgH="177480" progId="Equation.DSMT4">
                  <p:embed/>
                </p:oleObj>
              </mc:Choice>
              <mc:Fallback>
                <p:oleObj name="Equation" r:id="rId13" imgW="711000" imgH="17748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89E8EAF2-8E1C-43A4-B94E-FD4278E86B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20855" y="1897995"/>
                        <a:ext cx="1417638" cy="35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B3E5BB5F-7FA4-4A25-B6DD-3AE03DED0083}"/>
              </a:ext>
            </a:extLst>
          </p:cNvPr>
          <p:cNvGrpSpPr/>
          <p:nvPr/>
        </p:nvGrpSpPr>
        <p:grpSpPr>
          <a:xfrm>
            <a:off x="1258994" y="3895014"/>
            <a:ext cx="6178444" cy="904972"/>
            <a:chOff x="2157509" y="3659668"/>
            <a:chExt cx="7702849" cy="13063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AE00F47-6375-481F-A46A-D40D98C974E9}"/>
                </a:ext>
              </a:extLst>
            </p:cNvPr>
            <p:cNvGrpSpPr/>
            <p:nvPr/>
          </p:nvGrpSpPr>
          <p:grpSpPr>
            <a:xfrm>
              <a:off x="2157509" y="3659668"/>
              <a:ext cx="7702849" cy="1047123"/>
              <a:chOff x="1824070" y="3682713"/>
              <a:chExt cx="8214813" cy="1116719"/>
            </a:xfrm>
          </p:grpSpPr>
          <p:graphicFrame>
            <p:nvGraphicFramePr>
              <p:cNvPr id="15" name="개체 14">
                <a:extLst>
                  <a:ext uri="{FF2B5EF4-FFF2-40B4-BE49-F238E27FC236}">
                    <a16:creationId xmlns:a16="http://schemas.microsoft.com/office/drawing/2014/main" id="{14040885-3F61-429E-9995-C9133BC744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1547955"/>
                  </p:ext>
                </p:extLst>
              </p:nvPr>
            </p:nvGraphicFramePr>
            <p:xfrm>
              <a:off x="1824070" y="3682713"/>
              <a:ext cx="6369199" cy="11167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36" name="Equation" r:id="rId15" imgW="2603160" imgH="457200" progId="Equation.DSMT4">
                      <p:embed/>
                    </p:oleObj>
                  </mc:Choice>
                  <mc:Fallback>
                    <p:oleObj name="Equation" r:id="rId15" imgW="2603160" imgH="457200" progId="Equation.DSMT4">
                      <p:embed/>
                      <p:pic>
                        <p:nvPicPr>
                          <p:cNvPr id="15" name="개체 14">
                            <a:extLst>
                              <a:ext uri="{FF2B5EF4-FFF2-40B4-BE49-F238E27FC236}">
                                <a16:creationId xmlns:a16="http://schemas.microsoft.com/office/drawing/2014/main" id="{14040885-3F61-429E-9995-C9133BC7442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824070" y="3682713"/>
                            <a:ext cx="6369199" cy="111671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개체 15">
                <a:extLst>
                  <a:ext uri="{FF2B5EF4-FFF2-40B4-BE49-F238E27FC236}">
                    <a16:creationId xmlns:a16="http://schemas.microsoft.com/office/drawing/2014/main" id="{E0A47A41-65AC-4F87-8B96-827021E494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747046"/>
                  </p:ext>
                </p:extLst>
              </p:nvPr>
            </p:nvGraphicFramePr>
            <p:xfrm>
              <a:off x="8120855" y="3997770"/>
              <a:ext cx="1918028" cy="481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37" name="Equation" r:id="rId17" imgW="1417426" imgH="355333" progId="Equation.DSMT4">
                      <p:embed/>
                    </p:oleObj>
                  </mc:Choice>
                  <mc:Fallback>
                    <p:oleObj name="Equation" r:id="rId17" imgW="1417426" imgH="355333" progId="Equation.DSMT4">
                      <p:embed/>
                      <p:pic>
                        <p:nvPicPr>
                          <p:cNvPr id="16" name="개체 15">
                            <a:extLst>
                              <a:ext uri="{FF2B5EF4-FFF2-40B4-BE49-F238E27FC236}">
                                <a16:creationId xmlns:a16="http://schemas.microsoft.com/office/drawing/2014/main" id="{E0A47A41-65AC-4F87-8B96-827021E4944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8120855" y="3997770"/>
                            <a:ext cx="1918028" cy="48111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A25C4E7-4055-4158-AF6F-43B3DBFD077E}"/>
                </a:ext>
              </a:extLst>
            </p:cNvPr>
            <p:cNvGrpSpPr/>
            <p:nvPr/>
          </p:nvGrpSpPr>
          <p:grpSpPr>
            <a:xfrm>
              <a:off x="2714497" y="4592129"/>
              <a:ext cx="4951772" cy="373869"/>
              <a:chOff x="2526469" y="4710863"/>
              <a:chExt cx="4951772" cy="37386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BA5677-0264-4834-8BB6-ED74E20ED67A}"/>
                  </a:ext>
                </a:extLst>
              </p:cNvPr>
              <p:cNvSpPr txBox="1"/>
              <p:nvPr/>
            </p:nvSpPr>
            <p:spPr>
              <a:xfrm>
                <a:off x="2526469" y="4729218"/>
                <a:ext cx="2370477" cy="347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similarity transform</a:t>
                </a:r>
                <a:endParaRPr lang="ko-KR" altLang="en-US" sz="14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D2F9C7-50AA-49BE-B496-28629C43B59A}"/>
                  </a:ext>
                </a:extLst>
              </p:cNvPr>
              <p:cNvSpPr txBox="1"/>
              <p:nvPr/>
            </p:nvSpPr>
            <p:spPr>
              <a:xfrm>
                <a:off x="5395441" y="4710863"/>
                <a:ext cx="2082800" cy="37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projective transform</a:t>
                </a:r>
                <a:endParaRPr lang="ko-KR" altLang="en-US" sz="1400" dirty="0"/>
              </a:p>
            </p:txBody>
          </p: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A616569-CE74-4424-AF85-7546F668DE3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58994" y="5070582"/>
            <a:ext cx="5418091" cy="136778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26A3EDB8-7C24-4EDF-A801-507076CD6C9C}"/>
              </a:ext>
            </a:extLst>
          </p:cNvPr>
          <p:cNvGrpSpPr/>
          <p:nvPr/>
        </p:nvGrpSpPr>
        <p:grpSpPr>
          <a:xfrm>
            <a:off x="7749697" y="4121669"/>
            <a:ext cx="4471656" cy="1523035"/>
            <a:chOff x="7497919" y="3502251"/>
            <a:chExt cx="5132588" cy="174814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47F2F15-0FB2-4EE7-93E0-CBB5330FEA3C}"/>
                </a:ext>
              </a:extLst>
            </p:cNvPr>
            <p:cNvGrpSpPr/>
            <p:nvPr/>
          </p:nvGrpSpPr>
          <p:grpSpPr>
            <a:xfrm>
              <a:off x="7924515" y="3855519"/>
              <a:ext cx="4009367" cy="1394879"/>
              <a:chOff x="8496592" y="3556443"/>
              <a:chExt cx="4009367" cy="139487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9A7224D8-8E91-412D-8295-AFCDADB61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96592" y="3556443"/>
                <a:ext cx="4009367" cy="1138360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D82D4856-37E7-47EE-A4EE-0D5E8E176D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10662" y="4722609"/>
                <a:ext cx="3950475" cy="228713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686A5F-00E1-40E0-9174-355C134CA964}"/>
                </a:ext>
              </a:extLst>
            </p:cNvPr>
            <p:cNvSpPr txBox="1"/>
            <p:nvPr/>
          </p:nvSpPr>
          <p:spPr>
            <a:xfrm>
              <a:off x="7497919" y="3502251"/>
              <a:ext cx="5132588" cy="3532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400" dirty="0"/>
                <a:t>Effect of change of coordinates on algebraic error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3539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0BAD63EB-B6CA-4DA0-8112-2C596AA87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538" y="2865403"/>
            <a:ext cx="7900525" cy="2263171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4.4 Transformation invariance and normalization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4.4.2 Non-invariance of the DLT algorithm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2EDEA-CD5E-4D4C-89A3-3CCCA45C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09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4.4 Transformation invariance and normalization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4.4.3 Invariance of geometric error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D6ADE-E1C3-4779-913D-5FDBC7BF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39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67A491C-6DD9-465E-8EA7-26D54B7B5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6989"/>
                <a:ext cx="10515600" cy="4469360"/>
              </a:xfrm>
            </p:spPr>
            <p:txBody>
              <a:bodyPr/>
              <a:lstStyle/>
              <a:p>
                <a:r>
                  <a:rPr lang="en-US" altLang="ko-KR" dirty="0"/>
                  <a:t>Given               and              , where                               and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If </a:t>
                </a:r>
                <a:r>
                  <a:rPr lang="en-US" altLang="ko-KR" b="1" dirty="0"/>
                  <a:t>T</a:t>
                </a:r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ko-KR" i="0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ko-KR" dirty="0"/>
                  <a:t> are Euclidean Transformations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If </a:t>
                </a:r>
                <a:r>
                  <a:rPr lang="en-US" altLang="ko-KR" b="1" dirty="0"/>
                  <a:t>T</a:t>
                </a:r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ko-KR" i="0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ko-KR" dirty="0"/>
                  <a:t> are Similarity Transformations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Thus, geometric error is invariant to Euclidean and similarity transformations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67A491C-6DD9-465E-8EA7-26D54B7B5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6989"/>
                <a:ext cx="10515600" cy="4469360"/>
              </a:xfrm>
              <a:blipFill>
                <a:blip r:embed="rId3"/>
                <a:stretch>
                  <a:fillRect l="-812" t="-1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D0C9F768-0020-4251-B328-184943BA4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831082"/>
              </p:ext>
            </p:extLst>
          </p:nvPr>
        </p:nvGraphicFramePr>
        <p:xfrm>
          <a:off x="2010426" y="1886988"/>
          <a:ext cx="906115" cy="51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4" imgW="444240" imgH="253800" progId="Equation.DSMT4">
                  <p:embed/>
                </p:oleObj>
              </mc:Choice>
              <mc:Fallback>
                <p:oleObj name="Equation" r:id="rId4" imgW="444240" imgH="25380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D0C9F768-0020-4251-B328-184943BA46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0426" y="1886988"/>
                        <a:ext cx="906115" cy="517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5923DCD8-F150-4AC9-A317-C824E4C79A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892719"/>
              </p:ext>
            </p:extLst>
          </p:nvPr>
        </p:nvGraphicFramePr>
        <p:xfrm>
          <a:off x="3575050" y="1889121"/>
          <a:ext cx="935038" cy="534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6" imgW="444240" imgH="253800" progId="Equation.DSMT4">
                  <p:embed/>
                </p:oleObj>
              </mc:Choice>
              <mc:Fallback>
                <p:oleObj name="Equation" r:id="rId6" imgW="444240" imgH="25380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5923DCD8-F150-4AC9-A317-C824E4C79A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75050" y="1889121"/>
                        <a:ext cx="935038" cy="534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FAFE601E-65AA-4B98-B892-AF4629042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924181"/>
              </p:ext>
            </p:extLst>
          </p:nvPr>
        </p:nvGraphicFramePr>
        <p:xfrm>
          <a:off x="5565334" y="1907134"/>
          <a:ext cx="2151504" cy="40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8" imgW="1079280" imgH="203040" progId="Equation.DSMT4">
                  <p:embed/>
                </p:oleObj>
              </mc:Choice>
              <mc:Fallback>
                <p:oleObj name="Equation" r:id="rId8" imgW="1079280" imgH="20304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FAFE601E-65AA-4B98-B892-AF4629042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65334" y="1907134"/>
                        <a:ext cx="2151504" cy="404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75F55424-169A-4F81-90C1-DF6D16AF6A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174983"/>
              </p:ext>
            </p:extLst>
          </p:nvPr>
        </p:nvGraphicFramePr>
        <p:xfrm>
          <a:off x="8400255" y="1900128"/>
          <a:ext cx="141763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10" imgW="711000" imgH="177480" progId="Equation.DSMT4">
                  <p:embed/>
                </p:oleObj>
              </mc:Choice>
              <mc:Fallback>
                <p:oleObj name="Equation" r:id="rId10" imgW="711000" imgH="17748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75F55424-169A-4F81-90C1-DF6D16AF6A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400255" y="1900128"/>
                        <a:ext cx="1417638" cy="35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2253BCC8-4D3B-471D-A911-E995323BF9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0175" y="3222007"/>
            <a:ext cx="6648450" cy="523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53B59A-577F-4C0B-9B8F-E248A657E0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4147" y="4676618"/>
            <a:ext cx="33718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3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432DF-8536-4E0C-9B39-F622A85B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SVD (Singular value Decomposition)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BF6AF5-274C-4966-BB11-3D0E334D9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b="1" i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𝐔𝐃</m:t>
                    </m:r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ko-KR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+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ko-KR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r>
                  <a:rPr lang="en-US" altLang="ko-KR" dirty="0"/>
                  <a:t>Which </a:t>
                </a:r>
                <a:r>
                  <a:rPr lang="en-US" altLang="ko-KR" b="1" dirty="0"/>
                  <a:t>x</a:t>
                </a:r>
                <a:r>
                  <a:rPr lang="en-US" altLang="ko-KR" dirty="0"/>
                  <a:t> makes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𝐀𝐱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to be minimum subject to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?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if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=1,⋯,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(the last eigen vector)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the minimum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if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=1,⋯,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null space of </a:t>
                </a:r>
                <a:r>
                  <a:rPr lang="en-US" altLang="ko-KR" b="1" dirty="0">
                    <a:ea typeface="Cambria Math" panose="02040503050406030204" pitchFamily="18" charset="0"/>
                  </a:rPr>
                  <a:t>A</a:t>
                </a:r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altLang="ko-KR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ko-KR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  <a:p>
                <a:pPr marL="45720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BF6AF5-274C-4966-BB11-3D0E334D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BA19F890-A67D-40B2-A67A-67A50434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26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How to make DLT invariant? Choice of coordinates?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Data normalization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 Translate so that the centroid to be the origin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 Scale so that the average distance to the origin to be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 Perform independently on both images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 Improves accuracy</a:t>
                </a:r>
              </a:p>
              <a:p>
                <a:pPr lvl="1"/>
                <a:r>
                  <a:rPr lang="en-US" altLang="ko-KR" dirty="0"/>
                  <a:t> Invariant to scale and coordinate system</a:t>
                </a:r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4.4 Transformation invariance and normalization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4.4.4 Normalizing transformations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6675A-8CB8-41AD-BB27-E67FA080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348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9251-AF10-449D-8569-67AC9090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A00F-92EF-4C57-854B-B5DE4ACB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minimizing the various geometric cost functions</a:t>
            </a:r>
          </a:p>
          <a:p>
            <a:r>
              <a:rPr lang="en-US" altLang="ko-KR" dirty="0"/>
              <a:t>iterative techniques</a:t>
            </a:r>
          </a:p>
          <a:p>
            <a:pPr lvl="1">
              <a:buFontTx/>
              <a:buChar char="-"/>
            </a:pPr>
            <a:r>
              <a:rPr lang="en-US" altLang="ko-KR" dirty="0"/>
              <a:t>slower</a:t>
            </a:r>
          </a:p>
          <a:p>
            <a:pPr lvl="1">
              <a:buFontTx/>
              <a:buChar char="-"/>
            </a:pPr>
            <a:r>
              <a:rPr lang="en-US" altLang="ko-KR" dirty="0"/>
              <a:t>initial estimate</a:t>
            </a:r>
          </a:p>
          <a:p>
            <a:pPr lvl="1">
              <a:buFontTx/>
              <a:buChar char="-"/>
            </a:pPr>
            <a:r>
              <a:rPr lang="en-US" altLang="ko-KR" dirty="0"/>
              <a:t>local minimum</a:t>
            </a:r>
          </a:p>
          <a:p>
            <a:pPr lvl="1">
              <a:buFontTx/>
              <a:buChar char="-"/>
            </a:pPr>
            <a:r>
              <a:rPr lang="en-US" altLang="ko-KR" dirty="0"/>
              <a:t>stopping criterion</a:t>
            </a:r>
          </a:p>
          <a:p>
            <a:pPr lvl="1"/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Consequently, iterative techniques generally require more careful implementation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/>
              <a:t>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Cost function: basis for minimization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Parametrization: finite number of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Function specification: cost function expressed by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Initialization: initial parameter estimate using DLT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Iteration: the parameters are iteratively refined with the goal of minimizing the cost function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E8D48-C7DB-4178-89F3-EB9D7A35B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4.5 Iterative minimization methods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305F98-2F52-4013-A43B-C1348EE8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67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9659F-84C6-4684-86FB-33AD22EF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Parameters should cover complete space and allow the estimation to be efficient</a:t>
            </a:r>
          </a:p>
          <a:p>
            <a:endParaRPr lang="en-US" altLang="ko-KR" dirty="0"/>
          </a:p>
          <a:p>
            <a:r>
              <a:rPr lang="en-US" altLang="ko-KR" dirty="0"/>
              <a:t>Minimal or over-parameterization e.g. 8 or 9</a:t>
            </a:r>
          </a:p>
          <a:p>
            <a:pPr lvl="1"/>
            <a:r>
              <a:rPr lang="en-US" altLang="ko-KR" dirty="0"/>
              <a:t> minimal parameterization gives often more complicate functions – local minima</a:t>
            </a:r>
          </a:p>
          <a:p>
            <a:pPr lvl="1"/>
            <a:r>
              <a:rPr lang="en-US" altLang="ko-KR" dirty="0"/>
              <a:t> good algorithms can deal with over-parameterization</a:t>
            </a:r>
          </a:p>
          <a:p>
            <a:pPr lvl="1"/>
            <a:r>
              <a:rPr lang="en-US" altLang="ko-KR" dirty="0"/>
              <a:t> So, it is not necessary to use minimal parameterization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Parameterization can also be sued to restrict transformation to particular class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e.g. homology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4.5 Iterative minimization methods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Parametrization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847CB-FD26-4B97-88B2-68C81153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50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9659F-84C6-4684-86FB-33AD22EF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goal is to achieve </a:t>
            </a:r>
            <a:r>
              <a:rPr lang="en-US" altLang="ko-KR" b="1" dirty="0"/>
              <a:t>P</a:t>
            </a:r>
            <a:r>
              <a:rPr lang="en-US" altLang="ko-KR" dirty="0"/>
              <a:t> such that </a:t>
            </a:r>
            <a:r>
              <a:rPr lang="en-US" altLang="ko-KR" i="1" dirty="0"/>
              <a:t>f </a:t>
            </a:r>
            <a:r>
              <a:rPr lang="en-US" altLang="ko-KR" dirty="0"/>
              <a:t>(</a:t>
            </a:r>
            <a:r>
              <a:rPr lang="en-US" altLang="ko-KR" b="1" dirty="0"/>
              <a:t>P</a:t>
            </a:r>
            <a:r>
              <a:rPr lang="en-US" altLang="ko-KR" dirty="0"/>
              <a:t>) = </a:t>
            </a:r>
            <a:r>
              <a:rPr lang="en-US" altLang="ko-KR" b="1" dirty="0"/>
              <a:t>X</a:t>
            </a:r>
            <a:r>
              <a:rPr lang="en-US" altLang="ko-KR" dirty="0"/>
              <a:t>, or get as close as possible in terms of </a:t>
            </a:r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4.5 Iterative minimization methods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Function specification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BC171-5ED9-476F-87B5-A488091F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909763"/>
            <a:ext cx="985837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901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4.5 Iterative minimization methods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BC171-5ED9-476F-87B5-A488091F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44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978648" y="2385367"/>
            <a:ext cx="3551589" cy="831830"/>
            <a:chOff x="4529137" y="2228850"/>
            <a:chExt cx="8296275" cy="19431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9137" y="2228850"/>
              <a:ext cx="6124575" cy="800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9137" y="3028950"/>
              <a:ext cx="516255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1687" y="2914650"/>
              <a:ext cx="313372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1978648" y="3765278"/>
            <a:ext cx="5020883" cy="852897"/>
            <a:chOff x="1519237" y="5091110"/>
            <a:chExt cx="11728450" cy="199231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783"/>
            <a:stretch/>
          </p:blipFill>
          <p:spPr bwMode="auto">
            <a:xfrm>
              <a:off x="1519237" y="5091110"/>
              <a:ext cx="9134475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237" y="5873745"/>
              <a:ext cx="5162550" cy="79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5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58" r="12461" b="74901"/>
            <a:stretch/>
          </p:blipFill>
          <p:spPr bwMode="auto">
            <a:xfrm>
              <a:off x="6681787" y="5873745"/>
              <a:ext cx="6565900" cy="1209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2045928" y="5140857"/>
            <a:ext cx="6801484" cy="824372"/>
            <a:chOff x="2324099" y="6620289"/>
            <a:chExt cx="15887810" cy="1925677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099" y="6642099"/>
              <a:ext cx="8934450" cy="77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58724" y="6620289"/>
              <a:ext cx="4457699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" name="그룹 11"/>
            <p:cNvGrpSpPr/>
            <p:nvPr/>
          </p:nvGrpSpPr>
          <p:grpSpPr>
            <a:xfrm>
              <a:off x="2324099" y="7402966"/>
              <a:ext cx="15887810" cy="1143000"/>
              <a:chOff x="592139" y="6088516"/>
              <a:chExt cx="15887810" cy="1143000"/>
            </a:xfrm>
          </p:grpSpPr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0502"/>
              <a:stretch/>
            </p:blipFill>
            <p:spPr bwMode="auto">
              <a:xfrm>
                <a:off x="592139" y="6156324"/>
                <a:ext cx="2722562" cy="704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800"/>
              <a:stretch/>
            </p:blipFill>
            <p:spPr bwMode="auto">
              <a:xfrm>
                <a:off x="3486151" y="6156324"/>
                <a:ext cx="2233611" cy="704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8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21473" y="6088516"/>
                <a:ext cx="10658476" cy="1143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92" b="63494"/>
          <a:stretch/>
        </p:blipFill>
        <p:spPr bwMode="auto">
          <a:xfrm>
            <a:off x="1978648" y="1372753"/>
            <a:ext cx="3605105" cy="47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3C8385AD-42E3-481A-9425-FFB79BD6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Error in one image</a:t>
            </a:r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Symmetric transfer error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Reprojection error</a:t>
            </a:r>
            <a:endParaRPr lang="ko-KR" altLang="en-US" b="1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288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9659F-84C6-4684-86FB-33AD22EF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Good initialization is very important</a:t>
            </a:r>
          </a:p>
          <a:p>
            <a:endParaRPr lang="en-US" altLang="ko-KR" dirty="0"/>
          </a:p>
          <a:p>
            <a:r>
              <a:rPr lang="en-US" altLang="ko-KR" dirty="0"/>
              <a:t>Use linear solution (Normalized DLT) or random sampling (Robust algorithm), etc.</a:t>
            </a:r>
          </a:p>
          <a:p>
            <a:endParaRPr lang="en-US" altLang="ko-KR" dirty="0"/>
          </a:p>
          <a:p>
            <a:r>
              <a:rPr lang="en-US" altLang="ko-KR" dirty="0"/>
              <a:t>Dense sampling of parameter space </a:t>
            </a:r>
          </a:p>
          <a:p>
            <a:endParaRPr lang="en-US" altLang="ko-KR" dirty="0"/>
          </a:p>
          <a:p>
            <a:r>
              <a:rPr lang="en-US" altLang="ko-KR" dirty="0"/>
              <a:t>Fixed point in parameter space → often local minima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4.5 Iterative minimization methods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Initialization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01D45-7296-4031-BCDB-935426A2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75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9659F-84C6-4684-86FB-33AD22EF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minimizing the chosen cost function</a:t>
            </a:r>
          </a:p>
          <a:p>
            <a:endParaRPr lang="en-US" altLang="ko-KR" dirty="0"/>
          </a:p>
          <a:p>
            <a:r>
              <a:rPr lang="en-US" altLang="ko-KR" dirty="0"/>
              <a:t>Newton iteration</a:t>
            </a:r>
          </a:p>
          <a:p>
            <a:endParaRPr lang="en-US" altLang="ko-KR" dirty="0"/>
          </a:p>
          <a:p>
            <a:r>
              <a:rPr lang="en-US" altLang="ko-KR" dirty="0"/>
              <a:t>Levenberg-Marquardt method</a:t>
            </a:r>
          </a:p>
          <a:p>
            <a:endParaRPr lang="en-US" altLang="ko-KR" dirty="0"/>
          </a:p>
          <a:p>
            <a:r>
              <a:rPr lang="en-US" altLang="ko-KR" dirty="0"/>
              <a:t>Powell’ method</a:t>
            </a:r>
          </a:p>
          <a:p>
            <a:endParaRPr lang="en-US" altLang="ko-KR" dirty="0"/>
          </a:p>
          <a:p>
            <a:r>
              <a:rPr lang="en-US" altLang="ko-KR" dirty="0"/>
              <a:t>Simplex method, etc.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4.5 Iterative minimization methods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Iteration methods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34320-366C-4A2F-B5C6-5751B277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83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9251-AF10-449D-8569-67AC9090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A00F-92EF-4C57-854B-B5DE4ACB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E8D48-C7DB-4178-89F3-EB9D7A35B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4.6 Experimental comparison of the algorithms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E49C4C-B11D-405D-803C-6B374724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3B0188-3C87-4E3E-9FBD-5A4F386B5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1"/>
          <a:stretch/>
        </p:blipFill>
        <p:spPr>
          <a:xfrm>
            <a:off x="2576131" y="1315189"/>
            <a:ext cx="7039736" cy="504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08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9659F-84C6-4684-86FB-33AD22EF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determine </a:t>
            </a:r>
            <a:r>
              <a:rPr lang="en-US" altLang="ko-KR" i="1" dirty="0"/>
              <a:t>inliers</a:t>
            </a:r>
            <a:r>
              <a:rPr lang="en-US" altLang="ko-KR" dirty="0"/>
              <a:t> (discard </a:t>
            </a:r>
            <a:r>
              <a:rPr lang="en-US" altLang="ko-KR" i="1" dirty="0"/>
              <a:t>outliers</a:t>
            </a:r>
            <a:r>
              <a:rPr lang="en-US" altLang="ko-KR" dirty="0"/>
              <a:t> or mismatched correspondences) to estimate the </a:t>
            </a:r>
            <a:r>
              <a:rPr lang="en-US" altLang="ko-KR" dirty="0" err="1"/>
              <a:t>homography</a:t>
            </a:r>
            <a:r>
              <a:rPr lang="en-US" altLang="ko-KR" dirty="0"/>
              <a:t> robustly?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RANSAC (</a:t>
            </a:r>
            <a:r>
              <a:rPr lang="en-US" altLang="ko-KR" dirty="0" err="1"/>
              <a:t>RAndom</a:t>
            </a:r>
            <a:r>
              <a:rPr lang="en-US" altLang="ko-KR" dirty="0"/>
              <a:t> </a:t>
            </a:r>
            <a:r>
              <a:rPr lang="en-US" altLang="ko-KR" dirty="0" err="1"/>
              <a:t>SAmple</a:t>
            </a:r>
            <a:r>
              <a:rPr lang="en-US" altLang="ko-KR" dirty="0"/>
              <a:t> Consensus)</a:t>
            </a:r>
          </a:p>
          <a:p>
            <a:endParaRPr lang="en-US" altLang="ko-KR" dirty="0"/>
          </a:p>
          <a:p>
            <a:r>
              <a:rPr lang="en-US" altLang="ko-KR" dirty="0"/>
              <a:t>Consider a 2D line-fitting example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 Select 2 points randomly – determine a line</a:t>
            </a:r>
          </a:p>
          <a:p>
            <a:pPr lvl="1"/>
            <a:r>
              <a:rPr lang="en-US" altLang="ko-KR" dirty="0"/>
              <a:t> Check the support points that lie within a distance threshold</a:t>
            </a:r>
          </a:p>
          <a:p>
            <a:pPr lvl="1"/>
            <a:r>
              <a:rPr lang="en-US" altLang="ko-KR" dirty="0"/>
              <a:t> The line with most support is the robust fit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4.7 Robust estimation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4.7.1 RANSAC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CCF9D-9195-476D-A7F0-4ABD9D1C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48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1191" y="4626378"/>
                <a:ext cx="5730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𝑎𝑥</m:t>
                    </m:r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r>
                      <a:rPr lang="en-US" altLang="ko-K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ko-KR" altLang="en-US" sz="2000" dirty="0"/>
                  <a:t>            </a:t>
                </a:r>
                <a:r>
                  <a:rPr lang="en-US" altLang="ko-KR" sz="2000" dirty="0"/>
                  <a:t>Estimation of 1D affine transform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191" y="4626378"/>
                <a:ext cx="5730864" cy="400110"/>
              </a:xfrm>
              <a:prstGeom prst="rect">
                <a:avLst/>
              </a:prstGeom>
              <a:blipFill>
                <a:blip r:embed="rId2"/>
                <a:stretch>
                  <a:fillRect t="-9091" r="-425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408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9659F-84C6-4684-86FB-33AD22EF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4.7 Robust estimation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4.7.1 RANSAC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CCF9D-9195-476D-A7F0-4ABD9D1C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155825"/>
            <a:ext cx="946785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50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DDED3-729D-439C-B612-C51A9284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7E1413-E5A6-483C-B89A-6F98BE93DF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are interested in the following problems: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 </a:t>
                </a:r>
                <a:r>
                  <a:rPr lang="en-US" altLang="ko-KR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homography</a:t>
                </a:r>
                <a:b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set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  <m:sup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how to determine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𝐇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𝐇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to 2D camera projection</a:t>
                </a:r>
                <a:b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set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how to determine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𝐏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lang="en-US" altLang="ko-KR" b="1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b="1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𝐏</m:t>
                        </m:r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matrix</a:t>
                </a:r>
                <a:b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set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  <m:sup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how to determine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𝐅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ko-KR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ko-KR" b="1" i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𝐢</m:t>
                                </m:r>
                              </m:sub>
                              <m:sup>
                                <m:r>
                                  <a:rPr lang="en-US" altLang="ko-KR" b="1" i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ko-KR" b="1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ko-KR" b="1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𝐅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Trifocal tensor</a:t>
                </a:r>
                <a:b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set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  <m:sup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  <m:sup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how to determine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𝐓</m:t>
                    </m:r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7E1413-E5A6-483C-B89A-6F98BE93DF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81931-342C-4211-93D7-821C6867F7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Estimation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599A39-6739-49A8-8056-758328788F75}"/>
              </a:ext>
            </a:extLst>
          </p:cNvPr>
          <p:cNvSpPr/>
          <p:nvPr/>
        </p:nvSpPr>
        <p:spPr>
          <a:xfrm>
            <a:off x="1176023" y="2001424"/>
            <a:ext cx="6268278" cy="8996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E1FD8-B359-4D99-8F3E-3A7BFD8E41B3}"/>
              </a:ext>
            </a:extLst>
          </p:cNvPr>
          <p:cNvSpPr txBox="1"/>
          <p:nvPr/>
        </p:nvSpPr>
        <p:spPr>
          <a:xfrm>
            <a:off x="8942056" y="5039637"/>
            <a:ext cx="2228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Homography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CCBD1E-05A1-474B-95E4-2D571D49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414" y="2592037"/>
            <a:ext cx="4181475" cy="2338267"/>
          </a:xfrm>
          <a:prstGeom prst="rect">
            <a:avLst/>
          </a:prstGeom>
        </p:spPr>
      </p:pic>
      <p:sp>
        <p:nvSpPr>
          <p:cNvPr id="16" name="화살표: 아래로 구부러짐 15">
            <a:extLst>
              <a:ext uri="{FF2B5EF4-FFF2-40B4-BE49-F238E27FC236}">
                <a16:creationId xmlns:a16="http://schemas.microsoft.com/office/drawing/2014/main" id="{3768E3B6-146D-4FDA-8D7C-EFB889D624ED}"/>
              </a:ext>
            </a:extLst>
          </p:cNvPr>
          <p:cNvSpPr/>
          <p:nvPr/>
        </p:nvSpPr>
        <p:spPr>
          <a:xfrm flipH="1">
            <a:off x="9580793" y="2910703"/>
            <a:ext cx="734783" cy="466061"/>
          </a:xfrm>
          <a:custGeom>
            <a:avLst/>
            <a:gdLst>
              <a:gd name="connsiteX0" fmla="*/ 675252 w 742951"/>
              <a:gd name="connsiteY0" fmla="*/ 270798 h 270798"/>
              <a:gd name="connsiteX1" fmla="*/ 597368 w 742951"/>
              <a:gd name="connsiteY1" fmla="*/ 203099 h 270798"/>
              <a:gd name="connsiteX2" fmla="*/ 631218 w 742951"/>
              <a:gd name="connsiteY2" fmla="*/ 203099 h 270798"/>
              <a:gd name="connsiteX3" fmla="*/ 320701 w 742951"/>
              <a:gd name="connsiteY3" fmla="*/ 0 h 270798"/>
              <a:gd name="connsiteX4" fmla="*/ 388400 w 742951"/>
              <a:gd name="connsiteY4" fmla="*/ 0 h 270798"/>
              <a:gd name="connsiteX5" fmla="*/ 698917 w 742951"/>
              <a:gd name="connsiteY5" fmla="*/ 203099 h 270798"/>
              <a:gd name="connsiteX6" fmla="*/ 732767 w 742951"/>
              <a:gd name="connsiteY6" fmla="*/ 203099 h 270798"/>
              <a:gd name="connsiteX7" fmla="*/ 675252 w 742951"/>
              <a:gd name="connsiteY7" fmla="*/ 270798 h 270798"/>
              <a:gd name="connsiteX0" fmla="*/ 354551 w 742951"/>
              <a:gd name="connsiteY0" fmla="*/ 1513 h 270798"/>
              <a:gd name="connsiteX1" fmla="*/ 67700 w 742951"/>
              <a:gd name="connsiteY1" fmla="*/ 270798 h 270798"/>
              <a:gd name="connsiteX2" fmla="*/ 0 w 742951"/>
              <a:gd name="connsiteY2" fmla="*/ 270798 h 270798"/>
              <a:gd name="connsiteX3" fmla="*/ 129121 w 742951"/>
              <a:gd name="connsiteY3" fmla="*/ 53629 h 270798"/>
              <a:gd name="connsiteX4" fmla="*/ 354550 w 742951"/>
              <a:gd name="connsiteY4" fmla="*/ 1513 h 270798"/>
              <a:gd name="connsiteX5" fmla="*/ 354551 w 742951"/>
              <a:gd name="connsiteY5" fmla="*/ 1513 h 270798"/>
              <a:gd name="connsiteX0" fmla="*/ 354551 w 742951"/>
              <a:gd name="connsiteY0" fmla="*/ 1513 h 270798"/>
              <a:gd name="connsiteX1" fmla="*/ 67700 w 742951"/>
              <a:gd name="connsiteY1" fmla="*/ 270798 h 270798"/>
              <a:gd name="connsiteX2" fmla="*/ 0 w 742951"/>
              <a:gd name="connsiteY2" fmla="*/ 270798 h 270798"/>
              <a:gd name="connsiteX3" fmla="*/ 320701 w 742951"/>
              <a:gd name="connsiteY3" fmla="*/ 0 h 270798"/>
              <a:gd name="connsiteX4" fmla="*/ 388400 w 742951"/>
              <a:gd name="connsiteY4" fmla="*/ 0 h 270798"/>
              <a:gd name="connsiteX5" fmla="*/ 698917 w 742951"/>
              <a:gd name="connsiteY5" fmla="*/ 203099 h 270798"/>
              <a:gd name="connsiteX6" fmla="*/ 732767 w 742951"/>
              <a:gd name="connsiteY6" fmla="*/ 203099 h 270798"/>
              <a:gd name="connsiteX7" fmla="*/ 675252 w 742951"/>
              <a:gd name="connsiteY7" fmla="*/ 270798 h 270798"/>
              <a:gd name="connsiteX8" fmla="*/ 597368 w 742951"/>
              <a:gd name="connsiteY8" fmla="*/ 203099 h 270798"/>
              <a:gd name="connsiteX9" fmla="*/ 631218 w 742951"/>
              <a:gd name="connsiteY9" fmla="*/ 203099 h 270798"/>
              <a:gd name="connsiteX10" fmla="*/ 320701 w 742951"/>
              <a:gd name="connsiteY10" fmla="*/ 0 h 270798"/>
              <a:gd name="connsiteX0" fmla="*/ 675252 w 732767"/>
              <a:gd name="connsiteY0" fmla="*/ 270798 h 461298"/>
              <a:gd name="connsiteX1" fmla="*/ 597368 w 732767"/>
              <a:gd name="connsiteY1" fmla="*/ 203099 h 461298"/>
              <a:gd name="connsiteX2" fmla="*/ 631218 w 732767"/>
              <a:gd name="connsiteY2" fmla="*/ 203099 h 461298"/>
              <a:gd name="connsiteX3" fmla="*/ 320701 w 732767"/>
              <a:gd name="connsiteY3" fmla="*/ 0 h 461298"/>
              <a:gd name="connsiteX4" fmla="*/ 388400 w 732767"/>
              <a:gd name="connsiteY4" fmla="*/ 0 h 461298"/>
              <a:gd name="connsiteX5" fmla="*/ 698917 w 732767"/>
              <a:gd name="connsiteY5" fmla="*/ 203099 h 461298"/>
              <a:gd name="connsiteX6" fmla="*/ 732767 w 732767"/>
              <a:gd name="connsiteY6" fmla="*/ 203099 h 461298"/>
              <a:gd name="connsiteX7" fmla="*/ 675252 w 732767"/>
              <a:gd name="connsiteY7" fmla="*/ 270798 h 461298"/>
              <a:gd name="connsiteX0" fmla="*/ 354551 w 732767"/>
              <a:gd name="connsiteY0" fmla="*/ 1513 h 461298"/>
              <a:gd name="connsiteX1" fmla="*/ 67700 w 732767"/>
              <a:gd name="connsiteY1" fmla="*/ 270798 h 461298"/>
              <a:gd name="connsiteX2" fmla="*/ 0 w 732767"/>
              <a:gd name="connsiteY2" fmla="*/ 270798 h 461298"/>
              <a:gd name="connsiteX3" fmla="*/ 129121 w 732767"/>
              <a:gd name="connsiteY3" fmla="*/ 53629 h 461298"/>
              <a:gd name="connsiteX4" fmla="*/ 354550 w 732767"/>
              <a:gd name="connsiteY4" fmla="*/ 1513 h 461298"/>
              <a:gd name="connsiteX5" fmla="*/ 354551 w 732767"/>
              <a:gd name="connsiteY5" fmla="*/ 1513 h 461298"/>
              <a:gd name="connsiteX0" fmla="*/ 354551 w 732767"/>
              <a:gd name="connsiteY0" fmla="*/ 1513 h 461298"/>
              <a:gd name="connsiteX1" fmla="*/ 67700 w 732767"/>
              <a:gd name="connsiteY1" fmla="*/ 270798 h 461298"/>
              <a:gd name="connsiteX2" fmla="*/ 0 w 732767"/>
              <a:gd name="connsiteY2" fmla="*/ 270798 h 461298"/>
              <a:gd name="connsiteX3" fmla="*/ 320701 w 732767"/>
              <a:gd name="connsiteY3" fmla="*/ 0 h 461298"/>
              <a:gd name="connsiteX4" fmla="*/ 388400 w 732767"/>
              <a:gd name="connsiteY4" fmla="*/ 0 h 461298"/>
              <a:gd name="connsiteX5" fmla="*/ 698917 w 732767"/>
              <a:gd name="connsiteY5" fmla="*/ 203099 h 461298"/>
              <a:gd name="connsiteX6" fmla="*/ 732767 w 732767"/>
              <a:gd name="connsiteY6" fmla="*/ 203099 h 461298"/>
              <a:gd name="connsiteX7" fmla="*/ 732402 w 732767"/>
              <a:gd name="connsiteY7" fmla="*/ 461298 h 461298"/>
              <a:gd name="connsiteX8" fmla="*/ 597368 w 732767"/>
              <a:gd name="connsiteY8" fmla="*/ 203099 h 461298"/>
              <a:gd name="connsiteX9" fmla="*/ 631218 w 732767"/>
              <a:gd name="connsiteY9" fmla="*/ 203099 h 461298"/>
              <a:gd name="connsiteX10" fmla="*/ 320701 w 732767"/>
              <a:gd name="connsiteY10" fmla="*/ 0 h 461298"/>
              <a:gd name="connsiteX0" fmla="*/ 734783 w 734783"/>
              <a:gd name="connsiteY0" fmla="*/ 466061 h 466061"/>
              <a:gd name="connsiteX1" fmla="*/ 597368 w 734783"/>
              <a:gd name="connsiteY1" fmla="*/ 203099 h 466061"/>
              <a:gd name="connsiteX2" fmla="*/ 631218 w 734783"/>
              <a:gd name="connsiteY2" fmla="*/ 203099 h 466061"/>
              <a:gd name="connsiteX3" fmla="*/ 320701 w 734783"/>
              <a:gd name="connsiteY3" fmla="*/ 0 h 466061"/>
              <a:gd name="connsiteX4" fmla="*/ 388400 w 734783"/>
              <a:gd name="connsiteY4" fmla="*/ 0 h 466061"/>
              <a:gd name="connsiteX5" fmla="*/ 698917 w 734783"/>
              <a:gd name="connsiteY5" fmla="*/ 203099 h 466061"/>
              <a:gd name="connsiteX6" fmla="*/ 732767 w 734783"/>
              <a:gd name="connsiteY6" fmla="*/ 203099 h 466061"/>
              <a:gd name="connsiteX7" fmla="*/ 734783 w 734783"/>
              <a:gd name="connsiteY7" fmla="*/ 466061 h 466061"/>
              <a:gd name="connsiteX0" fmla="*/ 354551 w 734783"/>
              <a:gd name="connsiteY0" fmla="*/ 1513 h 466061"/>
              <a:gd name="connsiteX1" fmla="*/ 67700 w 734783"/>
              <a:gd name="connsiteY1" fmla="*/ 270798 h 466061"/>
              <a:gd name="connsiteX2" fmla="*/ 0 w 734783"/>
              <a:gd name="connsiteY2" fmla="*/ 270798 h 466061"/>
              <a:gd name="connsiteX3" fmla="*/ 129121 w 734783"/>
              <a:gd name="connsiteY3" fmla="*/ 53629 h 466061"/>
              <a:gd name="connsiteX4" fmla="*/ 354550 w 734783"/>
              <a:gd name="connsiteY4" fmla="*/ 1513 h 466061"/>
              <a:gd name="connsiteX5" fmla="*/ 354551 w 734783"/>
              <a:gd name="connsiteY5" fmla="*/ 1513 h 466061"/>
              <a:gd name="connsiteX0" fmla="*/ 354551 w 734783"/>
              <a:gd name="connsiteY0" fmla="*/ 1513 h 466061"/>
              <a:gd name="connsiteX1" fmla="*/ 67700 w 734783"/>
              <a:gd name="connsiteY1" fmla="*/ 270798 h 466061"/>
              <a:gd name="connsiteX2" fmla="*/ 0 w 734783"/>
              <a:gd name="connsiteY2" fmla="*/ 270798 h 466061"/>
              <a:gd name="connsiteX3" fmla="*/ 320701 w 734783"/>
              <a:gd name="connsiteY3" fmla="*/ 0 h 466061"/>
              <a:gd name="connsiteX4" fmla="*/ 388400 w 734783"/>
              <a:gd name="connsiteY4" fmla="*/ 0 h 466061"/>
              <a:gd name="connsiteX5" fmla="*/ 698917 w 734783"/>
              <a:gd name="connsiteY5" fmla="*/ 203099 h 466061"/>
              <a:gd name="connsiteX6" fmla="*/ 732767 w 734783"/>
              <a:gd name="connsiteY6" fmla="*/ 203099 h 466061"/>
              <a:gd name="connsiteX7" fmla="*/ 732402 w 734783"/>
              <a:gd name="connsiteY7" fmla="*/ 461298 h 466061"/>
              <a:gd name="connsiteX8" fmla="*/ 597368 w 734783"/>
              <a:gd name="connsiteY8" fmla="*/ 203099 h 466061"/>
              <a:gd name="connsiteX9" fmla="*/ 631218 w 734783"/>
              <a:gd name="connsiteY9" fmla="*/ 203099 h 466061"/>
              <a:gd name="connsiteX10" fmla="*/ 320701 w 734783"/>
              <a:gd name="connsiteY10" fmla="*/ 0 h 46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4783" h="466061" stroke="0" extrusionOk="0">
                <a:moveTo>
                  <a:pt x="734783" y="466061"/>
                </a:moveTo>
                <a:lnTo>
                  <a:pt x="597368" y="203099"/>
                </a:lnTo>
                <a:lnTo>
                  <a:pt x="631218" y="203099"/>
                </a:lnTo>
                <a:cubicBezTo>
                  <a:pt x="594658" y="83537"/>
                  <a:pt x="466940" y="0"/>
                  <a:pt x="320701" y="0"/>
                </a:cubicBezTo>
                <a:lnTo>
                  <a:pt x="388400" y="0"/>
                </a:lnTo>
                <a:cubicBezTo>
                  <a:pt x="534639" y="0"/>
                  <a:pt x="662358" y="83536"/>
                  <a:pt x="698917" y="203099"/>
                </a:cubicBezTo>
                <a:lnTo>
                  <a:pt x="732767" y="203099"/>
                </a:lnTo>
                <a:lnTo>
                  <a:pt x="734783" y="466061"/>
                </a:lnTo>
                <a:close/>
              </a:path>
              <a:path w="734783" h="466061" fill="darkenLess" stroke="0" extrusionOk="0">
                <a:moveTo>
                  <a:pt x="354551" y="1513"/>
                </a:moveTo>
                <a:cubicBezTo>
                  <a:pt x="191452" y="16131"/>
                  <a:pt x="67700" y="132305"/>
                  <a:pt x="67700" y="270798"/>
                </a:cubicBezTo>
                <a:lnTo>
                  <a:pt x="0" y="270798"/>
                </a:lnTo>
                <a:cubicBezTo>
                  <a:pt x="0" y="185250"/>
                  <a:pt x="47873" y="104733"/>
                  <a:pt x="129121" y="53629"/>
                </a:cubicBezTo>
                <a:cubicBezTo>
                  <a:pt x="193825" y="12931"/>
                  <a:pt x="274319" y="-5678"/>
                  <a:pt x="354550" y="1513"/>
                </a:cubicBezTo>
                <a:lnTo>
                  <a:pt x="354551" y="1513"/>
                </a:lnTo>
                <a:close/>
              </a:path>
              <a:path w="734783" h="466061" fill="none" extrusionOk="0">
                <a:moveTo>
                  <a:pt x="354551" y="1513"/>
                </a:moveTo>
                <a:cubicBezTo>
                  <a:pt x="191452" y="16131"/>
                  <a:pt x="67700" y="132305"/>
                  <a:pt x="67700" y="270798"/>
                </a:cubicBezTo>
                <a:lnTo>
                  <a:pt x="0" y="270798"/>
                </a:lnTo>
                <a:cubicBezTo>
                  <a:pt x="0" y="121240"/>
                  <a:pt x="143583" y="0"/>
                  <a:pt x="320701" y="0"/>
                </a:cubicBezTo>
                <a:lnTo>
                  <a:pt x="388400" y="0"/>
                </a:lnTo>
                <a:cubicBezTo>
                  <a:pt x="534639" y="0"/>
                  <a:pt x="662358" y="83536"/>
                  <a:pt x="698917" y="203099"/>
                </a:cubicBezTo>
                <a:lnTo>
                  <a:pt x="732767" y="203099"/>
                </a:lnTo>
                <a:cubicBezTo>
                  <a:pt x="732645" y="289165"/>
                  <a:pt x="732524" y="375232"/>
                  <a:pt x="732402" y="461298"/>
                </a:cubicBezTo>
                <a:lnTo>
                  <a:pt x="597368" y="203099"/>
                </a:lnTo>
                <a:lnTo>
                  <a:pt x="631218" y="203099"/>
                </a:lnTo>
                <a:cubicBezTo>
                  <a:pt x="594658" y="83537"/>
                  <a:pt x="466940" y="0"/>
                  <a:pt x="320701" y="0"/>
                </a:cubicBezTo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2378D8-BABA-459E-B365-208960B9BB6F}"/>
                  </a:ext>
                </a:extLst>
              </p:cNvPr>
              <p:cNvSpPr txBox="1"/>
              <p:nvPr/>
            </p:nvSpPr>
            <p:spPr>
              <a:xfrm>
                <a:off x="9686246" y="2566704"/>
                <a:ext cx="5238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2378D8-BABA-459E-B365-208960B9B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246" y="2566704"/>
                <a:ext cx="523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3368EA26-DD3B-4E04-A2D4-92E1EFAD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0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9659F-84C6-4684-86FB-33AD22EF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4.7 Robust estimation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4.7.1 RANSAC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CCF9D-9195-476D-A7F0-4ABD9D1C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2151063"/>
            <a:ext cx="87725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603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What is the distance threshold?</a:t>
                </a:r>
                <a:endParaRPr lang="en-US" altLang="ko-KR" dirty="0"/>
              </a:p>
              <a:p>
                <a:r>
                  <a:rPr lang="en-US" altLang="ko-KR" dirty="0"/>
                  <a:t>Choose </a:t>
                </a:r>
                <a:r>
                  <a:rPr lang="en-US" altLang="ko-KR" i="1" dirty="0"/>
                  <a:t>t</a:t>
                </a:r>
                <a:r>
                  <a:rPr lang="en-US" altLang="ko-KR" dirty="0"/>
                  <a:t> so probability for inlier is  α (e.g. 0.95)</a:t>
                </a:r>
              </a:p>
              <a:p>
                <a:r>
                  <a:rPr lang="en-US" altLang="ko-KR" dirty="0"/>
                  <a:t>If measurement error is Gaussian with zero mean and standard deviation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𝜎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 The squared of the point distance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⊥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/>
                  <a:t> is sum of squared </a:t>
                </a:r>
                <a:r>
                  <a:rPr lang="en-US" altLang="ko-KR" dirty="0" err="1"/>
                  <a:t>Gaussain</a:t>
                </a:r>
                <a:r>
                  <a:rPr lang="en-US" altLang="ko-KR" dirty="0"/>
                  <a:t> variable</a:t>
                </a:r>
              </a:p>
              <a:p>
                <a:pPr lvl="1"/>
                <a:r>
                  <a:rPr lang="en-US" altLang="ko-KR" dirty="0"/>
                  <a:t> Follows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/>
                  <a:t> distribution with </a:t>
                </a:r>
                <a:r>
                  <a:rPr lang="en-US" altLang="ko-KR" i="1" dirty="0"/>
                  <a:t>m</a:t>
                </a:r>
                <a:r>
                  <a:rPr lang="en-US" altLang="ko-KR" dirty="0"/>
                  <a:t> degrees of freedom (</a:t>
                </a:r>
                <a:r>
                  <a:rPr lang="en-US" altLang="ko-KR" i="1" dirty="0"/>
                  <a:t>m</a:t>
                </a:r>
                <a:r>
                  <a:rPr lang="en-US" altLang="ko-KR" dirty="0"/>
                  <a:t> = </a:t>
                </a:r>
                <a:r>
                  <a:rPr lang="en-US" altLang="ko-KR" dirty="0" err="1"/>
                  <a:t>codimension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12" t="-1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4.7 Robust estimation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4.7.1 RANSAC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CCF9D-9195-476D-A7F0-4ABD9D1C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51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8886686" y="1195778"/>
                <a:ext cx="2492990" cy="1332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/>
                  <a:t>chi-square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b="0" i="1" smtClean="0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686" y="1195778"/>
                <a:ext cx="2492990" cy="1332609"/>
              </a:xfrm>
              <a:prstGeom prst="rect">
                <a:avLst/>
              </a:prstGeom>
              <a:blipFill rotWithShape="1">
                <a:blip r:embed="rId4"/>
                <a:stretch>
                  <a:fillRect l="-2689" t="-2283" r="-2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5882370" y="4294890"/>
            <a:ext cx="5252179" cy="1850082"/>
            <a:chOff x="5704570" y="4726690"/>
            <a:chExt cx="5252179" cy="1850082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4570" y="4726690"/>
              <a:ext cx="5252179" cy="1501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5322" y="6228645"/>
              <a:ext cx="4251078" cy="348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653001" y="5606575"/>
            <a:ext cx="4503200" cy="1162473"/>
            <a:chOff x="297401" y="4800600"/>
            <a:chExt cx="4503200" cy="116247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401" y="5100448"/>
              <a:ext cx="4503200" cy="862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3400" y="4800600"/>
                  <a:ext cx="2848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For Gaussian with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𝑁</m:t>
                      </m:r>
                      <m:r>
                        <a:rPr lang="en-US" altLang="ko-KR" i="1" dirty="0" smtClean="0">
                          <a:latin typeface="Cambria Math"/>
                        </a:rPr>
                        <m:t>(0,  </m:t>
                      </m:r>
                      <m:r>
                        <a:rPr lang="ko-KR" altLang="en-US" b="0" i="1" dirty="0" smtClean="0">
                          <a:latin typeface="Cambria Math"/>
                        </a:rPr>
                        <m:t>𝜎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altLang="ko-KR" dirty="0"/>
                    <a:t>, 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4800600"/>
                  <a:ext cx="284892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927" t="-8333" r="-857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그룹 11"/>
          <p:cNvGrpSpPr/>
          <p:nvPr/>
        </p:nvGrpSpPr>
        <p:grpSpPr>
          <a:xfrm>
            <a:off x="809531" y="3982983"/>
            <a:ext cx="4359370" cy="1668321"/>
            <a:chOff x="5778502" y="395184"/>
            <a:chExt cx="4359370" cy="1668321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2" y="1259590"/>
              <a:ext cx="4359370" cy="80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677" y="789690"/>
              <a:ext cx="3538745" cy="508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781677" y="395184"/>
              <a:ext cx="3576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Cumulative Distribution Probability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5572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6989"/>
                <a:ext cx="11353800" cy="4469360"/>
              </a:xfrm>
            </p:spPr>
            <p:txBody>
              <a:bodyPr/>
              <a:lstStyle/>
              <a:p>
                <a:r>
                  <a:rPr lang="en-US" altLang="ko-KR" b="1" dirty="0"/>
                  <a:t>How may samples?</a:t>
                </a:r>
              </a:p>
              <a:p>
                <a:r>
                  <a:rPr lang="en-US" altLang="ko-KR" dirty="0"/>
                  <a:t>Let </a:t>
                </a:r>
                <a:r>
                  <a:rPr lang="en-US" altLang="ko-KR" i="1" dirty="0"/>
                  <a:t>p</a:t>
                </a:r>
                <a:r>
                  <a:rPr lang="en-US" altLang="ko-KR" dirty="0"/>
                  <a:t> be the probability that at least one of the random samples of </a:t>
                </a:r>
                <a:r>
                  <a:rPr lang="en-US" altLang="ko-KR" i="1" dirty="0"/>
                  <a:t>s</a:t>
                </a:r>
                <a:r>
                  <a:rPr lang="en-US" altLang="ko-KR" dirty="0"/>
                  <a:t> points among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selection is free from outliers, and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en-US" altLang="ko-KR" dirty="0"/>
                  <a:t> be the probability that any selected point is an inlier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Ex 4.4) line fitting case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=12, </m:t>
                    </m:r>
                    <m:r>
                      <a:rPr lang="ko-KR" altLang="en-US" b="0" i="1" smtClean="0">
                        <a:latin typeface="Cambria Math"/>
                      </a:rPr>
                      <m:t>𝜀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=5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6989"/>
                <a:ext cx="11353800" cy="4469360"/>
              </a:xfrm>
              <a:blipFill>
                <a:blip r:embed="rId2"/>
                <a:stretch>
                  <a:fillRect l="-752" t="-1910" b="-3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6230939" y="3257379"/>
            <a:ext cx="5427661" cy="2343216"/>
            <a:chOff x="6027739" y="3266523"/>
            <a:chExt cx="5427661" cy="2343216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7800" y="3266523"/>
              <a:ext cx="4165600" cy="1987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7739" y="5304462"/>
              <a:ext cx="5427661" cy="305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4.7 Robust estimation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4.7.1 RANSAC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CCF9D-9195-476D-A7F0-4ABD9D1C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52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73353" y="3647590"/>
            <a:ext cx="4772966" cy="1822449"/>
            <a:chOff x="581253" y="3825624"/>
            <a:chExt cx="4772966" cy="1822449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554" y="3825624"/>
              <a:ext cx="4658665" cy="1169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53" y="5209422"/>
              <a:ext cx="4336545" cy="438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8182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How large is an acceptable consensus set?</a:t>
                </a:r>
              </a:p>
              <a:p>
                <a:r>
                  <a:rPr lang="en-US" altLang="ko-KR" dirty="0"/>
                  <a:t>Terminate when inlier ratio reaches expected ratio of inliers</a:t>
                </a:r>
              </a:p>
              <a:p>
                <a:pPr lvl="1"/>
                <a:r>
                  <a:rPr lang="en-US" altLang="ko-KR" dirty="0"/>
                  <a:t> For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data points,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 For the line fitting (fig 4.7)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𝜀</m:t>
                    </m:r>
                    <m:r>
                      <a:rPr lang="en-US" altLang="ko-KR" b="0" i="1" smtClean="0">
                        <a:latin typeface="Cambria Math"/>
                      </a:rPr>
                      <m:t>=0.2</m:t>
                    </m:r>
                  </m:oMath>
                </a14:m>
                <a:r>
                  <a:rPr lang="en-US" altLang="ko-KR" dirty="0"/>
                  <a:t> →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0.2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12=9.6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⇒10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4.7 Robust estimation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4.7.1 RANSAC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CCF9D-9195-476D-A7F0-4ABD9D1C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32099" y="3682999"/>
            <a:ext cx="6978436" cy="290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688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Determining the number of samples adaptively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𝜀</m:t>
                    </m:r>
                    <m:r>
                      <a:rPr lang="ko-KR" alt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 is often unknown, so pick the worst case,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ko-KR" dirty="0"/>
                  <a:t> = 0.5 and a consensus set with 80% of the data is found as inliers, then the updated estimate is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𝜀</m:t>
                    </m:r>
                  </m:oMath>
                </a14:m>
                <a:r>
                  <a:rPr lang="en-US" altLang="ko-KR" dirty="0"/>
                  <a:t> = 0.2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59659F-84C6-4684-86FB-33AD22EF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10" r="-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4.7 Robust estimation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4.7.1 RANSAC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CCF9D-9195-476D-A7F0-4ABD9D1C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54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469356" y="3263901"/>
            <a:ext cx="7253288" cy="2993292"/>
            <a:chOff x="1674813" y="2514600"/>
            <a:chExt cx="8562975" cy="353377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813" y="2514600"/>
              <a:ext cx="8562975" cy="312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1512" y="5638800"/>
              <a:ext cx="8029575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08"/>
          <a:stretch/>
        </p:blipFill>
        <p:spPr bwMode="auto">
          <a:xfrm>
            <a:off x="7568875" y="4704088"/>
            <a:ext cx="2997042" cy="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714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9659F-84C6-4684-86FB-33AD22EFC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989"/>
            <a:ext cx="11836400" cy="4469360"/>
          </a:xfrm>
        </p:spPr>
        <p:txBody>
          <a:bodyPr/>
          <a:lstStyle/>
          <a:p>
            <a:r>
              <a:rPr lang="en-US" altLang="ko-KR" dirty="0"/>
              <a:t>The final step of the RANSAC algorithm is to re-estimate the model using all the inliers</a:t>
            </a:r>
          </a:p>
          <a:p>
            <a:pPr lvl="1"/>
            <a:r>
              <a:rPr lang="en-US" altLang="ko-KR" dirty="0"/>
              <a:t>minimizing a ML cost function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Iterative estimation</a:t>
            </a:r>
          </a:p>
          <a:p>
            <a:pPr lvl="1"/>
            <a:r>
              <a:rPr lang="en-US" altLang="ko-KR" dirty="0"/>
              <a:t> Optimal fit to inliers</a:t>
            </a:r>
          </a:p>
          <a:p>
            <a:pPr lvl="1"/>
            <a:r>
              <a:rPr lang="en-US" altLang="ko-KR" dirty="0"/>
              <a:t> Re-classify inliers</a:t>
            </a:r>
          </a:p>
          <a:p>
            <a:pPr lvl="1"/>
            <a:r>
              <a:rPr lang="en-US" altLang="ko-KR" dirty="0"/>
              <a:t> Iterate until no change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Robust cost function</a:t>
            </a:r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895813" y="5437324"/>
            <a:ext cx="6378575" cy="1156390"/>
            <a:chOff x="2371725" y="5475721"/>
            <a:chExt cx="7143750" cy="1295111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725" y="5475721"/>
              <a:ext cx="7143750" cy="1056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450" y="6424468"/>
              <a:ext cx="6541550" cy="346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4.7 Robust estimation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4.7.2 Robust Maximum Likelihood estimation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0D51F-6748-4336-AC96-F2C70AE8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76" y="2682123"/>
            <a:ext cx="723222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19" y="2682123"/>
            <a:ext cx="2237962" cy="28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124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08C8-BEF7-4768-AF46-3F5865E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9659F-84C6-4684-86FB-33AD22EF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RANSAC</a:t>
            </a:r>
          </a:p>
          <a:p>
            <a:pPr lvl="1"/>
            <a:r>
              <a:rPr lang="en-US" altLang="ko-KR" dirty="0"/>
              <a:t> Maximizes number of inliers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LMS (Least Median Squares) estimation</a:t>
            </a:r>
          </a:p>
          <a:p>
            <a:pPr lvl="1"/>
            <a:r>
              <a:rPr lang="en-US" altLang="ko-KR" dirty="0"/>
              <a:t> Minimizes the median error</a:t>
            </a:r>
          </a:p>
          <a:p>
            <a:pPr lvl="1"/>
            <a:r>
              <a:rPr lang="en-US" altLang="ko-KR" dirty="0"/>
              <a:t> Score the model by the median of the distances to all data</a:t>
            </a:r>
          </a:p>
          <a:p>
            <a:pPr lvl="1"/>
            <a:r>
              <a:rPr lang="en-US" altLang="ko-KR" dirty="0"/>
              <a:t> No threshold or prior knowledge of error variance</a:t>
            </a:r>
          </a:p>
          <a:p>
            <a:pPr lvl="1"/>
            <a:r>
              <a:rPr lang="en-US" altLang="ko-KR" dirty="0"/>
              <a:t> However, fails if more than half of the data is outlying</a:t>
            </a:r>
          </a:p>
          <a:p>
            <a:pPr lvl="1"/>
            <a:r>
              <a:rPr lang="en-US" altLang="ko-KR" dirty="0"/>
              <a:t> Use the proportion outliers to determine the distance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Not recommended</a:t>
            </a:r>
          </a:p>
          <a:p>
            <a:pPr lvl="1"/>
            <a:r>
              <a:rPr lang="en-US" altLang="ko-KR" dirty="0"/>
              <a:t> Case deletion</a:t>
            </a:r>
          </a:p>
          <a:p>
            <a:pPr lvl="1"/>
            <a:r>
              <a:rPr lang="en-US" altLang="ko-KR" dirty="0"/>
              <a:t> Iterative least-squares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5745-BC80-4A7F-BA92-775E8AB1E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707850"/>
            <a:ext cx="10515599" cy="480131"/>
          </a:xfrm>
        </p:spPr>
        <p:txBody>
          <a:bodyPr/>
          <a:lstStyle/>
          <a:p>
            <a:r>
              <a:rPr lang="en-US" altLang="ko-KR" dirty="0"/>
              <a:t>4.7 Robust estimation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DDA23-C286-494C-871B-570DD7ED8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4.7.3 Other robust algorithm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B30BA-5941-4A82-8849-A68DAAA7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271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9251-AF10-449D-8569-67AC9090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A00F-92EF-4C57-854B-B5DE4ACB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E8D48-C7DB-4178-89F3-EB9D7A35B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4.8 Automatic computation of a </a:t>
            </a:r>
            <a:r>
              <a:rPr lang="en-US" altLang="ko-KR" dirty="0" err="1"/>
              <a:t>homography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FF93F-38C1-47A2-8734-2F4E4B1F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273175"/>
            <a:ext cx="727710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5090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9251-AF10-449D-8569-67AC9090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A00F-92EF-4C57-854B-B5DE4ACB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7314"/>
            <a:ext cx="11070265" cy="5059036"/>
          </a:xfrm>
        </p:spPr>
        <p:txBody>
          <a:bodyPr/>
          <a:lstStyle/>
          <a:p>
            <a:r>
              <a:rPr lang="en-US" altLang="ko-KR" dirty="0"/>
              <a:t>Determining putative correspondences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Select corner points in each images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Match points using similarity measure (NCC, SSD, SAD, </a:t>
            </a:r>
            <a:r>
              <a:rPr lang="en-US" altLang="ko-KR" dirty="0" err="1"/>
              <a:t>etc</a:t>
            </a:r>
            <a:r>
              <a:rPr lang="en-US" altLang="ko-KR" dirty="0"/>
              <a:t>) symmetrically within a search region</a:t>
            </a:r>
          </a:p>
          <a:p>
            <a:r>
              <a:rPr lang="en-US" altLang="ko-KR" dirty="0"/>
              <a:t>RANSAC for </a:t>
            </a:r>
            <a:r>
              <a:rPr lang="en-US" altLang="ko-KR" dirty="0" err="1"/>
              <a:t>homography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Distance measure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 Symmetric transfer error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 Reprojection error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 Sampson error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Sample selection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 Avoid degenerate samples (collinear ones)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 Samples with good spatial distribution</a:t>
            </a:r>
          </a:p>
          <a:p>
            <a:r>
              <a:rPr lang="en-US" altLang="ko-KR" dirty="0"/>
              <a:t>Robust ML estimation (cycle approach)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Carry out ML estimation on inliers using Levenberg-Marquardt algorithm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Recompute the inliers using new </a:t>
            </a:r>
            <a:r>
              <a:rPr lang="en-US" altLang="ko-KR" b="1" dirty="0"/>
              <a:t>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Iterate cycle until converges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E8D48-C7DB-4178-89F3-EB9D7A35B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4.8 Automatic computation of a </a:t>
            </a:r>
            <a:r>
              <a:rPr lang="en-US" altLang="ko-KR" dirty="0" err="1"/>
              <a:t>homography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FF93F-38C1-47A2-8734-2F4E4B1F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781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9251-AF10-449D-8569-67AC9090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A00F-92EF-4C57-854B-B5DE4ACB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E8D48-C7DB-4178-89F3-EB9D7A35B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4.8 Automatic computation of a </a:t>
            </a:r>
            <a:r>
              <a:rPr lang="en-US" altLang="ko-KR" dirty="0" err="1"/>
              <a:t>homography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FF93F-38C1-47A2-8734-2F4E4B1F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03D405-7207-4353-8275-D5D86555A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51"/>
          <a:stretch/>
        </p:blipFill>
        <p:spPr>
          <a:xfrm>
            <a:off x="2488869" y="1333041"/>
            <a:ext cx="5048834" cy="51331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E04AAD-70FC-44BF-844F-A4F715CBB1F0}"/>
              </a:ext>
            </a:extLst>
          </p:cNvPr>
          <p:cNvSpPr txBox="1"/>
          <p:nvPr/>
        </p:nvSpPr>
        <p:spPr>
          <a:xfrm>
            <a:off x="7746668" y="1410236"/>
            <a:ext cx="3607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(c, d) Interest points (500 / images)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(e) Putative correspondences (268)</a:t>
            </a:r>
          </a:p>
          <a:p>
            <a:endParaRPr lang="en-US" altLang="ko-KR" dirty="0"/>
          </a:p>
          <a:p>
            <a:r>
              <a:rPr lang="en-US" altLang="ko-KR" dirty="0"/>
              <a:t>(f) Outliers (117)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(g) Inliers (151)</a:t>
            </a:r>
          </a:p>
          <a:p>
            <a:endParaRPr lang="en-US" altLang="ko-KR" dirty="0"/>
          </a:p>
          <a:p>
            <a:r>
              <a:rPr lang="en-US" altLang="ko-KR" dirty="0"/>
              <a:t>(h) final set of correspondences (262)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133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6B78-19BF-40EE-844F-E2F5B4FB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14F8C2-4E07-421D-8D1D-64D038E63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7313"/>
                <a:ext cx="10515600" cy="5313693"/>
              </a:xfrm>
            </p:spPr>
            <p:txBody>
              <a:bodyPr/>
              <a:lstStyle/>
              <a:p>
                <a:r>
                  <a:rPr lang="en-US" altLang="ko-KR" dirty="0"/>
                  <a:t>To estimate the parameters, we need </a:t>
                </a:r>
                <a:br>
                  <a:rPr lang="en-US" altLang="ko-KR" dirty="0"/>
                </a:br>
                <a:r>
                  <a:rPr lang="en-US" altLang="ko-KR" dirty="0"/>
                  <a:t>		# of independent equations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degrees of freedom</a:t>
                </a:r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r>
                  <a:rPr lang="en-US" altLang="ko-KR" dirty="0"/>
                  <a:t>Example:</a:t>
                </a:r>
              </a:p>
              <a:p>
                <a:pPr marL="0" indent="0">
                  <a:buNone/>
                </a:pPr>
                <a:br>
                  <a:rPr lang="en-US" altLang="ko-KR" sz="1000" dirty="0"/>
                </a:br>
                <a:r>
                  <a:rPr lang="en-US" altLang="ko-KR" dirty="0"/>
                  <a:t>To estimate </a:t>
                </a:r>
                <a:r>
                  <a:rPr lang="en-US" altLang="ko-KR" b="1" dirty="0"/>
                  <a:t>H</a:t>
                </a:r>
                <a:r>
                  <a:rPr lang="en-US" altLang="ko-KR" dirty="0"/>
                  <a:t>: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𝐇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sSubSup>
                      <m:sSubSupPr>
                        <m:ctrlPr>
                          <a:rPr lang="en-US" altLang="ko-KR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𝐇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b="1" dirty="0"/>
                  <a:t>)</a:t>
                </a:r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endParaRPr lang="en-US" altLang="ko-KR" sz="1200" b="1" dirty="0"/>
              </a:p>
              <a:p>
                <a:pPr marL="0" indent="0">
                  <a:buNone/>
                </a:pPr>
                <a:endParaRPr lang="en-US" altLang="ko-KR" sz="1200" b="1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sz="2000" b="1" dirty="0"/>
                  <a:t> H</a:t>
                </a:r>
                <a:r>
                  <a:rPr lang="en-US" altLang="ko-KR" sz="2000" dirty="0"/>
                  <a:t> has 8 DOF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ko-KR" sz="20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sz="2000" dirty="0"/>
                  <a:t> So, at least 4 points correspondences are required (where no 3 points are collinear)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14F8C2-4E07-421D-8D1D-64D038E63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7313"/>
                <a:ext cx="10515600" cy="5313693"/>
              </a:xfrm>
              <a:blipFill>
                <a:blip r:embed="rId3"/>
                <a:stretch>
                  <a:fillRect l="-928" t="-1607" b="-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745D13-1FE4-458A-8B1D-ED731188D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Number of measurements required</a:t>
            </a:r>
            <a:endParaRPr lang="ko-KR" altLang="en-US" b="1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7113ABE8-ED3C-476B-96E2-959B8946E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0913" y="3608388"/>
          <a:ext cx="41846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968480" imgH="622080" progId="Equation.DSMT4">
                  <p:embed/>
                </p:oleObj>
              </mc:Choice>
              <mc:Fallback>
                <p:oleObj name="Equation" r:id="rId4" imgW="1968480" imgH="6220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7113ABE8-ED3C-476B-96E2-959B8946E8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0913" y="3608388"/>
                        <a:ext cx="4184650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00E705AB-34D8-4CD0-9D80-F02C6B871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6011" y="3555125"/>
          <a:ext cx="2182744" cy="143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218960" imgH="799920" progId="Equation.DSMT4">
                  <p:embed/>
                </p:oleObj>
              </mc:Choice>
              <mc:Fallback>
                <p:oleObj name="Equation" r:id="rId6" imgW="1218960" imgH="79992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00E705AB-34D8-4CD0-9D80-F02C6B871E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46011" y="3555125"/>
                        <a:ext cx="2182744" cy="1430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그림 34" descr="그리기이(가) 표시된 사진&#10;&#10;자동 생성된 설명">
            <a:extLst>
              <a:ext uri="{FF2B5EF4-FFF2-40B4-BE49-F238E27FC236}">
                <a16:creationId xmlns:a16="http://schemas.microsoft.com/office/drawing/2014/main" id="{A1192A78-24AA-4E1F-B016-509293CF97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96" y="3289613"/>
            <a:ext cx="4013367" cy="1709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1DA23-9EAC-4440-AD3A-7E37EACDACE2}"/>
                  </a:ext>
                </a:extLst>
              </p:cNvPr>
              <p:cNvSpPr txBox="1"/>
              <p:nvPr/>
            </p:nvSpPr>
            <p:spPr>
              <a:xfrm>
                <a:off x="8671035" y="2798696"/>
                <a:ext cx="33843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/>
                  <a:t>a point correspondence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Sup>
                      <m:sSubSupPr>
                        <m:ctrlPr>
                          <a:rPr lang="en-US" altLang="ko-KR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1DA23-9EAC-4440-AD3A-7E37EACDA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035" y="2798696"/>
                <a:ext cx="3384331" cy="369332"/>
              </a:xfrm>
              <a:prstGeom prst="rect">
                <a:avLst/>
              </a:prstGeom>
              <a:blipFill>
                <a:blip r:embed="rId9"/>
                <a:stretch>
                  <a:fillRect l="-1439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8A7E1CA-F1C6-4830-887F-73565AD2B0EE}"/>
              </a:ext>
            </a:extLst>
          </p:cNvPr>
          <p:cNvSpPr txBox="1"/>
          <p:nvPr/>
        </p:nvSpPr>
        <p:spPr>
          <a:xfrm>
            <a:off x="5446011" y="5090639"/>
            <a:ext cx="3575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2 independent equations </a:t>
            </a:r>
            <a:r>
              <a:rPr lang="en-US" altLang="ko-KR" dirty="0"/>
              <a:t>per a point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C5B1EB1-EAA5-4FDE-A97A-4FB090CD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0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9251-AF10-449D-8569-67AC9090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A00F-92EF-4C57-854B-B5DE4ACB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Minimal solution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4 </a:t>
            </a:r>
            <a:r>
              <a:rPr lang="en-US" altLang="ko-KR" sz="2000" dirty="0"/>
              <a:t>points</a:t>
            </a:r>
            <a:r>
              <a:rPr lang="ko-KR" altLang="en-US" sz="2000" dirty="0"/>
              <a:t> </a:t>
            </a:r>
            <a:r>
              <a:rPr lang="en-US" altLang="ko-KR" sz="2000" dirty="0"/>
              <a:t>yield</a:t>
            </a:r>
            <a:r>
              <a:rPr lang="ko-KR" altLang="en-US" sz="2000" dirty="0"/>
              <a:t> </a:t>
            </a:r>
            <a:r>
              <a:rPr lang="en-US" altLang="ko-KR" sz="2000" dirty="0"/>
              <a:t>an</a:t>
            </a:r>
            <a:r>
              <a:rPr lang="ko-KR" altLang="en-US" sz="2000" dirty="0"/>
              <a:t> </a:t>
            </a:r>
            <a:r>
              <a:rPr lang="en-US" altLang="ko-KR" sz="2000" dirty="0"/>
              <a:t>exact</a:t>
            </a:r>
            <a:r>
              <a:rPr lang="ko-KR" altLang="en-US" sz="2000" dirty="0"/>
              <a:t> </a:t>
            </a:r>
            <a:r>
              <a:rPr lang="en-US" altLang="ko-KR" sz="2000" dirty="0"/>
              <a:t>solution</a:t>
            </a:r>
            <a:r>
              <a:rPr lang="ko-KR" altLang="en-US" sz="2000" dirty="0"/>
              <a:t> </a:t>
            </a:r>
            <a:r>
              <a:rPr lang="en-US" altLang="ko-KR" sz="2000" dirty="0"/>
              <a:t>for</a:t>
            </a:r>
            <a:r>
              <a:rPr lang="ko-KR" altLang="en-US" sz="2000" dirty="0"/>
              <a:t> </a:t>
            </a:r>
            <a:r>
              <a:rPr lang="en-US" altLang="ko-KR" sz="2000" b="1" dirty="0"/>
              <a:t>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more points…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No exact solution, because measurements are inexact (“noise”)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Find the </a:t>
            </a:r>
            <a:r>
              <a:rPr lang="en-US" altLang="ko-KR" i="1" dirty="0"/>
              <a:t>optimal solution </a:t>
            </a:r>
            <a:r>
              <a:rPr lang="en-US" altLang="ko-KR" dirty="0"/>
              <a:t>according to some cost function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Algebraic or geometric/statistical cost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E8D48-C7DB-4178-89F3-EB9D7A35B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Approximate solutions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477961-A68F-4CE3-82FD-5185A6FF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04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9251-AF10-449D-8569-67AC9090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A00F-92EF-4C57-854B-B5DE4ACB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Cost function that is optimal for some assumptions</a:t>
            </a:r>
          </a:p>
          <a:p>
            <a:r>
              <a:rPr lang="en-US" altLang="ko-KR" dirty="0"/>
              <a:t>Computational algorithm that minimizes it is called “Gold Standard” algorithm</a:t>
            </a:r>
          </a:p>
          <a:p>
            <a:r>
              <a:rPr lang="en-US" altLang="ko-KR" dirty="0"/>
              <a:t>Other algorithms can then be compared to it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E8D48-C7DB-4178-89F3-EB9D7A35B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Gold Standard algorithm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4DB454-D4FE-48FA-8CEF-EDB595C4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4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9251-AF10-449D-8569-67AC9090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Estimation – 2D Projective Transformations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50A00F-92EF-4C57-854B-B5DE4ACB7F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24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4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𝐇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may be expressed in terms of the vector cross product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ko-KR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𝐇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20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𝐇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0" smtClean="0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 b="0" i="0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  </a:t>
                </a:r>
                <a:r>
                  <a:rPr lang="en-US" altLang="ko-KR" sz="2400" dirty="0"/>
                  <a:t>and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20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20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0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br>
                  <a:rPr lang="en-US" altLang="ko-KR" sz="2400" dirty="0"/>
                </a:br>
                <a:r>
                  <a:rPr lang="en-US" altLang="ko-KR" sz="2400" dirty="0"/>
                  <a:t>Then</a:t>
                </a:r>
                <a:br>
                  <a:rPr lang="en-US" altLang="ko-KR" sz="2400" dirty="0"/>
                </a:br>
                <a:br>
                  <a:rPr lang="en-US" altLang="ko-KR" dirty="0"/>
                </a:br>
                <a:endParaRPr lang="ko-KR" altLang="en-US" b="1" dirty="0"/>
              </a:p>
              <a:p>
                <a:endParaRPr lang="ko-KR" altLang="en-US" sz="24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50A00F-92EF-4C57-854B-B5DE4ACB7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E8D48-C7DB-4178-89F3-EB9D7A35B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4.1 The Direct Linear Transformation (DLT) algorithm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064071-0716-4B67-A6CC-B36C1591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36F9-7548-4244-91F1-E61D96581E7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ED623-5843-447C-B3F5-2B9A3D7EE451}"/>
              </a:ext>
            </a:extLst>
          </p:cNvPr>
          <p:cNvSpPr txBox="1"/>
          <p:nvPr/>
        </p:nvSpPr>
        <p:spPr>
          <a:xfrm>
            <a:off x="8881391" y="1647535"/>
            <a:ext cx="2472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</a:rPr>
              <a:t>"same directionality"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10131C-F9BF-4080-B8EE-D034A4ECAD2A}"/>
                  </a:ext>
                </a:extLst>
              </p:cNvPr>
              <p:cNvSpPr txBox="1"/>
              <p:nvPr/>
            </p:nvSpPr>
            <p:spPr>
              <a:xfrm>
                <a:off x="6917154" y="5315816"/>
                <a:ext cx="408469" cy="343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10131C-F9BF-4080-B8EE-D034A4ECA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154" y="5315816"/>
                <a:ext cx="408469" cy="343471"/>
              </a:xfrm>
              <a:prstGeom prst="rect">
                <a:avLst/>
              </a:prstGeom>
              <a:blipFill>
                <a:blip r:embed="rId4"/>
                <a:stretch>
                  <a:fillRect l="-16418" r="-149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AB08F5-A8A1-4CB3-9C1B-B6BC7649C04D}"/>
                  </a:ext>
                </a:extLst>
              </p:cNvPr>
              <p:cNvSpPr txBox="1"/>
              <p:nvPr/>
            </p:nvSpPr>
            <p:spPr>
              <a:xfrm>
                <a:off x="7640750" y="5244259"/>
                <a:ext cx="16298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1" i="0" smtClean="0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US" altLang="ko-KR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AB08F5-A8A1-4CB3-9C1B-B6BC7649C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750" y="5244259"/>
                <a:ext cx="16298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F7DBB96A-27B4-457C-986D-EA931F392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9775" y="2959996"/>
          <a:ext cx="4086225" cy="1425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6" imgW="1968480" imgH="685800" progId="Equation.DSMT4">
                  <p:embed/>
                </p:oleObj>
              </mc:Choice>
              <mc:Fallback>
                <p:oleObj name="Equation" r:id="rId6" imgW="1968480" imgH="68580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F7DBB96A-27B4-457C-986D-EA931F392C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9775" y="2959996"/>
                        <a:ext cx="4086225" cy="1425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CA5A6F-382D-471A-80AE-E07B4860F0CF}"/>
                  </a:ext>
                </a:extLst>
              </p:cNvPr>
              <p:cNvSpPr txBox="1"/>
              <p:nvPr/>
            </p:nvSpPr>
            <p:spPr>
              <a:xfrm>
                <a:off x="7620238" y="5689094"/>
                <a:ext cx="262027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/>
                  <a:t>Equations are linear in </a:t>
                </a:r>
                <a14:m>
                  <m:oMath xmlns:m="http://schemas.openxmlformats.org/officeDocument/2006/math">
                    <m:r>
                      <a:rPr lang="en-US" altLang="ko-KR" sz="1600" b="1" i="0" dirty="0" smtClean="0"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CA5A6F-382D-471A-80AE-E07B4860F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238" y="5689094"/>
                <a:ext cx="2620270" cy="338554"/>
              </a:xfrm>
              <a:prstGeom prst="rect">
                <a:avLst/>
              </a:prstGeom>
              <a:blipFill>
                <a:blip r:embed="rId8"/>
                <a:stretch>
                  <a:fillRect l="-1163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C5156D-604D-40AE-AD9E-11EC190B3333}"/>
              </a:ext>
            </a:extLst>
          </p:cNvPr>
          <p:cNvGrpSpPr/>
          <p:nvPr/>
        </p:nvGrpSpPr>
        <p:grpSpPr>
          <a:xfrm>
            <a:off x="6907669" y="2882986"/>
            <a:ext cx="4714278" cy="2032962"/>
            <a:chOff x="1920072" y="4503150"/>
            <a:chExt cx="4714278" cy="203296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A0F861-B1A2-4943-A718-19BF1E4F9ED4}"/>
                </a:ext>
              </a:extLst>
            </p:cNvPr>
            <p:cNvSpPr/>
            <p:nvPr/>
          </p:nvSpPr>
          <p:spPr>
            <a:xfrm>
              <a:off x="2776967" y="4561145"/>
              <a:ext cx="2680137" cy="845291"/>
            </a:xfrm>
            <a:prstGeom prst="rect">
              <a:avLst/>
            </a:prstGeom>
            <a:solidFill>
              <a:srgbClr val="F1D83F">
                <a:alpha val="42745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개체 6">
                  <a:extLst>
                    <a:ext uri="{FF2B5EF4-FFF2-40B4-BE49-F238E27FC236}">
                      <a16:creationId xmlns:a16="http://schemas.microsoft.com/office/drawing/2014/main" id="{F19A59A2-55AB-4AB9-BA9F-E8F0F129DB5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651042" y="4503150"/>
                <a:ext cx="3983308" cy="142449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75" name="Equation" r:id="rId9" imgW="1917360" imgH="685800" progId="Equation.DSMT4">
                        <p:embed/>
                      </p:oleObj>
                    </mc:Choice>
                    <mc:Fallback>
                      <p:oleObj name="Equation" r:id="rId9" imgW="1917360" imgH="685800" progId="Equation.DSMT4">
                        <p:embed/>
                        <p:pic>
                          <p:nvPicPr>
                            <p:cNvPr id="7" name="개체 6">
                              <a:extLst>
                                <a:ext uri="{FF2B5EF4-FFF2-40B4-BE49-F238E27FC236}">
                                  <a16:creationId xmlns:a16="http://schemas.microsoft.com/office/drawing/2014/main" id="{F19A59A2-55AB-4AB9-BA9F-E8F0F129DB5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51042" y="4503150"/>
                              <a:ext cx="3983308" cy="142449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" name="개체 6">
                  <a:extLst>
                    <a:ext uri="{FF2B5EF4-FFF2-40B4-BE49-F238E27FC236}">
                      <a16:creationId xmlns:a16="http://schemas.microsoft.com/office/drawing/2014/main" id="{F19A59A2-55AB-4AB9-BA9F-E8F0F129DB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18190032"/>
                    </p:ext>
                  </p:extLst>
                </p:nvPr>
              </p:nvGraphicFramePr>
              <p:xfrm>
                <a:off x="2651042" y="4503150"/>
                <a:ext cx="3983308" cy="142449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75" name="Equation" r:id="rId11" imgW="1917360" imgH="685800" progId="Equation.DSMT4">
                        <p:embed/>
                      </p:oleObj>
                    </mc:Choice>
                    <mc:Fallback>
                      <p:oleObj name="Equation" r:id="rId11" imgW="1917360" imgH="685800" progId="Equation.DSMT4">
                        <p:embed/>
                        <p:pic>
                          <p:nvPicPr>
                            <p:cNvPr id="7" name="개체 6">
                              <a:extLst>
                                <a:ext uri="{FF2B5EF4-FFF2-40B4-BE49-F238E27FC236}">
                                  <a16:creationId xmlns:a16="http://schemas.microsoft.com/office/drawing/2014/main" id="{F19A59A2-55AB-4AB9-BA9F-E8F0F129DB5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51042" y="4503150"/>
                              <a:ext cx="3983308" cy="142449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CC8D8C-2C95-40AB-ACE4-6D7D4F9918C4}"/>
                    </a:ext>
                  </a:extLst>
                </p:cNvPr>
                <p:cNvSpPr txBox="1"/>
                <p:nvPr/>
              </p:nvSpPr>
              <p:spPr>
                <a:xfrm>
                  <a:off x="1920072" y="5020895"/>
                  <a:ext cx="408469" cy="343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CC8D8C-2C95-40AB-ACE4-6D7D4F991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072" y="5020895"/>
                  <a:ext cx="408469" cy="343471"/>
                </a:xfrm>
                <a:prstGeom prst="rect">
                  <a:avLst/>
                </a:prstGeom>
                <a:blipFill>
                  <a:blip r:embed="rId13"/>
                  <a:stretch>
                    <a:fillRect l="-14925" r="-16418" b="-10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72DF69-2A81-4881-937F-E455959A7B16}"/>
                </a:ext>
              </a:extLst>
            </p:cNvPr>
            <p:cNvSpPr txBox="1"/>
            <p:nvPr/>
          </p:nvSpPr>
          <p:spPr>
            <a:xfrm>
              <a:off x="3127702" y="5951337"/>
              <a:ext cx="29931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3</a:t>
              </a:r>
              <a:r>
                <a:rPr lang="en-US" altLang="ko-KR" sz="1600" baseline="30000" dirty="0"/>
                <a:t>rd</a:t>
              </a:r>
              <a:r>
                <a:rPr lang="en-US" altLang="ko-KR" sz="1600" dirty="0"/>
                <a:t> row is redundant,</a:t>
              </a:r>
              <a:endParaRPr lang="ko-KR" altLang="en-US" sz="1600" dirty="0"/>
            </a:p>
            <a:p>
              <a:r>
                <a:rPr lang="en-US" altLang="ko-KR" sz="1600" dirty="0"/>
                <a:t>only 2 are linearly independent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495F65-E1FB-4694-95BB-77426DBC12CE}"/>
                  </a:ext>
                </a:extLst>
              </p:cNvPr>
              <p:cNvSpPr txBox="1"/>
              <p:nvPr/>
            </p:nvSpPr>
            <p:spPr>
              <a:xfrm>
                <a:off x="6482444" y="2108577"/>
                <a:ext cx="487135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The </a:t>
                </a:r>
                <a:r>
                  <a:rPr lang="en-US" altLang="ko-KR" i="1" dirty="0"/>
                  <a:t>j</a:t>
                </a:r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row of the matrix </a:t>
                </a:r>
                <a:r>
                  <a:rPr lang="en-US" altLang="ko-KR" b="1" dirty="0"/>
                  <a:t>H</a:t>
                </a:r>
                <a:r>
                  <a:rPr lang="en-US" altLang="ko-KR" dirty="0"/>
                  <a:t> is denoted by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p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495F65-E1FB-4694-95BB-77426DBC1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444" y="2108577"/>
                <a:ext cx="4871354" cy="378245"/>
              </a:xfrm>
              <a:prstGeom prst="rect">
                <a:avLst/>
              </a:prstGeom>
              <a:blipFill>
                <a:blip r:embed="rId14"/>
                <a:stretch>
                  <a:fillRect l="-1001" t="-6452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0F089F-2EFF-49AB-AFB2-BBCFF74C6F83}"/>
                  </a:ext>
                </a:extLst>
              </p:cNvPr>
              <p:cNvSpPr txBox="1"/>
              <p:nvPr/>
            </p:nvSpPr>
            <p:spPr>
              <a:xfrm>
                <a:off x="2009775" y="5334133"/>
                <a:ext cx="408469" cy="343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0F089F-2EFF-49AB-AFB2-BBCFF74C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75" y="5334133"/>
                <a:ext cx="408469" cy="343471"/>
              </a:xfrm>
              <a:prstGeom prst="rect">
                <a:avLst/>
              </a:prstGeom>
              <a:blipFill>
                <a:blip r:embed="rId15"/>
                <a:stretch>
                  <a:fillRect l="-16418" r="-149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6DA66AE-8603-4BC5-B4CF-D4E16768ACA1}"/>
                  </a:ext>
                </a:extLst>
              </p:cNvPr>
              <p:cNvSpPr txBox="1"/>
              <p:nvPr/>
            </p:nvSpPr>
            <p:spPr>
              <a:xfrm>
                <a:off x="2589129" y="6266453"/>
                <a:ext cx="5654836" cy="34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/>
                  <a:t>Holds for any homogeneous representation,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b="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600" b="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b="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600" b="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6DA66AE-8603-4BC5-B4CF-D4E16768A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129" y="6266453"/>
                <a:ext cx="5654836" cy="348813"/>
              </a:xfrm>
              <a:prstGeom prst="rect">
                <a:avLst/>
              </a:prstGeom>
              <a:blipFill>
                <a:blip r:embed="rId17"/>
                <a:stretch>
                  <a:fillRect l="-647" t="-3509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C6C30922-1958-4223-87F3-1774835C7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8237" y="4792286"/>
          <a:ext cx="3852863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18" imgW="3852647" imgH="1426731" progId="Equation.DSMT4">
                  <p:embed/>
                </p:oleObj>
              </mc:Choice>
              <mc:Fallback>
                <p:oleObj name="Equation" r:id="rId18" imgW="3852647" imgH="1426731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C6C30922-1958-4223-87F3-1774835C7E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78237" y="4792286"/>
                        <a:ext cx="3852863" cy="142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719187"/>
      </p:ext>
    </p:extLst>
  </p:cSld>
  <p:clrMapOvr>
    <a:masterClrMapping/>
  </p:clrMapOvr>
</p:sld>
</file>

<file path=ppt/theme/theme1.xml><?xml version="1.0" encoding="utf-8"?>
<a:theme xmlns:a="http://schemas.openxmlformats.org/drawingml/2006/main" name="Chapter02(1)_S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바탕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3469</Words>
  <Application>Microsoft Office PowerPoint</Application>
  <PresentationFormat>와이드스크린</PresentationFormat>
  <Paragraphs>701</Paragraphs>
  <Slides>59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7" baseType="lpstr">
      <vt:lpstr>CMR8</vt:lpstr>
      <vt:lpstr>맑은 고딕</vt:lpstr>
      <vt:lpstr>Arial</vt:lpstr>
      <vt:lpstr>Cambria Math</vt:lpstr>
      <vt:lpstr>Times New Roman</vt:lpstr>
      <vt:lpstr>Wingdings</vt:lpstr>
      <vt:lpstr>Chapter02(1)_SL</vt:lpstr>
      <vt:lpstr>Equation</vt:lpstr>
      <vt:lpstr>Multiple View Geometry</vt:lpstr>
      <vt:lpstr>Contents</vt:lpstr>
      <vt:lpstr>SVD (Singular value Decomposition)</vt:lpstr>
      <vt:lpstr>SVD (Singular value Decomposition)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  <vt:lpstr>4. Estimation – 2D Projective Transformations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 Geometry</dc:title>
  <dc:creator>임소희</dc:creator>
  <cp:lastModifiedBy>임소희</cp:lastModifiedBy>
  <cp:revision>4</cp:revision>
  <dcterms:created xsi:type="dcterms:W3CDTF">2020-07-30T06:42:12Z</dcterms:created>
  <dcterms:modified xsi:type="dcterms:W3CDTF">2020-08-05T12:01:49Z</dcterms:modified>
</cp:coreProperties>
</file>