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2" r:id="rId2"/>
    <p:sldId id="472" r:id="rId3"/>
    <p:sldId id="477" r:id="rId4"/>
    <p:sldId id="524" r:id="rId5"/>
    <p:sldId id="525" r:id="rId6"/>
    <p:sldId id="526" r:id="rId7"/>
    <p:sldId id="523" r:id="rId8"/>
    <p:sldId id="530" r:id="rId9"/>
    <p:sldId id="532" r:id="rId10"/>
    <p:sldId id="531" r:id="rId11"/>
    <p:sldId id="533" r:id="rId12"/>
    <p:sldId id="474" r:id="rId13"/>
    <p:sldId id="499" r:id="rId14"/>
    <p:sldId id="500" r:id="rId15"/>
    <p:sldId id="481" r:id="rId16"/>
    <p:sldId id="515" r:id="rId17"/>
    <p:sldId id="516" r:id="rId18"/>
    <p:sldId id="519" r:id="rId19"/>
    <p:sldId id="517" r:id="rId20"/>
    <p:sldId id="518" r:id="rId21"/>
    <p:sldId id="520" r:id="rId22"/>
    <p:sldId id="479" r:id="rId23"/>
    <p:sldId id="521" r:id="rId24"/>
    <p:sldId id="522" r:id="rId25"/>
    <p:sldId id="478" r:id="rId26"/>
  </p:sldIdLst>
  <p:sldSz cx="9144000" cy="6858000" type="screen4x3"/>
  <p:notesSz cx="9928225" cy="6797675"/>
  <p:embeddedFontLst>
    <p:embeddedFont>
      <p:font typeface="Cambria Math" panose="02040503050406030204" pitchFamily="18" charset="0"/>
      <p:regular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민우" initials="신민" lastIdx="8" clrIdx="0">
    <p:extLst>
      <p:ext uri="{19B8F6BF-5375-455C-9EA6-DF929625EA0E}">
        <p15:presenceInfo xmlns:p15="http://schemas.microsoft.com/office/powerpoint/2012/main" userId="b4d7faa871a54326" providerId="Windows Live"/>
      </p:ext>
    </p:extLst>
  </p:cmAuthor>
  <p:cmAuthor id="2" name="sohee" initials="s" lastIdx="3" clrIdx="1">
    <p:extLst>
      <p:ext uri="{19B8F6BF-5375-455C-9EA6-DF929625EA0E}">
        <p15:presenceInfo xmlns:p15="http://schemas.microsoft.com/office/powerpoint/2012/main" userId="so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6" autoAdjust="0"/>
    <p:restoredTop sz="84785" autoAdjust="0"/>
  </p:normalViewPr>
  <p:slideViewPr>
    <p:cSldViewPr>
      <p:cViewPr varScale="1">
        <p:scale>
          <a:sx n="98" d="100"/>
          <a:sy n="98" d="100"/>
        </p:scale>
        <p:origin x="133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14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6T17:40:23.449" idx="3">
    <p:pos x="3817" y="335"/>
    <p:text>Equivalence class 또한 왜 필요한지 설명 후 ppt 설명하기</p:text>
    <p:extLst>
      <p:ext uri="{C676402C-5697-4E1C-873F-D02D1690AC5C}">
        <p15:threadingInfo xmlns:p15="http://schemas.microsoft.com/office/powerpoint/2012/main" timeZoneBias="-540"/>
      </p:ext>
    </p:extLst>
  </p:cm>
  <p:cm authorId="2" dt="2019-03-07T10:53:16.623" idx="2">
    <p:pos x="3817" y="471"/>
    <p:text>한 직선에 매핑 - 같은 직선 위에 있는 점들이 equivalence relation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  <p:cm authorId="2" dt="2019-03-07T11:21:52.567" idx="3">
    <p:pos x="3817" y="607"/>
    <p:text>이미지 평면에서 한 점으로 표현됨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6T17:41:16.851" idx="4">
    <p:pos x="4384" y="1149"/>
    <p:text>수식을 읽을 수 있는가, 즉 수식을 말로 설명할 수 있는가, 예를 들어 X/~에서 Quotient set X는 알겠고 /는 어떤 의미인지 ~는 어떤의미인지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6T17:44:38.990" idx="5">
    <p:pos x="3722" y="335"/>
    <p:text>Point의 3-vector는 lay의 방향 벡터를 나타내고 Line의 3-vector는 plane normal을 나타내기 때문에 내적,외적 시에 이런 특성을 갖는다는 것을 3차원 그림으로 표현하면 더 간결함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6T17:46:16.018" idx="6">
    <p:pos x="4728" y="2703"/>
    <p:text>P^3 즉 3차원 사영 공간. 이 슬라이드에 나온 그림은 3-vector가 Point인지 lay인지에 따라서 영상 평면에 어떻게 적용 되는가를 나타내는 그림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6T17:48:15.809" idx="7">
    <p:pos x="5640" y="1298"/>
    <p:text>Euclidean space에서 평행한 두 선은 intersection을 갖지 않는다. 하지만 모든 ray가 한 점 즉, 초점으로 맺히는 Projective space에서는 어떤 한 평면( 영상평면)에서 사영 왜곡(Projective distortion)에 의하여 유한점인 소실점으로 사영(Projection) 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6T17:50:09.387" idx="8">
    <p:pos x="3272" y="335"/>
    <p:text>Cone의 모양은 Vertex(꼭지점)을 갖는 모양이기 때문에 Point, Line과 함께 Projective space에서 기본적인 객체로 표현된다. Conic 또한 기하학적 변형을 이용해 3차원 공간 상에 존재하는 각도와 같은 Metric을 추정할 수 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5.wmf"/><Relationship Id="rId1" Type="http://schemas.openxmlformats.org/officeDocument/2006/relationships/image" Target="../media/image48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E108-BC80-4813-A96A-03114808499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C4E29-5AE0-43A8-8F04-8860DBA6F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4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A8CA-4F36-406A-9A0F-8821CFE63140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2CDAF-073A-4AFB-81CE-D9D0BDF99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9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unmv2013.blogspot.com/2013/10/world-camera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unmv2013.blogspot.com/2013/10/world-camera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unmv2013.blogspot.com/2013/10/world-camera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w910911.tistory.com/20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shioi.tistory.com/99" TargetMode="External"/><Relationship Id="rId4" Type="http://schemas.openxmlformats.org/officeDocument/2006/relationships/hyperlink" Target="https://enghqii.tistory.com/59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표지 그림 제작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>
                <a:solidFill>
                  <a:prstClr val="black"/>
                </a:solidFill>
              </a:rPr>
              <a:pPr/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53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선형 변환 </a:t>
            </a:r>
            <a:r>
              <a:rPr lang="en-US" altLang="ko-KR" dirty="0" smtClean="0"/>
              <a:t>(Affine </a:t>
            </a:r>
            <a:r>
              <a:rPr lang="ko-KR" altLang="en-US" dirty="0" smtClean="0"/>
              <a:t>변환이나 </a:t>
            </a:r>
            <a:r>
              <a:rPr lang="en-US" altLang="ko-KR" dirty="0" smtClean="0"/>
              <a:t>perspective </a:t>
            </a:r>
            <a:r>
              <a:rPr lang="ko-KR" altLang="en-US" dirty="0" smtClean="0"/>
              <a:t>원근변환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하나의 단일 행렬</a:t>
            </a:r>
            <a:r>
              <a:rPr lang="en-US" altLang="ko-KR" dirty="0" smtClean="0"/>
              <a:t>(single matrix)</a:t>
            </a:r>
            <a:r>
              <a:rPr lang="ko-KR" altLang="en-US" dirty="0" smtClean="0"/>
              <a:t>로 표현 가능 </a:t>
            </a:r>
            <a:r>
              <a:rPr lang="en-US" altLang="ko-KR" dirty="0" smtClean="0"/>
              <a:t>: 3*3 </a:t>
            </a:r>
            <a:r>
              <a:rPr lang="ko-KR" altLang="en-US" dirty="0" smtClean="0"/>
              <a:t>선형 변환행렬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+</a:t>
            </a:r>
            <a:r>
              <a:rPr lang="ko-KR" altLang="en-US" dirty="0" smtClean="0"/>
              <a:t> 이동 행렬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투영변환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 카메라 </a:t>
            </a:r>
            <a:r>
              <a:rPr lang="en-US" altLang="ko-KR" dirty="0" smtClean="0"/>
              <a:t>3D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2D </a:t>
            </a:r>
            <a:r>
              <a:rPr lang="ko-KR" altLang="en-US" baseline="0" dirty="0" smtClean="0">
                <a:sym typeface="Wingdings" panose="05000000000000000000" pitchFamily="2" charset="2"/>
              </a:rPr>
              <a:t>투영 </a:t>
            </a:r>
            <a:r>
              <a:rPr lang="en-US" altLang="ko-KR" baseline="0" dirty="0" smtClean="0">
                <a:sym typeface="Wingdings" panose="05000000000000000000" pitchFamily="2" charset="2"/>
              </a:rPr>
              <a:t>image plane</a:t>
            </a:r>
            <a:endParaRPr lang="en-US" altLang="ko-KR" dirty="0" smtClean="0"/>
          </a:p>
          <a:p>
            <a:r>
              <a:rPr lang="ko-KR" altLang="en-US" dirty="0" smtClean="0"/>
              <a:t>투영행렬에서 동차좌표 사용 이유 </a:t>
            </a:r>
            <a:r>
              <a:rPr lang="en-US" altLang="ko-KR" dirty="0" smtClean="0"/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시점으로부터의 방향 중요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동일선 상에 있는 모든 점들은 모두 동일한 한 점으로 투영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평면상의 한 점에 대한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homogeneous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좌표라는 것은 이 점으로 투영되는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(ray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상의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점들을 한꺼번에 표현하는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53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1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집합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위의 관계 </a:t>
            </a:r>
            <a:r>
              <a:rPr lang="en-US" altLang="ko-KR" dirty="0" smtClean="0"/>
              <a:t>~</a:t>
            </a:r>
            <a:r>
              <a:rPr lang="ko-KR" altLang="en-US" dirty="0" smtClean="0"/>
              <a:t>가 다음과 같은 조건을 만족할 때 </a:t>
            </a:r>
            <a:r>
              <a:rPr lang="en-US" altLang="ko-KR" dirty="0" smtClean="0"/>
              <a:t>~</a:t>
            </a:r>
            <a:r>
              <a:rPr lang="ko-KR" altLang="en-US" dirty="0" smtClean="0"/>
              <a:t>를 동치 관계라 한다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반사율</a:t>
            </a:r>
            <a:r>
              <a:rPr lang="en-US" altLang="ko-KR" dirty="0" smtClean="0"/>
              <a:t>(Reflexivity): </a:t>
            </a:r>
            <a:r>
              <a:rPr lang="en-US" altLang="ko-KR" i="1" dirty="0" smtClean="0">
                <a:effectLst/>
              </a:rPr>
              <a:t>S</a:t>
            </a:r>
            <a:r>
              <a:rPr lang="ko-KR" altLang="en-US" dirty="0" smtClean="0"/>
              <a:t>의 원소 </a:t>
            </a:r>
            <a:r>
              <a:rPr lang="en-US" altLang="ko-KR" i="1" dirty="0" smtClean="0">
                <a:effectLst/>
              </a:rPr>
              <a:t>x </a:t>
            </a:r>
            <a:r>
              <a:rPr lang="ko-KR" altLang="en-US" dirty="0" smtClean="0"/>
              <a:t>에 대하여 </a:t>
            </a:r>
            <a:r>
              <a:rPr lang="en-US" altLang="ko-KR" i="1" dirty="0" smtClean="0">
                <a:effectLst/>
              </a:rPr>
              <a:t>x</a:t>
            </a:r>
            <a:r>
              <a:rPr lang="en-US" altLang="ko-KR" dirty="0" smtClean="0"/>
              <a:t>~</a:t>
            </a:r>
            <a:r>
              <a:rPr lang="en-US" altLang="ko-KR" i="1" dirty="0" smtClean="0">
                <a:effectLst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대칭률</a:t>
            </a:r>
            <a:r>
              <a:rPr lang="en-US" altLang="ko-KR" dirty="0" smtClean="0"/>
              <a:t>(Symmetry): </a:t>
            </a:r>
            <a:r>
              <a:rPr lang="en-US" altLang="ko-KR" i="1" dirty="0" smtClean="0">
                <a:effectLst/>
              </a:rPr>
              <a:t>S</a:t>
            </a:r>
            <a:r>
              <a:rPr lang="ko-KR" altLang="en-US" dirty="0" smtClean="0"/>
              <a:t>의 원소 </a:t>
            </a:r>
            <a:r>
              <a:rPr lang="en-US" altLang="ko-KR" i="1" dirty="0" smtClean="0">
                <a:effectLst/>
              </a:rPr>
              <a:t>x, y </a:t>
            </a:r>
            <a:r>
              <a:rPr lang="ko-KR" altLang="en-US" dirty="0" smtClean="0"/>
              <a:t>에 대하여 </a:t>
            </a:r>
            <a:r>
              <a:rPr lang="en-US" altLang="ko-KR" i="1" dirty="0" smtClean="0">
                <a:effectLst/>
              </a:rPr>
              <a:t>x</a:t>
            </a:r>
            <a:r>
              <a:rPr lang="en-US" altLang="ko-KR" dirty="0" smtClean="0"/>
              <a:t>~</a:t>
            </a:r>
            <a:r>
              <a:rPr lang="en-US" altLang="ko-KR" i="1" dirty="0" smtClean="0">
                <a:effectLst/>
              </a:rPr>
              <a:t>y</a:t>
            </a:r>
            <a:r>
              <a:rPr lang="en-US" altLang="ko-KR" dirty="0" smtClean="0"/>
              <a:t> ⇒ </a:t>
            </a:r>
            <a:r>
              <a:rPr lang="en-US" altLang="ko-KR" i="1" dirty="0" smtClean="0">
                <a:effectLst/>
              </a:rPr>
              <a:t>y</a:t>
            </a:r>
            <a:r>
              <a:rPr lang="en-US" altLang="ko-KR" dirty="0" smtClean="0"/>
              <a:t>~</a:t>
            </a:r>
            <a:r>
              <a:rPr lang="en-US" altLang="ko-KR" i="1" dirty="0" smtClean="0">
                <a:effectLst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추이율</a:t>
            </a:r>
            <a:r>
              <a:rPr lang="en-US" altLang="ko-KR" dirty="0" smtClean="0"/>
              <a:t>(Transitivity): </a:t>
            </a:r>
            <a:r>
              <a:rPr lang="en-US" altLang="ko-KR" i="1" dirty="0" smtClean="0">
                <a:effectLst/>
              </a:rPr>
              <a:t>S</a:t>
            </a:r>
            <a:r>
              <a:rPr lang="ko-KR" altLang="en-US" dirty="0" smtClean="0"/>
              <a:t>의 원소 </a:t>
            </a:r>
            <a:r>
              <a:rPr lang="en-US" altLang="ko-KR" i="1" dirty="0" smtClean="0">
                <a:effectLst/>
              </a:rPr>
              <a:t>x, y, z </a:t>
            </a:r>
            <a:r>
              <a:rPr lang="ko-KR" altLang="en-US" dirty="0" smtClean="0"/>
              <a:t>에 대하여 </a:t>
            </a:r>
            <a:r>
              <a:rPr lang="en-US" altLang="ko-KR" i="1" dirty="0" smtClean="0">
                <a:effectLst/>
              </a:rPr>
              <a:t>x</a:t>
            </a:r>
            <a:r>
              <a:rPr lang="en-US" altLang="ko-KR" dirty="0" smtClean="0"/>
              <a:t>~</a:t>
            </a:r>
            <a:r>
              <a:rPr lang="en-US" altLang="ko-KR" i="1" dirty="0" smtClean="0">
                <a:effectLst/>
              </a:rPr>
              <a:t>y</a:t>
            </a:r>
            <a:r>
              <a:rPr lang="en-US" altLang="ko-KR" dirty="0" smtClean="0"/>
              <a:t>, </a:t>
            </a:r>
            <a:r>
              <a:rPr lang="en-US" altLang="ko-KR" i="1" dirty="0" smtClean="0">
                <a:effectLst/>
              </a:rPr>
              <a:t>y</a:t>
            </a:r>
            <a:r>
              <a:rPr lang="en-US" altLang="ko-KR" dirty="0" smtClean="0"/>
              <a:t>~</a:t>
            </a:r>
            <a:r>
              <a:rPr lang="en-US" altLang="ko-KR" i="1" dirty="0" smtClean="0">
                <a:effectLst/>
              </a:rPr>
              <a:t>z</a:t>
            </a:r>
            <a:r>
              <a:rPr lang="en-US" altLang="ko-KR" dirty="0" smtClean="0"/>
              <a:t> ⇒ </a:t>
            </a:r>
            <a:r>
              <a:rPr lang="en-US" altLang="ko-KR" i="1" dirty="0" smtClean="0">
                <a:effectLst/>
              </a:rPr>
              <a:t>x</a:t>
            </a:r>
            <a:r>
              <a:rPr lang="en-US" altLang="ko-KR" dirty="0" smtClean="0"/>
              <a:t>~</a:t>
            </a:r>
            <a:r>
              <a:rPr lang="en-US" altLang="ko-KR" i="1" dirty="0" smtClean="0">
                <a:effectLst/>
              </a:rPr>
              <a:t>z</a:t>
            </a:r>
          </a:p>
          <a:p>
            <a:pPr>
              <a:lnSpc>
                <a:spcPct val="150000"/>
              </a:lnSpc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원소이면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 ~ 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 = xRy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A~B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is conjugate to B”   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켤레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x</a:t>
            </a:r>
            <a:r>
              <a:rPr lang="ko-KR" altLang="en-US" dirty="0" smtClean="0"/>
              <a:t>의 동치류 </a:t>
            </a:r>
            <a:r>
              <a:rPr lang="en-US" altLang="ko-KR" dirty="0" smtClean="0"/>
              <a:t>[x]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동치 관계에 있는 원소들의 집합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23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몫집합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동치류 전체의 집합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~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상의 동치관계면</a:t>
            </a:r>
            <a:r>
              <a:rPr lang="en-US" altLang="ko-KR" dirty="0" smtClean="0"/>
              <a:t>, X/~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분할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동치관계가 주어지면 분할을 알아낼 수 있고 </a:t>
            </a:r>
            <a:r>
              <a:rPr lang="en-US" altLang="ko-KR" dirty="0" smtClean="0"/>
              <a:t>(=</a:t>
            </a:r>
            <a:r>
              <a:rPr lang="ko-KR" altLang="en-US" dirty="0" smtClean="0"/>
              <a:t>분할이 주어졌다는 말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분할이 주어지면 동치 관계를 정의할 수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8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내적</a:t>
            </a:r>
            <a:r>
              <a:rPr lang="en-US" altLang="ko-KR" dirty="0" smtClean="0"/>
              <a:t>=0 ; </a:t>
            </a:r>
            <a:r>
              <a:rPr lang="ko-KR" altLang="en-US" dirty="0" smtClean="0"/>
              <a:t>수직</a:t>
            </a:r>
            <a:endParaRPr lang="en-US" altLang="ko-KR" dirty="0" smtClean="0"/>
          </a:p>
          <a:p>
            <a:r>
              <a:rPr lang="ko-KR" altLang="en-US" dirty="0" smtClean="0"/>
              <a:t>외적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법선벡터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수직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5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직교좌표계에서 </a:t>
            </a:r>
            <a:r>
              <a:rPr lang="en-US" altLang="ko-KR" dirty="0" smtClean="0"/>
              <a:t>b/0</a:t>
            </a:r>
            <a:r>
              <a:rPr lang="en-US" altLang="ko-KR" baseline="0" dirty="0" smtClean="0"/>
              <a:t>, -a/0</a:t>
            </a:r>
            <a:r>
              <a:rPr lang="ko-KR" altLang="en-US" baseline="0" dirty="0" smtClean="0"/>
              <a:t>으로 표현 </a:t>
            </a:r>
            <a:r>
              <a:rPr lang="en-US" altLang="ko-KR" baseline="0" dirty="0" smtClean="0"/>
              <a:t>x</a:t>
            </a:r>
          </a:p>
          <a:p>
            <a:r>
              <a:rPr lang="ko-KR" altLang="en-US" baseline="0" dirty="0" smtClean="0"/>
              <a:t>동차좌표계에서 </a:t>
            </a:r>
            <a:r>
              <a:rPr lang="en-US" altLang="ko-KR" baseline="0" dirty="0" smtClean="0"/>
              <a:t>(x,y,0)T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유한의 점으로 무한의 위치 표현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동차좌표계에서 평행선 만난다 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무한에 위치한 점에서</a:t>
            </a:r>
            <a:r>
              <a:rPr lang="en-US" altLang="ko-KR" baseline="0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98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동차 좌표를 이용해서 사영공간 </a:t>
            </a:r>
            <a:r>
              <a:rPr lang="en-US" altLang="ko-KR" dirty="0" smtClean="0"/>
              <a:t>P2</a:t>
            </a:r>
            <a:r>
              <a:rPr lang="ko-KR" altLang="en-US" dirty="0" smtClean="0"/>
              <a:t>를 표현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90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평행한 두 직선은 무한원점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at infinity (ideal point)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만난다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Vanishing Point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 point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모여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at infinity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형성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horizon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지평선을 이룬다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동차 좌표를 이용해서 사영공간 </a:t>
            </a:r>
            <a:r>
              <a:rPr lang="en-US" altLang="ko-KR" dirty="0" smtClean="0"/>
              <a:t>P2</a:t>
            </a:r>
            <a:r>
              <a:rPr lang="ko-KR" altLang="en-US" dirty="0" smtClean="0"/>
              <a:t>를 표현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89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atinLnBrk="1"/>
                <a14:m>
                  <m:oMath xmlns:m="http://schemas.openxmlformats.org/officeDocument/2006/math">
                    <m:r>
                      <a:rPr lang="en-US" altLang="ko-KR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altLang="ko-KR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    ⇔    </m:t>
                    </m:r>
                    <m:sSup>
                      <m:sSupPr>
                        <m:ctrlPr>
                          <a:rPr lang="ko-KR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lang="en-US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𝑙</m:t>
                    </m:r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</m:t>
                    </m:r>
                  </m:oMath>
                </a14:m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: interchangeable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교환 가능</a:t>
                </a:r>
              </a:p>
              <a:p>
                <a:pPr latinLnBrk="1"/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⇒</a:t>
                </a:r>
                <a14:m>
                  <m:oMath xmlns:m="http://schemas.openxmlformats.org/officeDocument/2006/math">
                    <m:r>
                      <a:rPr lang="en-US" altLang="ko-KR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  <m:sSup>
                      <m:sSupPr>
                        <m:ctrlPr>
                          <a:rPr lang="ko-KR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Ρ</m:t>
                        </m:r>
                      </m:e>
                      <m:sup>
                        <m:r>
                          <a:rPr lang="en-US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point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line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교환 가능</a:t>
                </a:r>
              </a:p>
              <a:p>
                <a:pPr latinLnBrk="1"/>
                <a:endParaRPr lang="en-US" altLang="ko-KR" sz="120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endParaRPr lang="en-US" altLang="ko-KR" sz="120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lang="en-US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𝑙</m:t>
                    </m:r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lang="ko-KR" altLang="ko-KR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</m:t>
                        </m:r>
                      </m:e>
                      <m:sup>
                        <m:r>
                          <a:rPr lang="en-US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</m:t>
                    </m:r>
                  </m:oMath>
                </a14:m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점 </a:t>
                </a:r>
                <a14:m>
                  <m:oMath xmlns:m="http://schemas.openxmlformats.org/officeDocument/2006/math"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선 </a:t>
                </a:r>
                <a14:m>
                  <m:oMath xmlns:m="http://schemas.openxmlformats.org/officeDocument/2006/math"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𝑙</m:t>
                    </m:r>
                  </m:oMath>
                </a14:m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위에 놓여있다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⇔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점 </a:t>
                </a:r>
                <a14:m>
                  <m:oMath xmlns:m="http://schemas.openxmlformats.org/officeDocument/2006/math"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𝑙</m:t>
                    </m:r>
                  </m:oMath>
                </a14:m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 선 </a:t>
                </a:r>
                <a14:m>
                  <m:oMath xmlns:m="http://schemas.openxmlformats.org/officeDocument/2006/math"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위에 놓여있다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lang="en-US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𝑙</m:t>
                    </m:r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lang="ko-KR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lang="en-US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𝑙</m:t>
                    </m:r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′=0</m:t>
                    </m:r>
                  </m:oMath>
                </a14:m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: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점 </a:t>
                </a:r>
                <a14:m>
                  <m:oMath xmlns:m="http://schemas.openxmlformats.org/officeDocument/2006/math"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선 </a:t>
                </a:r>
                <a14:m>
                  <m:oMath xmlns:m="http://schemas.openxmlformats.org/officeDocument/2006/math"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𝑙</m:t>
                    </m:r>
                  </m:oMath>
                </a14:m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𝑙</m:t>
                    </m:r>
                  </m:oMath>
                </a14:m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’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위에 놓여있다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⇔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선 </a:t>
                </a:r>
                <a14:m>
                  <m:oMath xmlns:m="http://schemas.openxmlformats.org/officeDocument/2006/math"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점</a:t>
                </a:r>
                <a14:m>
                  <m:oMath xmlns:m="http://schemas.openxmlformats.org/officeDocument/2006/math">
                    <m:r>
                      <a:rPr lang="ko-KR" altLang="ko-KR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𝑙</m:t>
                    </m:r>
                  </m:oMath>
                </a14:m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𝑙</m:t>
                    </m:r>
                    <m:r>
                      <a:rPr lang="en-US" altLang="ko-K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위에 놓여있다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atinLnBrk="1"/>
                <a:r>
                  <a:rPr lang="en-US" altLang="ko-KR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𝑥=0    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⇔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𝑥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 𝑙=0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: interchangeable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교환 가능</a:t>
                </a:r>
              </a:p>
              <a:p>
                <a:pPr latinLnBrk="1"/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⇒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Ρ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point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line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교환 가능</a:t>
                </a:r>
              </a:p>
              <a:p>
                <a:pPr latinLnBrk="1"/>
                <a:endParaRPr lang="en-US" altLang="ko-KR" sz="120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endParaRPr lang="en-US" altLang="ko-KR" sz="120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ko-KR" altLang="ko-KR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 𝑙=𝑙</a:t>
                </a:r>
                <a:r>
                  <a:rPr lang="ko-KR" altLang="ko-KR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 𝑥=0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점 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선 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𝑙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위에 놓여있다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⇔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점 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𝑙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 선 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위에 놓여있다</a:t>
                </a:r>
              </a:p>
              <a:p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 𝑙=𝑥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 𝑙′=0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: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점 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선 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𝑙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과 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𝑙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’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위에 놓여있다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⇔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선 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점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𝑙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과 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𝑙′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위에 놓여있다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90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Conic</a:t>
            </a:r>
            <a:r>
              <a:rPr lang="ko-KR" altLang="en-US" dirty="0" smtClean="0"/>
              <a:t>을 다른 각도에서 평면으로 절단했을 때 만들어짐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 방정식으로 표현됨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2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6EC5EA-8463-441C-B33F-B4C35BF5FD8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99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방정식으로 표현됨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개의 점으로 코닉을 결정할 수 있다</a:t>
            </a:r>
            <a:r>
              <a:rPr lang="en-US" altLang="ko-KR" dirty="0" smtClean="0"/>
              <a:t>. =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코닉은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개의 점을 지나 생성됨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54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Conic C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점들의 집합으로 이루어짐</a:t>
            </a: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Dual conic C*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유형의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conic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접선들의 집합으로 이루어짐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92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http://www.cse.psu.edu/~rtc12/CSE486/lecture12.pdf</a:t>
            </a:r>
          </a:p>
          <a:p>
            <a:endParaRPr lang="en-US" altLang="ko-KR" dirty="0" smtClean="0"/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실세계의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= (X, Y, Z)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차원의 점이다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점이 투영 스크린 상의 한 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점으로 변환되는 관계를 투영 변환이라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투영변환을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때는 동차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좌표계라고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알려진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좌표계를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사용하는게 편하다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축과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 사이의 좌표 관계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>
                <a:hlinkClick r:id="rId3"/>
              </a:rPr>
              <a:t>http://funmv2013.blogspot.com/2013/10/world-camera.html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3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http://www.cse.psu.edu/~rtc12/CSE486/lecture12.pdf</a:t>
            </a:r>
          </a:p>
          <a:p>
            <a:endParaRPr lang="en-US" altLang="ko-KR" dirty="0" smtClean="0"/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실세계의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= (X, Y, Z)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차원의 점이다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점이 투영 스크린 상의 한 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점으로 변환되는 관계를 투영 변환이라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투영변환을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때는 동차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좌표계라고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알려진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좌표계를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사용하는게 편하다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축과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 사이의 좌표 관계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>
                <a:hlinkClick r:id="rId3"/>
              </a:rPr>
              <a:t>http://funmv2013.blogspot.com/2013/10/world-camera.html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0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http://www.cse.psu.edu/~rtc12/CSE486/lecture12.pdf</a:t>
            </a:r>
          </a:p>
          <a:p>
            <a:endParaRPr lang="en-US" altLang="ko-KR" dirty="0" smtClean="0"/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실세계의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= (X, Y, Z)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차원의 점이다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점이 투영 스크린 상의 한 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점으로 변환되는 관계를 투영 변환이라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투영변환을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때는 동차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좌표계라고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알려진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좌표계를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사용하는게 편하다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축과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 사이의 좌표 관계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>
                <a:hlinkClick r:id="rId3"/>
              </a:rPr>
              <a:t>http://funmv2013.blogspot.com/2013/10/world-camera.html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9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Geometric relation among multiple</a:t>
            </a:r>
            <a:r>
              <a:rPr lang="en-US" altLang="ko-KR" baseline="0" dirty="0" smtClean="0"/>
              <a:t> coordinate systems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이미지 출처 </a:t>
            </a:r>
            <a:r>
              <a:rPr lang="en-US" altLang="ko-KR" dirty="0" smtClean="0"/>
              <a:t>http://people.bu.edu/chenyua/CS585finalproject/CS585_Project_Report.html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66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항의 차수가 모두 같다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동차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ym typeface="Wingdings" panose="05000000000000000000" pitchFamily="2" charset="2"/>
              </a:rPr>
              <a:t>n</a:t>
            </a:r>
            <a:r>
              <a:rPr lang="ko-KR" altLang="en-US" baseline="0" dirty="0" smtClean="0">
                <a:sym typeface="Wingdings" panose="05000000000000000000" pitchFamily="2" charset="2"/>
              </a:rPr>
              <a:t>차원의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사영</a:t>
            </a:r>
            <a:r>
              <a:rPr lang="ko-KR" altLang="en-US" baseline="0" dirty="0" smtClean="0">
                <a:sym typeface="Wingdings" panose="05000000000000000000" pitchFamily="2" charset="2"/>
              </a:rPr>
              <a:t> 공간을 </a:t>
            </a:r>
            <a:r>
              <a:rPr lang="en-US" altLang="ko-KR" baseline="0" dirty="0" smtClean="0">
                <a:sym typeface="Wingdings" panose="05000000000000000000" pitchFamily="2" charset="2"/>
              </a:rPr>
              <a:t>n+1 </a:t>
            </a:r>
            <a:r>
              <a:rPr lang="ko-KR" altLang="en-US" baseline="0" dirty="0" smtClean="0">
                <a:sym typeface="Wingdings" panose="05000000000000000000" pitchFamily="2" charset="2"/>
              </a:rPr>
              <a:t>개의 좌표로 나타내는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좌표계</a:t>
            </a:r>
            <a:r>
              <a:rPr lang="en-US" altLang="ko-KR" baseline="0" dirty="0" smtClean="0">
                <a:sym typeface="Wingdings" panose="05000000000000000000" pitchFamily="2" charset="2"/>
              </a:rPr>
              <a:t>/ </a:t>
            </a:r>
            <a:r>
              <a:rPr lang="ko-KR" altLang="en-US" baseline="0" dirty="0" smtClean="0">
                <a:sym typeface="Wingdings" panose="05000000000000000000" pitchFamily="2" charset="2"/>
              </a:rPr>
              <a:t>한 차원 더 높은 공간 상의 직선에 사상</a:t>
            </a:r>
            <a:r>
              <a:rPr lang="en-US" altLang="ko-KR" baseline="0" dirty="0" smtClean="0">
                <a:sym typeface="Wingdings" panose="05000000000000000000" pitchFamily="2" charset="2"/>
              </a:rPr>
              <a:t>(mapping)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시킨 것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어떤목적을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위하여 한 차원의 좌표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한차원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추가된 좌표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(n+1)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표현을 하는 것을 동차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좌표계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좌표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y, z)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좌표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y, z, w)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 표현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기본적인 성분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y z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추가된것으로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x/w y/w z/w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나타낸다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ko-KR" altLang="en-US" dirty="0" smtClean="0"/>
              <a:t>동차 좌표 사용 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무한대의 개념 사용 가능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곡선과 표면 표현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시점으로부터 방향 중요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오브젝트의 변환을 </a:t>
            </a:r>
            <a:r>
              <a:rPr lang="ko-KR" altLang="en-US" dirty="0" err="1" smtClean="0">
                <a:sym typeface="Wingdings" panose="05000000000000000000" pitchFamily="2" charset="2"/>
              </a:rPr>
              <a:t>행렬간의</a:t>
            </a:r>
            <a:r>
              <a:rPr lang="ko-KR" altLang="en-US" dirty="0" smtClean="0">
                <a:sym typeface="Wingdings" panose="05000000000000000000" pitchFamily="2" charset="2"/>
              </a:rPr>
              <a:t> 곱셈으로 표현 가능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homogeneous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좌표계를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affine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perspective(projective)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변환을 하나의 단일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(single)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행렬로 표현 가능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원근투영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(Perspective projection)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하기 위해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좌표와 벡터의 구분 가능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scale factor  w </a:t>
            </a:r>
            <a:r>
              <a:rPr lang="en-US" altLang="ko-KR" dirty="0" smtClean="0">
                <a:sym typeface="Wingdings" panose="05000000000000000000" pitchFamily="2" charset="2"/>
              </a:rPr>
              <a:t> 0 :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ko-KR" altLang="en-US" baseline="0" dirty="0" smtClean="0">
                <a:sym typeface="Wingdings" panose="05000000000000000000" pitchFamily="2" charset="2"/>
              </a:rPr>
              <a:t>벡터</a:t>
            </a:r>
            <a:r>
              <a:rPr lang="en-US" altLang="ko-KR" baseline="0" dirty="0" smtClean="0">
                <a:sym typeface="Wingdings" panose="05000000000000000000" pitchFamily="2" charset="2"/>
              </a:rPr>
              <a:t>, 1 : </a:t>
            </a:r>
            <a:r>
              <a:rPr lang="ko-KR" altLang="en-US" baseline="0" dirty="0" smtClean="0">
                <a:sym typeface="Wingdings" panose="05000000000000000000" pitchFamily="2" charset="2"/>
              </a:rPr>
              <a:t>점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y, 0)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방향의 무한대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유한 좌표로 표현 가능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2D projective space : Sets of equivalent vectors in this sense form a special space called the projective space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https://jw910911.tistory.com/20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4"/>
              </a:rPr>
              <a:t>https://enghqii.tistory.com/59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5"/>
              </a:rPr>
              <a:t>https://sshioi.tistory.com/99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26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선형 변환 </a:t>
            </a:r>
            <a:r>
              <a:rPr lang="en-US" altLang="ko-KR" dirty="0" smtClean="0"/>
              <a:t>(Affine </a:t>
            </a:r>
            <a:r>
              <a:rPr lang="ko-KR" altLang="en-US" dirty="0" smtClean="0"/>
              <a:t>변환이나 </a:t>
            </a:r>
            <a:r>
              <a:rPr lang="en-US" altLang="ko-KR" dirty="0" smtClean="0"/>
              <a:t>perspective </a:t>
            </a:r>
            <a:r>
              <a:rPr lang="ko-KR" altLang="en-US" dirty="0" smtClean="0"/>
              <a:t>원근변환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하나의 단일 행렬</a:t>
            </a:r>
            <a:r>
              <a:rPr lang="en-US" altLang="ko-KR" dirty="0" smtClean="0"/>
              <a:t>(single matrix)</a:t>
            </a:r>
            <a:r>
              <a:rPr lang="ko-KR" altLang="en-US" dirty="0" smtClean="0"/>
              <a:t>로 표현 가능 </a:t>
            </a:r>
            <a:r>
              <a:rPr lang="en-US" altLang="ko-KR" dirty="0" smtClean="0"/>
              <a:t>: 3*3 </a:t>
            </a:r>
            <a:r>
              <a:rPr lang="ko-KR" altLang="en-US" dirty="0" smtClean="0"/>
              <a:t>선형 변환행렬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+</a:t>
            </a:r>
            <a:r>
              <a:rPr lang="ko-KR" altLang="en-US" dirty="0" smtClean="0"/>
              <a:t> 이동 행렬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투영변환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 카메라 </a:t>
            </a:r>
            <a:r>
              <a:rPr lang="en-US" altLang="ko-KR" dirty="0" smtClean="0"/>
              <a:t>3D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2D </a:t>
            </a:r>
            <a:r>
              <a:rPr lang="ko-KR" altLang="en-US" baseline="0" dirty="0" smtClean="0">
                <a:sym typeface="Wingdings" panose="05000000000000000000" pitchFamily="2" charset="2"/>
              </a:rPr>
              <a:t>투영 </a:t>
            </a:r>
            <a:r>
              <a:rPr lang="en-US" altLang="ko-KR" baseline="0" dirty="0" smtClean="0">
                <a:sym typeface="Wingdings" panose="05000000000000000000" pitchFamily="2" charset="2"/>
              </a:rPr>
              <a:t>image plane</a:t>
            </a:r>
            <a:endParaRPr lang="en-US" altLang="ko-KR" dirty="0" smtClean="0"/>
          </a:p>
          <a:p>
            <a:r>
              <a:rPr lang="ko-KR" altLang="en-US" dirty="0" smtClean="0"/>
              <a:t>투영행렬에서 동차좌표 사용 이유 </a:t>
            </a:r>
            <a:r>
              <a:rPr lang="en-US" altLang="ko-KR" dirty="0" smtClean="0"/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시점으로부터의 방향 중요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동일선 상에 있는 모든 점들은 모두 동일한 한 점으로 투영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평면상의 한 점에 대한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homogeneous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좌표라는 것은 이 점으로 투영되는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(ray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상의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점들을 한꺼번에 표현하는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91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선형 변환 </a:t>
            </a:r>
            <a:r>
              <a:rPr lang="en-US" altLang="ko-KR" dirty="0" smtClean="0"/>
              <a:t>(Affine </a:t>
            </a:r>
            <a:r>
              <a:rPr lang="ko-KR" altLang="en-US" dirty="0" smtClean="0"/>
              <a:t>변환이나 </a:t>
            </a:r>
            <a:r>
              <a:rPr lang="en-US" altLang="ko-KR" dirty="0" smtClean="0"/>
              <a:t>perspective </a:t>
            </a:r>
            <a:r>
              <a:rPr lang="ko-KR" altLang="en-US" dirty="0" smtClean="0"/>
              <a:t>원근변환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하나의 단일 행렬</a:t>
            </a:r>
            <a:r>
              <a:rPr lang="en-US" altLang="ko-KR" dirty="0" smtClean="0"/>
              <a:t>(single matrix)</a:t>
            </a:r>
            <a:r>
              <a:rPr lang="ko-KR" altLang="en-US" dirty="0" smtClean="0"/>
              <a:t>로 표현 가능 </a:t>
            </a:r>
            <a:r>
              <a:rPr lang="en-US" altLang="ko-KR" dirty="0" smtClean="0"/>
              <a:t>: 3*3 </a:t>
            </a:r>
            <a:r>
              <a:rPr lang="ko-KR" altLang="en-US" dirty="0" smtClean="0"/>
              <a:t>선형 변환행렬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+</a:t>
            </a:r>
            <a:r>
              <a:rPr lang="ko-KR" altLang="en-US" dirty="0" smtClean="0"/>
              <a:t> 이동 행렬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투영변환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 카메라 </a:t>
            </a:r>
            <a:r>
              <a:rPr lang="en-US" altLang="ko-KR" dirty="0" smtClean="0"/>
              <a:t>3D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2D </a:t>
            </a:r>
            <a:r>
              <a:rPr lang="ko-KR" altLang="en-US" baseline="0" dirty="0" smtClean="0">
                <a:sym typeface="Wingdings" panose="05000000000000000000" pitchFamily="2" charset="2"/>
              </a:rPr>
              <a:t>투영 </a:t>
            </a:r>
            <a:r>
              <a:rPr lang="en-US" altLang="ko-KR" baseline="0" dirty="0" smtClean="0">
                <a:sym typeface="Wingdings" panose="05000000000000000000" pitchFamily="2" charset="2"/>
              </a:rPr>
              <a:t>image plane</a:t>
            </a:r>
            <a:endParaRPr lang="en-US" altLang="ko-KR" dirty="0" smtClean="0"/>
          </a:p>
          <a:p>
            <a:r>
              <a:rPr lang="ko-KR" altLang="en-US" dirty="0" smtClean="0"/>
              <a:t>투영행렬에서 동차좌표 사용 이유 </a:t>
            </a:r>
            <a:r>
              <a:rPr lang="en-US" altLang="ko-KR" dirty="0" smtClean="0"/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시점으로부터의 방향 중요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동일선 상에 있는 모든 점들은 모두 동일한 한 점으로 투영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평면상의 한 점에 대한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homogeneous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좌표라는 것은 이 점으로 투영되는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(ray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상의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점들을 한꺼번에 표현하는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CDAF-073A-4AFB-81CE-D9D0BDF9990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5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61320"/>
            <a:ext cx="60960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61320"/>
            <a:ext cx="60960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0" y="3775720"/>
            <a:ext cx="9144000" cy="0"/>
          </a:xfrm>
          <a:prstGeom prst="lin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0" y="2708920"/>
            <a:ext cx="9144000" cy="0"/>
          </a:xfrm>
          <a:prstGeom prst="lin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9512" y="2861320"/>
            <a:ext cx="8750324" cy="815975"/>
          </a:xfrm>
          <a:prstGeom prst="rect">
            <a:avLst/>
          </a:prstGeom>
        </p:spPr>
        <p:txBody>
          <a:bodyPr>
            <a:normAutofit/>
          </a:bodyPr>
          <a:lstStyle>
            <a:lvl1pPr marL="534988" indent="-534988" algn="r">
              <a:buFont typeface="+mj-lt"/>
              <a:buNone/>
              <a:defRPr sz="3800" b="1" cap="small" baseline="0">
                <a:solidFill>
                  <a:srgbClr val="2E92D3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323728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6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0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05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6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 flipV="1">
            <a:off x="-193675" y="6858000"/>
            <a:ext cx="933767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 flipH="1" flipV="1">
            <a:off x="-193675" y="6858000"/>
            <a:ext cx="933767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Line 6"/>
          <p:cNvSpPr>
            <a:spLocks noChangeShapeType="1"/>
          </p:cNvSpPr>
          <p:nvPr userDrawn="1"/>
        </p:nvSpPr>
        <p:spPr bwMode="auto">
          <a:xfrm flipH="1" flipV="1">
            <a:off x="-193675" y="6858000"/>
            <a:ext cx="933767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Line 6"/>
          <p:cNvSpPr>
            <a:spLocks noChangeShapeType="1"/>
          </p:cNvSpPr>
          <p:nvPr userDrawn="1"/>
        </p:nvSpPr>
        <p:spPr bwMode="auto">
          <a:xfrm flipH="1" flipV="1">
            <a:off x="-193675" y="6858000"/>
            <a:ext cx="933767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2" name="Line 7"/>
          <p:cNvSpPr>
            <a:spLocks noChangeShapeType="1"/>
          </p:cNvSpPr>
          <p:nvPr userDrawn="1"/>
        </p:nvSpPr>
        <p:spPr bwMode="auto">
          <a:xfrm flipH="1">
            <a:off x="0" y="6400800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3" name="Rectangle 15"/>
          <p:cNvSpPr>
            <a:spLocks noChangeArrowheads="1"/>
          </p:cNvSpPr>
          <p:nvPr userDrawn="1"/>
        </p:nvSpPr>
        <p:spPr bwMode="auto">
          <a:xfrm>
            <a:off x="6156176" y="645661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727CA3">
                    <a:lumMod val="60000"/>
                    <a:lumOff val="40000"/>
                  </a:srgbClr>
                </a:solidFill>
                <a:latin typeface="Verdana" pitchFamily="34" charset="0"/>
                <a:ea typeface="맑은 고딕"/>
              </a:rPr>
              <a:t>Page </a:t>
            </a:r>
            <a:fld id="{A6B4D56B-1792-455E-A3E1-A712063AF286}" type="slidenum">
              <a:rPr lang="en-US" altLang="ko-KR" sz="1400">
                <a:solidFill>
                  <a:srgbClr val="727CA3">
                    <a:lumMod val="60000"/>
                    <a:lumOff val="40000"/>
                  </a:srgbClr>
                </a:solidFill>
                <a:latin typeface="Verdana" pitchFamily="34" charset="0"/>
                <a:ea typeface="맑은 고딕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ko-KR" sz="1400" dirty="0">
              <a:solidFill>
                <a:srgbClr val="727CA3">
                  <a:lumMod val="60000"/>
                  <a:lumOff val="40000"/>
                </a:srgbClr>
              </a:solidFill>
              <a:latin typeface="Verdana" pitchFamily="34" charset="0"/>
              <a:ea typeface="맑은 고딕"/>
            </a:endParaRPr>
          </a:p>
        </p:txBody>
      </p:sp>
      <p:sp>
        <p:nvSpPr>
          <p:cNvPr id="24" name="Rectangle 15"/>
          <p:cNvSpPr>
            <a:spLocks noChangeArrowheads="1"/>
          </p:cNvSpPr>
          <p:nvPr userDrawn="1"/>
        </p:nvSpPr>
        <p:spPr bwMode="auto">
          <a:xfrm>
            <a:off x="2051718" y="6456615"/>
            <a:ext cx="424847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smtClean="0">
                <a:solidFill>
                  <a:srgbClr val="727CA3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Image Processing and Intelligent System Laboratory</a:t>
            </a:r>
            <a:endParaRPr lang="en-US" altLang="ko-KR" sz="1200" dirty="0">
              <a:solidFill>
                <a:srgbClr val="727CA3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</p:txBody>
      </p:sp>
      <p:cxnSp>
        <p:nvCxnSpPr>
          <p:cNvPr id="30" name="직선 연결선 29"/>
          <p:cNvCxnSpPr/>
          <p:nvPr userDrawn="1"/>
        </p:nvCxnSpPr>
        <p:spPr>
          <a:xfrm>
            <a:off x="6156176" y="6400800"/>
            <a:ext cx="0" cy="4572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 userDrawn="1"/>
        </p:nvCxnSpPr>
        <p:spPr>
          <a:xfrm>
            <a:off x="7092280" y="6400800"/>
            <a:ext cx="0" cy="4572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 userDrawn="1"/>
        </p:nvCxnSpPr>
        <p:spPr>
          <a:xfrm>
            <a:off x="2051720" y="6400800"/>
            <a:ext cx="0" cy="4572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JIEUN\Desktop\ppt\ui03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6435450"/>
            <a:ext cx="1780086" cy="5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458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147208" cy="213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040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b="1">
                <a:solidFill>
                  <a:srgbClr val="314A60"/>
                </a:solidFill>
                <a:latin typeface="+mn-ea"/>
                <a:ea typeface="+mn-ea"/>
              </a:defRPr>
            </a:lvl1pPr>
            <a:lvl2pPr>
              <a:lnSpc>
                <a:spcPct val="100000"/>
              </a:lnSpc>
              <a:defRPr sz="1800" b="0">
                <a:solidFill>
                  <a:srgbClr val="314A60"/>
                </a:solidFill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solidFill>
                  <a:srgbClr val="3F4248"/>
                </a:solidFill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1400">
                <a:solidFill>
                  <a:srgbClr val="595959"/>
                </a:solidFill>
                <a:latin typeface="+mn-ea"/>
                <a:ea typeface="+mn-ea"/>
              </a:defRPr>
            </a:lvl4pPr>
            <a:lvl5pPr>
              <a:lnSpc>
                <a:spcPct val="100000"/>
              </a:lnSpc>
              <a:defRPr sz="1200">
                <a:solidFill>
                  <a:srgbClr val="59595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68957"/>
            <a:ext cx="8229600" cy="6397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b="1">
                <a:solidFill>
                  <a:srgbClr val="2E92D3"/>
                </a:solidFill>
                <a:effectLst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3" name="Line 7"/>
          <p:cNvSpPr>
            <a:spLocks noChangeShapeType="1"/>
          </p:cNvSpPr>
          <p:nvPr userDrawn="1"/>
        </p:nvSpPr>
        <p:spPr bwMode="auto">
          <a:xfrm flipH="1">
            <a:off x="467544" y="980728"/>
            <a:ext cx="8208912" cy="0"/>
          </a:xfrm>
          <a:prstGeom prst="line">
            <a:avLst/>
          </a:prstGeom>
          <a:noFill/>
          <a:ln w="6350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2" name="Line 6"/>
          <p:cNvSpPr>
            <a:spLocks noChangeShapeType="1"/>
          </p:cNvSpPr>
          <p:nvPr userDrawn="1"/>
        </p:nvSpPr>
        <p:spPr bwMode="auto">
          <a:xfrm flipH="1" flipV="1">
            <a:off x="-193675" y="6858000"/>
            <a:ext cx="933767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3" name="Line 6"/>
          <p:cNvSpPr>
            <a:spLocks noChangeShapeType="1"/>
          </p:cNvSpPr>
          <p:nvPr userDrawn="1"/>
        </p:nvSpPr>
        <p:spPr bwMode="auto">
          <a:xfrm flipH="1" flipV="1">
            <a:off x="-193675" y="6858000"/>
            <a:ext cx="933767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Line 6"/>
          <p:cNvSpPr>
            <a:spLocks noChangeShapeType="1"/>
          </p:cNvSpPr>
          <p:nvPr userDrawn="1"/>
        </p:nvSpPr>
        <p:spPr bwMode="auto">
          <a:xfrm flipH="1" flipV="1">
            <a:off x="-193675" y="6858000"/>
            <a:ext cx="933767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Line 6"/>
          <p:cNvSpPr>
            <a:spLocks noChangeShapeType="1"/>
          </p:cNvSpPr>
          <p:nvPr userDrawn="1"/>
        </p:nvSpPr>
        <p:spPr bwMode="auto">
          <a:xfrm flipH="1" flipV="1">
            <a:off x="-193675" y="6858000"/>
            <a:ext cx="933767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6" name="Line 7"/>
          <p:cNvSpPr>
            <a:spLocks noChangeShapeType="1"/>
          </p:cNvSpPr>
          <p:nvPr userDrawn="1"/>
        </p:nvSpPr>
        <p:spPr bwMode="auto">
          <a:xfrm flipH="1">
            <a:off x="0" y="6400800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7" name="Rectangle 15"/>
          <p:cNvSpPr>
            <a:spLocks noChangeArrowheads="1"/>
          </p:cNvSpPr>
          <p:nvPr userDrawn="1"/>
        </p:nvSpPr>
        <p:spPr bwMode="auto">
          <a:xfrm>
            <a:off x="6156176" y="645661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727CA3">
                    <a:lumMod val="60000"/>
                    <a:lumOff val="40000"/>
                  </a:srgbClr>
                </a:solidFill>
                <a:latin typeface="Verdana" pitchFamily="34" charset="0"/>
                <a:ea typeface="맑은 고딕"/>
              </a:rPr>
              <a:t>Page </a:t>
            </a:r>
            <a:fld id="{A6B4D56B-1792-455E-A3E1-A712063AF286}" type="slidenum">
              <a:rPr lang="en-US" altLang="ko-KR" sz="1400">
                <a:solidFill>
                  <a:srgbClr val="727CA3">
                    <a:lumMod val="60000"/>
                    <a:lumOff val="40000"/>
                  </a:srgbClr>
                </a:solidFill>
                <a:latin typeface="Verdana" pitchFamily="34" charset="0"/>
                <a:ea typeface="맑은 고딕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ko-KR" sz="1400" dirty="0">
              <a:solidFill>
                <a:srgbClr val="727CA3">
                  <a:lumMod val="60000"/>
                  <a:lumOff val="40000"/>
                </a:srgbClr>
              </a:solidFill>
              <a:latin typeface="Verdana" pitchFamily="34" charset="0"/>
              <a:ea typeface="맑은 고딕"/>
            </a:endParaRPr>
          </a:p>
        </p:txBody>
      </p:sp>
      <p:sp>
        <p:nvSpPr>
          <p:cNvPr id="28" name="Rectangle 15"/>
          <p:cNvSpPr>
            <a:spLocks noChangeArrowheads="1"/>
          </p:cNvSpPr>
          <p:nvPr userDrawn="1"/>
        </p:nvSpPr>
        <p:spPr bwMode="auto">
          <a:xfrm>
            <a:off x="2051718" y="6456615"/>
            <a:ext cx="424847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smtClean="0">
                <a:solidFill>
                  <a:srgbClr val="727CA3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Image Processing and Intelligent System Laboratory</a:t>
            </a:r>
            <a:endParaRPr lang="en-US" altLang="ko-KR" sz="1200" dirty="0">
              <a:solidFill>
                <a:srgbClr val="727CA3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>
            <a:off x="6156176" y="6400800"/>
            <a:ext cx="0" cy="4572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7092280" y="6400800"/>
            <a:ext cx="0" cy="4572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 userDrawn="1"/>
        </p:nvCxnSpPr>
        <p:spPr>
          <a:xfrm>
            <a:off x="2051720" y="6400800"/>
            <a:ext cx="0" cy="4572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Users\JIEUN\Desktop\ppt\ui03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6435450"/>
            <a:ext cx="1780086" cy="5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80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7"/>
          <p:cNvSpPr>
            <a:spLocks noChangeShapeType="1"/>
          </p:cNvSpPr>
          <p:nvPr userDrawn="1"/>
        </p:nvSpPr>
        <p:spPr bwMode="auto">
          <a:xfrm flipH="1">
            <a:off x="0" y="6400800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057400" y="6402829"/>
            <a:ext cx="0" cy="4572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93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040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b="1">
                <a:solidFill>
                  <a:srgbClr val="314A60"/>
                </a:solidFill>
                <a:latin typeface="+mn-ea"/>
                <a:ea typeface="+mn-ea"/>
              </a:defRPr>
            </a:lvl1pPr>
            <a:lvl2pPr>
              <a:lnSpc>
                <a:spcPct val="100000"/>
              </a:lnSpc>
              <a:defRPr sz="1800" b="0">
                <a:solidFill>
                  <a:srgbClr val="314A60"/>
                </a:solidFill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solidFill>
                  <a:srgbClr val="3F4248"/>
                </a:solidFill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1400">
                <a:solidFill>
                  <a:srgbClr val="595959"/>
                </a:solidFill>
                <a:latin typeface="+mn-ea"/>
                <a:ea typeface="+mn-ea"/>
              </a:defRPr>
            </a:lvl4pPr>
            <a:lvl5pPr>
              <a:lnSpc>
                <a:spcPct val="100000"/>
              </a:lnSpc>
              <a:defRPr sz="1200">
                <a:solidFill>
                  <a:srgbClr val="59595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제목 3"/>
          <p:cNvSpPr>
            <a:spLocks noGrp="1"/>
          </p:cNvSpPr>
          <p:nvPr>
            <p:ph type="title"/>
          </p:nvPr>
        </p:nvSpPr>
        <p:spPr>
          <a:xfrm>
            <a:off x="457200" y="268957"/>
            <a:ext cx="8229600" cy="6397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b="1">
                <a:solidFill>
                  <a:srgbClr val="2E92D3"/>
                </a:solidFill>
                <a:effectLst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 flipH="1">
            <a:off x="467544" y="980728"/>
            <a:ext cx="8208912" cy="0"/>
          </a:xfrm>
          <a:prstGeom prst="line">
            <a:avLst/>
          </a:prstGeom>
          <a:noFill/>
          <a:ln w="6350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48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040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b="1">
                <a:solidFill>
                  <a:srgbClr val="314A60"/>
                </a:solidFill>
                <a:latin typeface="+mn-ea"/>
                <a:ea typeface="+mn-ea"/>
              </a:defRPr>
            </a:lvl1pPr>
            <a:lvl2pPr>
              <a:lnSpc>
                <a:spcPct val="100000"/>
              </a:lnSpc>
              <a:defRPr sz="1800" b="0">
                <a:solidFill>
                  <a:srgbClr val="314A60"/>
                </a:solidFill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solidFill>
                  <a:srgbClr val="3F4248"/>
                </a:solidFill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1400">
                <a:solidFill>
                  <a:srgbClr val="595959"/>
                </a:solidFill>
                <a:latin typeface="+mn-ea"/>
                <a:ea typeface="+mn-ea"/>
              </a:defRPr>
            </a:lvl4pPr>
            <a:lvl5pPr>
              <a:lnSpc>
                <a:spcPct val="100000"/>
              </a:lnSpc>
              <a:defRPr sz="1200">
                <a:solidFill>
                  <a:srgbClr val="59595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457200" y="412973"/>
            <a:ext cx="8229600" cy="6397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b="1">
                <a:solidFill>
                  <a:srgbClr val="2E92D3"/>
                </a:solidFill>
                <a:effectLst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0"/>
            <a:ext cx="4572000" cy="381000"/>
          </a:xfrm>
          <a:prstGeom prst="rect">
            <a:avLst/>
          </a:prstGeom>
          <a:solidFill>
            <a:srgbClr val="00B0F0">
              <a:alpha val="60000"/>
            </a:srgb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algn="l" eaLnBrk="0" latinLnBrk="0" hangingPunct="0">
              <a:defRPr/>
            </a:pPr>
            <a:endParaRPr kumimoji="0"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2000" y="0"/>
            <a:ext cx="4572000" cy="381000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eaLnBrk="0" latinLnBrk="0" hangingPunct="0">
              <a:defRPr/>
            </a:pPr>
            <a:endParaRPr kumimoji="0"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20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9613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b="1">
                <a:solidFill>
                  <a:srgbClr val="314A60"/>
                </a:solidFill>
                <a:latin typeface="+mn-ea"/>
                <a:ea typeface="+mn-ea"/>
              </a:defRPr>
            </a:lvl1pPr>
            <a:lvl2pPr>
              <a:lnSpc>
                <a:spcPct val="100000"/>
              </a:lnSpc>
              <a:defRPr sz="1800" b="0">
                <a:solidFill>
                  <a:srgbClr val="314A60"/>
                </a:solidFill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solidFill>
                  <a:srgbClr val="3F4248"/>
                </a:solidFill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1400">
                <a:solidFill>
                  <a:srgbClr val="595959"/>
                </a:solidFill>
                <a:latin typeface="+mn-ea"/>
                <a:ea typeface="+mn-ea"/>
              </a:defRPr>
            </a:lvl4pPr>
            <a:lvl5pPr>
              <a:lnSpc>
                <a:spcPct val="100000"/>
              </a:lnSpc>
              <a:defRPr sz="1200">
                <a:solidFill>
                  <a:srgbClr val="59595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2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4648200" y="1371600"/>
            <a:ext cx="4038600" cy="4754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제목 3"/>
          <p:cNvSpPr>
            <a:spLocks noGrp="1"/>
          </p:cNvSpPr>
          <p:nvPr>
            <p:ph type="title"/>
          </p:nvPr>
        </p:nvSpPr>
        <p:spPr>
          <a:xfrm>
            <a:off x="457200" y="268957"/>
            <a:ext cx="8229600" cy="6397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b="1">
                <a:solidFill>
                  <a:srgbClr val="2E92D3"/>
                </a:solidFill>
                <a:effectLst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 flipH="1">
            <a:off x="467544" y="980728"/>
            <a:ext cx="8208912" cy="0"/>
          </a:xfrm>
          <a:prstGeom prst="line">
            <a:avLst/>
          </a:prstGeom>
          <a:noFill/>
          <a:ln w="6350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466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09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9901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25874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147208" cy="213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 flipH="1">
            <a:off x="0" y="6400800"/>
            <a:ext cx="9144000" cy="0"/>
          </a:xfrm>
          <a:prstGeom prst="line">
            <a:avLst/>
          </a:prstGeom>
          <a:noFill/>
          <a:ln w="6350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057400" y="6402829"/>
            <a:ext cx="0" cy="4572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7092280" y="6400800"/>
            <a:ext cx="0" cy="4572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156176" y="6400800"/>
            <a:ext cx="0" cy="4572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5"/>
          <p:cNvSpPr>
            <a:spLocks noChangeArrowheads="1"/>
          </p:cNvSpPr>
          <p:nvPr userDrawn="1"/>
        </p:nvSpPr>
        <p:spPr bwMode="auto">
          <a:xfrm>
            <a:off x="6156176" y="645661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727CA3">
                    <a:lumMod val="60000"/>
                    <a:lumOff val="40000"/>
                  </a:srgbClr>
                </a:solidFill>
                <a:latin typeface="Verdana" pitchFamily="34" charset="0"/>
                <a:ea typeface="맑은 고딕"/>
              </a:rPr>
              <a:t>Page </a:t>
            </a:r>
            <a:fld id="{A6B4D56B-1792-455E-A3E1-A712063AF286}" type="slidenum">
              <a:rPr lang="en-US" altLang="ko-KR" sz="1400">
                <a:solidFill>
                  <a:srgbClr val="727CA3">
                    <a:lumMod val="60000"/>
                    <a:lumOff val="40000"/>
                  </a:srgbClr>
                </a:solidFill>
                <a:latin typeface="Verdana" pitchFamily="34" charset="0"/>
                <a:ea typeface="맑은 고딕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ko-KR" sz="1400" dirty="0">
              <a:solidFill>
                <a:srgbClr val="727CA3">
                  <a:lumMod val="60000"/>
                  <a:lumOff val="40000"/>
                </a:srgbClr>
              </a:solidFill>
              <a:latin typeface="Verdana" pitchFamily="34" charset="0"/>
              <a:ea typeface="맑은 고딕"/>
            </a:endParaRPr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auto">
          <a:xfrm>
            <a:off x="2133600" y="6456615"/>
            <a:ext cx="409458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smtClean="0">
                <a:solidFill>
                  <a:srgbClr val="727CA3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Image Processing and Intelligent System Laboratory</a:t>
            </a:r>
            <a:endParaRPr lang="en-US" altLang="ko-KR" sz="1200" dirty="0">
              <a:solidFill>
                <a:srgbClr val="727CA3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JIEUN\Desktop\ppt\ui03_2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430312"/>
            <a:ext cx="1791456" cy="51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3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1.wmf"/><Relationship Id="rId5" Type="http://schemas.openxmlformats.org/officeDocument/2006/relationships/image" Target="../media/image19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6.png"/><Relationship Id="rId1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9.wmf"/><Relationship Id="rId4" Type="http://schemas.openxmlformats.org/officeDocument/2006/relationships/image" Target="../media/image12.jpeg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27.bin"/><Relationship Id="rId17" Type="http://schemas.openxmlformats.org/officeDocument/2006/relationships/comments" Target="../comments/comment3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0.png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6" Type="http://schemas.openxmlformats.org/officeDocument/2006/relationships/comments" Target="../comments/commen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7.wmf"/><Relationship Id="rId5" Type="http://schemas.openxmlformats.org/officeDocument/2006/relationships/image" Target="../media/image51.png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34.png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5.wmf"/><Relationship Id="rId4" Type="http://schemas.openxmlformats.org/officeDocument/2006/relationships/image" Target="../media/image400.png"/><Relationship Id="rId9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6.xml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9.wmf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47.bin"/><Relationship Id="rId5" Type="http://schemas.openxmlformats.org/officeDocument/2006/relationships/image" Target="../media/image58.wmf"/><Relationship Id="rId10" Type="http://schemas.openxmlformats.org/officeDocument/2006/relationships/image" Target="../media/image62.png"/><Relationship Id="rId4" Type="http://schemas.openxmlformats.org/officeDocument/2006/relationships/oleObject" Target="../embeddings/oleObject44.bin"/><Relationship Id="rId9" Type="http://schemas.openxmlformats.org/officeDocument/2006/relationships/image" Target="../media/image6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4.png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4.bin"/><Relationship Id="rId7" Type="http://schemas.openxmlformats.org/officeDocument/2006/relationships/image" Target="../media/image70.png"/><Relationship Id="rId12" Type="http://schemas.openxmlformats.org/officeDocument/2006/relationships/image" Target="../media/image73.png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wmf"/><Relationship Id="rId11" Type="http://schemas.openxmlformats.org/officeDocument/2006/relationships/image" Target="../media/image72.png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75.png"/><Relationship Id="rId22" Type="http://schemas.openxmlformats.org/officeDocument/2006/relationships/image" Target="../media/image6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8.png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5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4" Type="http://schemas.openxmlformats.org/officeDocument/2006/relationships/image" Target="../media/image12.jpe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1988" y="1449529"/>
            <a:ext cx="7306085" cy="137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Multiple View Geometry</a:t>
            </a:r>
          </a:p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Computer Vision</a:t>
            </a:r>
          </a:p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 Projective Geometry and Transformation of 2D  -</a:t>
            </a:r>
            <a:endParaRPr lang="en-US" altLang="ko-K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840" y="4943445"/>
            <a:ext cx="585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Sohee</a:t>
            </a:r>
            <a:r>
              <a:rPr kumimoji="0" lang="en-US" altLang="ko-KR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Lim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2000" b="1" dirty="0" smtClean="0">
              <a:solidFill>
                <a:srgbClr val="00B0F0"/>
              </a:solid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Image Processing and Intelligent Laboratory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Chung-</a:t>
            </a:r>
            <a:r>
              <a:rPr lang="en-US" altLang="ko-KR" sz="2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Ang</a:t>
            </a:r>
            <a:r>
              <a:rPr lang="en-US" altLang="ko-KR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University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19.03.07. Thu.</a:t>
            </a:r>
          </a:p>
        </p:txBody>
      </p:sp>
    </p:spTree>
    <p:extLst>
      <p:ext uri="{BB962C8B-B14F-4D97-AF65-F5344CB8AC3E}">
        <p14:creationId xmlns:p14="http://schemas.microsoft.com/office/powerpoint/2010/main" val="416582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single matrix can represent affine &amp; projective transformations</a:t>
            </a:r>
            <a:endParaRPr lang="en-US" altLang="ko-KR" b="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100" b="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endParaRPr lang="ko-KR" altLang="en-US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71723" y="2132856"/>
            <a:ext cx="5000554" cy="3600400"/>
            <a:chOff x="473927" y="2657380"/>
            <a:chExt cx="4800533" cy="3456384"/>
          </a:xfrm>
        </p:grpSpPr>
        <p:pic>
          <p:nvPicPr>
            <p:cNvPr id="8" name="그림 7" descr="http://m1.daumcdn.net/cfile232/R400x0/03299A4151AD5D6530BE6C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" t="4138" r="3610" b="5445"/>
            <a:stretch/>
          </p:blipFill>
          <p:spPr bwMode="auto">
            <a:xfrm>
              <a:off x="473927" y="2657380"/>
              <a:ext cx="4800533" cy="3456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0" t="22862" r="71263" b="22862"/>
            <a:stretch/>
          </p:blipFill>
          <p:spPr>
            <a:xfrm>
              <a:off x="3548911" y="3342688"/>
              <a:ext cx="1617849" cy="137272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Homogeneous Coordinates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487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Projective Geometry &amp; Transformations of 2D</a:t>
            </a:r>
            <a:endParaRPr lang="ko-KR" altLang="en-US" sz="1400" dirty="0"/>
          </a:p>
        </p:txBody>
      </p:sp>
      <p:pic>
        <p:nvPicPr>
          <p:cNvPr id="18" name="그림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097" y="3356992"/>
            <a:ext cx="4488180" cy="24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single matrix can represent affine &amp; projective transformations</a:t>
            </a:r>
            <a:endParaRPr lang="en-US" altLang="ko-KR" sz="18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rotation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a single transformation matrix</a:t>
            </a:r>
          </a:p>
          <a:p>
            <a:pPr marL="0" indent="0">
              <a:buNone/>
            </a:pPr>
            <a:endParaRPr lang="en-US" altLang="ko-KR" sz="1100" b="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endParaRPr lang="ko-KR" altLang="en-US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Homogeneous Coordinates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487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Projective Geometry &amp; Transformations of 2D</a:t>
            </a:r>
            <a:endParaRPr lang="ko-KR" altLang="en-US" sz="1400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528251"/>
              </p:ext>
            </p:extLst>
          </p:nvPr>
        </p:nvGraphicFramePr>
        <p:xfrm>
          <a:off x="643639" y="2614044"/>
          <a:ext cx="2135909" cy="55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Equation" r:id="rId4" imgW="1765080" imgH="457200" progId="Equation.DSMT4">
                  <p:embed/>
                </p:oleObj>
              </mc:Choice>
              <mc:Fallback>
                <p:oleObj name="Equation" r:id="rId4" imgW="1765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3639" y="2614044"/>
                        <a:ext cx="2135909" cy="552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50700"/>
              </p:ext>
            </p:extLst>
          </p:nvPr>
        </p:nvGraphicFramePr>
        <p:xfrm>
          <a:off x="5148064" y="1842149"/>
          <a:ext cx="2743358" cy="1143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3" name="Equation" r:id="rId6" imgW="1701720" imgH="711000" progId="Equation.DSMT4">
                  <p:embed/>
                </p:oleObj>
              </mc:Choice>
              <mc:Fallback>
                <p:oleObj name="Equation" r:id="rId6" imgW="1701720" imgH="711000" progId="Equation.DSMT4">
                  <p:embed/>
                  <p:pic>
                    <p:nvPicPr>
                      <p:cNvPr id="13" name="개체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8064" y="1842149"/>
                        <a:ext cx="2743358" cy="1143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8"/>
          <a:srcRect b="10642"/>
          <a:stretch/>
        </p:blipFill>
        <p:spPr>
          <a:xfrm>
            <a:off x="6081257" y="3669068"/>
            <a:ext cx="1978477" cy="14460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429" y="3679757"/>
            <a:ext cx="2266330" cy="1491842"/>
          </a:xfrm>
          <a:prstGeom prst="rect">
            <a:avLst/>
          </a:prstGeom>
        </p:spPr>
      </p:pic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79977"/>
              </p:ext>
            </p:extLst>
          </p:nvPr>
        </p:nvGraphicFramePr>
        <p:xfrm>
          <a:off x="567087" y="5290680"/>
          <a:ext cx="1894899" cy="94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4" name="Equation" r:id="rId10" imgW="1422360" imgH="711000" progId="Equation.DSMT4">
                  <p:embed/>
                </p:oleObj>
              </mc:Choice>
              <mc:Fallback>
                <p:oleObj name="Equation" r:id="rId10" imgW="1422360" imgH="711000" progId="Equation.DSMT4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7087" y="5290680"/>
                        <a:ext cx="1894899" cy="94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026034"/>
              </p:ext>
            </p:extLst>
          </p:nvPr>
        </p:nvGraphicFramePr>
        <p:xfrm>
          <a:off x="6084168" y="5284588"/>
          <a:ext cx="2521239" cy="94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5" name="Equation" r:id="rId12" imgW="1892160" imgH="711000" progId="Equation.DSMT4">
                  <p:embed/>
                </p:oleObj>
              </mc:Choice>
              <mc:Fallback>
                <p:oleObj name="Equation" r:id="rId12" imgW="1892160" imgH="711000" progId="Equation.DSMT4">
                  <p:embed/>
                  <p:pic>
                    <p:nvPicPr>
                      <p:cNvPr id="13" name="개체 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84168" y="5284588"/>
                        <a:ext cx="2521239" cy="94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92040" y="3351075"/>
            <a:ext cx="189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- Translation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296066" y="3351075"/>
            <a:ext cx="2068022" cy="2878797"/>
            <a:chOff x="3131840" y="3351075"/>
            <a:chExt cx="2068022" cy="2878797"/>
          </a:xfrm>
        </p:grpSpPr>
        <p:grpSp>
          <p:nvGrpSpPr>
            <p:cNvPr id="41" name="그룹 40"/>
            <p:cNvGrpSpPr/>
            <p:nvPr/>
          </p:nvGrpSpPr>
          <p:grpSpPr>
            <a:xfrm>
              <a:off x="3131840" y="3380323"/>
              <a:ext cx="2068022" cy="2849549"/>
              <a:chOff x="3123893" y="3380323"/>
              <a:chExt cx="2068022" cy="2849549"/>
            </a:xfrm>
          </p:grpSpPr>
          <p:graphicFrame>
            <p:nvGraphicFramePr>
              <p:cNvPr id="10" name="개체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7060244"/>
                  </p:ext>
                </p:extLst>
              </p:nvPr>
            </p:nvGraphicFramePr>
            <p:xfrm>
              <a:off x="3380866" y="3380323"/>
              <a:ext cx="914400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56" name="Equation" r:id="rId14" imgW="914400" imgH="198720" progId="Equation.DSMT4">
                      <p:embed/>
                    </p:oleObj>
                  </mc:Choice>
                  <mc:Fallback>
                    <p:oleObj name="Equation" r:id="rId14" imgW="914400" imgH="1987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3380866" y="3380323"/>
                            <a:ext cx="914400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" name="그룹 26"/>
              <p:cNvGrpSpPr/>
              <p:nvPr/>
            </p:nvGrpSpPr>
            <p:grpSpPr>
              <a:xfrm>
                <a:off x="3123893" y="3781394"/>
                <a:ext cx="2068022" cy="1333684"/>
                <a:chOff x="4622800" y="2347542"/>
                <a:chExt cx="2235200" cy="1441498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4795923" y="2708920"/>
                  <a:ext cx="1512169" cy="9361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4788024" y="3154684"/>
                  <a:ext cx="792088" cy="49034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8" name="그룹 17"/>
                <p:cNvGrpSpPr/>
                <p:nvPr/>
              </p:nvGrpSpPr>
              <p:grpSpPr>
                <a:xfrm>
                  <a:off x="4622800" y="2347542"/>
                  <a:ext cx="2235200" cy="1441498"/>
                  <a:chOff x="4622800" y="2347542"/>
                  <a:chExt cx="2235200" cy="1441498"/>
                </a:xfrm>
              </p:grpSpPr>
              <p:cxnSp>
                <p:nvCxnSpPr>
                  <p:cNvPr id="14" name="직선 연결선 13"/>
                  <p:cNvCxnSpPr/>
                  <p:nvPr/>
                </p:nvCxnSpPr>
                <p:spPr>
                  <a:xfrm>
                    <a:off x="4788024" y="2347542"/>
                    <a:ext cx="0" cy="144149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직선 연결선 15"/>
                  <p:cNvCxnSpPr/>
                  <p:nvPr/>
                </p:nvCxnSpPr>
                <p:spPr>
                  <a:xfrm>
                    <a:off x="4622800" y="3645024"/>
                    <a:ext cx="223520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직선 화살표 연결선 21"/>
                <p:cNvCxnSpPr/>
                <p:nvPr/>
              </p:nvCxnSpPr>
              <p:spPr>
                <a:xfrm flipV="1">
                  <a:off x="5613202" y="2743177"/>
                  <a:ext cx="638944" cy="3912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타원 22"/>
                <p:cNvSpPr/>
                <p:nvPr/>
              </p:nvSpPr>
              <p:spPr>
                <a:xfrm>
                  <a:off x="5552007" y="3131825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6286146" y="2686060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aphicFrame>
            <p:nvGraphicFramePr>
              <p:cNvPr id="31" name="개체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6051154"/>
                  </p:ext>
                </p:extLst>
              </p:nvPr>
            </p:nvGraphicFramePr>
            <p:xfrm>
              <a:off x="3180471" y="5284587"/>
              <a:ext cx="1928091" cy="945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57" name="Equation" r:id="rId16" imgW="1447560" imgH="711000" progId="Equation.DSMT4">
                      <p:embed/>
                    </p:oleObj>
                  </mc:Choice>
                  <mc:Fallback>
                    <p:oleObj name="Equation" r:id="rId16" imgW="1447560" imgH="711000" progId="Equation.DSMT4">
                      <p:embed/>
                      <p:pic>
                        <p:nvPicPr>
                          <p:cNvPr id="13" name="개체 12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3180471" y="5284587"/>
                            <a:ext cx="1928091" cy="9452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" name="TextBox 33"/>
            <p:cNvSpPr txBox="1"/>
            <p:nvPr/>
          </p:nvSpPr>
          <p:spPr>
            <a:xfrm>
              <a:off x="3297016" y="3351075"/>
              <a:ext cx="1894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2060"/>
                  </a:solidFill>
                </a:rPr>
                <a:t>- Scaling</a:t>
              </a:r>
              <a:endParaRPr lang="ko-KR" altLang="en-US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164835" y="3310425"/>
            <a:ext cx="189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- Rotation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3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Homogeneous Coordinates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2487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Projective Geometry &amp; Transformations of 2D</a:t>
            </a:r>
            <a:endParaRPr lang="ko-KR" altLang="en-US" sz="14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139952" y="2564904"/>
            <a:ext cx="4680520" cy="3438750"/>
            <a:chOff x="207856" y="1916832"/>
            <a:chExt cx="4130575" cy="3034709"/>
          </a:xfrm>
        </p:grpSpPr>
        <p:grpSp>
          <p:nvGrpSpPr>
            <p:cNvPr id="10" name="그룹 9"/>
            <p:cNvGrpSpPr/>
            <p:nvPr/>
          </p:nvGrpSpPr>
          <p:grpSpPr>
            <a:xfrm>
              <a:off x="207856" y="1916832"/>
              <a:ext cx="4130575" cy="3034709"/>
              <a:chOff x="481004" y="3555643"/>
              <a:chExt cx="3377516" cy="2481441"/>
            </a:xfrm>
          </p:grpSpPr>
          <p:pic>
            <p:nvPicPr>
              <p:cNvPr id="1410" name="Picture 386" descr="homogeneous coordinate w=1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52" t="5450" r="3339" b="3528"/>
              <a:stretch/>
            </p:blipFill>
            <p:spPr bwMode="auto">
              <a:xfrm>
                <a:off x="481004" y="3555643"/>
                <a:ext cx="3377516" cy="24814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aphicFrame>
            <p:nvGraphicFramePr>
              <p:cNvPr id="34" name="개체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3456166"/>
                  </p:ext>
                </p:extLst>
              </p:nvPr>
            </p:nvGraphicFramePr>
            <p:xfrm>
              <a:off x="2155851" y="4652811"/>
              <a:ext cx="660400" cy="2460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2" name="Equation" r:id="rId5" imgW="545760" imgH="203040" progId="Equation.DSMT4">
                      <p:embed/>
                    </p:oleObj>
                  </mc:Choice>
                  <mc:Fallback>
                    <p:oleObj name="Equation" r:id="rId5" imgW="54576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155851" y="4652811"/>
                            <a:ext cx="660400" cy="2460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" name="그룹 15"/>
            <p:cNvGrpSpPr/>
            <p:nvPr/>
          </p:nvGrpSpPr>
          <p:grpSpPr>
            <a:xfrm>
              <a:off x="2095455" y="2657839"/>
              <a:ext cx="2107029" cy="787227"/>
              <a:chOff x="2095455" y="2657839"/>
              <a:chExt cx="2107029" cy="787227"/>
            </a:xfrm>
          </p:grpSpPr>
          <p:graphicFrame>
            <p:nvGraphicFramePr>
              <p:cNvPr id="14" name="개체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3871810"/>
                  </p:ext>
                </p:extLst>
              </p:nvPr>
            </p:nvGraphicFramePr>
            <p:xfrm>
              <a:off x="2816381" y="2657839"/>
              <a:ext cx="1386103" cy="2704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3" name="Equation" r:id="rId7" imgW="1041120" imgH="203040" progId="Equation.DSMT4">
                      <p:embed/>
                    </p:oleObj>
                  </mc:Choice>
                  <mc:Fallback>
                    <p:oleObj name="Equation" r:id="rId7" imgW="104112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816381" y="2657839"/>
                            <a:ext cx="1386103" cy="27045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타원 35"/>
              <p:cNvSpPr/>
              <p:nvPr/>
            </p:nvSpPr>
            <p:spPr>
              <a:xfrm>
                <a:off x="2539817" y="2708920"/>
                <a:ext cx="72008" cy="7200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286000" y="3081442"/>
                <a:ext cx="72008" cy="7200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095455" y="3373058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45890"/>
              </p:ext>
            </p:extLst>
          </p:nvPr>
        </p:nvGraphicFramePr>
        <p:xfrm>
          <a:off x="634107" y="2096517"/>
          <a:ext cx="422592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" name="Equation" r:id="rId9" imgW="2387520" imgH="711000" progId="Equation.DSMT4">
                  <p:embed/>
                </p:oleObj>
              </mc:Choice>
              <mc:Fallback>
                <p:oleObj name="Equation" r:id="rId9" imgW="2387520" imgH="711000" progId="Equation.DSMT4">
                  <p:embed/>
                  <p:pic>
                    <p:nvPicPr>
                      <p:cNvPr id="30" name="개체 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4107" y="2096517"/>
                        <a:ext cx="4225925" cy="126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818662" y="1193725"/>
            <a:ext cx="256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Invariant to scaling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472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Equivalence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Equivalence Relation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Equivalence Class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36763"/>
              </p:ext>
            </p:extLst>
          </p:nvPr>
        </p:nvGraphicFramePr>
        <p:xfrm>
          <a:off x="1259609" y="1772816"/>
          <a:ext cx="5622636" cy="179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4" imgW="3492360" imgH="1117440" progId="Equation.DSMT4">
                  <p:embed/>
                </p:oleObj>
              </mc:Choice>
              <mc:Fallback>
                <p:oleObj name="Equation" r:id="rId4" imgW="349236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09" y="1772816"/>
                        <a:ext cx="5622636" cy="1799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Equivalence Class</a:t>
            </a:r>
            <a:endParaRPr lang="ko-KR" altLang="en-US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537077"/>
              </p:ext>
            </p:extLst>
          </p:nvPr>
        </p:nvGraphicFramePr>
        <p:xfrm>
          <a:off x="1259609" y="4708624"/>
          <a:ext cx="67738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Equation" r:id="rId6" imgW="4203360" imgH="457200" progId="Equation.DSMT4">
                  <p:embed/>
                </p:oleObj>
              </mc:Choice>
              <mc:Fallback>
                <p:oleObj name="Equation" r:id="rId6" imgW="4203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9609" y="4708624"/>
                        <a:ext cx="6773862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2487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Projective Geometry &amp; Transformations of 2D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13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Quotient Set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Partitions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563968"/>
              </p:ext>
            </p:extLst>
          </p:nvPr>
        </p:nvGraphicFramePr>
        <p:xfrm>
          <a:off x="1618673" y="1823467"/>
          <a:ext cx="53403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Equation" r:id="rId4" imgW="3314520" imgH="952200" progId="Equation.DSMT4">
                  <p:embed/>
                </p:oleObj>
              </mc:Choice>
              <mc:Fallback>
                <p:oleObj name="Equation" r:id="rId4" imgW="331452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8673" y="1823467"/>
                        <a:ext cx="5340350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Equivalence Class</a:t>
            </a:r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90287"/>
              </p:ext>
            </p:extLst>
          </p:nvPr>
        </p:nvGraphicFramePr>
        <p:xfrm>
          <a:off x="1619672" y="4677891"/>
          <a:ext cx="41941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Equation" r:id="rId6" imgW="2603160" imgH="431640" progId="Equation.DSMT4">
                  <p:embed/>
                </p:oleObj>
              </mc:Choice>
              <mc:Fallback>
                <p:oleObj name="Equation" r:id="rId6" imgW="2603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9672" y="4677891"/>
                        <a:ext cx="41941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2487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Projective Geometry &amp; Transformations of 2D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492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 and points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Homogeneous representation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point x lies on the line l</a:t>
            </a: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intersection of 2 lines l and l</a:t>
            </a: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line through 2 points x and x’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Line and points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87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Projective Geometry &amp; Transformations of 2D</a:t>
            </a:r>
            <a:endParaRPr lang="ko-KR" altLang="en-US" sz="14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160986"/>
              </p:ext>
            </p:extLst>
          </p:nvPr>
        </p:nvGraphicFramePr>
        <p:xfrm>
          <a:off x="1619672" y="1772816"/>
          <a:ext cx="124618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7" name="Equation" r:id="rId4" imgW="850680" imgH="228600" progId="Equation.DSMT4">
                  <p:embed/>
                </p:oleObj>
              </mc:Choice>
              <mc:Fallback>
                <p:oleObj name="Equation" r:id="rId4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9672" y="1772816"/>
                        <a:ext cx="1246187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916053"/>
              </p:ext>
            </p:extLst>
          </p:nvPr>
        </p:nvGraphicFramePr>
        <p:xfrm>
          <a:off x="1619672" y="2234829"/>
          <a:ext cx="31242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8" name="Equation" r:id="rId6" imgW="2133360" imgH="228600" progId="Equation.DSMT4">
                  <p:embed/>
                </p:oleObj>
              </mc:Choice>
              <mc:Fallback>
                <p:oleObj name="Equation" r:id="rId6" imgW="2133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9672" y="2234829"/>
                        <a:ext cx="3124200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531750"/>
              </p:ext>
            </p:extLst>
          </p:nvPr>
        </p:nvGraphicFramePr>
        <p:xfrm>
          <a:off x="4923631" y="3068960"/>
          <a:ext cx="38687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9" name="Equation" r:id="rId8" imgW="2641320" imgH="228600" progId="Equation.DSMT4">
                  <p:embed/>
                </p:oleObj>
              </mc:Choice>
              <mc:Fallback>
                <p:oleObj name="Equation" r:id="rId8" imgW="2641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3631" y="3068960"/>
                        <a:ext cx="3868737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769218"/>
              </p:ext>
            </p:extLst>
          </p:nvPr>
        </p:nvGraphicFramePr>
        <p:xfrm>
          <a:off x="2235270" y="3628728"/>
          <a:ext cx="11890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0" name="Equation" r:id="rId10" imgW="812520" imgH="203040" progId="Equation.DSMT4">
                  <p:embed/>
                </p:oleObj>
              </mc:Choice>
              <mc:Fallback>
                <p:oleObj name="Equation" r:id="rId10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35270" y="3628728"/>
                        <a:ext cx="1189037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955221"/>
              </p:ext>
            </p:extLst>
          </p:nvPr>
        </p:nvGraphicFramePr>
        <p:xfrm>
          <a:off x="2242765" y="4711152"/>
          <a:ext cx="7620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1" name="Equation" r:id="rId12" imgW="520560" imgH="164880" progId="Equation.DSMT4">
                  <p:embed/>
                </p:oleObj>
              </mc:Choice>
              <mc:Fallback>
                <p:oleObj name="Equation" r:id="rId12" imgW="5205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2765" y="4711152"/>
                        <a:ext cx="7620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338492"/>
              </p:ext>
            </p:extLst>
          </p:nvPr>
        </p:nvGraphicFramePr>
        <p:xfrm>
          <a:off x="2242765" y="5794373"/>
          <a:ext cx="817562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2" name="Equation" r:id="rId14" imgW="558720" imgH="164880" progId="Equation.DSMT4">
                  <p:embed/>
                </p:oleObj>
              </mc:Choice>
              <mc:Fallback>
                <p:oleObj name="Equation" r:id="rId14" imgW="558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42765" y="5794373"/>
                        <a:ext cx="817562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44208" y="3861048"/>
            <a:ext cx="1359692" cy="106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Ideal points and the line at infinity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Intersection of parallel 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Ideal points and the line at infinity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87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Projective Geometry &amp; Transformations of 2D</a:t>
            </a:r>
            <a:endParaRPr lang="ko-KR" altLang="en-US" sz="1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990725" y="1844675"/>
            <a:ext cx="4760913" cy="2701426"/>
            <a:chOff x="1452587" y="1844675"/>
            <a:chExt cx="4760913" cy="2701426"/>
          </a:xfrm>
        </p:grpSpPr>
        <p:graphicFrame>
          <p:nvGraphicFramePr>
            <p:cNvPr id="15" name="개체 14"/>
            <p:cNvGraphicFramePr>
              <a:graphicFrameLocks noChangeAspect="1"/>
            </p:cNvGraphicFramePr>
            <p:nvPr/>
          </p:nvGraphicFramePr>
          <p:xfrm>
            <a:off x="1452587" y="1844675"/>
            <a:ext cx="4760913" cy="2470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5" name="Equation" r:id="rId4" imgW="3251160" imgH="1688760" progId="Equation.DSMT4">
                    <p:embed/>
                  </p:oleObj>
                </mc:Choice>
                <mc:Fallback>
                  <p:oleObj name="Equation" r:id="rId4" imgW="3251160" imgH="1688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52587" y="1844675"/>
                          <a:ext cx="4760913" cy="2470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978350" y="2598003"/>
              <a:ext cx="76748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Scale</a:t>
              </a:r>
            </a:p>
            <a:p>
              <a:pPr algn="ctr"/>
              <a:endParaRPr lang="en-US" altLang="ko-KR" sz="1200" dirty="0" smtClean="0"/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200" dirty="0" smtClean="0"/>
                <a:t>ignoring</a:t>
              </a:r>
              <a:endParaRPr lang="ko-KR" alt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77196" y="4269102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Inhomogenoeus coordinates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992187" y="5175468"/>
            <a:ext cx="7159626" cy="485780"/>
            <a:chOff x="1211782" y="5583239"/>
            <a:chExt cx="7159626" cy="485780"/>
          </a:xfrm>
        </p:grpSpPr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211782" y="5608643"/>
              <a:ext cx="3201988" cy="460376"/>
              <a:chOff x="-1157" y="3533"/>
              <a:chExt cx="2017" cy="290"/>
            </a:xfrm>
          </p:grpSpPr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-1157" y="3552"/>
                <a:ext cx="9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FF6600"/>
                  </a:buClr>
                </a:pPr>
                <a:r>
                  <a:rPr lang="en-US" altLang="ko-KR" sz="2000" dirty="0">
                    <a:latin typeface="Arial" panose="020B0604020202020204" pitchFamily="34" charset="0"/>
                    <a:ea typeface="굴림" panose="020B0600000101010101" pitchFamily="50" charset="-127"/>
                  </a:rPr>
                  <a:t>Ideal points</a:t>
                </a:r>
              </a:p>
            </p:txBody>
          </p:sp>
          <p:graphicFrame>
            <p:nvGraphicFramePr>
              <p:cNvPr id="27" name="Object 16"/>
              <p:cNvGraphicFramePr>
                <a:graphicFrameLocks noChangeAspect="1"/>
              </p:cNvGraphicFramePr>
              <p:nvPr/>
            </p:nvGraphicFramePr>
            <p:xfrm>
              <a:off x="76" y="3533"/>
              <a:ext cx="784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96" name="Equation" r:id="rId6" imgW="749160" imgH="279360" progId="Equation.DSMT4">
                      <p:embed/>
                    </p:oleObj>
                  </mc:Choice>
                  <mc:Fallback>
                    <p:oleObj name="Equation" r:id="rId6" imgW="74916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" y="3533"/>
                            <a:ext cx="784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" name="Group 17"/>
            <p:cNvGrpSpPr>
              <a:grpSpLocks/>
            </p:cNvGrpSpPr>
            <p:nvPr/>
          </p:nvGrpSpPr>
          <p:grpSpPr bwMode="auto">
            <a:xfrm>
              <a:off x="5020195" y="5583239"/>
              <a:ext cx="3351213" cy="461962"/>
              <a:chOff x="1242" y="3517"/>
              <a:chExt cx="2111" cy="291"/>
            </a:xfrm>
          </p:grpSpPr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1242" y="3537"/>
                <a:ext cx="10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FF6600"/>
                  </a:buClr>
                </a:pPr>
                <a:r>
                  <a:rPr lang="en-US" altLang="ko-KR" sz="2000">
                    <a:latin typeface="Arial" panose="020B0604020202020204" pitchFamily="34" charset="0"/>
                    <a:ea typeface="굴림" panose="020B0600000101010101" pitchFamily="50" charset="-127"/>
                  </a:rPr>
                  <a:t>Line at infinity</a:t>
                </a:r>
              </a:p>
            </p:txBody>
          </p:sp>
          <p:graphicFrame>
            <p:nvGraphicFramePr>
              <p:cNvPr id="30" name="Object 19"/>
              <p:cNvGraphicFramePr>
                <a:graphicFrameLocks noChangeAspect="1"/>
              </p:cNvGraphicFramePr>
              <p:nvPr/>
            </p:nvGraphicFramePr>
            <p:xfrm>
              <a:off x="2409" y="3517"/>
              <a:ext cx="944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97" name="Equation" r:id="rId8" imgW="901440" imgH="279360" progId="Equation.DSMT4">
                      <p:embed/>
                    </p:oleObj>
                  </mc:Choice>
                  <mc:Fallback>
                    <p:oleObj name="Equation" r:id="rId8" imgW="901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9" y="3517"/>
                            <a:ext cx="944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334802"/>
              </p:ext>
            </p:extLst>
          </p:nvPr>
        </p:nvGraphicFramePr>
        <p:xfrm>
          <a:off x="6516216" y="3789040"/>
          <a:ext cx="1710826" cy="65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8" name="Equation" r:id="rId10" imgW="660240" imgH="253800" progId="Equation.DSMT4">
                  <p:embed/>
                </p:oleObj>
              </mc:Choice>
              <mc:Fallback>
                <p:oleObj name="Equation" r:id="rId10" imgW="66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16216" y="3789040"/>
                        <a:ext cx="1710826" cy="65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/>
        </p:nvGraphicFramePr>
        <p:xfrm>
          <a:off x="1115616" y="7109247"/>
          <a:ext cx="381786" cy="33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" name="Equation" r:id="rId12" imgW="215640" imgH="190440" progId="Equation.DSMT4">
                  <p:embed/>
                </p:oleObj>
              </mc:Choice>
              <mc:Fallback>
                <p:oleObj name="Equation" r:id="rId12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15616" y="7109247"/>
                        <a:ext cx="381786" cy="335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816849"/>
              </p:ext>
            </p:extLst>
          </p:nvPr>
        </p:nvGraphicFramePr>
        <p:xfrm>
          <a:off x="4551719" y="3207157"/>
          <a:ext cx="1805400" cy="2022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0" name="Equation" r:id="rId14" imgW="114120" imgH="126720" progId="Equation.DSMT4">
                  <p:embed/>
                </p:oleObj>
              </mc:Choice>
              <mc:Fallback>
                <p:oleObj name="Equation" r:id="rId14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51719" y="3207157"/>
                        <a:ext cx="1805400" cy="2022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/>
        </p:nvGraphicFramePr>
        <p:xfrm>
          <a:off x="255587" y="7101408"/>
          <a:ext cx="4032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1" name="Equation" r:id="rId16" imgW="228600" imgH="190440" progId="Equation.DSMT4">
                  <p:embed/>
                </p:oleObj>
              </mc:Choice>
              <mc:Fallback>
                <p:oleObj name="Equation" r:id="rId16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5587" y="7101408"/>
                        <a:ext cx="40322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420896" y="428577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Homogenoeus coordinates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498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6712"/>
                <a:ext cx="8229600" cy="52040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Ideal points and the line at infinity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marL="0" indent="0">
                  <a:buNone/>
                </a:pP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Ideal point set lies on a single line, the line at infinity</a:t>
                </a:r>
              </a:p>
              <a:p>
                <a:pPr marL="0" indent="0">
                  <a:buNone/>
                </a:pPr>
                <a:endPara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		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6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altLang="ko-KR" sz="16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altLang="ko-KR" sz="1600" b="1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           </m:t>
                    </m:r>
                    <m:r>
                      <a:rPr lang="en-US" altLang="ko-KR" sz="16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altLang="ko-KR" sz="16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6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p>
                        <m:r>
                          <a:rPr lang="en-US" altLang="ko-KR" sz="16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altLang="ko-KR" sz="1600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Points   		   </a:t>
                </a:r>
                <a:r>
                  <a:rPr lang="en-US" altLang="ko-KR" sz="1600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    Rays</a:t>
                </a:r>
              </a:p>
              <a:p>
                <a:pPr marL="0" indent="0">
                  <a:buNone/>
                </a:pPr>
                <a:r>
                  <a:rPr lang="en-US" altLang="ko-KR" sz="16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altLang="ko-KR" sz="1600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			Lines   		       Planes</a:t>
                </a:r>
              </a:p>
              <a:p>
                <a:pPr marL="0" indent="0">
                  <a:buNone/>
                </a:pPr>
                <a:r>
                  <a:rPr lang="en-US" altLang="ko-KR" sz="16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altLang="ko-KR" sz="1600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16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altLang="ko-KR" sz="16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-plane	       line at infinity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e>
                      <m:sub>
                        <m:r>
                          <a:rPr lang="en-US" altLang="ko-KR" sz="1600" b="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b>
                    </m:sSub>
                  </m:oMath>
                </a14:m>
                <a:endParaRPr lang="en-US" altLang="ko-KR" sz="16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16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altLang="ko-KR" sz="1600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	Lines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1600" b="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altLang="ko-KR" sz="1600" b="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-</a:t>
                </a:r>
                <a:r>
                  <a:rPr lang="en-US" altLang="ko-KR" sz="1600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plane	       ideal points</a:t>
                </a:r>
                <a:endParaRPr lang="en-US" altLang="ko-KR" sz="16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6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712"/>
                <a:ext cx="8229600" cy="5204048"/>
              </a:xfrm>
              <a:blipFill rotWithShape="0">
                <a:blip r:embed="rId4"/>
                <a:stretch>
                  <a:fillRect l="-741" t="-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/>
          <p:cNvPicPr/>
          <p:nvPr/>
        </p:nvPicPr>
        <p:blipFill rotWithShape="1">
          <a:blip r:embed="rId5"/>
          <a:srcRect l="26824" r="26692" b="18914"/>
          <a:stretch/>
        </p:blipFill>
        <p:spPr>
          <a:xfrm>
            <a:off x="755575" y="3692971"/>
            <a:ext cx="2678389" cy="2256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Ideal points and the line at infinity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87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Projective Geometry &amp; Transformations of 2D</a:t>
            </a:r>
            <a:endParaRPr lang="ko-KR" altLang="en-US" sz="1400" dirty="0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438609"/>
              </p:ext>
            </p:extLst>
          </p:nvPr>
        </p:nvGraphicFramePr>
        <p:xfrm>
          <a:off x="1624013" y="1484784"/>
          <a:ext cx="589597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7" name="Equation" r:id="rId6" imgW="4025880" imgH="711000" progId="Equation.DSMT4">
                  <p:embed/>
                </p:oleObj>
              </mc:Choice>
              <mc:Fallback>
                <p:oleObj name="Equation" r:id="rId6" imgW="40258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4013" y="1484784"/>
                        <a:ext cx="5895975" cy="1039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21301"/>
              </p:ext>
            </p:extLst>
          </p:nvPr>
        </p:nvGraphicFramePr>
        <p:xfrm>
          <a:off x="1115616" y="7053572"/>
          <a:ext cx="381786" cy="33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8" name="Equation" r:id="rId8" imgW="215640" imgH="190440" progId="Equation.DSMT4">
                  <p:embed/>
                </p:oleObj>
              </mc:Choice>
              <mc:Fallback>
                <p:oleObj name="Equation" r:id="rId8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5616" y="7053572"/>
                        <a:ext cx="381786" cy="335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707039"/>
              </p:ext>
            </p:extLst>
          </p:nvPr>
        </p:nvGraphicFramePr>
        <p:xfrm>
          <a:off x="255587" y="7045733"/>
          <a:ext cx="4032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" name="Equation" r:id="rId10" imgW="228600" imgH="190440" progId="Equation.DSMT4">
                  <p:embed/>
                </p:oleObj>
              </mc:Choice>
              <mc:Fallback>
                <p:oleObj name="Equation" r:id="rId10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5587" y="7045733"/>
                        <a:ext cx="40322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422848"/>
              </p:ext>
            </p:extLst>
          </p:nvPr>
        </p:nvGraphicFramePr>
        <p:xfrm>
          <a:off x="2137728" y="3192576"/>
          <a:ext cx="4868545" cy="448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0" name="Equation" r:id="rId12" imgW="3022560" imgH="279360" progId="Equation.DSMT4">
                  <p:embed/>
                </p:oleObj>
              </mc:Choice>
              <mc:Fallback>
                <p:oleObj name="Equation" r:id="rId12" imgW="3022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37728" y="3192576"/>
                        <a:ext cx="4868545" cy="448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059877"/>
              </p:ext>
            </p:extLst>
          </p:nvPr>
        </p:nvGraphicFramePr>
        <p:xfrm>
          <a:off x="551064" y="5949280"/>
          <a:ext cx="28829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1" name="Equation" r:id="rId14" imgW="1968480" imgH="203040" progId="Equation.DSMT4">
                  <p:embed/>
                </p:oleObj>
              </mc:Choice>
              <mc:Fallback>
                <p:oleObj name="Equation" r:id="rId14" imgW="1968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1064" y="5949280"/>
                        <a:ext cx="2882900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2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Ideal points and the line at infinity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87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Projective Geometry &amp; Transformations of 2D</a:t>
            </a:r>
            <a:endParaRPr lang="ko-KR" altLang="en-US" sz="1400" dirty="0"/>
          </a:p>
        </p:txBody>
      </p:sp>
      <p:pic>
        <p:nvPicPr>
          <p:cNvPr id="36" name="그림 35"/>
          <p:cNvPicPr/>
          <p:nvPr/>
        </p:nvPicPr>
        <p:blipFill>
          <a:blip r:embed="rId3"/>
          <a:stretch>
            <a:fillRect/>
          </a:stretch>
        </p:blipFill>
        <p:spPr>
          <a:xfrm>
            <a:off x="190740" y="2060848"/>
            <a:ext cx="876252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6712"/>
                <a:ext cx="8229600" cy="520404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Duality</a:t>
                </a:r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marL="0" indent="0">
                  <a:buNone/>
                </a:pP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There is symmetry between points and lines</a:t>
                </a:r>
              </a:p>
              <a:p>
                <a:pPr marL="0" indent="0">
                  <a:buNone/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Intersection of lines	</a:t>
                </a:r>
                <a:endParaRPr lang="en-US" altLang="ko-KR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ko-KR" b="1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 line passing through 2 points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712"/>
                <a:ext cx="8229600" cy="5204048"/>
              </a:xfrm>
              <a:blipFill rotWithShape="0">
                <a:blip r:embed="rId4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Ideal points and the line at infinity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87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Projective Geometry &amp; Transformations of 2D</a:t>
            </a:r>
            <a:endParaRPr lang="ko-KR" altLang="en-US" sz="1400" dirty="0"/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816380"/>
              </p:ext>
            </p:extLst>
          </p:nvPr>
        </p:nvGraphicFramePr>
        <p:xfrm>
          <a:off x="4014936" y="2636912"/>
          <a:ext cx="1440657" cy="35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5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4936" y="2636912"/>
                        <a:ext cx="1440657" cy="359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236923"/>
              </p:ext>
            </p:extLst>
          </p:nvPr>
        </p:nvGraphicFramePr>
        <p:xfrm>
          <a:off x="6118743" y="3601810"/>
          <a:ext cx="923941" cy="29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" name="Equation" r:id="rId7" imgW="520560" imgH="164880" progId="Equation.DSMT4">
                  <p:embed/>
                </p:oleObj>
              </mc:Choice>
              <mc:Fallback>
                <p:oleObj name="Equation" r:id="rId7" imgW="5205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8743" y="3601810"/>
                        <a:ext cx="923941" cy="291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06302"/>
              </p:ext>
            </p:extLst>
          </p:nvPr>
        </p:nvGraphicFramePr>
        <p:xfrm>
          <a:off x="6118743" y="4361163"/>
          <a:ext cx="993093" cy="29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Equation" r:id="rId9" imgW="558720" imgH="164880" progId="Equation.DSMT4">
                  <p:embed/>
                </p:oleObj>
              </mc:Choice>
              <mc:Fallback>
                <p:oleObj name="Equation" r:id="rId9" imgW="558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8743" y="4361163"/>
                        <a:ext cx="993093" cy="291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7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Projective Geometry and transformations of 2D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	Homogeneous coordinates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Equivalence 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	Line and points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Ideal points </a:t>
            </a:r>
            <a:r>
              <a:rPr lang="en-US" altLang="ko-KR" dirty="0"/>
              <a:t>and lines at </a:t>
            </a:r>
            <a:r>
              <a:rPr lang="en-US" altLang="ko-KR" dirty="0" smtClean="0"/>
              <a:t>infinity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Conics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	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Non-degenerate </a:t>
            </a:r>
            <a:r>
              <a:rPr lang="en-US" altLang="ko-KR" dirty="0"/>
              <a:t>conic</a:t>
            </a:r>
          </a:p>
          <a:p>
            <a:pPr marL="0" indent="0">
              <a:buNone/>
            </a:pPr>
            <a:endParaRPr lang="en-US" altLang="ko-KR" sz="105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altLang="ko-KR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curve obtained as the intersection of a cone with a plane</a:t>
            </a:r>
          </a:p>
          <a:p>
            <a:pPr marL="0" indent="0">
              <a:buNone/>
            </a:pP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Conics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87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Projective Geometry &amp; Transformations of 2D</a:t>
            </a:r>
            <a:endParaRPr lang="ko-KR" altLang="en-US" sz="1400" dirty="0"/>
          </a:p>
        </p:txBody>
      </p:sp>
      <p:pic>
        <p:nvPicPr>
          <p:cNvPr id="23" name="그림 22" descr=" 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56992"/>
            <a:ext cx="3682753" cy="207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23528" y="3394975"/>
            <a:ext cx="4752528" cy="186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040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Equation</a:t>
            </a:r>
            <a:endParaRPr lang="en-US" altLang="ko-KR" dirty="0"/>
          </a:p>
          <a:p>
            <a:pPr marL="0" indent="0">
              <a:buNone/>
            </a:pPr>
            <a:endParaRPr lang="en-US" altLang="ko-KR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Matrix form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symmetric matrix</a:t>
            </a: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572000" y="0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Conics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24879"/>
              <a:ext cx="457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2. Projective Geometry &amp; Transformations of 2D</a:t>
              </a:r>
              <a:endParaRPr lang="ko-KR" altLang="en-US" sz="1400" dirty="0"/>
            </a:p>
          </p:txBody>
        </p:sp>
      </p:grp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916063"/>
              </p:ext>
            </p:extLst>
          </p:nvPr>
        </p:nvGraphicFramePr>
        <p:xfrm>
          <a:off x="2282745" y="1484784"/>
          <a:ext cx="4578511" cy="1460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9" name="Equation" r:id="rId4" imgW="2349360" imgH="749160" progId="Equation.DSMT4">
                  <p:embed/>
                </p:oleObj>
              </mc:Choice>
              <mc:Fallback>
                <p:oleObj name="Equation" r:id="rId4" imgW="23493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2745" y="1484784"/>
                        <a:ext cx="4578511" cy="1460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538842"/>
              </p:ext>
            </p:extLst>
          </p:nvPr>
        </p:nvGraphicFramePr>
        <p:xfrm>
          <a:off x="2699792" y="3540150"/>
          <a:ext cx="13890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0" name="Equation" r:id="rId6" imgW="647640" imgH="203040" progId="Equation.DSMT4">
                  <p:embed/>
                </p:oleObj>
              </mc:Choice>
              <mc:Fallback>
                <p:oleObj name="Equation" r:id="rId6" imgW="647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9792" y="3540150"/>
                        <a:ext cx="1389063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337273"/>
              </p:ext>
            </p:extLst>
          </p:nvPr>
        </p:nvGraphicFramePr>
        <p:xfrm>
          <a:off x="827584" y="4364161"/>
          <a:ext cx="4652759" cy="138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1" name="Equation" r:id="rId8" imgW="2387520" imgH="711000" progId="Equation.DSMT4">
                  <p:embed/>
                </p:oleObj>
              </mc:Choice>
              <mc:Fallback>
                <p:oleObj name="Equation" r:id="rId8" imgW="23875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584" y="4364161"/>
                        <a:ext cx="4652759" cy="138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0"/>
          <a:srcRect l="9036" t="13295"/>
          <a:stretch/>
        </p:blipFill>
        <p:spPr>
          <a:xfrm>
            <a:off x="6077260" y="4709251"/>
            <a:ext cx="2455180" cy="1240029"/>
          </a:xfrm>
          <a:prstGeom prst="rect">
            <a:avLst/>
          </a:prstGeom>
        </p:spPr>
      </p:pic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588526"/>
              </p:ext>
            </p:extLst>
          </p:nvPr>
        </p:nvGraphicFramePr>
        <p:xfrm>
          <a:off x="5751609" y="4149080"/>
          <a:ext cx="2924847" cy="449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2" name="Equation" r:id="rId11" imgW="1650960" imgH="253800" progId="Equation.DSMT4">
                  <p:embed/>
                </p:oleObj>
              </mc:Choice>
              <mc:Fallback>
                <p:oleObj name="Equation" r:id="rId11" imgW="1650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51609" y="4149080"/>
                        <a:ext cx="2924847" cy="449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5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640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Tangent lines to conics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line l tangent to a conic C at a point x is given by</a:t>
            </a:r>
          </a:p>
          <a:p>
            <a:pPr marL="0" indent="0">
              <a:buNone/>
            </a:pPr>
            <a:endParaRPr lang="en-US" altLang="ko-KR" sz="1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proof : x lies on l, since </a:t>
            </a:r>
          </a:p>
          <a:p>
            <a:pPr marL="0" indent="0">
              <a:buNone/>
            </a:pPr>
            <a:endParaRPr lang="en-US" altLang="ko-KR" sz="1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Assume) There exists another point y lying on C and l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4572000" y="0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Conics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0" y="24879"/>
              <a:ext cx="457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2. Projective Geometry &amp; Transformations of 2D</a:t>
              </a:r>
              <a:endParaRPr lang="ko-KR" altLang="en-US" sz="1400" dirty="0"/>
            </a:p>
          </p:txBody>
        </p:sp>
      </p:grp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550242"/>
              </p:ext>
            </p:extLst>
          </p:nvPr>
        </p:nvGraphicFramePr>
        <p:xfrm>
          <a:off x="6372200" y="1636376"/>
          <a:ext cx="613604" cy="26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0" name="Equation" r:id="rId3" imgW="419040" imgH="177480" progId="Equation.DSMT4">
                  <p:embed/>
                </p:oleObj>
              </mc:Choice>
              <mc:Fallback>
                <p:oleObj name="Equation" r:id="rId3" imgW="419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2200" y="1636376"/>
                        <a:ext cx="613604" cy="26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77928"/>
              </p:ext>
            </p:extLst>
          </p:nvPr>
        </p:nvGraphicFramePr>
        <p:xfrm>
          <a:off x="4067944" y="2246315"/>
          <a:ext cx="139541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" name="Equation" r:id="rId5" imgW="952200" imgH="203040" progId="Equation.DSMT4">
                  <p:embed/>
                </p:oleObj>
              </mc:Choice>
              <mc:Fallback>
                <p:oleObj name="Equation" r:id="rId5" imgW="952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7944" y="2246315"/>
                        <a:ext cx="1395413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그림 10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" t="11254" r="12865" b="13829"/>
          <a:stretch/>
        </p:blipFill>
        <p:spPr bwMode="auto">
          <a:xfrm>
            <a:off x="7101205" y="1340768"/>
            <a:ext cx="1585595" cy="11982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20" y="3007488"/>
            <a:ext cx="1913391" cy="977437"/>
          </a:xfrm>
          <a:prstGeom prst="rect">
            <a:avLst/>
          </a:prstGeom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787267"/>
              </p:ext>
            </p:extLst>
          </p:nvPr>
        </p:nvGraphicFramePr>
        <p:xfrm>
          <a:off x="1903413" y="3336853"/>
          <a:ext cx="533558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" name="Equation" r:id="rId9" imgW="3644640" imgH="685800" progId="Equation.DSMT4">
                  <p:embed/>
                </p:oleObj>
              </mc:Choice>
              <mc:Fallback>
                <p:oleObj name="Equation" r:id="rId9" imgW="36446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3413" y="3336853"/>
                        <a:ext cx="5335587" cy="100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413423" y="4673416"/>
            <a:ext cx="6381842" cy="1419880"/>
            <a:chOff x="1413423" y="4805946"/>
            <a:chExt cx="6381842" cy="1419880"/>
          </a:xfrm>
        </p:grpSpPr>
        <p:grpSp>
          <p:nvGrpSpPr>
            <p:cNvPr id="14" name="그룹 13"/>
            <p:cNvGrpSpPr/>
            <p:nvPr/>
          </p:nvGrpSpPr>
          <p:grpSpPr>
            <a:xfrm>
              <a:off x="1413423" y="4805946"/>
              <a:ext cx="6317154" cy="952500"/>
              <a:chOff x="1809750" y="4805946"/>
              <a:chExt cx="6317154" cy="952500"/>
            </a:xfrm>
          </p:grpSpPr>
          <p:pic>
            <p:nvPicPr>
              <p:cNvPr id="29702" name="Picture 6" descr="Kegs-ausg-sg-s.sv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9750" y="4805946"/>
                <a:ext cx="952500" cy="95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706" name="Picture 10" descr="Kegs-ausg-pg-s.sv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7968" y="4805946"/>
                <a:ext cx="952500" cy="95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708" name="Picture 12" descr="Kegs-ausg-1g-s.sv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86186" y="4805946"/>
                <a:ext cx="952500" cy="95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710" name="Picture 14" descr="Kegs-ausg-pu-s.sv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4404" y="4805946"/>
                <a:ext cx="952500" cy="95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aphicFrame>
          <p:nvGraphicFramePr>
            <p:cNvPr id="15" name="개체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9284418"/>
                </p:ext>
              </p:extLst>
            </p:nvPr>
          </p:nvGraphicFramePr>
          <p:xfrm>
            <a:off x="1413423" y="5768626"/>
            <a:ext cx="1079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3" name="Equation" r:id="rId15" imgW="1079280" imgH="457200" progId="Equation.DSMT4">
                    <p:embed/>
                  </p:oleObj>
                </mc:Choice>
                <mc:Fallback>
                  <p:oleObj name="Equation" r:id="rId15" imgW="107928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413423" y="5768626"/>
                          <a:ext cx="10795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개체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8023072"/>
                </p:ext>
              </p:extLst>
            </p:nvPr>
          </p:nvGraphicFramePr>
          <p:xfrm>
            <a:off x="3201641" y="5768626"/>
            <a:ext cx="10033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4" name="Equation" r:id="rId17" imgW="1002960" imgH="457200" progId="Equation.DSMT4">
                    <p:embed/>
                  </p:oleObj>
                </mc:Choice>
                <mc:Fallback>
                  <p:oleObj name="Equation" r:id="rId17" imgW="100296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201641" y="5768626"/>
                          <a:ext cx="10033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개체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2267537"/>
                </p:ext>
              </p:extLst>
            </p:nvPr>
          </p:nvGraphicFramePr>
          <p:xfrm>
            <a:off x="5253807" y="5895626"/>
            <a:ext cx="4191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5" name="Equation" r:id="rId19" imgW="419040" imgH="203040" progId="Equation.DSMT4">
                    <p:embed/>
                  </p:oleObj>
                </mc:Choice>
                <mc:Fallback>
                  <p:oleObj name="Equation" r:id="rId19" imgW="4190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253807" y="5895626"/>
                          <a:ext cx="4191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개체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290053"/>
                </p:ext>
              </p:extLst>
            </p:nvPr>
          </p:nvGraphicFramePr>
          <p:xfrm>
            <a:off x="6804665" y="5768626"/>
            <a:ext cx="990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6" name="Equation" r:id="rId21" imgW="990360" imgH="457200" progId="Equation.DSMT4">
                    <p:embed/>
                  </p:oleObj>
                </mc:Choice>
                <mc:Fallback>
                  <p:oleObj name="Equation" r:id="rId21" imgW="99036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804665" y="5768626"/>
                          <a:ext cx="9906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347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https://1.bp.blogspot.com/-W5VciyVcqoI/W3U3mH4f7gI/AAAAAAAAAJE/my4J-IMwpyMMj3IPycMJAAQ8FKjI5Rg0gCLcBGAs/s400/h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5" b="18019"/>
          <a:stretch/>
        </p:blipFill>
        <p:spPr bwMode="auto">
          <a:xfrm>
            <a:off x="2391000" y="2083941"/>
            <a:ext cx="4362000" cy="17050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920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Degenerate conics</a:t>
            </a:r>
          </a:p>
          <a:p>
            <a:pPr marL="0" indent="0">
              <a:buNone/>
            </a:pP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conic is degenerate if the plane goes through the vertex of the cones.</a:t>
            </a:r>
          </a:p>
          <a:p>
            <a:pPr marL="0" indent="0">
              <a:buNone/>
            </a:pPr>
            <a:endParaRPr lang="en-US" altLang="ko-KR" sz="1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sz="1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sz="1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sz="1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sz="1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sz="1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C is not of full rank, then the conic is termed degenerate</a:t>
            </a:r>
          </a:p>
          <a:p>
            <a:pPr marL="0" indent="0">
              <a:buNone/>
            </a:pPr>
            <a:endParaRPr lang="en-US" altLang="ko-KR" sz="1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rank 2 : two lines</a:t>
            </a:r>
          </a:p>
          <a:p>
            <a:pPr marL="0" indent="0">
              <a:buNone/>
            </a:pPr>
            <a:endParaRPr lang="en-US" altLang="ko-KR" sz="1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rank 1 : repeated lines</a:t>
            </a:r>
            <a:endParaRPr lang="en-US" altLang="ko-KR" sz="1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4572000" y="0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Conics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0" y="24879"/>
              <a:ext cx="457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2. Projective Geometry &amp; Transformations of 2D</a:t>
              </a:r>
              <a:endParaRPr lang="ko-KR" altLang="en-US" sz="1400" dirty="0"/>
            </a:p>
          </p:txBody>
        </p:sp>
      </p:grp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141189"/>
              </p:ext>
            </p:extLst>
          </p:nvPr>
        </p:nvGraphicFramePr>
        <p:xfrm>
          <a:off x="4115355" y="4661922"/>
          <a:ext cx="1183259" cy="270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Equation" r:id="rId4" imgW="888840" imgH="203040" progId="Equation.DSMT4">
                  <p:embed/>
                </p:oleObj>
              </mc:Choice>
              <mc:Fallback>
                <p:oleObj name="Equation" r:id="rId4" imgW="888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5355" y="4661922"/>
                        <a:ext cx="1183259" cy="270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71062"/>
              </p:ext>
            </p:extLst>
          </p:nvPr>
        </p:nvGraphicFramePr>
        <p:xfrm>
          <a:off x="4126545" y="5336038"/>
          <a:ext cx="59055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Equation" r:id="rId6" imgW="444240" imgH="203040" progId="Equation.DSMT4">
                  <p:embed/>
                </p:oleObj>
              </mc:Choice>
              <mc:Fallback>
                <p:oleObj name="Equation" r:id="rId6" imgW="444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6545" y="5336038"/>
                        <a:ext cx="590550" cy="27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그림 10"/>
          <p:cNvPicPr/>
          <p:nvPr/>
        </p:nvPicPr>
        <p:blipFill rotWithShape="1">
          <a:blip r:embed="rId8"/>
          <a:srcRect l="58143" b="63386"/>
          <a:stretch/>
        </p:blipFill>
        <p:spPr>
          <a:xfrm>
            <a:off x="5564930" y="4440132"/>
            <a:ext cx="1296146" cy="588325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 rotWithShape="1">
          <a:blip r:embed="rId8"/>
          <a:srcRect l="58143" t="62158"/>
          <a:stretch/>
        </p:blipFill>
        <p:spPr>
          <a:xfrm>
            <a:off x="5580111" y="5269208"/>
            <a:ext cx="1296145" cy="6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200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Dual conics = Line conics = Conic envelope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conic C gives a set of point	</a:t>
            </a:r>
          </a:p>
          <a:p>
            <a:pPr marL="0" indent="0">
              <a:buNone/>
            </a:pPr>
            <a:r>
              <a:rPr lang="en-US" altLang="ko-KR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dual conic C* gives a set of tangent lines to conic</a:t>
            </a:r>
          </a:p>
          <a:p>
            <a:pPr marL="0" indent="0">
              <a:buNone/>
            </a:pP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C is full rank, then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073" y="2508017"/>
            <a:ext cx="3984693" cy="1742594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4572000" y="0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Conics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0" y="24879"/>
              <a:ext cx="457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2. Projective Geometry &amp; Transformations of 2D</a:t>
              </a:r>
              <a:endParaRPr lang="ko-KR" altLang="en-US" sz="1400" dirty="0"/>
            </a:p>
          </p:txBody>
        </p:sp>
      </p:grp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140400"/>
              </p:ext>
            </p:extLst>
          </p:nvPr>
        </p:nvGraphicFramePr>
        <p:xfrm>
          <a:off x="3059832" y="4335935"/>
          <a:ext cx="799545" cy="29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Equation" r:id="rId5" imgW="545760" imgH="203040" progId="Equation.DSMT4">
                  <p:embed/>
                </p:oleObj>
              </mc:Choice>
              <mc:Fallback>
                <p:oleObj name="Equation" r:id="rId5" imgW="545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832" y="4335935"/>
                        <a:ext cx="799545" cy="297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069083"/>
              </p:ext>
            </p:extLst>
          </p:nvPr>
        </p:nvGraphicFramePr>
        <p:xfrm>
          <a:off x="796925" y="4797152"/>
          <a:ext cx="75501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Equation" r:id="rId7" imgW="5168880" imgH="736560" progId="Equation.DSMT4">
                  <p:embed/>
                </p:oleObj>
              </mc:Choice>
              <mc:Fallback>
                <p:oleObj name="Equation" r:id="rId7" imgW="51688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6925" y="4797152"/>
                        <a:ext cx="7550150" cy="108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9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88" descr="D:\Joonki Paik\Desktop\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196752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</a:p>
          <a:p>
            <a:pPr algn="ctr"/>
            <a:endParaRPr lang="en-US" altLang="ko-KR" sz="8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40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r>
              <a:rPr lang="en-US" altLang="ko-KR" sz="8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8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4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Projective Geometry and Transformations of 2D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Homogeneous coordinates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Equivalence class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Line and points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Ideal points and the line at infinity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Conics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65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개체 29"/>
          <p:cNvGraphicFramePr>
            <a:graphicFrameLocks noChangeAspect="1"/>
          </p:cNvGraphicFramePr>
          <p:nvPr>
            <p:extLst/>
          </p:nvPr>
        </p:nvGraphicFramePr>
        <p:xfrm>
          <a:off x="6146800" y="3379724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30" name="개체 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79724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Coordinate System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2487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Projective Geometry &amp; Transformations of 2D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Forward Projection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Backward Projection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16632" y="1817723"/>
            <a:ext cx="8910736" cy="1605874"/>
            <a:chOff x="116632" y="1817723"/>
            <a:chExt cx="8910736" cy="1605874"/>
          </a:xfrm>
        </p:grpSpPr>
        <p:sp>
          <p:nvSpPr>
            <p:cNvPr id="5" name="직사각형 4"/>
            <p:cNvSpPr/>
            <p:nvPr/>
          </p:nvSpPr>
          <p:spPr>
            <a:xfrm>
              <a:off x="116632" y="1817723"/>
              <a:ext cx="8910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	World		Camera		Image		Pixel</a:t>
              </a:r>
            </a:p>
            <a:p>
              <a:r>
                <a:rPr lang="en-US" altLang="ko-KR" dirty="0"/>
                <a:t>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 smtClean="0"/>
                <a:t>Coords</a:t>
              </a:r>
              <a:endParaRPr lang="en-US" altLang="ko-KR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31640" y="2500267"/>
              <a:ext cx="238660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x</a:t>
              </a:r>
            </a:p>
            <a:p>
              <a:r>
                <a:rPr lang="en-US" altLang="ko-KR" dirty="0" smtClean="0"/>
                <a:t>Y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y</a:t>
              </a:r>
            </a:p>
            <a:p>
              <a:r>
                <a:rPr lang="en-US" altLang="ko-KR" dirty="0" smtClean="0"/>
                <a:t>Z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z</a:t>
              </a:r>
              <a:endParaRPr lang="en-US" altLang="ko-KR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064612" y="2608070"/>
              <a:ext cx="21643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		</a:t>
              </a:r>
              <a:r>
                <a:rPr lang="en-US" altLang="ko-KR" dirty="0" smtClean="0"/>
                <a:t>u</a:t>
              </a:r>
            </a:p>
            <a:p>
              <a:r>
                <a:rPr lang="en-US" altLang="ko-KR" dirty="0"/>
                <a:t>y		</a:t>
              </a:r>
              <a:r>
                <a:rPr lang="en-US" altLang="ko-KR" dirty="0" smtClean="0"/>
                <a:t>v</a:t>
              </a:r>
              <a:endParaRPr lang="en-US" altLang="ko-KR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25760" y="4365104"/>
            <a:ext cx="8910736" cy="1605874"/>
            <a:chOff x="116632" y="1817723"/>
            <a:chExt cx="8910736" cy="1605874"/>
          </a:xfrm>
        </p:grpSpPr>
        <p:sp>
          <p:nvSpPr>
            <p:cNvPr id="14" name="직사각형 13"/>
            <p:cNvSpPr/>
            <p:nvPr/>
          </p:nvSpPr>
          <p:spPr>
            <a:xfrm>
              <a:off x="116632" y="1817723"/>
              <a:ext cx="8910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	World		Camera		Image		Pixel</a:t>
              </a:r>
            </a:p>
            <a:p>
              <a:r>
                <a:rPr lang="en-US" altLang="ko-KR" dirty="0"/>
                <a:t>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 smtClean="0"/>
                <a:t>Coords</a:t>
              </a:r>
              <a:endParaRPr lang="en-US" altLang="ko-KR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1640" y="2500267"/>
              <a:ext cx="238660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x</a:t>
              </a:r>
            </a:p>
            <a:p>
              <a:r>
                <a:rPr lang="en-US" altLang="ko-KR" dirty="0" smtClean="0"/>
                <a:t>Y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y</a:t>
              </a:r>
            </a:p>
            <a:p>
              <a:r>
                <a:rPr lang="en-US" altLang="ko-KR" dirty="0" smtClean="0"/>
                <a:t>Z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z</a:t>
              </a:r>
              <a:endParaRPr lang="en-US" altLang="ko-KR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64612" y="2608070"/>
              <a:ext cx="21643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		</a:t>
              </a:r>
              <a:r>
                <a:rPr lang="en-US" altLang="ko-KR" dirty="0" smtClean="0"/>
                <a:t>u</a:t>
              </a:r>
            </a:p>
            <a:p>
              <a:r>
                <a:rPr lang="en-US" altLang="ko-KR" dirty="0"/>
                <a:t>y		</a:t>
              </a:r>
              <a:r>
                <a:rPr lang="en-US" altLang="ko-KR" dirty="0" smtClean="0"/>
                <a:t>v</a:t>
              </a:r>
              <a:endParaRPr lang="en-US" altLang="ko-KR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23728" y="2786755"/>
            <a:ext cx="4328181" cy="336760"/>
            <a:chOff x="2123728" y="2786755"/>
            <a:chExt cx="4328181" cy="336760"/>
          </a:xfrm>
        </p:grpSpPr>
        <p:sp>
          <p:nvSpPr>
            <p:cNvPr id="9" name="오른쪽 화살표 8"/>
            <p:cNvSpPr/>
            <p:nvPr/>
          </p:nvSpPr>
          <p:spPr>
            <a:xfrm>
              <a:off x="2123728" y="2792203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3996825" y="2800349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5897549" y="2786755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 rot="10800000">
            <a:off x="2090428" y="5310236"/>
            <a:ext cx="4328181" cy="336760"/>
            <a:chOff x="2123728" y="2786755"/>
            <a:chExt cx="4328181" cy="336760"/>
          </a:xfrm>
        </p:grpSpPr>
        <p:sp>
          <p:nvSpPr>
            <p:cNvPr id="22" name="오른쪽 화살표 21"/>
            <p:cNvSpPr/>
            <p:nvPr/>
          </p:nvSpPr>
          <p:spPr>
            <a:xfrm>
              <a:off x="2123728" y="2792203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3996825" y="2800349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5897549" y="2786755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771800" y="1817723"/>
            <a:ext cx="2880320" cy="1661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31593" y="1070461"/>
            <a:ext cx="2760734" cy="64633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3D-to-2D Projection</a:t>
            </a:r>
          </a:p>
          <a:p>
            <a:pPr algn="ctr"/>
            <a:r>
              <a:rPr lang="en-US" altLang="ko-KR" dirty="0" smtClean="0"/>
              <a:t>Perspective projection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4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개체 29"/>
          <p:cNvGraphicFramePr>
            <a:graphicFrameLocks noChangeAspect="1"/>
          </p:cNvGraphicFramePr>
          <p:nvPr>
            <p:extLst/>
          </p:nvPr>
        </p:nvGraphicFramePr>
        <p:xfrm>
          <a:off x="6146800" y="3379724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30" name="개체 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79724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Coordinate System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2487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Projective Geometry &amp; Transformations of 2D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Forward Projection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Backward Projection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16632" y="1817723"/>
            <a:ext cx="8910736" cy="1605874"/>
            <a:chOff x="116632" y="1817723"/>
            <a:chExt cx="8910736" cy="1605874"/>
          </a:xfrm>
        </p:grpSpPr>
        <p:sp>
          <p:nvSpPr>
            <p:cNvPr id="5" name="직사각형 4"/>
            <p:cNvSpPr/>
            <p:nvPr/>
          </p:nvSpPr>
          <p:spPr>
            <a:xfrm>
              <a:off x="116632" y="1817723"/>
              <a:ext cx="8910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	World		Camera		Image		Pixel</a:t>
              </a:r>
            </a:p>
            <a:p>
              <a:r>
                <a:rPr lang="en-US" altLang="ko-KR" dirty="0"/>
                <a:t>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 smtClean="0"/>
                <a:t>Coords</a:t>
              </a:r>
              <a:endParaRPr lang="en-US" altLang="ko-KR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31640" y="2500267"/>
              <a:ext cx="238660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x</a:t>
              </a:r>
            </a:p>
            <a:p>
              <a:r>
                <a:rPr lang="en-US" altLang="ko-KR" dirty="0" smtClean="0"/>
                <a:t>Y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y</a:t>
              </a:r>
            </a:p>
            <a:p>
              <a:r>
                <a:rPr lang="en-US" altLang="ko-KR" dirty="0" smtClean="0"/>
                <a:t>Z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z</a:t>
              </a:r>
              <a:endParaRPr lang="en-US" altLang="ko-KR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064612" y="2608070"/>
              <a:ext cx="21643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		</a:t>
              </a:r>
              <a:r>
                <a:rPr lang="en-US" altLang="ko-KR" dirty="0" smtClean="0"/>
                <a:t>u</a:t>
              </a:r>
            </a:p>
            <a:p>
              <a:r>
                <a:rPr lang="en-US" altLang="ko-KR" dirty="0"/>
                <a:t>y		</a:t>
              </a:r>
              <a:r>
                <a:rPr lang="en-US" altLang="ko-KR" dirty="0" smtClean="0"/>
                <a:t>v</a:t>
              </a:r>
              <a:endParaRPr lang="en-US" altLang="ko-KR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25760" y="4365104"/>
            <a:ext cx="8910736" cy="1605874"/>
            <a:chOff x="116632" y="1817723"/>
            <a:chExt cx="8910736" cy="1605874"/>
          </a:xfrm>
        </p:grpSpPr>
        <p:sp>
          <p:nvSpPr>
            <p:cNvPr id="14" name="직사각형 13"/>
            <p:cNvSpPr/>
            <p:nvPr/>
          </p:nvSpPr>
          <p:spPr>
            <a:xfrm>
              <a:off x="116632" y="1817723"/>
              <a:ext cx="8910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	World		Camera		Image		Pixel</a:t>
              </a:r>
            </a:p>
            <a:p>
              <a:r>
                <a:rPr lang="en-US" altLang="ko-KR" dirty="0"/>
                <a:t>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 smtClean="0"/>
                <a:t>Coords</a:t>
              </a:r>
              <a:endParaRPr lang="en-US" altLang="ko-KR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1640" y="2500267"/>
              <a:ext cx="238660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x</a:t>
              </a:r>
            </a:p>
            <a:p>
              <a:r>
                <a:rPr lang="en-US" altLang="ko-KR" dirty="0" smtClean="0"/>
                <a:t>Y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y</a:t>
              </a:r>
            </a:p>
            <a:p>
              <a:r>
                <a:rPr lang="en-US" altLang="ko-KR" dirty="0" smtClean="0"/>
                <a:t>Z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z</a:t>
              </a:r>
              <a:endParaRPr lang="en-US" altLang="ko-KR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64612" y="2608070"/>
              <a:ext cx="21643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		</a:t>
              </a:r>
              <a:r>
                <a:rPr lang="en-US" altLang="ko-KR" dirty="0" smtClean="0"/>
                <a:t>u</a:t>
              </a:r>
            </a:p>
            <a:p>
              <a:r>
                <a:rPr lang="en-US" altLang="ko-KR" dirty="0"/>
                <a:t>y		</a:t>
              </a:r>
              <a:r>
                <a:rPr lang="en-US" altLang="ko-KR" dirty="0" smtClean="0"/>
                <a:t>v</a:t>
              </a:r>
              <a:endParaRPr lang="en-US" altLang="ko-KR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23728" y="2786755"/>
            <a:ext cx="4328181" cy="336760"/>
            <a:chOff x="2123728" y="2786755"/>
            <a:chExt cx="4328181" cy="336760"/>
          </a:xfrm>
        </p:grpSpPr>
        <p:sp>
          <p:nvSpPr>
            <p:cNvPr id="9" name="오른쪽 화살표 8"/>
            <p:cNvSpPr/>
            <p:nvPr/>
          </p:nvSpPr>
          <p:spPr>
            <a:xfrm>
              <a:off x="2123728" y="2792203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3996825" y="2800349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5897549" y="2786755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 rot="10800000">
            <a:off x="2090428" y="5310236"/>
            <a:ext cx="4328181" cy="336760"/>
            <a:chOff x="2123728" y="2786755"/>
            <a:chExt cx="4328181" cy="336760"/>
          </a:xfrm>
        </p:grpSpPr>
        <p:sp>
          <p:nvSpPr>
            <p:cNvPr id="22" name="오른쪽 화살표 21"/>
            <p:cNvSpPr/>
            <p:nvPr/>
          </p:nvSpPr>
          <p:spPr>
            <a:xfrm>
              <a:off x="2123728" y="2792203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3996825" y="2800349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5897549" y="2786755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971600" y="1817723"/>
            <a:ext cx="2880320" cy="1661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20541" y="3532846"/>
            <a:ext cx="2760734" cy="64633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Rigid Transformation</a:t>
            </a:r>
          </a:p>
          <a:p>
            <a:pPr algn="ctr"/>
            <a:r>
              <a:rPr lang="en-US" altLang="ko-KR" dirty="0" smtClean="0"/>
              <a:t>(rotation + translation)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06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개체 29"/>
          <p:cNvGraphicFramePr>
            <a:graphicFrameLocks noChangeAspect="1"/>
          </p:cNvGraphicFramePr>
          <p:nvPr>
            <p:extLst/>
          </p:nvPr>
        </p:nvGraphicFramePr>
        <p:xfrm>
          <a:off x="6146800" y="3379724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30" name="개체 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79724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Coordinate System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2487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Projective Geometry &amp; Transformations of 2D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Forward Projection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Backward Projection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16632" y="1817723"/>
            <a:ext cx="8910736" cy="1605874"/>
            <a:chOff x="116632" y="1817723"/>
            <a:chExt cx="8910736" cy="1605874"/>
          </a:xfrm>
        </p:grpSpPr>
        <p:sp>
          <p:nvSpPr>
            <p:cNvPr id="5" name="직사각형 4"/>
            <p:cNvSpPr/>
            <p:nvPr/>
          </p:nvSpPr>
          <p:spPr>
            <a:xfrm>
              <a:off x="116632" y="1817723"/>
              <a:ext cx="8910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	World		Camera		Image		Pixel</a:t>
              </a:r>
            </a:p>
            <a:p>
              <a:r>
                <a:rPr lang="en-US" altLang="ko-KR" dirty="0"/>
                <a:t>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 smtClean="0"/>
                <a:t>Coords</a:t>
              </a:r>
              <a:endParaRPr lang="en-US" altLang="ko-KR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31640" y="2500267"/>
              <a:ext cx="238660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x</a:t>
              </a:r>
            </a:p>
            <a:p>
              <a:r>
                <a:rPr lang="en-US" altLang="ko-KR" dirty="0" smtClean="0"/>
                <a:t>Y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y</a:t>
              </a:r>
            </a:p>
            <a:p>
              <a:r>
                <a:rPr lang="en-US" altLang="ko-KR" dirty="0" smtClean="0"/>
                <a:t>Z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z</a:t>
              </a:r>
              <a:endParaRPr lang="en-US" altLang="ko-KR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064612" y="2608070"/>
              <a:ext cx="21643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		</a:t>
              </a:r>
              <a:r>
                <a:rPr lang="en-US" altLang="ko-KR" dirty="0" smtClean="0"/>
                <a:t>u</a:t>
              </a:r>
            </a:p>
            <a:p>
              <a:r>
                <a:rPr lang="en-US" altLang="ko-KR" dirty="0"/>
                <a:t>y		</a:t>
              </a:r>
              <a:r>
                <a:rPr lang="en-US" altLang="ko-KR" dirty="0" smtClean="0"/>
                <a:t>v</a:t>
              </a:r>
              <a:endParaRPr lang="en-US" altLang="ko-KR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25760" y="4365104"/>
            <a:ext cx="8910736" cy="1605874"/>
            <a:chOff x="116632" y="1817723"/>
            <a:chExt cx="8910736" cy="1605874"/>
          </a:xfrm>
        </p:grpSpPr>
        <p:sp>
          <p:nvSpPr>
            <p:cNvPr id="14" name="직사각형 13"/>
            <p:cNvSpPr/>
            <p:nvPr/>
          </p:nvSpPr>
          <p:spPr>
            <a:xfrm>
              <a:off x="116632" y="1817723"/>
              <a:ext cx="8910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	World		Camera		Image		Pixel</a:t>
              </a:r>
            </a:p>
            <a:p>
              <a:r>
                <a:rPr lang="en-US" altLang="ko-KR" dirty="0"/>
                <a:t>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/>
                <a:t>Coords</a:t>
              </a:r>
              <a:r>
                <a:rPr lang="en-US" altLang="ko-KR" dirty="0"/>
                <a:t>		</a:t>
              </a:r>
              <a:r>
                <a:rPr lang="en-US" altLang="ko-KR" dirty="0" err="1" smtClean="0"/>
                <a:t>Coords</a:t>
              </a:r>
              <a:endParaRPr lang="en-US" altLang="ko-KR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1640" y="2500267"/>
              <a:ext cx="238660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x</a:t>
              </a:r>
            </a:p>
            <a:p>
              <a:r>
                <a:rPr lang="en-US" altLang="ko-KR" dirty="0" smtClean="0"/>
                <a:t>Y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y</a:t>
              </a:r>
            </a:p>
            <a:p>
              <a:r>
                <a:rPr lang="en-US" altLang="ko-KR" dirty="0" smtClean="0"/>
                <a:t>Z</a:t>
              </a:r>
              <a:r>
                <a:rPr lang="en-US" altLang="ko-KR" dirty="0"/>
                <a:t>		</a:t>
              </a:r>
              <a:r>
                <a:rPr lang="en-US" altLang="ko-KR" dirty="0" smtClean="0"/>
                <a:t>z</a:t>
              </a:r>
              <a:endParaRPr lang="en-US" altLang="ko-KR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64612" y="2608070"/>
              <a:ext cx="21643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		</a:t>
              </a:r>
              <a:r>
                <a:rPr lang="en-US" altLang="ko-KR" dirty="0" smtClean="0"/>
                <a:t>u</a:t>
              </a:r>
            </a:p>
            <a:p>
              <a:r>
                <a:rPr lang="en-US" altLang="ko-KR" dirty="0"/>
                <a:t>y		</a:t>
              </a:r>
              <a:r>
                <a:rPr lang="en-US" altLang="ko-KR" dirty="0" smtClean="0"/>
                <a:t>v</a:t>
              </a:r>
              <a:endParaRPr lang="en-US" altLang="ko-KR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23728" y="2786755"/>
            <a:ext cx="4328181" cy="336760"/>
            <a:chOff x="2123728" y="2786755"/>
            <a:chExt cx="4328181" cy="336760"/>
          </a:xfrm>
        </p:grpSpPr>
        <p:sp>
          <p:nvSpPr>
            <p:cNvPr id="9" name="오른쪽 화살표 8"/>
            <p:cNvSpPr/>
            <p:nvPr/>
          </p:nvSpPr>
          <p:spPr>
            <a:xfrm>
              <a:off x="2123728" y="2792203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3996825" y="2800349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5897549" y="2786755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 rot="10800000">
            <a:off x="2090428" y="5310236"/>
            <a:ext cx="4328181" cy="336760"/>
            <a:chOff x="2123728" y="2786755"/>
            <a:chExt cx="4328181" cy="336760"/>
          </a:xfrm>
        </p:grpSpPr>
        <p:sp>
          <p:nvSpPr>
            <p:cNvPr id="22" name="오른쪽 화살표 21"/>
            <p:cNvSpPr/>
            <p:nvPr/>
          </p:nvSpPr>
          <p:spPr>
            <a:xfrm>
              <a:off x="2123728" y="2792203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3996825" y="2800349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5897549" y="2786755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72000" y="1817723"/>
            <a:ext cx="2952328" cy="1661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00000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03948" y="791027"/>
            <a:ext cx="3816424" cy="92333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Affine Transformation</a:t>
            </a:r>
          </a:p>
          <a:p>
            <a:pPr algn="ctr"/>
            <a:r>
              <a:rPr lang="en-US" altLang="ko-KR" dirty="0" smtClean="0"/>
              <a:t>(rotation + translation</a:t>
            </a:r>
          </a:p>
          <a:p>
            <a:pPr algn="ctr"/>
            <a:r>
              <a:rPr lang="en-US" altLang="ko-KR" dirty="0" smtClean="0"/>
              <a:t>+ scale + shearing + reflection)</a:t>
            </a:r>
          </a:p>
        </p:txBody>
      </p:sp>
    </p:spTree>
    <p:extLst>
      <p:ext uri="{BB962C8B-B14F-4D97-AF65-F5344CB8AC3E}">
        <p14:creationId xmlns:p14="http://schemas.microsoft.com/office/powerpoint/2010/main" val="25451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개체 29"/>
          <p:cNvGraphicFramePr>
            <a:graphicFrameLocks noChangeAspect="1"/>
          </p:cNvGraphicFramePr>
          <p:nvPr>
            <p:extLst/>
          </p:nvPr>
        </p:nvGraphicFramePr>
        <p:xfrm>
          <a:off x="6146800" y="3379724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79724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0" y="2487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Projective Geometry &amp; Transformations of 2D</a:t>
            </a:r>
            <a:endParaRPr lang="ko-KR" altLang="en-US" sz="1400" dirty="0"/>
          </a:p>
        </p:txBody>
      </p:sp>
      <p:pic>
        <p:nvPicPr>
          <p:cNvPr id="32770" name="Picture 2" descr="http://people.bu.edu/chenyua/CS585finalproject/2_cameraCoords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152"/>
          <a:stretch/>
        </p:blipFill>
        <p:spPr bwMode="auto">
          <a:xfrm>
            <a:off x="899592" y="1391408"/>
            <a:ext cx="7070576" cy="46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119664" y="4653136"/>
            <a:ext cx="3024336" cy="1661220"/>
            <a:chOff x="35496" y="1817723"/>
            <a:chExt cx="3024336" cy="1661220"/>
          </a:xfrm>
        </p:grpSpPr>
        <p:grpSp>
          <p:nvGrpSpPr>
            <p:cNvPr id="17" name="그룹 16"/>
            <p:cNvGrpSpPr/>
            <p:nvPr/>
          </p:nvGrpSpPr>
          <p:grpSpPr>
            <a:xfrm>
              <a:off x="116632" y="1817723"/>
              <a:ext cx="2943200" cy="1605874"/>
              <a:chOff x="116632" y="1817723"/>
              <a:chExt cx="6518517" cy="1605874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16632" y="1817723"/>
                <a:ext cx="651851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Camera</a:t>
                </a:r>
                <a:r>
                  <a:rPr lang="en-US" altLang="ko-KR" dirty="0"/>
                  <a:t>		</a:t>
                </a:r>
                <a:r>
                  <a:rPr lang="en-US" altLang="ko-KR" dirty="0" smtClean="0"/>
                  <a:t>Image</a:t>
                </a:r>
              </a:p>
              <a:p>
                <a:r>
                  <a:rPr lang="en-US" altLang="ko-KR" dirty="0" err="1" smtClean="0"/>
                  <a:t>Coords</a:t>
                </a:r>
                <a:r>
                  <a:rPr lang="en-US" altLang="ko-KR" dirty="0"/>
                  <a:t>		</a:t>
                </a:r>
                <a:r>
                  <a:rPr lang="en-US" altLang="ko-KR" dirty="0" err="1" smtClean="0"/>
                  <a:t>Coords</a:t>
                </a:r>
                <a:endParaRPr lang="en-US" altLang="ko-KR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915376" y="2500267"/>
                <a:ext cx="29740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x</a:t>
                </a:r>
              </a:p>
              <a:p>
                <a:r>
                  <a:rPr lang="en-US" altLang="ko-KR" dirty="0" smtClean="0"/>
                  <a:t>y</a:t>
                </a:r>
              </a:p>
              <a:p>
                <a:r>
                  <a:rPr lang="en-US" altLang="ko-KR" dirty="0"/>
                  <a:t>z</a:t>
                </a:r>
                <a:endParaRPr lang="en-US" altLang="ko-KR" dirty="0" smtClean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880855" y="2608070"/>
                <a:ext cx="2984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x</a:t>
                </a:r>
              </a:p>
              <a:p>
                <a:r>
                  <a:rPr lang="en-US" altLang="ko-KR" dirty="0" smtClean="0"/>
                  <a:t>y</a:t>
                </a:r>
                <a:endParaRPr lang="en-US" altLang="ko-KR" dirty="0"/>
              </a:p>
            </p:txBody>
          </p:sp>
        </p:grpSp>
        <p:sp>
          <p:nvSpPr>
            <p:cNvPr id="21" name="오른쪽 화살표 20"/>
            <p:cNvSpPr/>
            <p:nvPr/>
          </p:nvSpPr>
          <p:spPr>
            <a:xfrm>
              <a:off x="1331640" y="2792203"/>
              <a:ext cx="554360" cy="3231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496" y="1817723"/>
              <a:ext cx="2880320" cy="16612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214914" y="5178542"/>
            <a:ext cx="276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Projective Geometry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457200" y="412973"/>
            <a:ext cx="8229600" cy="639763"/>
          </a:xfrm>
        </p:spPr>
        <p:txBody>
          <a:bodyPr/>
          <a:lstStyle/>
          <a:p>
            <a:r>
              <a:rPr lang="en-US" altLang="ko-KR" dirty="0" smtClean="0"/>
              <a:t>Homogeneous Coordinates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Homogeneous Coordinates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14914" y="5581681"/>
            <a:ext cx="2760734" cy="64633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3D-to-2D Projection</a:t>
            </a:r>
          </a:p>
          <a:p>
            <a:pPr algn="ctr"/>
            <a:r>
              <a:rPr lang="en-US" altLang="ko-KR" dirty="0" smtClean="0"/>
              <a:t>Perspective projection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7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Homogeneous Coordinates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2487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Projective Geometry &amp; Transformations of 2D</a:t>
            </a:r>
            <a:endParaRPr lang="ko-KR" altLang="en-US" sz="1400" dirty="0"/>
          </a:p>
        </p:txBody>
      </p:sp>
      <p:pic>
        <p:nvPicPr>
          <p:cNvPr id="54" name="Picture 386" descr="homogeneous coordinate w=1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5450" r="3339" b="3528"/>
          <a:stretch/>
        </p:blipFill>
        <p:spPr bwMode="auto">
          <a:xfrm>
            <a:off x="5773476" y="3696237"/>
            <a:ext cx="3262374" cy="239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11560" y="1030091"/>
            <a:ext cx="7227945" cy="4716859"/>
            <a:chOff x="578039" y="1629382"/>
            <a:chExt cx="7227945" cy="4716859"/>
          </a:xfrm>
        </p:grpSpPr>
        <p:grpSp>
          <p:nvGrpSpPr>
            <p:cNvPr id="7" name="그룹 6"/>
            <p:cNvGrpSpPr/>
            <p:nvPr/>
          </p:nvGrpSpPr>
          <p:grpSpPr>
            <a:xfrm>
              <a:off x="578039" y="1629382"/>
              <a:ext cx="4716202" cy="4716859"/>
              <a:chOff x="2160054" y="1268760"/>
              <a:chExt cx="4716202" cy="4716859"/>
            </a:xfrm>
          </p:grpSpPr>
          <p:graphicFrame>
            <p:nvGraphicFramePr>
              <p:cNvPr id="22" name="개체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3346651"/>
                  </p:ext>
                </p:extLst>
              </p:nvPr>
            </p:nvGraphicFramePr>
            <p:xfrm>
              <a:off x="2699792" y="2276255"/>
              <a:ext cx="720725" cy="450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98" name="Equation" r:id="rId5" imgW="406080" imgH="253800" progId="Equation.DSMT4">
                      <p:embed/>
                    </p:oleObj>
                  </mc:Choice>
                  <mc:Fallback>
                    <p:oleObj name="Equation" r:id="rId5" imgW="406080" imgH="253800" progId="Equation.DSMT4">
                      <p:embed/>
                      <p:pic>
                        <p:nvPicPr>
                          <p:cNvPr id="42" name="개체 4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699792" y="2276255"/>
                            <a:ext cx="720725" cy="4508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개체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8896131"/>
                  </p:ext>
                </p:extLst>
              </p:nvPr>
            </p:nvGraphicFramePr>
            <p:xfrm>
              <a:off x="5254917" y="1872236"/>
              <a:ext cx="1306513" cy="1258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99" name="Equation" r:id="rId7" imgW="736560" imgH="711000" progId="Equation.DSMT4">
                      <p:embed/>
                    </p:oleObj>
                  </mc:Choice>
                  <mc:Fallback>
                    <p:oleObj name="Equation" r:id="rId7" imgW="736560" imgH="711000" progId="Equation.DSMT4">
                      <p:embed/>
                      <p:pic>
                        <p:nvPicPr>
                          <p:cNvPr id="43" name="개체 4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254917" y="1872236"/>
                            <a:ext cx="1306513" cy="12588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개체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2747454"/>
                  </p:ext>
                </p:extLst>
              </p:nvPr>
            </p:nvGraphicFramePr>
            <p:xfrm>
              <a:off x="5164138" y="4725144"/>
              <a:ext cx="1528762" cy="1260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00" name="Equation" r:id="rId9" imgW="863280" imgH="711000" progId="Equation.DSMT4">
                      <p:embed/>
                    </p:oleObj>
                  </mc:Choice>
                  <mc:Fallback>
                    <p:oleObj name="Equation" r:id="rId9" imgW="863280" imgH="711000" progId="Equation.DSMT4">
                      <p:embed/>
                      <p:pic>
                        <p:nvPicPr>
                          <p:cNvPr id="44" name="개체 4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164138" y="4725144"/>
                            <a:ext cx="1528762" cy="12604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개체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4453848"/>
                  </p:ext>
                </p:extLst>
              </p:nvPr>
            </p:nvGraphicFramePr>
            <p:xfrm>
              <a:off x="2222500" y="5129956"/>
              <a:ext cx="1441450" cy="450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01" name="Equation" r:id="rId11" imgW="812520" imgH="253800" progId="Equation.DSMT4">
                      <p:embed/>
                    </p:oleObj>
                  </mc:Choice>
                  <mc:Fallback>
                    <p:oleObj name="Equation" r:id="rId11" imgW="812520" imgH="253800" progId="Equation.DSMT4">
                      <p:embed/>
                      <p:pic>
                        <p:nvPicPr>
                          <p:cNvPr id="45" name="개체 4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222500" y="5129956"/>
                            <a:ext cx="1441450" cy="4508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" name="TextBox 1"/>
              <p:cNvSpPr txBox="1"/>
              <p:nvPr/>
            </p:nvSpPr>
            <p:spPr>
              <a:xfrm>
                <a:off x="5076056" y="126876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rgbClr val="002060"/>
                    </a:solidFill>
                  </a:rPr>
                  <a:t>Homogeneous</a:t>
                </a:r>
                <a:endParaRPr lang="ko-KR" altLang="en-US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60054" y="126876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rgbClr val="002060"/>
                    </a:solidFill>
                  </a:rPr>
                  <a:t>Cartesian</a:t>
                </a:r>
                <a:endParaRPr lang="ko-KR" altLang="en-US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" name="직선 화살표 연결선 5"/>
              <p:cNvCxnSpPr/>
              <p:nvPr/>
            </p:nvCxnSpPr>
            <p:spPr>
              <a:xfrm>
                <a:off x="3840981" y="2501680"/>
                <a:ext cx="109105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 rot="10800000">
                <a:off x="3840980" y="5355926"/>
                <a:ext cx="109105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3582123" y="2310865"/>
              <a:ext cx="4223861" cy="2145447"/>
              <a:chOff x="2952456" y="2459233"/>
              <a:chExt cx="4223861" cy="2145447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952456" y="4167602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scale factor</a:t>
                </a:r>
              </a:p>
            </p:txBody>
          </p:sp>
          <p:graphicFrame>
            <p:nvGraphicFramePr>
              <p:cNvPr id="39" name="개체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7284830"/>
                  </p:ext>
                </p:extLst>
              </p:nvPr>
            </p:nvGraphicFramePr>
            <p:xfrm>
              <a:off x="5587055" y="2459233"/>
              <a:ext cx="1589262" cy="10897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02" name="Equation" r:id="rId13" imgW="1333440" imgH="914400" progId="Equation.DSMT4">
                      <p:embed/>
                    </p:oleObj>
                  </mc:Choice>
                  <mc:Fallback>
                    <p:oleObj name="Equation" r:id="rId13" imgW="1333440" imgH="914400" progId="Equation.DSMT4">
                      <p:embed/>
                      <p:pic>
                        <p:nvPicPr>
                          <p:cNvPr id="23" name="개체 2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5587055" y="2459233"/>
                            <a:ext cx="1589262" cy="108977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1" name="그룹 40"/>
              <p:cNvGrpSpPr/>
              <p:nvPr/>
            </p:nvGrpSpPr>
            <p:grpSpPr>
              <a:xfrm>
                <a:off x="3222253" y="3296383"/>
                <a:ext cx="261765" cy="820074"/>
                <a:chOff x="3344058" y="2237978"/>
                <a:chExt cx="261765" cy="820074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344058" y="2237978"/>
                  <a:ext cx="261765" cy="26176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3474940" y="2499743"/>
                  <a:ext cx="0" cy="55830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42" name="개체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8086575"/>
                  </p:ext>
                </p:extLst>
              </p:nvPr>
            </p:nvGraphicFramePr>
            <p:xfrm>
              <a:off x="4040975" y="4061755"/>
              <a:ext cx="1035050" cy="542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03" name="Equation" r:id="rId15" imgW="482400" imgH="253800" progId="Equation.DSMT4">
                      <p:embed/>
                    </p:oleObj>
                  </mc:Choice>
                  <mc:Fallback>
                    <p:oleObj name="Equation" r:id="rId15" imgW="482400" imgH="253800" progId="Equation.DSMT4">
                      <p:embed/>
                      <p:pic>
                        <p:nvPicPr>
                          <p:cNvPr id="8" name="개체 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040975" y="4061755"/>
                            <a:ext cx="1035050" cy="5429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2331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at infinity can be represented using finite coordinates</a:t>
            </a:r>
          </a:p>
          <a:p>
            <a:pPr marL="0" indent="0">
              <a:buNone/>
            </a:pP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b="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100" b="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Homogeneous Coordinates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487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Projective Geometry &amp; Transformations of 2D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152446"/>
            <a:ext cx="3839112" cy="183197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789" y="2019805"/>
            <a:ext cx="3955739" cy="2201283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263650" y="4764881"/>
            <a:ext cx="6616700" cy="968375"/>
            <a:chOff x="1552575" y="4759325"/>
            <a:chExt cx="6616700" cy="968375"/>
          </a:xfrm>
        </p:grpSpPr>
        <p:graphicFrame>
          <p:nvGraphicFramePr>
            <p:cNvPr id="14" name="개체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8489937"/>
                </p:ext>
              </p:extLst>
            </p:nvPr>
          </p:nvGraphicFramePr>
          <p:xfrm>
            <a:off x="1552575" y="4759325"/>
            <a:ext cx="6616700" cy="968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6" name="Equation" r:id="rId6" imgW="4520880" imgH="660240" progId="Equation.DSMT4">
                    <p:embed/>
                  </p:oleObj>
                </mc:Choice>
                <mc:Fallback>
                  <p:oleObj name="Equation" r:id="rId6" imgW="4520880" imgH="660240" progId="Equation.DSMT4">
                    <p:embed/>
                    <p:pic>
                      <p:nvPicPr>
                        <p:cNvPr id="14" name="개체 1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52575" y="4759325"/>
                          <a:ext cx="6616700" cy="968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오른쪽 화살표 10"/>
            <p:cNvSpPr/>
            <p:nvPr/>
          </p:nvSpPr>
          <p:spPr>
            <a:xfrm>
              <a:off x="4716016" y="4941168"/>
              <a:ext cx="1296144" cy="21602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8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11276</TotalTime>
  <Words>1008</Words>
  <Application>Microsoft Office PowerPoint</Application>
  <PresentationFormat>화면 슬라이드 쇼(4:3)</PresentationFormat>
  <Paragraphs>436</Paragraphs>
  <Slides>25</Slides>
  <Notes>21</Notes>
  <HiddenSlides>4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Cambria Math</vt:lpstr>
      <vt:lpstr>Times New Roman</vt:lpstr>
      <vt:lpstr>Arial</vt:lpstr>
      <vt:lpstr>굴림</vt:lpstr>
      <vt:lpstr>Wingdings</vt:lpstr>
      <vt:lpstr>Verdana</vt:lpstr>
      <vt:lpstr>맑은 고딕</vt:lpstr>
      <vt:lpstr>Office 테마</vt:lpstr>
      <vt:lpstr>Equation</vt:lpstr>
      <vt:lpstr>PowerPoint 프레젠테이션</vt:lpstr>
      <vt:lpstr>Table of Contents</vt:lpstr>
      <vt:lpstr>2. Projective Geometry and Transformations of 2D</vt:lpstr>
      <vt:lpstr>PowerPoint 프레젠테이션</vt:lpstr>
      <vt:lpstr>PowerPoint 프레젠테이션</vt:lpstr>
      <vt:lpstr>PowerPoint 프레젠테이션</vt:lpstr>
      <vt:lpstr>Homogeneous Coordinates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Equivalence Class</vt:lpstr>
      <vt:lpstr>PowerPoint 프레젠테이션</vt:lpstr>
      <vt:lpstr>Line and points</vt:lpstr>
      <vt:lpstr>Ideal points and the line at infinity</vt:lpstr>
      <vt:lpstr>PowerPoint 프레젠테이션</vt:lpstr>
      <vt:lpstr>PowerPoint 프레젠테이션</vt:lpstr>
      <vt:lpstr>PowerPoint 프레젠테이션</vt:lpstr>
      <vt:lpstr>Conics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Jinbeum</dc:creator>
  <cp:lastModifiedBy>sohee</cp:lastModifiedBy>
  <cp:revision>387</cp:revision>
  <cp:lastPrinted>2014-01-22T13:23:15Z</cp:lastPrinted>
  <dcterms:created xsi:type="dcterms:W3CDTF">2013-07-17T07:04:41Z</dcterms:created>
  <dcterms:modified xsi:type="dcterms:W3CDTF">2019-03-27T10:24:38Z</dcterms:modified>
</cp:coreProperties>
</file>