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ECF6A-87FE-4A00-BBB6-AD2F29B088C5}" v="89" dt="2021-12-09T13:48:41.477"/>
    <p1510:client id="{8B5F2D7F-F7E0-49B5-B39C-BC28872BFDD1}" v="438" dt="2021-12-09T12:44:49.142"/>
    <p1510:client id="{D36D5871-3F1D-45C9-8EA7-2E7FF3AE7168}" v="18" dt="2021-12-09T14:16:53.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varScale="1">
        <p:scale>
          <a:sx n="71" d="100"/>
          <a:sy n="71" d="100"/>
        </p:scale>
        <p:origin x="66" y="7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12/9/2021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5421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22251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030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985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17297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2482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12/9/2021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07534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875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12/9/2021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54665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5363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12/9/2021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3091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12/9/2021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66734420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0" r:id="rId6"/>
    <p:sldLayoutId id="2147483745"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jollofswap.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4513EC4-EF9B-467A-BC21-6EB6357BF9E2}"/>
              </a:ext>
            </a:extLst>
          </p:cNvPr>
          <p:cNvPicPr>
            <a:picLocks noChangeAspect="1"/>
          </p:cNvPicPr>
          <p:nvPr/>
        </p:nvPicPr>
        <p:blipFill rotWithShape="1">
          <a:blip r:embed="rId2"/>
          <a:srcRect t="8915" r="2" b="22835"/>
          <a:stretch/>
        </p:blipFill>
        <p:spPr>
          <a:xfrm>
            <a:off x="-2" y="10"/>
            <a:ext cx="8668512" cy="6857990"/>
          </a:xfrm>
          <a:prstGeom prst="rect">
            <a:avLst/>
          </a:prstGeom>
        </p:spPr>
      </p:pic>
      <p:sp>
        <p:nvSpPr>
          <p:cNvPr id="7"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7848600" y="1122363"/>
            <a:ext cx="4023360" cy="1392588"/>
          </a:xfrm>
        </p:spPr>
        <p:txBody>
          <a:bodyPr anchor="b">
            <a:normAutofit/>
          </a:bodyPr>
          <a:lstStyle/>
          <a:p>
            <a:r>
              <a:rPr lang="en-US" sz="4800" dirty="0">
                <a:cs typeface="Calibri Light"/>
              </a:rPr>
              <a:t>Jollof Swap</a:t>
            </a:r>
            <a:endParaRPr lang="en-US" sz="4800" dirty="0"/>
          </a:p>
        </p:txBody>
      </p:sp>
      <p:sp>
        <p:nvSpPr>
          <p:cNvPr id="3" name="Subtitle 2"/>
          <p:cNvSpPr>
            <a:spLocks noGrp="1"/>
          </p:cNvSpPr>
          <p:nvPr>
            <p:ph type="subTitle" idx="1"/>
          </p:nvPr>
        </p:nvSpPr>
        <p:spPr>
          <a:xfrm>
            <a:off x="7848600" y="2730696"/>
            <a:ext cx="4023360" cy="1740103"/>
          </a:xfrm>
        </p:spPr>
        <p:txBody>
          <a:bodyPr vert="horz" lIns="91440" tIns="45720" rIns="91440" bIns="45720" rtlCol="0" anchor="t">
            <a:noAutofit/>
          </a:bodyPr>
          <a:lstStyle/>
          <a:p>
            <a:r>
              <a:rPr lang="en-US" dirty="0">
                <a:cs typeface="Calibri"/>
              </a:rPr>
              <a:t>A Decentralized Exchange on the </a:t>
            </a:r>
            <a:r>
              <a:rPr lang="en-US" dirty="0" err="1">
                <a:cs typeface="Calibri"/>
              </a:rPr>
              <a:t>Findora</a:t>
            </a:r>
            <a:r>
              <a:rPr lang="en-US" dirty="0">
                <a:cs typeface="Calibri"/>
              </a:rPr>
              <a:t> Blockchain</a:t>
            </a:r>
            <a:endParaRPr lang="en-US"/>
          </a:p>
        </p:txBody>
      </p:sp>
      <p:sp>
        <p:nvSpPr>
          <p:cNvPr id="8"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ubtitle 2">
            <a:extLst>
              <a:ext uri="{FF2B5EF4-FFF2-40B4-BE49-F238E27FC236}">
                <a16:creationId xmlns:a16="http://schemas.microsoft.com/office/drawing/2014/main" id="{AA11A8B0-404B-4EC2-85E5-E0F51C22C40F}"/>
              </a:ext>
            </a:extLst>
          </p:cNvPr>
          <p:cNvSpPr txBox="1">
            <a:spLocks/>
          </p:cNvSpPr>
          <p:nvPr/>
        </p:nvSpPr>
        <p:spPr>
          <a:xfrm>
            <a:off x="6764548" y="4694643"/>
            <a:ext cx="5245435" cy="1740103"/>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cs typeface="Calibri"/>
                <a:hlinkClick r:id="rId3"/>
              </a:rPr>
              <a:t>www.jollofswap.com</a:t>
            </a:r>
            <a:endParaRPr lang="en-US">
              <a:cs typeface="Calibri"/>
            </a:endParaRPr>
          </a:p>
          <a:p>
            <a:r>
              <a:rPr lang="en-US" dirty="0">
                <a:ea typeface="+mn-lt"/>
                <a:cs typeface="+mn-lt"/>
              </a:rPr>
              <a:t>https://github.com/JollofSwap</a:t>
            </a:r>
          </a:p>
        </p:txBody>
      </p:sp>
    </p:spTree>
    <p:extLst>
      <p:ext uri="{BB962C8B-B14F-4D97-AF65-F5344CB8AC3E}">
        <p14:creationId xmlns:p14="http://schemas.microsoft.com/office/powerpoint/2010/main" val="252659361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3">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19FCBA4C-771E-47AB-8761-97F5C80FCA1A}"/>
              </a:ext>
            </a:extLst>
          </p:cNvPr>
          <p:cNvPicPr>
            <a:picLocks noChangeAspect="1"/>
          </p:cNvPicPr>
          <p:nvPr/>
        </p:nvPicPr>
        <p:blipFill rotWithShape="1">
          <a:blip r:embed="rId2"/>
          <a:srcRect/>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40000"/>
                </a:schemeClr>
              </a:gs>
              <a:gs pos="100000">
                <a:schemeClr val="tx1">
                  <a:alpha val="8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BD0E6-D174-4139-9DDD-FDE26171A793}"/>
              </a:ext>
            </a:extLst>
          </p:cNvPr>
          <p:cNvSpPr>
            <a:spLocks noGrp="1"/>
          </p:cNvSpPr>
          <p:nvPr>
            <p:ph type="title"/>
          </p:nvPr>
        </p:nvSpPr>
        <p:spPr>
          <a:xfrm>
            <a:off x="2103121" y="5187248"/>
            <a:ext cx="7985759" cy="868823"/>
          </a:xfrm>
        </p:spPr>
        <p:txBody>
          <a:bodyPr vert="horz" lIns="91440" tIns="45720" rIns="91440" bIns="45720" rtlCol="0" anchor="b">
            <a:normAutofit/>
          </a:bodyPr>
          <a:lstStyle/>
          <a:p>
            <a:pPr algn="ctr"/>
            <a:r>
              <a:rPr lang="en-US" sz="3400">
                <a:solidFill>
                  <a:schemeClr val="bg1"/>
                </a:solidFill>
              </a:rPr>
              <a:t>THE NEED FOR A DEX ON FINDORA</a:t>
            </a:r>
          </a:p>
        </p:txBody>
      </p:sp>
    </p:spTree>
    <p:extLst>
      <p:ext uri="{BB962C8B-B14F-4D97-AF65-F5344CB8AC3E}">
        <p14:creationId xmlns:p14="http://schemas.microsoft.com/office/powerpoint/2010/main" val="189693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0192A-0EF6-4BEE-9D22-E9E843AA2624}"/>
              </a:ext>
            </a:extLst>
          </p:cNvPr>
          <p:cNvSpPr>
            <a:spLocks noGrp="1"/>
          </p:cNvSpPr>
          <p:nvPr>
            <p:ph idx="1"/>
          </p:nvPr>
        </p:nvSpPr>
        <p:spPr>
          <a:xfrm>
            <a:off x="1115568" y="738364"/>
            <a:ext cx="10168128" cy="5433836"/>
          </a:xfrm>
        </p:spPr>
        <p:txBody>
          <a:bodyPr vert="horz" lIns="91440" tIns="45720" rIns="91440" bIns="45720" rtlCol="0" anchor="t">
            <a:normAutofit/>
          </a:bodyPr>
          <a:lstStyle/>
          <a:p>
            <a:r>
              <a:rPr lang="en-US" dirty="0">
                <a:ea typeface="+mn-lt"/>
                <a:cs typeface="+mn-lt"/>
              </a:rPr>
              <a:t>A decentralized exchange (DEX) is a cryptocurrency exchange that operates in a decentralized manner, without the need for a centralized authority. </a:t>
            </a:r>
          </a:p>
          <a:p>
            <a:r>
              <a:rPr lang="en-US" dirty="0">
                <a:ea typeface="+mn-lt"/>
                <a:cs typeface="+mn-lt"/>
              </a:rPr>
              <a:t>Decentralized exchanges are operated by code and allow peer-to-peer trading of cryptocurrencies. They are generally non-custodial, meaning you hold the private keys to your wallets. Your assets remain your responsibility. </a:t>
            </a:r>
          </a:p>
          <a:p>
            <a:r>
              <a:rPr lang="en-US" dirty="0" err="1">
                <a:ea typeface="+mn-lt"/>
                <a:cs typeface="+mn-lt"/>
              </a:rPr>
              <a:t>Findora</a:t>
            </a:r>
            <a:r>
              <a:rPr lang="en-US" dirty="0">
                <a:ea typeface="+mn-lt"/>
                <a:cs typeface="+mn-lt"/>
              </a:rPr>
              <a:t> Privacy Feature.</a:t>
            </a:r>
          </a:p>
        </p:txBody>
      </p:sp>
    </p:spTree>
    <p:extLst>
      <p:ext uri="{BB962C8B-B14F-4D97-AF65-F5344CB8AC3E}">
        <p14:creationId xmlns:p14="http://schemas.microsoft.com/office/powerpoint/2010/main" val="657569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2" descr="Diagram&#10;&#10;Description automatically generated">
            <a:extLst>
              <a:ext uri="{FF2B5EF4-FFF2-40B4-BE49-F238E27FC236}">
                <a16:creationId xmlns:a16="http://schemas.microsoft.com/office/drawing/2014/main" id="{4805C749-ED31-4401-9872-88EF45BAD46F}"/>
              </a:ext>
            </a:extLst>
          </p:cNvPr>
          <p:cNvPicPr>
            <a:picLocks noChangeAspect="1"/>
          </p:cNvPicPr>
          <p:nvPr/>
        </p:nvPicPr>
        <p:blipFill rotWithShape="1">
          <a:blip r:embed="rId2"/>
          <a:srcRect r="5081" b="1"/>
          <a:stretch/>
        </p:blipFill>
        <p:spPr>
          <a:xfrm>
            <a:off x="352751" y="302429"/>
            <a:ext cx="11550506" cy="6053920"/>
          </a:xfrm>
          <a:prstGeom prst="rect">
            <a:avLst/>
          </a:prstGeom>
        </p:spPr>
      </p:pic>
      <p:sp>
        <p:nvSpPr>
          <p:cNvPr id="11" name="Rectangle 10">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696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0496-6770-41F4-B2AC-F63874B64601}"/>
              </a:ext>
            </a:extLst>
          </p:cNvPr>
          <p:cNvSpPr>
            <a:spLocks noGrp="1"/>
          </p:cNvSpPr>
          <p:nvPr>
            <p:ph type="title"/>
          </p:nvPr>
        </p:nvSpPr>
        <p:spPr/>
        <p:txBody>
          <a:bodyPr/>
          <a:lstStyle/>
          <a:p>
            <a:r>
              <a:rPr lang="en-US" dirty="0"/>
              <a:t>Future Upgrades</a:t>
            </a:r>
          </a:p>
        </p:txBody>
      </p:sp>
      <p:sp>
        <p:nvSpPr>
          <p:cNvPr id="3" name="Content Placeholder 2">
            <a:extLst>
              <a:ext uri="{FF2B5EF4-FFF2-40B4-BE49-F238E27FC236}">
                <a16:creationId xmlns:a16="http://schemas.microsoft.com/office/drawing/2014/main" id="{8A24037A-8D58-447B-AF29-F6F416B16422}"/>
              </a:ext>
            </a:extLst>
          </p:cNvPr>
          <p:cNvSpPr>
            <a:spLocks noGrp="1"/>
          </p:cNvSpPr>
          <p:nvPr>
            <p:ph idx="1"/>
          </p:nvPr>
        </p:nvSpPr>
        <p:spPr/>
        <p:txBody>
          <a:bodyPr vert="horz" lIns="91440" tIns="45720" rIns="91440" bIns="45720" rtlCol="0" anchor="t">
            <a:normAutofit/>
          </a:bodyPr>
          <a:lstStyle/>
          <a:p>
            <a:r>
              <a:rPr lang="en-US" dirty="0">
                <a:ea typeface="+mn-lt"/>
                <a:cs typeface="+mn-lt"/>
              </a:rPr>
              <a:t> is a decentralized protocol dedicated to bringing automatic asset allocation and aggregation to the interest-bearing </a:t>
            </a:r>
            <a:r>
              <a:rPr lang="en-US">
                <a:ea typeface="+mn-lt"/>
                <a:cs typeface="+mn-lt"/>
              </a:rPr>
              <a:t>tokens economy. This protocol bundles crypto-assets (FRA, </a:t>
            </a:r>
            <a:r>
              <a:rPr lang="en-US" dirty="0">
                <a:ea typeface="+mn-lt"/>
                <a:cs typeface="+mn-lt"/>
              </a:rPr>
              <a:t>WBTC, and </a:t>
            </a:r>
            <a:r>
              <a:rPr lang="en-US" dirty="0" err="1">
                <a:ea typeface="+mn-lt"/>
                <a:cs typeface="+mn-lt"/>
              </a:rPr>
              <a:t>stablecoins</a:t>
            </a:r>
            <a:r>
              <a:rPr lang="en-US" dirty="0">
                <a:ea typeface="+mn-lt"/>
                <a:cs typeface="+mn-lt"/>
              </a:rPr>
              <a:t>) into tokenized baskets that are programmed to automatically rebalance funds according to different management strategies.</a:t>
            </a:r>
            <a:endParaRPr lang="en-US" dirty="0"/>
          </a:p>
        </p:txBody>
      </p:sp>
    </p:spTree>
    <p:extLst>
      <p:ext uri="{BB962C8B-B14F-4D97-AF65-F5344CB8AC3E}">
        <p14:creationId xmlns:p14="http://schemas.microsoft.com/office/powerpoint/2010/main" val="351505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BD1C-0C02-4BAF-BD4F-98FCC3BDA04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399DE5D-DE9B-4B51-A0AE-9D0344C620AD}"/>
              </a:ext>
            </a:extLst>
          </p:cNvPr>
          <p:cNvSpPr>
            <a:spLocks noGrp="1"/>
          </p:cNvSpPr>
          <p:nvPr>
            <p:ph idx="1"/>
          </p:nvPr>
        </p:nvSpPr>
        <p:spPr/>
        <p:txBody>
          <a:bodyPr vert="horz" lIns="91440" tIns="45720" rIns="91440" bIns="45720" rtlCol="0" anchor="t">
            <a:normAutofit/>
          </a:bodyPr>
          <a:lstStyle/>
          <a:p>
            <a:r>
              <a:rPr lang="en-US" sz="1200" dirty="0">
                <a:ea typeface="+mn-lt"/>
                <a:cs typeface="+mn-lt"/>
              </a:rPr>
              <a:t>Hayden Adams. 2018. </a:t>
            </a:r>
            <a:r>
              <a:rPr lang="en-US" sz="1200">
                <a:ea typeface="+mn-lt"/>
                <a:cs typeface="+mn-lt"/>
              </a:rPr>
              <a:t>url: https</a:t>
            </a:r>
            <a:r>
              <a:rPr lang="en-US" sz="1200" dirty="0">
                <a:ea typeface="+mn-lt"/>
                <a:cs typeface="+mn-lt"/>
              </a:rPr>
              <a:t>://hackmd.io/@477aQ9OrQTCbVR3fq1Qzxg/HJ9jLsfTz? type=view.</a:t>
            </a:r>
          </a:p>
          <a:p>
            <a:r>
              <a:rPr lang="en-US" sz="1200" dirty="0">
                <a:ea typeface="+mn-lt"/>
                <a:cs typeface="+mn-lt"/>
              </a:rPr>
              <a:t>Fabian </a:t>
            </a:r>
            <a:r>
              <a:rPr lang="en-US" sz="1200" dirty="0" err="1">
                <a:ea typeface="+mn-lt"/>
                <a:cs typeface="+mn-lt"/>
              </a:rPr>
              <a:t>Vogelsteller</a:t>
            </a:r>
            <a:r>
              <a:rPr lang="en-US" sz="1200" dirty="0">
                <a:ea typeface="+mn-lt"/>
                <a:cs typeface="+mn-lt"/>
              </a:rPr>
              <a:t> and Vitalik Buterin. Nov. 2015. </a:t>
            </a:r>
            <a:r>
              <a:rPr lang="en-US" sz="1200">
                <a:ea typeface="+mn-lt"/>
                <a:cs typeface="+mn-lt"/>
              </a:rPr>
              <a:t>url: https://eips.ethereum. org/EIPS/eip-20.</a:t>
            </a:r>
          </a:p>
        </p:txBody>
      </p:sp>
    </p:spTree>
    <p:extLst>
      <p:ext uri="{BB962C8B-B14F-4D97-AF65-F5344CB8AC3E}">
        <p14:creationId xmlns:p14="http://schemas.microsoft.com/office/powerpoint/2010/main" val="2643755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B9FD-4519-4AE0-88D3-987A0A01DE7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394252F-0ACA-4211-8DFB-310B376FD313}"/>
              </a:ext>
            </a:extLst>
          </p:cNvPr>
          <p:cNvSpPr>
            <a:spLocks noGrp="1"/>
          </p:cNvSpPr>
          <p:nvPr>
            <p:ph idx="1"/>
          </p:nvPr>
        </p:nvSpPr>
        <p:spPr>
          <a:xfrm>
            <a:off x="1115568" y="1615383"/>
            <a:ext cx="10168128" cy="4556817"/>
          </a:xfrm>
        </p:spPr>
        <p:txBody>
          <a:bodyPr vert="horz" lIns="91440" tIns="45720" rIns="91440" bIns="45720" rtlCol="0" anchor="t">
            <a:normAutofit/>
          </a:bodyPr>
          <a:lstStyle/>
          <a:p>
            <a:pPr marL="0" indent="0">
              <a:buNone/>
            </a:pPr>
            <a:r>
              <a:rPr lang="en-US" dirty="0">
                <a:ea typeface="+mn-lt"/>
                <a:cs typeface="+mn-lt"/>
              </a:rPr>
              <a:t>Jollof Swap is an on-chain system of smart contracts on the </a:t>
            </a:r>
            <a:r>
              <a:rPr lang="en-US" dirty="0" err="1">
                <a:ea typeface="+mn-lt"/>
                <a:cs typeface="+mn-lt"/>
              </a:rPr>
              <a:t>Findora</a:t>
            </a:r>
            <a:r>
              <a:rPr lang="en-US" dirty="0">
                <a:ea typeface="+mn-lt"/>
                <a:cs typeface="+mn-lt"/>
              </a:rPr>
              <a:t> blockchain, implementing an automated liquidity protocol based on a “constant product formula”. Each pair stores pooled reserves of two assets, and provides liquidity for those two assets, maintaining the invariant that the product of the reserves cannot decrease. Traders pay a 30-basis-point fee on trades, which goes to liquidity providers. The contracts are non-upgradeable.</a:t>
            </a:r>
            <a:endParaRPr lang="en-US" dirty="0"/>
          </a:p>
        </p:txBody>
      </p:sp>
    </p:spTree>
    <p:extLst>
      <p:ext uri="{BB962C8B-B14F-4D97-AF65-F5344CB8AC3E}">
        <p14:creationId xmlns:p14="http://schemas.microsoft.com/office/powerpoint/2010/main" val="3380927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71E0BD-A758-4D4A-ABCD-5374DF93475E}"/>
              </a:ext>
            </a:extLst>
          </p:cNvPr>
          <p:cNvSpPr>
            <a:spLocks noGrp="1"/>
          </p:cNvSpPr>
          <p:nvPr>
            <p:ph idx="1"/>
          </p:nvPr>
        </p:nvSpPr>
        <p:spPr>
          <a:xfrm>
            <a:off x="1115568" y="767119"/>
            <a:ext cx="10168128" cy="5405081"/>
          </a:xfrm>
        </p:spPr>
        <p:txBody>
          <a:bodyPr vert="horz" lIns="91440" tIns="45720" rIns="91440" bIns="45720" rtlCol="0" anchor="t">
            <a:normAutofit/>
          </a:bodyPr>
          <a:lstStyle/>
          <a:p>
            <a:r>
              <a:rPr lang="en-US" dirty="0">
                <a:ea typeface="+mn-lt"/>
                <a:cs typeface="+mn-lt"/>
              </a:rPr>
              <a:t>Most significantly, it enables the creation of arbitrary ERC20/ERC20 pairs. </a:t>
            </a:r>
          </a:p>
          <a:p>
            <a:r>
              <a:rPr lang="en-US" dirty="0">
                <a:ea typeface="+mn-lt"/>
                <a:cs typeface="+mn-lt"/>
              </a:rPr>
              <a:t>It also provides a hardened price oracle that accumulates the relative price of the two assets at the beginning of each block. This allows other contracts on </a:t>
            </a:r>
            <a:r>
              <a:rPr lang="en-US" dirty="0" err="1">
                <a:ea typeface="+mn-lt"/>
                <a:cs typeface="+mn-lt"/>
              </a:rPr>
              <a:t>Findora</a:t>
            </a:r>
            <a:r>
              <a:rPr lang="en-US" dirty="0">
                <a:ea typeface="+mn-lt"/>
                <a:cs typeface="+mn-lt"/>
              </a:rPr>
              <a:t> to estimate the average price for the two assets over arbitrary intervals.</a:t>
            </a:r>
          </a:p>
          <a:p>
            <a:r>
              <a:rPr lang="en-US" dirty="0">
                <a:ea typeface="+mn-lt"/>
                <a:cs typeface="+mn-lt"/>
              </a:rPr>
              <a:t>Finally, it enables “flash swaps” where users can receive assets freely and use them elsewhere on the chain, only paying for (or returning) those assets at the end of the transaction.</a:t>
            </a:r>
            <a:endParaRPr lang="en-US"/>
          </a:p>
        </p:txBody>
      </p:sp>
    </p:spTree>
    <p:extLst>
      <p:ext uri="{BB962C8B-B14F-4D97-AF65-F5344CB8AC3E}">
        <p14:creationId xmlns:p14="http://schemas.microsoft.com/office/powerpoint/2010/main" val="2778667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5E1C1-DCF9-4FAE-968B-109348675B6E}"/>
              </a:ext>
            </a:extLst>
          </p:cNvPr>
          <p:cNvSpPr>
            <a:spLocks noGrp="1"/>
          </p:cNvSpPr>
          <p:nvPr>
            <p:ph type="title"/>
          </p:nvPr>
        </p:nvSpPr>
        <p:spPr>
          <a:xfrm>
            <a:off x="612648" y="1078992"/>
            <a:ext cx="6268770" cy="903589"/>
          </a:xfrm>
        </p:spPr>
        <p:txBody>
          <a:bodyPr anchor="b">
            <a:normAutofit/>
          </a:bodyPr>
          <a:lstStyle/>
          <a:p>
            <a:r>
              <a:rPr lang="en-US" sz="5200" dirty="0"/>
              <a:t>WHY JOLLOF?</a:t>
            </a:r>
          </a:p>
        </p:txBody>
      </p:sp>
      <p:sp>
        <p:nvSpPr>
          <p:cNvPr id="11"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550B415-BABF-4FD5-AC33-0DBF3A6E016A}"/>
              </a:ext>
            </a:extLst>
          </p:cNvPr>
          <p:cNvSpPr>
            <a:spLocks noGrp="1"/>
          </p:cNvSpPr>
          <p:nvPr>
            <p:ph idx="1"/>
          </p:nvPr>
        </p:nvSpPr>
        <p:spPr>
          <a:xfrm>
            <a:off x="615458" y="2248792"/>
            <a:ext cx="6268770" cy="3932552"/>
          </a:xfrm>
        </p:spPr>
        <p:txBody>
          <a:bodyPr vert="horz" lIns="91440" tIns="45720" rIns="91440" bIns="45720" rtlCol="0" anchor="t">
            <a:noAutofit/>
          </a:bodyPr>
          <a:lstStyle/>
          <a:p>
            <a:r>
              <a:rPr lang="en-US" dirty="0">
                <a:ea typeface="+mn-lt"/>
                <a:cs typeface="+mn-lt"/>
              </a:rPr>
              <a:t>Jollof, or jollof rice, is a rice dish from West Africa. The dish is typically made with long-grain rice, tomatoes, onions, spices, vegetables and meat in a single pot, although its ingredients and preparation methods vary across different regions.</a:t>
            </a:r>
            <a:endParaRPr lang="en-US" dirty="0"/>
          </a:p>
        </p:txBody>
      </p:sp>
      <p:pic>
        <p:nvPicPr>
          <p:cNvPr id="4" name="Picture 4" descr="A picture containing food, dish, container, Spanish rice&#10;&#10;Description automatically generated">
            <a:extLst>
              <a:ext uri="{FF2B5EF4-FFF2-40B4-BE49-F238E27FC236}">
                <a16:creationId xmlns:a16="http://schemas.microsoft.com/office/drawing/2014/main" id="{817BD10D-13A4-41CC-A021-7E160A84FAE7}"/>
              </a:ext>
            </a:extLst>
          </p:cNvPr>
          <p:cNvPicPr>
            <a:picLocks noChangeAspect="1"/>
          </p:cNvPicPr>
          <p:nvPr/>
        </p:nvPicPr>
        <p:blipFill rotWithShape="1">
          <a:blip r:embed="rId2"/>
          <a:srcRect l="1245" r="279"/>
          <a:stretch/>
        </p:blipFill>
        <p:spPr>
          <a:xfrm>
            <a:off x="7684006" y="10"/>
            <a:ext cx="4507993" cy="6857990"/>
          </a:xfrm>
          <a:prstGeom prst="rect">
            <a:avLst/>
          </a:prstGeom>
        </p:spPr>
      </p:pic>
    </p:spTree>
    <p:extLst>
      <p:ext uri="{BB962C8B-B14F-4D97-AF65-F5344CB8AC3E}">
        <p14:creationId xmlns:p14="http://schemas.microsoft.com/office/powerpoint/2010/main" val="409511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240127-DE6A-41F6-96B0-4EC363759F72}"/>
              </a:ext>
            </a:extLst>
          </p:cNvPr>
          <p:cNvSpPr>
            <a:spLocks noGrp="1"/>
          </p:cNvSpPr>
          <p:nvPr>
            <p:ph idx="1"/>
          </p:nvPr>
        </p:nvSpPr>
        <p:spPr>
          <a:xfrm>
            <a:off x="1115568" y="1716024"/>
            <a:ext cx="10168128" cy="4456176"/>
          </a:xfrm>
        </p:spPr>
        <p:txBody>
          <a:bodyPr vert="horz" lIns="91440" tIns="45720" rIns="91440" bIns="45720" rtlCol="0" anchor="t">
            <a:normAutofit/>
          </a:bodyPr>
          <a:lstStyle/>
          <a:p>
            <a:r>
              <a:rPr lang="en-US" dirty="0">
                <a:ea typeface="+mn-lt"/>
                <a:cs typeface="+mn-lt"/>
              </a:rPr>
              <a:t>Jollof Swap allows liquidity providers to create pair contracts for any two token. A proliferation of pairs between arbitrary ERC-20s could make it somewhat more difficult to find the best path to trade a particular pair, but routing can be handled at a higher layer (either off-chain or through an on-chain router or aggregator). </a:t>
            </a:r>
            <a:endParaRPr lang="en-US"/>
          </a:p>
        </p:txBody>
      </p:sp>
    </p:spTree>
    <p:extLst>
      <p:ext uri="{BB962C8B-B14F-4D97-AF65-F5344CB8AC3E}">
        <p14:creationId xmlns:p14="http://schemas.microsoft.com/office/powerpoint/2010/main" val="29145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89F18-3B08-41AC-B55A-8766AB9A2089}"/>
              </a:ext>
            </a:extLst>
          </p:cNvPr>
          <p:cNvSpPr>
            <a:spLocks noGrp="1"/>
          </p:cNvSpPr>
          <p:nvPr>
            <p:ph idx="1"/>
          </p:nvPr>
        </p:nvSpPr>
        <p:spPr>
          <a:xfrm>
            <a:off x="1014926" y="723986"/>
            <a:ext cx="10168128" cy="3694176"/>
          </a:xfrm>
        </p:spPr>
        <p:txBody>
          <a:bodyPr vert="horz" lIns="91440" tIns="45720" rIns="91440" bIns="45720" rtlCol="0" anchor="t">
            <a:normAutofit/>
          </a:bodyPr>
          <a:lstStyle/>
          <a:p>
            <a:r>
              <a:rPr lang="en-US" dirty="0">
                <a:ea typeface="+mn-lt"/>
                <a:cs typeface="+mn-lt"/>
              </a:rPr>
              <a:t>Jollof Swap improves this oracle functionality by measuring and recording the price before the first trade of each block (or equivalently, after the last trade of the previous block). This price is more difficult to manipulate than prices during a block.</a:t>
            </a:r>
            <a:endParaRPr lang="en-US" dirty="0"/>
          </a:p>
        </p:txBody>
      </p:sp>
    </p:spTree>
    <p:extLst>
      <p:ext uri="{BB962C8B-B14F-4D97-AF65-F5344CB8AC3E}">
        <p14:creationId xmlns:p14="http://schemas.microsoft.com/office/powerpoint/2010/main" val="114153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8681-8A6E-47FB-ACA3-CEE22823DE86}"/>
              </a:ext>
            </a:extLst>
          </p:cNvPr>
          <p:cNvSpPr>
            <a:spLocks noGrp="1"/>
          </p:cNvSpPr>
          <p:nvPr>
            <p:ph type="title"/>
          </p:nvPr>
        </p:nvSpPr>
        <p:spPr/>
        <p:txBody>
          <a:bodyPr/>
          <a:lstStyle/>
          <a:p>
            <a:r>
              <a:rPr lang="en-US">
                <a:ea typeface="+mj-lt"/>
                <a:cs typeface="+mj-lt"/>
              </a:rPr>
              <a:t>Protocol fee</a:t>
            </a:r>
            <a:endParaRPr lang="en-US"/>
          </a:p>
        </p:txBody>
      </p:sp>
      <p:sp>
        <p:nvSpPr>
          <p:cNvPr id="3" name="Content Placeholder 2">
            <a:extLst>
              <a:ext uri="{FF2B5EF4-FFF2-40B4-BE49-F238E27FC236}">
                <a16:creationId xmlns:a16="http://schemas.microsoft.com/office/drawing/2014/main" id="{5D7002D0-C415-441B-A6EB-CF282B242D3C}"/>
              </a:ext>
            </a:extLst>
          </p:cNvPr>
          <p:cNvSpPr>
            <a:spLocks noGrp="1"/>
          </p:cNvSpPr>
          <p:nvPr>
            <p:ph idx="1"/>
          </p:nvPr>
        </p:nvSpPr>
        <p:spPr>
          <a:xfrm>
            <a:off x="1115568" y="2003572"/>
            <a:ext cx="10168128" cy="4168628"/>
          </a:xfrm>
        </p:spPr>
        <p:txBody>
          <a:bodyPr vert="horz" lIns="91440" tIns="45720" rIns="91440" bIns="45720" rtlCol="0" anchor="t">
            <a:normAutofit/>
          </a:bodyPr>
          <a:lstStyle/>
          <a:p>
            <a:r>
              <a:rPr lang="en-US" dirty="0">
                <a:ea typeface="+mn-lt"/>
                <a:cs typeface="+mn-lt"/>
              </a:rPr>
              <a:t>Jollof Swap includes a 0.05% protocol fee that can be turned on and off. If turned on, this fee would be sent to a </a:t>
            </a:r>
            <a:r>
              <a:rPr lang="en-US" dirty="0" err="1">
                <a:ea typeface="+mn-lt"/>
                <a:cs typeface="+mn-lt"/>
              </a:rPr>
              <a:t>feeTo</a:t>
            </a:r>
            <a:r>
              <a:rPr lang="en-US" dirty="0">
                <a:ea typeface="+mn-lt"/>
                <a:cs typeface="+mn-lt"/>
              </a:rPr>
              <a:t> address specified in the factory contract. Initially, </a:t>
            </a:r>
            <a:r>
              <a:rPr lang="en-US" dirty="0" err="1">
                <a:ea typeface="+mn-lt"/>
                <a:cs typeface="+mn-lt"/>
              </a:rPr>
              <a:t>feeTo</a:t>
            </a:r>
            <a:r>
              <a:rPr lang="en-US" dirty="0">
                <a:ea typeface="+mn-lt"/>
                <a:cs typeface="+mn-lt"/>
              </a:rPr>
              <a:t> is not set, and no fee is collected. A pre-specified address—</a:t>
            </a:r>
            <a:r>
              <a:rPr lang="en-US" dirty="0" err="1">
                <a:ea typeface="+mn-lt"/>
                <a:cs typeface="+mn-lt"/>
              </a:rPr>
              <a:t>feeToSetter</a:t>
            </a:r>
            <a:r>
              <a:rPr lang="en-US" dirty="0">
                <a:ea typeface="+mn-lt"/>
                <a:cs typeface="+mn-lt"/>
              </a:rPr>
              <a:t>—can call the </a:t>
            </a:r>
            <a:r>
              <a:rPr lang="en-US" dirty="0" err="1">
                <a:ea typeface="+mn-lt"/>
                <a:cs typeface="+mn-lt"/>
              </a:rPr>
              <a:t>setFeeTo</a:t>
            </a:r>
            <a:r>
              <a:rPr lang="en-US" dirty="0">
                <a:ea typeface="+mn-lt"/>
                <a:cs typeface="+mn-lt"/>
              </a:rPr>
              <a:t> function on the Factory Contract, setting </a:t>
            </a:r>
            <a:r>
              <a:rPr lang="en-US" dirty="0" err="1">
                <a:ea typeface="+mn-lt"/>
                <a:cs typeface="+mn-lt"/>
              </a:rPr>
              <a:t>feeTo</a:t>
            </a:r>
            <a:r>
              <a:rPr lang="en-US" dirty="0">
                <a:ea typeface="+mn-lt"/>
                <a:cs typeface="+mn-lt"/>
              </a:rPr>
              <a:t> to a different value. </a:t>
            </a:r>
            <a:r>
              <a:rPr lang="en-US" dirty="0" err="1">
                <a:ea typeface="+mn-lt"/>
                <a:cs typeface="+mn-lt"/>
              </a:rPr>
              <a:t>feeToSetter</a:t>
            </a:r>
            <a:r>
              <a:rPr lang="en-US" dirty="0">
                <a:ea typeface="+mn-lt"/>
                <a:cs typeface="+mn-lt"/>
              </a:rPr>
              <a:t> can also call the </a:t>
            </a:r>
            <a:r>
              <a:rPr lang="en-US" dirty="0" err="1">
                <a:ea typeface="+mn-lt"/>
                <a:cs typeface="+mn-lt"/>
              </a:rPr>
              <a:t>setFeeToSetter</a:t>
            </a:r>
            <a:r>
              <a:rPr lang="en-US" dirty="0">
                <a:ea typeface="+mn-lt"/>
                <a:cs typeface="+mn-lt"/>
              </a:rPr>
              <a:t> to change the </a:t>
            </a:r>
            <a:r>
              <a:rPr lang="en-US" dirty="0" err="1">
                <a:ea typeface="+mn-lt"/>
                <a:cs typeface="+mn-lt"/>
              </a:rPr>
              <a:t>feeToSetter</a:t>
            </a:r>
            <a:r>
              <a:rPr lang="en-US" dirty="0">
                <a:ea typeface="+mn-lt"/>
                <a:cs typeface="+mn-lt"/>
              </a:rPr>
              <a:t> address itself.</a:t>
            </a:r>
            <a:endParaRPr lang="en-US" dirty="0"/>
          </a:p>
        </p:txBody>
      </p:sp>
    </p:spTree>
    <p:extLst>
      <p:ext uri="{BB962C8B-B14F-4D97-AF65-F5344CB8AC3E}">
        <p14:creationId xmlns:p14="http://schemas.microsoft.com/office/powerpoint/2010/main" val="2432137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FC9420-73D8-4710-9EB1-A98692E9593A}"/>
              </a:ext>
            </a:extLst>
          </p:cNvPr>
          <p:cNvSpPr>
            <a:spLocks noGrp="1"/>
          </p:cNvSpPr>
          <p:nvPr>
            <p:ph idx="1"/>
          </p:nvPr>
        </p:nvSpPr>
        <p:spPr>
          <a:xfrm>
            <a:off x="1115568" y="1040288"/>
            <a:ext cx="10168128" cy="5131912"/>
          </a:xfrm>
        </p:spPr>
        <p:txBody>
          <a:bodyPr vert="horz" lIns="91440" tIns="45720" rIns="91440" bIns="45720" rtlCol="0" anchor="t">
            <a:normAutofit/>
          </a:bodyPr>
          <a:lstStyle/>
          <a:p>
            <a:r>
              <a:rPr lang="en-US" sz="3200" dirty="0">
                <a:ea typeface="+mn-lt"/>
                <a:cs typeface="+mn-lt"/>
              </a:rPr>
              <a:t>If the </a:t>
            </a:r>
            <a:r>
              <a:rPr lang="en-US" sz="3200" dirty="0" err="1">
                <a:ea typeface="+mn-lt"/>
                <a:cs typeface="+mn-lt"/>
              </a:rPr>
              <a:t>feeTo</a:t>
            </a:r>
            <a:r>
              <a:rPr lang="en-US" sz="3200" dirty="0">
                <a:ea typeface="+mn-lt"/>
                <a:cs typeface="+mn-lt"/>
              </a:rPr>
              <a:t> address is set, the protocol will begin charging a 5-basis-point fee, which is taken as a One-sixth cut of the 30-basis-point fees earned by liquidity providers. That is, traders will continue to pay a 0.30% fee on all trades; 83.3% of that fee (0.25% of the amount traded) will go to liquidity providers, and 16.6% of that fee (0.05% of the amount traded) will go to the </a:t>
            </a:r>
            <a:r>
              <a:rPr lang="en-US" sz="3200" dirty="0" err="1">
                <a:ea typeface="+mn-lt"/>
                <a:cs typeface="+mn-lt"/>
              </a:rPr>
              <a:t>feeTo</a:t>
            </a:r>
            <a:r>
              <a:rPr lang="en-US" sz="3200" dirty="0">
                <a:ea typeface="+mn-lt"/>
                <a:cs typeface="+mn-lt"/>
              </a:rPr>
              <a:t> address.</a:t>
            </a:r>
            <a:endParaRPr lang="en-US" sz="3200"/>
          </a:p>
        </p:txBody>
      </p:sp>
    </p:spTree>
    <p:extLst>
      <p:ext uri="{BB962C8B-B14F-4D97-AF65-F5344CB8AC3E}">
        <p14:creationId xmlns:p14="http://schemas.microsoft.com/office/powerpoint/2010/main" val="103824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6468-2D2E-4DB8-84F4-27AB43677D9C}"/>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DF50409A-E58F-4D5E-A662-DFF6E04A07C9}"/>
              </a:ext>
            </a:extLst>
          </p:cNvPr>
          <p:cNvSpPr>
            <a:spLocks noGrp="1"/>
          </p:cNvSpPr>
          <p:nvPr>
            <p:ph idx="1"/>
          </p:nvPr>
        </p:nvSpPr>
        <p:spPr/>
        <p:txBody>
          <a:bodyPr vert="horz" lIns="91440" tIns="45720" rIns="91440" bIns="45720" rtlCol="0" anchor="t">
            <a:normAutofit/>
          </a:bodyPr>
          <a:lstStyle/>
          <a:p>
            <a:r>
              <a:rPr lang="en-US" dirty="0"/>
              <a:t>Solidity:</a:t>
            </a:r>
            <a:r>
              <a:rPr lang="en-US" dirty="0">
                <a:ea typeface="+mn-lt"/>
                <a:cs typeface="+mn-lt"/>
              </a:rPr>
              <a:t> Jollof Swap is implemented in Solidity, which has the ability to interpret the return values of non-standard ERC-20 tokens, as well as access to new opcodes such as </a:t>
            </a:r>
            <a:r>
              <a:rPr lang="en-US" dirty="0" err="1">
                <a:ea typeface="+mn-lt"/>
                <a:cs typeface="+mn-lt"/>
              </a:rPr>
              <a:t>chainId</a:t>
            </a:r>
            <a:r>
              <a:rPr lang="en-US" dirty="0">
                <a:ea typeface="+mn-lt"/>
                <a:cs typeface="+mn-lt"/>
              </a:rPr>
              <a:t> via inline assembly.</a:t>
            </a:r>
          </a:p>
          <a:p>
            <a:r>
              <a:rPr lang="en-US" dirty="0" err="1"/>
              <a:t>MetaMask</a:t>
            </a:r>
          </a:p>
          <a:p>
            <a:r>
              <a:rPr lang="en-US" dirty="0"/>
              <a:t>Remix Ethereum</a:t>
            </a:r>
          </a:p>
          <a:p>
            <a:endParaRPr lang="en-US" dirty="0"/>
          </a:p>
        </p:txBody>
      </p:sp>
    </p:spTree>
    <p:extLst>
      <p:ext uri="{BB962C8B-B14F-4D97-AF65-F5344CB8AC3E}">
        <p14:creationId xmlns:p14="http://schemas.microsoft.com/office/powerpoint/2010/main" val="3439189520"/>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Celestial</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AccentBoxVTI</vt:lpstr>
      <vt:lpstr>Jollof Swap</vt:lpstr>
      <vt:lpstr>Introduction</vt:lpstr>
      <vt:lpstr>PowerPoint Presentation</vt:lpstr>
      <vt:lpstr>WHY JOLLOF?</vt:lpstr>
      <vt:lpstr>PowerPoint Presentation</vt:lpstr>
      <vt:lpstr>PowerPoint Presentation</vt:lpstr>
      <vt:lpstr>Protocol fee</vt:lpstr>
      <vt:lpstr>PowerPoint Presentation</vt:lpstr>
      <vt:lpstr>Implementation</vt:lpstr>
      <vt:lpstr>THE NEED FOR A DEX ON FINDORA</vt:lpstr>
      <vt:lpstr>PowerPoint Presentation</vt:lpstr>
      <vt:lpstr>PowerPoint Presentation</vt:lpstr>
      <vt:lpstr>Future Upgrades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186</cp:revision>
  <dcterms:created xsi:type="dcterms:W3CDTF">2021-12-09T10:43:00Z</dcterms:created>
  <dcterms:modified xsi:type="dcterms:W3CDTF">2021-12-09T14:17:12Z</dcterms:modified>
</cp:coreProperties>
</file>