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77" r:id="rId14"/>
    <p:sldId id="267" r:id="rId15"/>
    <p:sldId id="268" r:id="rId16"/>
    <p:sldId id="269" r:id="rId17"/>
    <p:sldId id="270" r:id="rId18"/>
    <p:sldId id="271" r:id="rId19"/>
    <p:sldId id="272"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4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863A-9CFB-5427-A9E4-D746B9D992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7B53BD-3D33-5C00-4788-1B3668CD8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73CAFE-A2EF-1099-7452-357610876515}"/>
              </a:ext>
            </a:extLst>
          </p:cNvPr>
          <p:cNvSpPr>
            <a:spLocks noGrp="1"/>
          </p:cNvSpPr>
          <p:nvPr>
            <p:ph type="dt" sz="half" idx="10"/>
          </p:nvPr>
        </p:nvSpPr>
        <p:spPr/>
        <p:txBody>
          <a:bodyPr/>
          <a:lstStyle/>
          <a:p>
            <a:fld id="{123EB3C3-79B6-40ED-8147-E3806FB56B73}" type="datetimeFigureOut">
              <a:rPr lang="en-US" smtClean="0"/>
              <a:t>9/15/2023</a:t>
            </a:fld>
            <a:endParaRPr lang="en-US"/>
          </a:p>
        </p:txBody>
      </p:sp>
      <p:sp>
        <p:nvSpPr>
          <p:cNvPr id="5" name="Footer Placeholder 4">
            <a:extLst>
              <a:ext uri="{FF2B5EF4-FFF2-40B4-BE49-F238E27FC236}">
                <a16:creationId xmlns:a16="http://schemas.microsoft.com/office/drawing/2014/main" id="{FBDB13F9-F82E-5C00-B4CA-44B72BA34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86A0D-35E0-16CE-1E22-1F8208E87026}"/>
              </a:ext>
            </a:extLst>
          </p:cNvPr>
          <p:cNvSpPr>
            <a:spLocks noGrp="1"/>
          </p:cNvSpPr>
          <p:nvPr>
            <p:ph type="sldNum" sz="quarter" idx="12"/>
          </p:nvPr>
        </p:nvSpPr>
        <p:spPr/>
        <p:txBody>
          <a:bodyPr/>
          <a:lstStyle/>
          <a:p>
            <a:fld id="{9EA3E117-01C2-45D6-BF08-C6AE1B9A6B4C}" type="slidenum">
              <a:rPr lang="en-US" smtClean="0"/>
              <a:t>‹#›</a:t>
            </a:fld>
            <a:endParaRPr lang="en-US"/>
          </a:p>
        </p:txBody>
      </p:sp>
    </p:spTree>
    <p:extLst>
      <p:ext uri="{BB962C8B-B14F-4D97-AF65-F5344CB8AC3E}">
        <p14:creationId xmlns:p14="http://schemas.microsoft.com/office/powerpoint/2010/main" val="1049382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B2AF-0C20-201D-EC6E-D2AAEDEEA5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D7CEF4-D392-016A-0545-4424B6386D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15EA5-C9E8-88D1-B3A7-2BAFC165227D}"/>
              </a:ext>
            </a:extLst>
          </p:cNvPr>
          <p:cNvSpPr>
            <a:spLocks noGrp="1"/>
          </p:cNvSpPr>
          <p:nvPr>
            <p:ph type="dt" sz="half" idx="10"/>
          </p:nvPr>
        </p:nvSpPr>
        <p:spPr/>
        <p:txBody>
          <a:bodyPr/>
          <a:lstStyle/>
          <a:p>
            <a:fld id="{123EB3C3-79B6-40ED-8147-E3806FB56B73}" type="datetimeFigureOut">
              <a:rPr lang="en-US" smtClean="0"/>
              <a:t>9/15/2023</a:t>
            </a:fld>
            <a:endParaRPr lang="en-US"/>
          </a:p>
        </p:txBody>
      </p:sp>
      <p:sp>
        <p:nvSpPr>
          <p:cNvPr id="5" name="Footer Placeholder 4">
            <a:extLst>
              <a:ext uri="{FF2B5EF4-FFF2-40B4-BE49-F238E27FC236}">
                <a16:creationId xmlns:a16="http://schemas.microsoft.com/office/drawing/2014/main" id="{651D4F6E-971F-7442-5267-AAF514026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4A704-1B00-34B9-B09D-2C1D42A929AF}"/>
              </a:ext>
            </a:extLst>
          </p:cNvPr>
          <p:cNvSpPr>
            <a:spLocks noGrp="1"/>
          </p:cNvSpPr>
          <p:nvPr>
            <p:ph type="sldNum" sz="quarter" idx="12"/>
          </p:nvPr>
        </p:nvSpPr>
        <p:spPr/>
        <p:txBody>
          <a:bodyPr/>
          <a:lstStyle/>
          <a:p>
            <a:fld id="{9EA3E117-01C2-45D6-BF08-C6AE1B9A6B4C}" type="slidenum">
              <a:rPr lang="en-US" smtClean="0"/>
              <a:t>‹#›</a:t>
            </a:fld>
            <a:endParaRPr lang="en-US"/>
          </a:p>
        </p:txBody>
      </p:sp>
    </p:spTree>
    <p:extLst>
      <p:ext uri="{BB962C8B-B14F-4D97-AF65-F5344CB8AC3E}">
        <p14:creationId xmlns:p14="http://schemas.microsoft.com/office/powerpoint/2010/main" val="2340880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9EA454-2ED0-EC1C-84D3-C7E1F9C00A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8A3001-10C4-D397-1926-D56AB0680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9B08A-8124-C3A6-662F-612579D750C8}"/>
              </a:ext>
            </a:extLst>
          </p:cNvPr>
          <p:cNvSpPr>
            <a:spLocks noGrp="1"/>
          </p:cNvSpPr>
          <p:nvPr>
            <p:ph type="dt" sz="half" idx="10"/>
          </p:nvPr>
        </p:nvSpPr>
        <p:spPr/>
        <p:txBody>
          <a:bodyPr/>
          <a:lstStyle/>
          <a:p>
            <a:fld id="{123EB3C3-79B6-40ED-8147-E3806FB56B73}" type="datetimeFigureOut">
              <a:rPr lang="en-US" smtClean="0"/>
              <a:t>9/15/2023</a:t>
            </a:fld>
            <a:endParaRPr lang="en-US"/>
          </a:p>
        </p:txBody>
      </p:sp>
      <p:sp>
        <p:nvSpPr>
          <p:cNvPr id="5" name="Footer Placeholder 4">
            <a:extLst>
              <a:ext uri="{FF2B5EF4-FFF2-40B4-BE49-F238E27FC236}">
                <a16:creationId xmlns:a16="http://schemas.microsoft.com/office/drawing/2014/main" id="{0F08A542-89D2-D698-06C2-BEDA127F5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3AC1-41C1-AD20-416A-CD6BDCB9FEF8}"/>
              </a:ext>
            </a:extLst>
          </p:cNvPr>
          <p:cNvSpPr>
            <a:spLocks noGrp="1"/>
          </p:cNvSpPr>
          <p:nvPr>
            <p:ph type="sldNum" sz="quarter" idx="12"/>
          </p:nvPr>
        </p:nvSpPr>
        <p:spPr/>
        <p:txBody>
          <a:bodyPr/>
          <a:lstStyle/>
          <a:p>
            <a:fld id="{9EA3E117-01C2-45D6-BF08-C6AE1B9A6B4C}" type="slidenum">
              <a:rPr lang="en-US" smtClean="0"/>
              <a:t>‹#›</a:t>
            </a:fld>
            <a:endParaRPr lang="en-US"/>
          </a:p>
        </p:txBody>
      </p:sp>
    </p:spTree>
    <p:extLst>
      <p:ext uri="{BB962C8B-B14F-4D97-AF65-F5344CB8AC3E}">
        <p14:creationId xmlns:p14="http://schemas.microsoft.com/office/powerpoint/2010/main" val="2015192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460C-6CA9-FE8F-F25E-7D7430CA45F0}"/>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61CD0C43-F2C6-380E-A5D5-CE1AD48E11BA}"/>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E7D93-4C37-3846-69AF-ABF9241E212E}"/>
              </a:ext>
            </a:extLst>
          </p:cNvPr>
          <p:cNvSpPr>
            <a:spLocks noGrp="1"/>
          </p:cNvSpPr>
          <p:nvPr>
            <p:ph type="dt" sz="half" idx="10"/>
          </p:nvPr>
        </p:nvSpPr>
        <p:spPr/>
        <p:txBody>
          <a:bodyPr/>
          <a:lstStyle/>
          <a:p>
            <a:fld id="{123EB3C3-79B6-40ED-8147-E3806FB56B73}" type="datetimeFigureOut">
              <a:rPr lang="en-US" smtClean="0"/>
              <a:t>9/15/2023</a:t>
            </a:fld>
            <a:endParaRPr lang="en-US"/>
          </a:p>
        </p:txBody>
      </p:sp>
      <p:sp>
        <p:nvSpPr>
          <p:cNvPr id="5" name="Footer Placeholder 4">
            <a:extLst>
              <a:ext uri="{FF2B5EF4-FFF2-40B4-BE49-F238E27FC236}">
                <a16:creationId xmlns:a16="http://schemas.microsoft.com/office/drawing/2014/main" id="{02F451D5-3152-C4D5-8DA0-092568FA5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27905-059D-208C-8551-39159B0462A8}"/>
              </a:ext>
            </a:extLst>
          </p:cNvPr>
          <p:cNvSpPr>
            <a:spLocks noGrp="1"/>
          </p:cNvSpPr>
          <p:nvPr>
            <p:ph type="sldNum" sz="quarter" idx="12"/>
          </p:nvPr>
        </p:nvSpPr>
        <p:spPr/>
        <p:txBody>
          <a:bodyPr/>
          <a:lstStyle/>
          <a:p>
            <a:fld id="{9EA3E117-01C2-45D6-BF08-C6AE1B9A6B4C}" type="slidenum">
              <a:rPr lang="en-US" smtClean="0"/>
              <a:t>‹#›</a:t>
            </a:fld>
            <a:endParaRPr lang="en-US"/>
          </a:p>
        </p:txBody>
      </p:sp>
    </p:spTree>
    <p:extLst>
      <p:ext uri="{BB962C8B-B14F-4D97-AF65-F5344CB8AC3E}">
        <p14:creationId xmlns:p14="http://schemas.microsoft.com/office/powerpoint/2010/main" val="131922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4311-32A5-BA19-C2E1-944436154D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43410D-3C55-A193-0F3A-7EBF01DEF8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EDF77-A4A4-906F-8457-D77210FCF5B0}"/>
              </a:ext>
            </a:extLst>
          </p:cNvPr>
          <p:cNvSpPr>
            <a:spLocks noGrp="1"/>
          </p:cNvSpPr>
          <p:nvPr>
            <p:ph type="dt" sz="half" idx="10"/>
          </p:nvPr>
        </p:nvSpPr>
        <p:spPr/>
        <p:txBody>
          <a:bodyPr/>
          <a:lstStyle/>
          <a:p>
            <a:fld id="{123EB3C3-79B6-40ED-8147-E3806FB56B73}" type="datetimeFigureOut">
              <a:rPr lang="en-US" smtClean="0"/>
              <a:t>9/15/2023</a:t>
            </a:fld>
            <a:endParaRPr lang="en-US"/>
          </a:p>
        </p:txBody>
      </p:sp>
      <p:sp>
        <p:nvSpPr>
          <p:cNvPr id="5" name="Footer Placeholder 4">
            <a:extLst>
              <a:ext uri="{FF2B5EF4-FFF2-40B4-BE49-F238E27FC236}">
                <a16:creationId xmlns:a16="http://schemas.microsoft.com/office/drawing/2014/main" id="{34B0877E-BAF3-0D7F-1DC3-08B6C29DE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94393-E4DC-9DF9-22F3-647DD11BA8C9}"/>
              </a:ext>
            </a:extLst>
          </p:cNvPr>
          <p:cNvSpPr>
            <a:spLocks noGrp="1"/>
          </p:cNvSpPr>
          <p:nvPr>
            <p:ph type="sldNum" sz="quarter" idx="12"/>
          </p:nvPr>
        </p:nvSpPr>
        <p:spPr/>
        <p:txBody>
          <a:bodyPr/>
          <a:lstStyle/>
          <a:p>
            <a:fld id="{9EA3E117-01C2-45D6-BF08-C6AE1B9A6B4C}" type="slidenum">
              <a:rPr lang="en-US" smtClean="0"/>
              <a:t>‹#›</a:t>
            </a:fld>
            <a:endParaRPr lang="en-US"/>
          </a:p>
        </p:txBody>
      </p:sp>
    </p:spTree>
    <p:extLst>
      <p:ext uri="{BB962C8B-B14F-4D97-AF65-F5344CB8AC3E}">
        <p14:creationId xmlns:p14="http://schemas.microsoft.com/office/powerpoint/2010/main" val="158328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CCC7-A82D-CA66-0499-D83BB0ED20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D886A6-841E-B2C5-85A4-2156136552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048ED-C1BB-1340-E88C-8990429FEF3E}"/>
              </a:ext>
            </a:extLst>
          </p:cNvPr>
          <p:cNvSpPr>
            <a:spLocks noGrp="1"/>
          </p:cNvSpPr>
          <p:nvPr>
            <p:ph type="dt" sz="half" idx="10"/>
          </p:nvPr>
        </p:nvSpPr>
        <p:spPr/>
        <p:txBody>
          <a:bodyPr/>
          <a:lstStyle/>
          <a:p>
            <a:fld id="{123EB3C3-79B6-40ED-8147-E3806FB56B73}" type="datetimeFigureOut">
              <a:rPr lang="en-US" smtClean="0"/>
              <a:t>9/15/2023</a:t>
            </a:fld>
            <a:endParaRPr lang="en-US"/>
          </a:p>
        </p:txBody>
      </p:sp>
      <p:sp>
        <p:nvSpPr>
          <p:cNvPr id="5" name="Footer Placeholder 4">
            <a:extLst>
              <a:ext uri="{FF2B5EF4-FFF2-40B4-BE49-F238E27FC236}">
                <a16:creationId xmlns:a16="http://schemas.microsoft.com/office/drawing/2014/main" id="{B7B508B0-DA38-124F-CDF4-4ED0E9015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A56AC-9C00-35FD-FD1A-7A06FEE8B72F}"/>
              </a:ext>
            </a:extLst>
          </p:cNvPr>
          <p:cNvSpPr>
            <a:spLocks noGrp="1"/>
          </p:cNvSpPr>
          <p:nvPr>
            <p:ph type="sldNum" sz="quarter" idx="12"/>
          </p:nvPr>
        </p:nvSpPr>
        <p:spPr/>
        <p:txBody>
          <a:bodyPr/>
          <a:lstStyle/>
          <a:p>
            <a:fld id="{9EA3E117-01C2-45D6-BF08-C6AE1B9A6B4C}" type="slidenum">
              <a:rPr lang="en-US" smtClean="0"/>
              <a:t>‹#›</a:t>
            </a:fld>
            <a:endParaRPr lang="en-US"/>
          </a:p>
        </p:txBody>
      </p:sp>
    </p:spTree>
    <p:extLst>
      <p:ext uri="{BB962C8B-B14F-4D97-AF65-F5344CB8AC3E}">
        <p14:creationId xmlns:p14="http://schemas.microsoft.com/office/powerpoint/2010/main" val="377883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66F3A-9BCF-33B8-F3A1-621BF26D8F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B83F5-AF41-9399-C815-902DF12566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5FD35-7476-C346-0C0C-953FC77F3C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517E7F-BEE7-E45C-F2A3-7EA063A22C4F}"/>
              </a:ext>
            </a:extLst>
          </p:cNvPr>
          <p:cNvSpPr>
            <a:spLocks noGrp="1"/>
          </p:cNvSpPr>
          <p:nvPr>
            <p:ph type="dt" sz="half" idx="10"/>
          </p:nvPr>
        </p:nvSpPr>
        <p:spPr/>
        <p:txBody>
          <a:bodyPr/>
          <a:lstStyle/>
          <a:p>
            <a:fld id="{123EB3C3-79B6-40ED-8147-E3806FB56B73}" type="datetimeFigureOut">
              <a:rPr lang="en-US" smtClean="0"/>
              <a:t>9/15/2023</a:t>
            </a:fld>
            <a:endParaRPr lang="en-US"/>
          </a:p>
        </p:txBody>
      </p:sp>
      <p:sp>
        <p:nvSpPr>
          <p:cNvPr id="6" name="Footer Placeholder 5">
            <a:extLst>
              <a:ext uri="{FF2B5EF4-FFF2-40B4-BE49-F238E27FC236}">
                <a16:creationId xmlns:a16="http://schemas.microsoft.com/office/drawing/2014/main" id="{DEEBC94D-8428-E12D-E18A-12E09D578B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C558D-7989-023C-F400-46EA2166153A}"/>
              </a:ext>
            </a:extLst>
          </p:cNvPr>
          <p:cNvSpPr>
            <a:spLocks noGrp="1"/>
          </p:cNvSpPr>
          <p:nvPr>
            <p:ph type="sldNum" sz="quarter" idx="12"/>
          </p:nvPr>
        </p:nvSpPr>
        <p:spPr/>
        <p:txBody>
          <a:bodyPr/>
          <a:lstStyle/>
          <a:p>
            <a:fld id="{9EA3E117-01C2-45D6-BF08-C6AE1B9A6B4C}" type="slidenum">
              <a:rPr lang="en-US" smtClean="0"/>
              <a:t>‹#›</a:t>
            </a:fld>
            <a:endParaRPr lang="en-US"/>
          </a:p>
        </p:txBody>
      </p:sp>
    </p:spTree>
    <p:extLst>
      <p:ext uri="{BB962C8B-B14F-4D97-AF65-F5344CB8AC3E}">
        <p14:creationId xmlns:p14="http://schemas.microsoft.com/office/powerpoint/2010/main" val="158084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B8D4-E906-B395-59F6-24B37239A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3C331D-EAEC-47C0-C455-CB8AC0C170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DBEEF3-98D5-48AE-0EA5-2A5EF6BB41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6C6CFB-F09D-BC14-EBEB-C0CA1927D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41087A-ADC5-F45F-C41F-2F25D13F8C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A616F9-D93A-6435-BE32-B09A0AE90771}"/>
              </a:ext>
            </a:extLst>
          </p:cNvPr>
          <p:cNvSpPr>
            <a:spLocks noGrp="1"/>
          </p:cNvSpPr>
          <p:nvPr>
            <p:ph type="dt" sz="half" idx="10"/>
          </p:nvPr>
        </p:nvSpPr>
        <p:spPr/>
        <p:txBody>
          <a:bodyPr/>
          <a:lstStyle/>
          <a:p>
            <a:fld id="{123EB3C3-79B6-40ED-8147-E3806FB56B73}" type="datetimeFigureOut">
              <a:rPr lang="en-US" smtClean="0"/>
              <a:t>9/15/2023</a:t>
            </a:fld>
            <a:endParaRPr lang="en-US"/>
          </a:p>
        </p:txBody>
      </p:sp>
      <p:sp>
        <p:nvSpPr>
          <p:cNvPr id="8" name="Footer Placeholder 7">
            <a:extLst>
              <a:ext uri="{FF2B5EF4-FFF2-40B4-BE49-F238E27FC236}">
                <a16:creationId xmlns:a16="http://schemas.microsoft.com/office/drawing/2014/main" id="{DA2034B2-ED40-7203-F607-1F28E642D3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FA2999-40B1-0DCB-DBB9-B6B095B0CAB8}"/>
              </a:ext>
            </a:extLst>
          </p:cNvPr>
          <p:cNvSpPr>
            <a:spLocks noGrp="1"/>
          </p:cNvSpPr>
          <p:nvPr>
            <p:ph type="sldNum" sz="quarter" idx="12"/>
          </p:nvPr>
        </p:nvSpPr>
        <p:spPr/>
        <p:txBody>
          <a:bodyPr/>
          <a:lstStyle/>
          <a:p>
            <a:fld id="{9EA3E117-01C2-45D6-BF08-C6AE1B9A6B4C}" type="slidenum">
              <a:rPr lang="en-US" smtClean="0"/>
              <a:t>‹#›</a:t>
            </a:fld>
            <a:endParaRPr lang="en-US"/>
          </a:p>
        </p:txBody>
      </p:sp>
    </p:spTree>
    <p:extLst>
      <p:ext uri="{BB962C8B-B14F-4D97-AF65-F5344CB8AC3E}">
        <p14:creationId xmlns:p14="http://schemas.microsoft.com/office/powerpoint/2010/main" val="2307743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6EC0-9A95-A0CE-DE1D-0B883F0195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A01039-F502-1827-843D-17536762F93C}"/>
              </a:ext>
            </a:extLst>
          </p:cNvPr>
          <p:cNvSpPr>
            <a:spLocks noGrp="1"/>
          </p:cNvSpPr>
          <p:nvPr>
            <p:ph type="dt" sz="half" idx="10"/>
          </p:nvPr>
        </p:nvSpPr>
        <p:spPr/>
        <p:txBody>
          <a:bodyPr/>
          <a:lstStyle/>
          <a:p>
            <a:fld id="{123EB3C3-79B6-40ED-8147-E3806FB56B73}" type="datetimeFigureOut">
              <a:rPr lang="en-US" smtClean="0"/>
              <a:t>9/15/2023</a:t>
            </a:fld>
            <a:endParaRPr lang="en-US"/>
          </a:p>
        </p:txBody>
      </p:sp>
      <p:sp>
        <p:nvSpPr>
          <p:cNvPr id="4" name="Footer Placeholder 3">
            <a:extLst>
              <a:ext uri="{FF2B5EF4-FFF2-40B4-BE49-F238E27FC236}">
                <a16:creationId xmlns:a16="http://schemas.microsoft.com/office/drawing/2014/main" id="{79761051-EB60-D01E-FC81-1D65F3BFC3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86765C-5EFD-3EF3-5B48-5A899D2EFA3E}"/>
              </a:ext>
            </a:extLst>
          </p:cNvPr>
          <p:cNvSpPr>
            <a:spLocks noGrp="1"/>
          </p:cNvSpPr>
          <p:nvPr>
            <p:ph type="sldNum" sz="quarter" idx="12"/>
          </p:nvPr>
        </p:nvSpPr>
        <p:spPr/>
        <p:txBody>
          <a:bodyPr/>
          <a:lstStyle/>
          <a:p>
            <a:fld id="{9EA3E117-01C2-45D6-BF08-C6AE1B9A6B4C}" type="slidenum">
              <a:rPr lang="en-US" smtClean="0"/>
              <a:t>‹#›</a:t>
            </a:fld>
            <a:endParaRPr lang="en-US"/>
          </a:p>
        </p:txBody>
      </p:sp>
    </p:spTree>
    <p:extLst>
      <p:ext uri="{BB962C8B-B14F-4D97-AF65-F5344CB8AC3E}">
        <p14:creationId xmlns:p14="http://schemas.microsoft.com/office/powerpoint/2010/main" val="216758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FFD8E-886D-5B04-99DE-6CA6D5AE0D8F}"/>
              </a:ext>
            </a:extLst>
          </p:cNvPr>
          <p:cNvSpPr>
            <a:spLocks noGrp="1"/>
          </p:cNvSpPr>
          <p:nvPr>
            <p:ph type="dt" sz="half" idx="10"/>
          </p:nvPr>
        </p:nvSpPr>
        <p:spPr/>
        <p:txBody>
          <a:bodyPr/>
          <a:lstStyle/>
          <a:p>
            <a:fld id="{123EB3C3-79B6-40ED-8147-E3806FB56B73}" type="datetimeFigureOut">
              <a:rPr lang="en-US" smtClean="0"/>
              <a:t>9/15/2023</a:t>
            </a:fld>
            <a:endParaRPr lang="en-US"/>
          </a:p>
        </p:txBody>
      </p:sp>
      <p:sp>
        <p:nvSpPr>
          <p:cNvPr id="3" name="Footer Placeholder 2">
            <a:extLst>
              <a:ext uri="{FF2B5EF4-FFF2-40B4-BE49-F238E27FC236}">
                <a16:creationId xmlns:a16="http://schemas.microsoft.com/office/drawing/2014/main" id="{F435566D-3F5D-8C3A-57E4-7798F2806D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5D0EFF-6698-891B-548D-45BEB9E824D8}"/>
              </a:ext>
            </a:extLst>
          </p:cNvPr>
          <p:cNvSpPr>
            <a:spLocks noGrp="1"/>
          </p:cNvSpPr>
          <p:nvPr>
            <p:ph type="sldNum" sz="quarter" idx="12"/>
          </p:nvPr>
        </p:nvSpPr>
        <p:spPr/>
        <p:txBody>
          <a:bodyPr/>
          <a:lstStyle/>
          <a:p>
            <a:fld id="{9EA3E117-01C2-45D6-BF08-C6AE1B9A6B4C}" type="slidenum">
              <a:rPr lang="en-US" smtClean="0"/>
              <a:t>‹#›</a:t>
            </a:fld>
            <a:endParaRPr lang="en-US"/>
          </a:p>
        </p:txBody>
      </p:sp>
    </p:spTree>
    <p:extLst>
      <p:ext uri="{BB962C8B-B14F-4D97-AF65-F5344CB8AC3E}">
        <p14:creationId xmlns:p14="http://schemas.microsoft.com/office/powerpoint/2010/main" val="2463390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8290-823F-141C-7F22-D577E1C69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D64F2E-EE32-C753-AC1A-88FDB6EAD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E21197-DE93-789D-63EF-A66A5D2ECA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764CB-561A-D755-A529-4E44532F2EDE}"/>
              </a:ext>
            </a:extLst>
          </p:cNvPr>
          <p:cNvSpPr>
            <a:spLocks noGrp="1"/>
          </p:cNvSpPr>
          <p:nvPr>
            <p:ph type="dt" sz="half" idx="10"/>
          </p:nvPr>
        </p:nvSpPr>
        <p:spPr/>
        <p:txBody>
          <a:bodyPr/>
          <a:lstStyle/>
          <a:p>
            <a:fld id="{123EB3C3-79B6-40ED-8147-E3806FB56B73}" type="datetimeFigureOut">
              <a:rPr lang="en-US" smtClean="0"/>
              <a:t>9/15/2023</a:t>
            </a:fld>
            <a:endParaRPr lang="en-US"/>
          </a:p>
        </p:txBody>
      </p:sp>
      <p:sp>
        <p:nvSpPr>
          <p:cNvPr id="6" name="Footer Placeholder 5">
            <a:extLst>
              <a:ext uri="{FF2B5EF4-FFF2-40B4-BE49-F238E27FC236}">
                <a16:creationId xmlns:a16="http://schemas.microsoft.com/office/drawing/2014/main" id="{7C3D8124-717A-6361-CDFB-8F8A75BB10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D4024-05BA-5D3A-0C59-EE47129C4FD9}"/>
              </a:ext>
            </a:extLst>
          </p:cNvPr>
          <p:cNvSpPr>
            <a:spLocks noGrp="1"/>
          </p:cNvSpPr>
          <p:nvPr>
            <p:ph type="sldNum" sz="quarter" idx="12"/>
          </p:nvPr>
        </p:nvSpPr>
        <p:spPr/>
        <p:txBody>
          <a:bodyPr/>
          <a:lstStyle/>
          <a:p>
            <a:fld id="{9EA3E117-01C2-45D6-BF08-C6AE1B9A6B4C}" type="slidenum">
              <a:rPr lang="en-US" smtClean="0"/>
              <a:t>‹#›</a:t>
            </a:fld>
            <a:endParaRPr lang="en-US"/>
          </a:p>
        </p:txBody>
      </p:sp>
    </p:spTree>
    <p:extLst>
      <p:ext uri="{BB962C8B-B14F-4D97-AF65-F5344CB8AC3E}">
        <p14:creationId xmlns:p14="http://schemas.microsoft.com/office/powerpoint/2010/main" val="139423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C660-481B-9410-F451-903D44ADE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869FE0-7B14-DEB5-E3B8-68A0489C5C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30A6A2-31B3-304A-F058-39B272CAD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A7DDAB-4A17-A376-E1AA-C9281B20E8B7}"/>
              </a:ext>
            </a:extLst>
          </p:cNvPr>
          <p:cNvSpPr>
            <a:spLocks noGrp="1"/>
          </p:cNvSpPr>
          <p:nvPr>
            <p:ph type="dt" sz="half" idx="10"/>
          </p:nvPr>
        </p:nvSpPr>
        <p:spPr/>
        <p:txBody>
          <a:bodyPr/>
          <a:lstStyle/>
          <a:p>
            <a:fld id="{123EB3C3-79B6-40ED-8147-E3806FB56B73}" type="datetimeFigureOut">
              <a:rPr lang="en-US" smtClean="0"/>
              <a:t>9/15/2023</a:t>
            </a:fld>
            <a:endParaRPr lang="en-US"/>
          </a:p>
        </p:txBody>
      </p:sp>
      <p:sp>
        <p:nvSpPr>
          <p:cNvPr id="6" name="Footer Placeholder 5">
            <a:extLst>
              <a:ext uri="{FF2B5EF4-FFF2-40B4-BE49-F238E27FC236}">
                <a16:creationId xmlns:a16="http://schemas.microsoft.com/office/drawing/2014/main" id="{2B4CDF2A-5540-33B6-DB41-E189AF3C5F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82B8F-1B61-0746-2D98-E5AD0CD9204F}"/>
              </a:ext>
            </a:extLst>
          </p:cNvPr>
          <p:cNvSpPr>
            <a:spLocks noGrp="1"/>
          </p:cNvSpPr>
          <p:nvPr>
            <p:ph type="sldNum" sz="quarter" idx="12"/>
          </p:nvPr>
        </p:nvSpPr>
        <p:spPr/>
        <p:txBody>
          <a:bodyPr/>
          <a:lstStyle/>
          <a:p>
            <a:fld id="{9EA3E117-01C2-45D6-BF08-C6AE1B9A6B4C}" type="slidenum">
              <a:rPr lang="en-US" smtClean="0"/>
              <a:t>‹#›</a:t>
            </a:fld>
            <a:endParaRPr lang="en-US"/>
          </a:p>
        </p:txBody>
      </p:sp>
    </p:spTree>
    <p:extLst>
      <p:ext uri="{BB962C8B-B14F-4D97-AF65-F5344CB8AC3E}">
        <p14:creationId xmlns:p14="http://schemas.microsoft.com/office/powerpoint/2010/main" val="1356914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053A93-27B5-1F8D-8178-0DA2A51BFA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605BCE-BFC8-3196-82DF-0039399F9D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63ACD-731F-CA9A-6415-5D04C3500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EB3C3-79B6-40ED-8147-E3806FB56B73}" type="datetimeFigureOut">
              <a:rPr lang="en-US" smtClean="0"/>
              <a:t>9/15/2023</a:t>
            </a:fld>
            <a:endParaRPr lang="en-US"/>
          </a:p>
        </p:txBody>
      </p:sp>
      <p:sp>
        <p:nvSpPr>
          <p:cNvPr id="5" name="Footer Placeholder 4">
            <a:extLst>
              <a:ext uri="{FF2B5EF4-FFF2-40B4-BE49-F238E27FC236}">
                <a16:creationId xmlns:a16="http://schemas.microsoft.com/office/drawing/2014/main" id="{C4EB3175-8FB7-E784-734A-D53A63B9D7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BD13B3-C5EA-A2B3-47CC-F6CE4279EB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3E117-01C2-45D6-BF08-C6AE1B9A6B4C}" type="slidenum">
              <a:rPr lang="en-US" smtClean="0"/>
              <a:t>‹#›</a:t>
            </a:fld>
            <a:endParaRPr lang="en-US"/>
          </a:p>
        </p:txBody>
      </p:sp>
    </p:spTree>
    <p:extLst>
      <p:ext uri="{BB962C8B-B14F-4D97-AF65-F5344CB8AC3E}">
        <p14:creationId xmlns:p14="http://schemas.microsoft.com/office/powerpoint/2010/main" val="3987151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6BC4-FCB3-F827-5BF8-EC7EA19447E1}"/>
              </a:ext>
            </a:extLst>
          </p:cNvPr>
          <p:cNvSpPr>
            <a:spLocks noGrp="1"/>
          </p:cNvSpPr>
          <p:nvPr>
            <p:ph type="title"/>
          </p:nvPr>
        </p:nvSpPr>
        <p:spPr/>
        <p:txBody>
          <a:bodyPr>
            <a:normAutofit/>
          </a:bodyPr>
          <a:lstStyle/>
          <a:p>
            <a:r>
              <a:rPr lang="en-US" b="1" dirty="0"/>
              <a:t>Mastering Data Analytics: A Journey to Insights</a:t>
            </a:r>
          </a:p>
        </p:txBody>
      </p:sp>
      <p:sp>
        <p:nvSpPr>
          <p:cNvPr id="3" name="Text Placeholder 2">
            <a:extLst>
              <a:ext uri="{FF2B5EF4-FFF2-40B4-BE49-F238E27FC236}">
                <a16:creationId xmlns:a16="http://schemas.microsoft.com/office/drawing/2014/main" id="{F2EB80F9-CBC5-0925-2D84-E358D42BAC5D}"/>
              </a:ext>
            </a:extLst>
          </p:cNvPr>
          <p:cNvSpPr>
            <a:spLocks noGrp="1"/>
          </p:cNvSpPr>
          <p:nvPr>
            <p:ph type="body" idx="1"/>
          </p:nvPr>
        </p:nvSpPr>
        <p:spPr>
          <a:xfrm>
            <a:off x="838200" y="1977081"/>
            <a:ext cx="10515600" cy="4199882"/>
          </a:xfrm>
        </p:spPr>
        <p:txBody>
          <a:bodyPr>
            <a:normAutofit lnSpcReduction="10000"/>
          </a:bodyPr>
          <a:lstStyle/>
          <a:p>
            <a:pPr marL="0" indent="0">
              <a:buNone/>
            </a:pPr>
            <a:r>
              <a:rPr lang="en-US" dirty="0"/>
              <a:t> A Presentation for My </a:t>
            </a:r>
            <a:r>
              <a:rPr lang="en-US" dirty="0" err="1"/>
              <a:t>Mradula</a:t>
            </a:r>
            <a:r>
              <a:rPr lang="en-US" dirty="0"/>
              <a:t> Di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dirty="0"/>
              <a:t>                                                                                                By Jolly Gupta</a:t>
            </a:r>
          </a:p>
          <a:p>
            <a:pPr marL="0" indent="0">
              <a:buNone/>
            </a:pPr>
            <a:r>
              <a:rPr lang="en-US" dirty="0"/>
              <a:t>                                                                                                14 Sep 2023</a:t>
            </a:r>
          </a:p>
        </p:txBody>
      </p:sp>
    </p:spTree>
    <p:extLst>
      <p:ext uri="{BB962C8B-B14F-4D97-AF65-F5344CB8AC3E}">
        <p14:creationId xmlns:p14="http://schemas.microsoft.com/office/powerpoint/2010/main" val="197159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1D35-ACD0-C2FF-05F1-3E0ABE406DAF}"/>
              </a:ext>
            </a:extLst>
          </p:cNvPr>
          <p:cNvSpPr>
            <a:spLocks noGrp="1"/>
          </p:cNvSpPr>
          <p:nvPr>
            <p:ph type="title"/>
          </p:nvPr>
        </p:nvSpPr>
        <p:spPr/>
        <p:txBody>
          <a:bodyPr/>
          <a:lstStyle/>
          <a:p>
            <a:r>
              <a:rPr lang="en-US" b="1" dirty="0"/>
              <a:t>Statistical Analysis Introduction to statistical methods</a:t>
            </a:r>
          </a:p>
        </p:txBody>
      </p:sp>
      <p:sp>
        <p:nvSpPr>
          <p:cNvPr id="3" name="Text Placeholder 2">
            <a:extLst>
              <a:ext uri="{FF2B5EF4-FFF2-40B4-BE49-F238E27FC236}">
                <a16:creationId xmlns:a16="http://schemas.microsoft.com/office/drawing/2014/main" id="{EAF4086C-A476-336F-560A-AEA8A28D567C}"/>
              </a:ext>
            </a:extLst>
          </p:cNvPr>
          <p:cNvSpPr>
            <a:spLocks noGrp="1"/>
          </p:cNvSpPr>
          <p:nvPr>
            <p:ph type="body" idx="1"/>
          </p:nvPr>
        </p:nvSpPr>
        <p:spPr/>
        <p:txBody>
          <a:bodyPr/>
          <a:lstStyle/>
          <a:p>
            <a:pPr marL="0" indent="0">
              <a:buNone/>
            </a:pPr>
            <a:r>
              <a:rPr lang="en-US" dirty="0"/>
              <a:t>Descriptive statistics: Measures of central tendency and variability.</a:t>
            </a:r>
          </a:p>
          <a:p>
            <a:pPr marL="0" indent="0">
              <a:buNone/>
            </a:pPr>
            <a:r>
              <a:rPr lang="en-US" dirty="0"/>
              <a:t>Inferential statistics: Hypothesis testing and confidence intervals. Hypothesis testing and significance: Testing hypotheses to draw conclusions about data. Significance levels (e.g., p-values) and confidence intervals</a:t>
            </a:r>
          </a:p>
        </p:txBody>
      </p:sp>
    </p:spTree>
    <p:extLst>
      <p:ext uri="{BB962C8B-B14F-4D97-AF65-F5344CB8AC3E}">
        <p14:creationId xmlns:p14="http://schemas.microsoft.com/office/powerpoint/2010/main" val="404857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80E8-02E1-6B4E-F42D-44481C39439D}"/>
              </a:ext>
            </a:extLst>
          </p:cNvPr>
          <p:cNvSpPr>
            <a:spLocks noGrp="1"/>
          </p:cNvSpPr>
          <p:nvPr>
            <p:ph type="title"/>
          </p:nvPr>
        </p:nvSpPr>
        <p:spPr>
          <a:xfrm>
            <a:off x="0" y="0"/>
            <a:ext cx="12192000" cy="1360660"/>
          </a:xfrm>
        </p:spPr>
        <p:txBody>
          <a:bodyPr>
            <a:normAutofit/>
          </a:bodyPr>
          <a:lstStyle/>
          <a:p>
            <a:pPr algn="ctr"/>
            <a:r>
              <a:rPr lang="en-US" sz="3600" b="1" dirty="0"/>
              <a:t>Machine Learning in Advance Data Analytics</a:t>
            </a:r>
          </a:p>
        </p:txBody>
      </p:sp>
      <p:sp>
        <p:nvSpPr>
          <p:cNvPr id="3" name="Text Placeholder 2">
            <a:extLst>
              <a:ext uri="{FF2B5EF4-FFF2-40B4-BE49-F238E27FC236}">
                <a16:creationId xmlns:a16="http://schemas.microsoft.com/office/drawing/2014/main" id="{7E4C2441-E874-1960-DADA-F91BF308B08F}"/>
              </a:ext>
            </a:extLst>
          </p:cNvPr>
          <p:cNvSpPr>
            <a:spLocks noGrp="1"/>
          </p:cNvSpPr>
          <p:nvPr>
            <p:ph type="body" idx="1"/>
          </p:nvPr>
        </p:nvSpPr>
        <p:spPr>
          <a:xfrm>
            <a:off x="-1" y="1360660"/>
            <a:ext cx="12191999" cy="5497339"/>
          </a:xfrm>
        </p:spPr>
        <p:txBody>
          <a:bodyPr>
            <a:normAutofit lnSpcReduction="10000"/>
          </a:bodyPr>
          <a:lstStyle/>
          <a:p>
            <a:pPr marL="0" indent="0">
              <a:lnSpc>
                <a:spcPct val="110000"/>
              </a:lnSpc>
              <a:buNone/>
            </a:pPr>
            <a:r>
              <a:rPr lang="en-US" sz="3800" dirty="0"/>
              <a:t>Machine learning enables computers to continuously make predictions based on the available data without being explicitly programmed to do so. These algorithms use historical data as input to predict new output values. </a:t>
            </a:r>
          </a:p>
          <a:p>
            <a:pPr marL="0" indent="0" algn="l">
              <a:buNone/>
            </a:pPr>
            <a:endParaRPr lang="en-US" sz="3800" i="0" dirty="0">
              <a:solidFill>
                <a:srgbClr val="32354F"/>
              </a:solidFill>
              <a:effectLst/>
              <a:latin typeface="Haffer XH"/>
            </a:endParaRPr>
          </a:p>
          <a:p>
            <a:pPr marL="0" indent="0" algn="l">
              <a:buNone/>
            </a:pPr>
            <a:r>
              <a:rPr lang="en-US" sz="3800" dirty="0"/>
              <a:t>Fraud Detection</a:t>
            </a:r>
          </a:p>
          <a:p>
            <a:pPr marL="0" indent="0" algn="l">
              <a:buNone/>
            </a:pPr>
            <a:r>
              <a:rPr lang="en-US" sz="3800" dirty="0"/>
              <a:t>Movie Recommendation System</a:t>
            </a:r>
          </a:p>
          <a:p>
            <a:pPr marL="0" indent="0" algn="l">
              <a:buNone/>
            </a:pPr>
            <a:r>
              <a:rPr lang="en-US" sz="3800" dirty="0"/>
              <a:t>Wine Quality Prediction</a:t>
            </a:r>
          </a:p>
          <a:p>
            <a:pPr marL="0" indent="0" algn="l">
              <a:buNone/>
            </a:pPr>
            <a:r>
              <a:rPr lang="en-US" sz="3800" dirty="0"/>
              <a:t>Netflix Personalization</a:t>
            </a:r>
          </a:p>
          <a:p>
            <a:pPr marL="0" indent="0">
              <a:buNone/>
            </a:pPr>
            <a:endParaRPr lang="en-US" dirty="0"/>
          </a:p>
        </p:txBody>
      </p:sp>
    </p:spTree>
    <p:extLst>
      <p:ext uri="{BB962C8B-B14F-4D97-AF65-F5344CB8AC3E}">
        <p14:creationId xmlns:p14="http://schemas.microsoft.com/office/powerpoint/2010/main" val="2982491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5B34-697A-C80C-F0E3-81C2DBD0BC7E}"/>
              </a:ext>
            </a:extLst>
          </p:cNvPr>
          <p:cNvSpPr>
            <a:spLocks noGrp="1"/>
          </p:cNvSpPr>
          <p:nvPr>
            <p:ph type="title"/>
          </p:nvPr>
        </p:nvSpPr>
        <p:spPr>
          <a:xfrm>
            <a:off x="111211" y="654908"/>
            <a:ext cx="11242589" cy="210065"/>
          </a:xfrm>
        </p:spPr>
        <p:txBody>
          <a:bodyPr>
            <a:normAutofit fontScale="90000"/>
          </a:bodyPr>
          <a:lstStyle/>
          <a:p>
            <a:r>
              <a:rPr lang="en-US" b="0" i="0" dirty="0">
                <a:solidFill>
                  <a:srgbClr val="32354F"/>
                </a:solidFill>
                <a:effectLst/>
                <a:latin typeface="Haffer XH"/>
              </a:rPr>
              <a:t>Natural Language Processing</a:t>
            </a:r>
            <a:br>
              <a:rPr lang="en-US" b="0" i="0" dirty="0">
                <a:solidFill>
                  <a:srgbClr val="32354F"/>
                </a:solidFill>
                <a:effectLst/>
                <a:latin typeface="Haffer XH"/>
              </a:rPr>
            </a:br>
            <a:endParaRPr lang="en-US" dirty="0"/>
          </a:p>
        </p:txBody>
      </p:sp>
      <p:sp>
        <p:nvSpPr>
          <p:cNvPr id="3" name="Text Placeholder 2">
            <a:extLst>
              <a:ext uri="{FF2B5EF4-FFF2-40B4-BE49-F238E27FC236}">
                <a16:creationId xmlns:a16="http://schemas.microsoft.com/office/drawing/2014/main" id="{AB3986D3-C51C-7618-2547-5375F9E5EF8E}"/>
              </a:ext>
            </a:extLst>
          </p:cNvPr>
          <p:cNvSpPr>
            <a:spLocks noGrp="1"/>
          </p:cNvSpPr>
          <p:nvPr>
            <p:ph type="body" idx="1"/>
          </p:nvPr>
        </p:nvSpPr>
        <p:spPr>
          <a:xfrm>
            <a:off x="234778" y="1124464"/>
            <a:ext cx="11119022" cy="5733535"/>
          </a:xfrm>
        </p:spPr>
        <p:txBody>
          <a:bodyPr>
            <a:normAutofit fontScale="92500" lnSpcReduction="10000"/>
          </a:bodyPr>
          <a:lstStyle/>
          <a:p>
            <a:pPr marL="0" indent="0" algn="l">
              <a:buNone/>
            </a:pPr>
            <a:r>
              <a:rPr lang="en-US" sz="4100" dirty="0">
                <a:solidFill>
                  <a:srgbClr val="32354F"/>
                </a:solidFill>
                <a:latin typeface="Haffer XH"/>
              </a:rPr>
              <a:t>B</a:t>
            </a:r>
            <a:r>
              <a:rPr lang="en-US" sz="4100" i="0" dirty="0">
                <a:solidFill>
                  <a:srgbClr val="32354F"/>
                </a:solidFill>
                <a:effectLst/>
                <a:latin typeface="Haffer XH"/>
              </a:rPr>
              <a:t>ranch of AI that helps computers interpret and manipulate natural language in the form of text and audio. :</a:t>
            </a:r>
          </a:p>
          <a:p>
            <a:pPr marL="0" indent="0" algn="l">
              <a:buNone/>
            </a:pPr>
            <a:r>
              <a:rPr lang="en-US" sz="4100" i="0" dirty="0">
                <a:solidFill>
                  <a:srgbClr val="32354F"/>
                </a:solidFill>
                <a:effectLst/>
                <a:latin typeface="Haffer XH"/>
              </a:rPr>
              <a:t>News Translation</a:t>
            </a:r>
          </a:p>
          <a:p>
            <a:pPr marL="0" indent="0" algn="l">
              <a:buNone/>
            </a:pPr>
            <a:r>
              <a:rPr lang="en-US" sz="4100" i="0" dirty="0">
                <a:solidFill>
                  <a:srgbClr val="32354F"/>
                </a:solidFill>
                <a:effectLst/>
                <a:latin typeface="Haffer XH"/>
              </a:rPr>
              <a:t>You can build a web application that translates news from one language to another using Python.</a:t>
            </a:r>
          </a:p>
          <a:p>
            <a:pPr marL="0" indent="0" algn="l">
              <a:buNone/>
            </a:pPr>
            <a:r>
              <a:rPr lang="en-US" sz="4100" i="0" dirty="0">
                <a:solidFill>
                  <a:srgbClr val="32354F"/>
                </a:solidFill>
                <a:effectLst/>
                <a:latin typeface="Haffer XH"/>
              </a:rPr>
              <a:t>Autocomplete and Autocorrect</a:t>
            </a:r>
          </a:p>
          <a:p>
            <a:pPr marL="0" indent="0" algn="l">
              <a:buNone/>
            </a:pPr>
            <a:r>
              <a:rPr lang="en-US" sz="4100" i="0" dirty="0">
                <a:solidFill>
                  <a:srgbClr val="32354F"/>
                </a:solidFill>
                <a:effectLst/>
                <a:latin typeface="Haffer XH"/>
              </a:rPr>
              <a:t>You can build a neural network in Python to autocomplete sentences and detect grammatical errors. </a:t>
            </a:r>
            <a:endParaRPr lang="en-US" dirty="0"/>
          </a:p>
        </p:txBody>
      </p:sp>
    </p:spTree>
    <p:extLst>
      <p:ext uri="{BB962C8B-B14F-4D97-AF65-F5344CB8AC3E}">
        <p14:creationId xmlns:p14="http://schemas.microsoft.com/office/powerpoint/2010/main" val="2224625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5E04-1215-984B-5B1E-46DB072712C2}"/>
              </a:ext>
            </a:extLst>
          </p:cNvPr>
          <p:cNvSpPr>
            <a:spLocks noGrp="1"/>
          </p:cNvSpPr>
          <p:nvPr>
            <p:ph type="title"/>
          </p:nvPr>
        </p:nvSpPr>
        <p:spPr/>
        <p:txBody>
          <a:bodyPr/>
          <a:lstStyle/>
          <a:p>
            <a:r>
              <a:rPr lang="en-US" b="0" i="0" dirty="0">
                <a:solidFill>
                  <a:srgbClr val="32354F"/>
                </a:solidFill>
                <a:effectLst/>
                <a:latin typeface="Haffer XH"/>
              </a:rPr>
              <a:t>Deep Learning</a:t>
            </a:r>
            <a:br>
              <a:rPr lang="en-US" b="0" i="0" dirty="0">
                <a:solidFill>
                  <a:srgbClr val="32354F"/>
                </a:solidFill>
                <a:effectLst/>
                <a:latin typeface="Haffer XH"/>
              </a:rPr>
            </a:br>
            <a:endParaRPr lang="en-US" dirty="0"/>
          </a:p>
        </p:txBody>
      </p:sp>
      <p:sp>
        <p:nvSpPr>
          <p:cNvPr id="3" name="Text Placeholder 2">
            <a:extLst>
              <a:ext uri="{FF2B5EF4-FFF2-40B4-BE49-F238E27FC236}">
                <a16:creationId xmlns:a16="http://schemas.microsoft.com/office/drawing/2014/main" id="{0C3C4A48-1E3A-D6C1-C778-A9DC7B0DAE4B}"/>
              </a:ext>
            </a:extLst>
          </p:cNvPr>
          <p:cNvSpPr>
            <a:spLocks noGrp="1"/>
          </p:cNvSpPr>
          <p:nvPr>
            <p:ph type="body" idx="1"/>
          </p:nvPr>
        </p:nvSpPr>
        <p:spPr>
          <a:xfrm>
            <a:off x="838200" y="1322173"/>
            <a:ext cx="10515600" cy="4854790"/>
          </a:xfrm>
        </p:spPr>
        <p:txBody>
          <a:bodyPr>
            <a:normAutofit/>
          </a:bodyPr>
          <a:lstStyle/>
          <a:p>
            <a:pPr marL="0" indent="0" algn="l">
              <a:buNone/>
            </a:pPr>
            <a:r>
              <a:rPr lang="en-US" b="0" i="0" dirty="0">
                <a:solidFill>
                  <a:srgbClr val="32354F"/>
                </a:solidFill>
                <a:effectLst/>
                <a:latin typeface="Haffer XH"/>
              </a:rPr>
              <a:t>Deep learning is concerned with neural networks comprising three or more layers. These </a:t>
            </a:r>
            <a:r>
              <a:rPr lang="en-US" b="1" i="0" dirty="0">
                <a:solidFill>
                  <a:srgbClr val="32354F"/>
                </a:solidFill>
                <a:effectLst/>
                <a:latin typeface="Haffer XH"/>
              </a:rPr>
              <a:t>artificial neural networks </a:t>
            </a:r>
            <a:r>
              <a:rPr lang="en-US" b="0" i="0" dirty="0">
                <a:solidFill>
                  <a:srgbClr val="32354F"/>
                </a:solidFill>
                <a:effectLst/>
                <a:latin typeface="Haffer XH"/>
              </a:rPr>
              <a:t>are inspired by the structure and function of the human brain. </a:t>
            </a:r>
          </a:p>
          <a:p>
            <a:pPr marL="0" indent="0" algn="l">
              <a:buNone/>
            </a:pPr>
            <a:r>
              <a:rPr lang="en-US" b="1" i="0" dirty="0">
                <a:solidFill>
                  <a:srgbClr val="32354F"/>
                </a:solidFill>
                <a:effectLst/>
                <a:latin typeface="Haffer XH"/>
              </a:rPr>
              <a:t>Breast Cancer Classification</a:t>
            </a:r>
            <a:endParaRPr lang="en-US" b="0" i="0" dirty="0">
              <a:solidFill>
                <a:srgbClr val="32354F"/>
              </a:solidFill>
              <a:effectLst/>
              <a:latin typeface="Haffer XH"/>
            </a:endParaRPr>
          </a:p>
          <a:p>
            <a:pPr marL="0" indent="0" algn="l">
              <a:buNone/>
            </a:pPr>
            <a:r>
              <a:rPr lang="en-US" b="1" i="0" dirty="0">
                <a:solidFill>
                  <a:srgbClr val="32354F"/>
                </a:solidFill>
                <a:effectLst/>
                <a:latin typeface="Haffer XH"/>
              </a:rPr>
              <a:t>Image Classification</a:t>
            </a:r>
            <a:endParaRPr lang="en-US" b="0" i="0" dirty="0">
              <a:solidFill>
                <a:srgbClr val="32354F"/>
              </a:solidFill>
              <a:effectLst/>
              <a:latin typeface="Haffer XH"/>
            </a:endParaRPr>
          </a:p>
          <a:p>
            <a:pPr marL="0" indent="0" algn="l">
              <a:buNone/>
            </a:pPr>
            <a:r>
              <a:rPr lang="en-US" b="1" i="0" dirty="0">
                <a:solidFill>
                  <a:srgbClr val="32354F"/>
                </a:solidFill>
                <a:effectLst/>
                <a:latin typeface="Haffer XH"/>
              </a:rPr>
              <a:t>Gender and Age Detection</a:t>
            </a:r>
            <a:endParaRPr lang="en-US" b="0" i="0" dirty="0">
              <a:solidFill>
                <a:srgbClr val="32354F"/>
              </a:solidFill>
              <a:effectLst/>
              <a:latin typeface="Haffer XH"/>
            </a:endParaRPr>
          </a:p>
          <a:p>
            <a:endParaRPr lang="en-US" dirty="0"/>
          </a:p>
        </p:txBody>
      </p:sp>
    </p:spTree>
    <p:extLst>
      <p:ext uri="{BB962C8B-B14F-4D97-AF65-F5344CB8AC3E}">
        <p14:creationId xmlns:p14="http://schemas.microsoft.com/office/powerpoint/2010/main" val="1412541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E79F-8124-2B6F-822D-41462011756C}"/>
              </a:ext>
            </a:extLst>
          </p:cNvPr>
          <p:cNvSpPr>
            <a:spLocks noGrp="1"/>
          </p:cNvSpPr>
          <p:nvPr>
            <p:ph type="title"/>
          </p:nvPr>
        </p:nvSpPr>
        <p:spPr/>
        <p:txBody>
          <a:bodyPr/>
          <a:lstStyle/>
          <a:p>
            <a:r>
              <a:rPr lang="en-US" b="1" dirty="0"/>
              <a:t>Data Analytics Tools and Software Popular data analytics tools and their features:</a:t>
            </a:r>
          </a:p>
        </p:txBody>
      </p:sp>
      <p:sp>
        <p:nvSpPr>
          <p:cNvPr id="3" name="Text Placeholder 2">
            <a:extLst>
              <a:ext uri="{FF2B5EF4-FFF2-40B4-BE49-F238E27FC236}">
                <a16:creationId xmlns:a16="http://schemas.microsoft.com/office/drawing/2014/main" id="{C5676402-5A93-4385-D7D7-2DD1175496C7}"/>
              </a:ext>
            </a:extLst>
          </p:cNvPr>
          <p:cNvSpPr>
            <a:spLocks noGrp="1"/>
          </p:cNvSpPr>
          <p:nvPr>
            <p:ph type="body" idx="1"/>
          </p:nvPr>
        </p:nvSpPr>
        <p:spPr/>
        <p:txBody>
          <a:bodyPr/>
          <a:lstStyle/>
          <a:p>
            <a:r>
              <a:rPr lang="en-US" dirty="0"/>
              <a:t>Python, R, Excel, Tableau, and Power BI. Highlight proficiency in relevant tools for the job</a:t>
            </a:r>
          </a:p>
        </p:txBody>
      </p:sp>
    </p:spTree>
    <p:extLst>
      <p:ext uri="{BB962C8B-B14F-4D97-AF65-F5344CB8AC3E}">
        <p14:creationId xmlns:p14="http://schemas.microsoft.com/office/powerpoint/2010/main" val="507066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A79E-F5DC-D109-E826-90AD2DBC2409}"/>
              </a:ext>
            </a:extLst>
          </p:cNvPr>
          <p:cNvSpPr>
            <a:spLocks noGrp="1"/>
          </p:cNvSpPr>
          <p:nvPr>
            <p:ph type="title"/>
          </p:nvPr>
        </p:nvSpPr>
        <p:spPr/>
        <p:txBody>
          <a:bodyPr/>
          <a:lstStyle/>
          <a:p>
            <a:pPr algn="l"/>
            <a:r>
              <a:rPr lang="en-US" b="1" i="0" dirty="0">
                <a:solidFill>
                  <a:srgbClr val="000000"/>
                </a:solidFill>
                <a:effectLst/>
                <a:latin typeface="proxima nova"/>
              </a:rPr>
              <a:t>Top 10 Industries That Benefit Most From Data Analytics</a:t>
            </a:r>
          </a:p>
        </p:txBody>
      </p:sp>
      <p:sp>
        <p:nvSpPr>
          <p:cNvPr id="3" name="Text Placeholder 2">
            <a:extLst>
              <a:ext uri="{FF2B5EF4-FFF2-40B4-BE49-F238E27FC236}">
                <a16:creationId xmlns:a16="http://schemas.microsoft.com/office/drawing/2014/main" id="{E79BF6CB-6965-44BB-987B-1856A30902AA}"/>
              </a:ext>
            </a:extLst>
          </p:cNvPr>
          <p:cNvSpPr>
            <a:spLocks noGrp="1"/>
          </p:cNvSpPr>
          <p:nvPr>
            <p:ph type="body" idx="1"/>
          </p:nvPr>
        </p:nvSpPr>
        <p:spPr>
          <a:xfrm>
            <a:off x="838200" y="1825625"/>
            <a:ext cx="10515600" cy="4667250"/>
          </a:xfrm>
        </p:spPr>
        <p:txBody>
          <a:bodyPr>
            <a:normAutofit lnSpcReduction="10000"/>
          </a:bodyPr>
          <a:lstStyle/>
          <a:p>
            <a:pPr marL="0" indent="0">
              <a:buNone/>
            </a:pPr>
            <a:r>
              <a:rPr lang="en-US" i="0" dirty="0">
                <a:solidFill>
                  <a:srgbClr val="212529"/>
                </a:solidFill>
                <a:effectLst/>
                <a:latin typeface="proxima nova"/>
              </a:rPr>
              <a:t>Banking And Securities</a:t>
            </a:r>
          </a:p>
          <a:p>
            <a:pPr marL="0" indent="0">
              <a:buNone/>
            </a:pPr>
            <a:r>
              <a:rPr lang="en-US" i="0" dirty="0">
                <a:solidFill>
                  <a:srgbClr val="212529"/>
                </a:solidFill>
                <a:effectLst/>
                <a:latin typeface="proxima nova"/>
              </a:rPr>
              <a:t>Media &amp; Entertainment</a:t>
            </a:r>
          </a:p>
          <a:p>
            <a:pPr marL="0" indent="0">
              <a:buNone/>
            </a:pPr>
            <a:r>
              <a:rPr lang="en-US" i="0" dirty="0">
                <a:solidFill>
                  <a:srgbClr val="212529"/>
                </a:solidFill>
                <a:effectLst/>
                <a:latin typeface="proxima nova"/>
              </a:rPr>
              <a:t>Pharma &amp; Healthcare</a:t>
            </a:r>
          </a:p>
          <a:p>
            <a:pPr marL="0" indent="0">
              <a:buNone/>
            </a:pPr>
            <a:r>
              <a:rPr lang="en-US" i="0" dirty="0">
                <a:solidFill>
                  <a:srgbClr val="212529"/>
                </a:solidFill>
                <a:effectLst/>
                <a:latin typeface="proxima nova"/>
              </a:rPr>
              <a:t>Education</a:t>
            </a:r>
          </a:p>
          <a:p>
            <a:pPr marL="0" indent="0">
              <a:buNone/>
            </a:pPr>
            <a:r>
              <a:rPr lang="en-US" i="0" dirty="0">
                <a:solidFill>
                  <a:srgbClr val="212529"/>
                </a:solidFill>
                <a:effectLst/>
                <a:latin typeface="proxima nova"/>
              </a:rPr>
              <a:t>Manufacturing</a:t>
            </a:r>
          </a:p>
          <a:p>
            <a:pPr marL="0" indent="0">
              <a:buNone/>
            </a:pPr>
            <a:r>
              <a:rPr lang="en-US" i="0" dirty="0">
                <a:solidFill>
                  <a:srgbClr val="212529"/>
                </a:solidFill>
                <a:effectLst/>
                <a:latin typeface="proxima nova"/>
              </a:rPr>
              <a:t>Insurance</a:t>
            </a:r>
          </a:p>
          <a:p>
            <a:pPr marL="0" indent="0">
              <a:buNone/>
            </a:pPr>
            <a:r>
              <a:rPr lang="en-US" i="0" dirty="0">
                <a:solidFill>
                  <a:srgbClr val="212529"/>
                </a:solidFill>
                <a:effectLst/>
                <a:latin typeface="proxima nova"/>
              </a:rPr>
              <a:t>Transportation</a:t>
            </a:r>
          </a:p>
          <a:p>
            <a:pPr marL="0" indent="0">
              <a:buNone/>
            </a:pPr>
            <a:r>
              <a:rPr lang="en-US" i="0" dirty="0">
                <a:solidFill>
                  <a:srgbClr val="212529"/>
                </a:solidFill>
                <a:effectLst/>
                <a:latin typeface="proxima nova"/>
              </a:rPr>
              <a:t>Government</a:t>
            </a:r>
          </a:p>
          <a:p>
            <a:pPr marL="0" indent="0">
              <a:buNone/>
            </a:pPr>
            <a:r>
              <a:rPr lang="en-US" i="0" dirty="0">
                <a:solidFill>
                  <a:srgbClr val="212529"/>
                </a:solidFill>
                <a:effectLst/>
                <a:latin typeface="proxima nova"/>
              </a:rPr>
              <a:t>Energy &amp; Utilities</a:t>
            </a:r>
          </a:p>
          <a:p>
            <a:pPr marL="0" indent="0">
              <a:buNone/>
            </a:pPr>
            <a:r>
              <a:rPr lang="en-US" i="0" dirty="0">
                <a:solidFill>
                  <a:srgbClr val="212529"/>
                </a:solidFill>
                <a:effectLst/>
                <a:latin typeface="proxima nova"/>
              </a:rPr>
              <a:t>Retail &amp; Wholesale</a:t>
            </a:r>
          </a:p>
          <a:p>
            <a:pPr marL="0" indent="0">
              <a:buNone/>
            </a:pPr>
            <a:endParaRPr lang="en-US" b="1" i="0" dirty="0">
              <a:solidFill>
                <a:srgbClr val="212529"/>
              </a:solidFill>
              <a:effectLst/>
              <a:latin typeface="proxima nova"/>
            </a:endParaRPr>
          </a:p>
          <a:p>
            <a:pPr marL="0" indent="0">
              <a:buNone/>
            </a:pPr>
            <a:endParaRPr lang="en-US" dirty="0"/>
          </a:p>
        </p:txBody>
      </p:sp>
    </p:spTree>
    <p:extLst>
      <p:ext uri="{BB962C8B-B14F-4D97-AF65-F5344CB8AC3E}">
        <p14:creationId xmlns:p14="http://schemas.microsoft.com/office/powerpoint/2010/main" val="324531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1D10-3B76-C49B-ED61-0583467E7149}"/>
              </a:ext>
            </a:extLst>
          </p:cNvPr>
          <p:cNvSpPr>
            <a:spLocks noGrp="1"/>
          </p:cNvSpPr>
          <p:nvPr>
            <p:ph type="title"/>
          </p:nvPr>
        </p:nvSpPr>
        <p:spPr/>
        <p:txBody>
          <a:bodyPr/>
          <a:lstStyle/>
          <a:p>
            <a:r>
              <a:rPr lang="en-US" b="1" dirty="0"/>
              <a:t>Data Ethics and Privacy Ethical considerations in data analytics:</a:t>
            </a:r>
          </a:p>
        </p:txBody>
      </p:sp>
      <p:sp>
        <p:nvSpPr>
          <p:cNvPr id="3" name="Text Placeholder 2">
            <a:extLst>
              <a:ext uri="{FF2B5EF4-FFF2-40B4-BE49-F238E27FC236}">
                <a16:creationId xmlns:a16="http://schemas.microsoft.com/office/drawing/2014/main" id="{DD5767EF-5651-BCCA-78FF-414EC4505562}"/>
              </a:ext>
            </a:extLst>
          </p:cNvPr>
          <p:cNvSpPr>
            <a:spLocks noGrp="1"/>
          </p:cNvSpPr>
          <p:nvPr>
            <p:ph type="body" idx="1"/>
          </p:nvPr>
        </p:nvSpPr>
        <p:spPr/>
        <p:txBody>
          <a:bodyPr/>
          <a:lstStyle/>
          <a:p>
            <a:pPr marL="0" indent="0">
              <a:buNone/>
            </a:pPr>
            <a:r>
              <a:rPr lang="en-US" dirty="0"/>
              <a:t>Ensuring data privacy and confidentiality. Responsible data handling and bias mitigation. Legal and regulatory compliance in data analysis.</a:t>
            </a:r>
          </a:p>
        </p:txBody>
      </p:sp>
    </p:spTree>
    <p:extLst>
      <p:ext uri="{BB962C8B-B14F-4D97-AF65-F5344CB8AC3E}">
        <p14:creationId xmlns:p14="http://schemas.microsoft.com/office/powerpoint/2010/main" val="3478972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F00A8-3D07-4BE2-C03E-E3CA2AA465D2}"/>
              </a:ext>
            </a:extLst>
          </p:cNvPr>
          <p:cNvSpPr>
            <a:spLocks noGrp="1"/>
          </p:cNvSpPr>
          <p:nvPr>
            <p:ph type="title"/>
          </p:nvPr>
        </p:nvSpPr>
        <p:spPr/>
        <p:txBody>
          <a:bodyPr/>
          <a:lstStyle/>
          <a:p>
            <a:r>
              <a:rPr lang="en-US" dirty="0"/>
              <a:t>Communicating Data Insights Effectively presenting data findings:</a:t>
            </a:r>
          </a:p>
        </p:txBody>
      </p:sp>
      <p:sp>
        <p:nvSpPr>
          <p:cNvPr id="3" name="Text Placeholder 2">
            <a:extLst>
              <a:ext uri="{FF2B5EF4-FFF2-40B4-BE49-F238E27FC236}">
                <a16:creationId xmlns:a16="http://schemas.microsoft.com/office/drawing/2014/main" id="{EAFC244C-355D-3F49-997D-E1C0CEFA149E}"/>
              </a:ext>
            </a:extLst>
          </p:cNvPr>
          <p:cNvSpPr>
            <a:spLocks noGrp="1"/>
          </p:cNvSpPr>
          <p:nvPr>
            <p:ph type="body" idx="1"/>
          </p:nvPr>
        </p:nvSpPr>
        <p:spPr/>
        <p:txBody>
          <a:bodyPr/>
          <a:lstStyle/>
          <a:p>
            <a:pPr marL="0" indent="0">
              <a:buNone/>
            </a:pPr>
            <a:r>
              <a:rPr lang="en-US" dirty="0"/>
              <a:t>Storytelling with data to engage stakeholders. Creating clear and compelling data visualizations. The importance of </a:t>
            </a:r>
            <a:r>
              <a:rPr lang="en-US"/>
              <a:t>making data driven </a:t>
            </a:r>
            <a:r>
              <a:rPr lang="en-US" dirty="0"/>
              <a:t>recommendations.</a:t>
            </a:r>
          </a:p>
        </p:txBody>
      </p:sp>
    </p:spTree>
    <p:extLst>
      <p:ext uri="{BB962C8B-B14F-4D97-AF65-F5344CB8AC3E}">
        <p14:creationId xmlns:p14="http://schemas.microsoft.com/office/powerpoint/2010/main" val="4267774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6F61-712A-0DD8-247F-7A2E22B3C913}"/>
              </a:ext>
            </a:extLst>
          </p:cNvPr>
          <p:cNvSpPr>
            <a:spLocks noGrp="1"/>
          </p:cNvSpPr>
          <p:nvPr>
            <p:ph type="title"/>
          </p:nvPr>
        </p:nvSpPr>
        <p:spPr/>
        <p:txBody>
          <a:bodyPr/>
          <a:lstStyle/>
          <a:p>
            <a:r>
              <a:rPr lang="en-US" dirty="0">
                <a:solidFill>
                  <a:srgbClr val="343541"/>
                </a:solidFill>
                <a:latin typeface="Söhne"/>
              </a:rPr>
              <a:t>B</a:t>
            </a:r>
            <a:r>
              <a:rPr lang="en-US" b="0" i="0" dirty="0">
                <a:solidFill>
                  <a:srgbClr val="343541"/>
                </a:solidFill>
                <a:effectLst/>
                <a:latin typeface="Söhne"/>
              </a:rPr>
              <a:t>enefits of Data Analytics</a:t>
            </a:r>
            <a:endParaRPr lang="en-US" dirty="0"/>
          </a:p>
        </p:txBody>
      </p:sp>
      <p:sp>
        <p:nvSpPr>
          <p:cNvPr id="3" name="Text Placeholder 2">
            <a:extLst>
              <a:ext uri="{FF2B5EF4-FFF2-40B4-BE49-F238E27FC236}">
                <a16:creationId xmlns:a16="http://schemas.microsoft.com/office/drawing/2014/main" id="{D3F85E47-3793-B6E7-A881-98732C0B4990}"/>
              </a:ext>
            </a:extLst>
          </p:cNvPr>
          <p:cNvSpPr>
            <a:spLocks noGrp="1"/>
          </p:cNvSpPr>
          <p:nvPr>
            <p:ph type="body" idx="1"/>
          </p:nvPr>
        </p:nvSpPr>
        <p:spPr>
          <a:xfrm>
            <a:off x="222422" y="1495168"/>
            <a:ext cx="11969578" cy="5090983"/>
          </a:xfrm>
        </p:spPr>
        <p:txBody>
          <a:bodyPr>
            <a:normAutofit/>
          </a:bodyPr>
          <a:lstStyle/>
          <a:p>
            <a:pPr marL="0" marR="0" indent="0">
              <a:lnSpc>
                <a:spcPct val="107000"/>
              </a:lnSpc>
              <a:spcBef>
                <a:spcPts val="0"/>
              </a:spcBef>
              <a:spcAft>
                <a:spcPts val="800"/>
              </a:spcAft>
              <a:buNone/>
            </a:pPr>
            <a:r>
              <a:rPr lang="en-US" sz="2600" b="1" dirty="0">
                <a:solidFill>
                  <a:srgbClr val="000000"/>
                </a:solidFill>
                <a:effectLst/>
                <a:latin typeface="Times New Roman" panose="02020603050405020304" pitchFamily="18" charset="0"/>
                <a:ea typeface="Calibri" panose="020F0502020204030204" pitchFamily="34" charset="0"/>
              </a:rPr>
              <a:t>Informed Decision Making: </a:t>
            </a:r>
            <a:r>
              <a:rPr lang="en-US" sz="2600" dirty="0">
                <a:solidFill>
                  <a:srgbClr val="000000"/>
                </a:solidFill>
                <a:effectLst/>
                <a:latin typeface="Times New Roman" panose="02020603050405020304" pitchFamily="18" charset="0"/>
                <a:ea typeface="Calibri" panose="020F0502020204030204" pitchFamily="34" charset="0"/>
              </a:rPr>
              <a:t>Data analytics enables evidence-based decision-making.</a:t>
            </a:r>
          </a:p>
          <a:p>
            <a:pPr marL="0" marR="0" indent="0">
              <a:lnSpc>
                <a:spcPct val="107000"/>
              </a:lnSpc>
              <a:spcBef>
                <a:spcPts val="0"/>
              </a:spcBef>
              <a:spcAft>
                <a:spcPts val="800"/>
              </a:spcAft>
              <a:buNone/>
            </a:pPr>
            <a:r>
              <a:rPr lang="en-US" sz="2600" b="1" dirty="0">
                <a:solidFill>
                  <a:srgbClr val="000000"/>
                </a:solidFill>
                <a:effectLst/>
                <a:latin typeface="Times New Roman" panose="02020603050405020304" pitchFamily="18" charset="0"/>
                <a:ea typeface="Calibri" panose="020F0502020204030204" pitchFamily="34" charset="0"/>
              </a:rPr>
              <a:t>Efficiency: </a:t>
            </a:r>
            <a:r>
              <a:rPr lang="en-US" sz="2600" dirty="0">
                <a:solidFill>
                  <a:srgbClr val="000000"/>
                </a:solidFill>
                <a:effectLst/>
                <a:latin typeface="Times New Roman" panose="02020603050405020304" pitchFamily="18" charset="0"/>
                <a:ea typeface="Calibri" panose="020F0502020204030204" pitchFamily="34" charset="0"/>
              </a:rPr>
              <a:t>Identifies operational efficiencies and resource optimization opportunities.</a:t>
            </a:r>
          </a:p>
          <a:p>
            <a:pPr marL="0" marR="0" indent="0">
              <a:lnSpc>
                <a:spcPct val="107000"/>
              </a:lnSpc>
              <a:spcBef>
                <a:spcPts val="0"/>
              </a:spcBef>
              <a:spcAft>
                <a:spcPts val="800"/>
              </a:spcAft>
              <a:buNone/>
            </a:pPr>
            <a:r>
              <a:rPr lang="en-US" sz="2600" b="1" dirty="0">
                <a:solidFill>
                  <a:srgbClr val="000000"/>
                </a:solidFill>
                <a:effectLst/>
                <a:latin typeface="Times New Roman" panose="02020603050405020304" pitchFamily="18" charset="0"/>
                <a:ea typeface="Calibri" panose="020F0502020204030204" pitchFamily="34" charset="0"/>
              </a:rPr>
              <a:t>Cost Reduction: </a:t>
            </a:r>
            <a:r>
              <a:rPr lang="en-US" sz="2600" dirty="0">
                <a:solidFill>
                  <a:srgbClr val="000000"/>
                </a:solidFill>
                <a:effectLst/>
                <a:latin typeface="Times New Roman" panose="02020603050405020304" pitchFamily="18" charset="0"/>
                <a:ea typeface="Calibri" panose="020F0502020204030204" pitchFamily="34" charset="0"/>
              </a:rPr>
              <a:t>Helps cut costs through process improvements.</a:t>
            </a:r>
          </a:p>
          <a:p>
            <a:pPr marL="0" marR="0" indent="0">
              <a:lnSpc>
                <a:spcPct val="107000"/>
              </a:lnSpc>
              <a:spcBef>
                <a:spcPts val="0"/>
              </a:spcBef>
              <a:spcAft>
                <a:spcPts val="800"/>
              </a:spcAft>
              <a:buNone/>
            </a:pPr>
            <a:r>
              <a:rPr lang="en-US" sz="2600" b="1" dirty="0">
                <a:solidFill>
                  <a:srgbClr val="000000"/>
                </a:solidFill>
                <a:effectLst/>
                <a:latin typeface="Times New Roman" panose="02020603050405020304" pitchFamily="18" charset="0"/>
                <a:ea typeface="Calibri" panose="020F0502020204030204" pitchFamily="34" charset="0"/>
              </a:rPr>
              <a:t>Enhanced Customer Experience: </a:t>
            </a:r>
            <a:r>
              <a:rPr lang="en-US" sz="2600" dirty="0">
                <a:solidFill>
                  <a:srgbClr val="000000"/>
                </a:solidFill>
                <a:effectLst/>
                <a:latin typeface="Times New Roman" panose="02020603050405020304" pitchFamily="18" charset="0"/>
                <a:ea typeface="Calibri" panose="020F0502020204030204" pitchFamily="34" charset="0"/>
              </a:rPr>
              <a:t>Provides insights for personalized customer interactions.</a:t>
            </a:r>
          </a:p>
          <a:p>
            <a:pPr marL="0" marR="0" indent="0">
              <a:lnSpc>
                <a:spcPct val="107000"/>
              </a:lnSpc>
              <a:spcBef>
                <a:spcPts val="0"/>
              </a:spcBef>
              <a:spcAft>
                <a:spcPts val="800"/>
              </a:spcAft>
              <a:buNone/>
            </a:pPr>
            <a:r>
              <a:rPr lang="en-US" sz="2600" b="1" dirty="0">
                <a:solidFill>
                  <a:srgbClr val="000000"/>
                </a:solidFill>
                <a:effectLst/>
                <a:latin typeface="Times New Roman" panose="02020603050405020304" pitchFamily="18" charset="0"/>
                <a:ea typeface="Calibri" panose="020F0502020204030204" pitchFamily="34" charset="0"/>
              </a:rPr>
              <a:t>Risk Management: </a:t>
            </a:r>
            <a:r>
              <a:rPr lang="en-US" sz="2600" dirty="0">
                <a:solidFill>
                  <a:srgbClr val="000000"/>
                </a:solidFill>
                <a:effectLst/>
                <a:latin typeface="Times New Roman" panose="02020603050405020304" pitchFamily="18" charset="0"/>
                <a:ea typeface="Calibri" panose="020F0502020204030204" pitchFamily="34" charset="0"/>
              </a:rPr>
              <a:t>Identifies and mitigates risks in various industries.</a:t>
            </a:r>
          </a:p>
          <a:p>
            <a:pPr marL="0" marR="0" indent="0">
              <a:lnSpc>
                <a:spcPct val="107000"/>
              </a:lnSpc>
              <a:spcBef>
                <a:spcPts val="0"/>
              </a:spcBef>
              <a:spcAft>
                <a:spcPts val="800"/>
              </a:spcAft>
              <a:buNone/>
            </a:pPr>
            <a:r>
              <a:rPr lang="en-US" sz="2600" b="1" dirty="0">
                <a:solidFill>
                  <a:srgbClr val="000000"/>
                </a:solidFill>
                <a:effectLst/>
                <a:latin typeface="Times New Roman" panose="02020603050405020304" pitchFamily="18" charset="0"/>
                <a:ea typeface="Calibri" panose="020F0502020204030204" pitchFamily="34" charset="0"/>
              </a:rPr>
              <a:t>Predictive Analytics: </a:t>
            </a:r>
            <a:r>
              <a:rPr lang="en-US" sz="2600" dirty="0">
                <a:solidFill>
                  <a:srgbClr val="000000"/>
                </a:solidFill>
                <a:effectLst/>
                <a:latin typeface="Times New Roman" panose="02020603050405020304" pitchFamily="18" charset="0"/>
                <a:ea typeface="Calibri" panose="020F0502020204030204" pitchFamily="34" charset="0"/>
              </a:rPr>
              <a:t>Forecasts trends and outcomes based on historical data.</a:t>
            </a:r>
          </a:p>
          <a:p>
            <a:pPr marL="0" marR="0" indent="0">
              <a:lnSpc>
                <a:spcPct val="107000"/>
              </a:lnSpc>
              <a:spcBef>
                <a:spcPts val="0"/>
              </a:spcBef>
              <a:spcAft>
                <a:spcPts val="800"/>
              </a:spcAft>
              <a:buNone/>
            </a:pPr>
            <a:r>
              <a:rPr lang="en-US" sz="2600" b="1" dirty="0">
                <a:solidFill>
                  <a:srgbClr val="000000"/>
                </a:solidFill>
                <a:effectLst/>
                <a:latin typeface="Times New Roman" panose="02020603050405020304" pitchFamily="18" charset="0"/>
                <a:ea typeface="Calibri" panose="020F0502020204030204" pitchFamily="34" charset="0"/>
              </a:rPr>
              <a:t>Healthcare: </a:t>
            </a:r>
            <a:r>
              <a:rPr lang="en-US" sz="2600" dirty="0">
                <a:solidFill>
                  <a:srgbClr val="000000"/>
                </a:solidFill>
                <a:effectLst/>
                <a:latin typeface="Times New Roman" panose="02020603050405020304" pitchFamily="18" charset="0"/>
                <a:ea typeface="Calibri" panose="020F0502020204030204" pitchFamily="34" charset="0"/>
              </a:rPr>
              <a:t>Aids in research, diagnosis, and patient care.</a:t>
            </a:r>
          </a:p>
          <a:p>
            <a:pPr marL="0" marR="0" indent="0">
              <a:lnSpc>
                <a:spcPct val="107000"/>
              </a:lnSpc>
              <a:spcBef>
                <a:spcPts val="0"/>
              </a:spcBef>
              <a:spcAft>
                <a:spcPts val="800"/>
              </a:spcAft>
              <a:buNone/>
            </a:pPr>
            <a:r>
              <a:rPr lang="en-US" sz="2600" b="1" dirty="0">
                <a:solidFill>
                  <a:srgbClr val="000000"/>
                </a:solidFill>
                <a:effectLst/>
                <a:latin typeface="Times New Roman" panose="02020603050405020304" pitchFamily="18" charset="0"/>
                <a:ea typeface="Calibri" panose="020F0502020204030204" pitchFamily="34" charset="0"/>
              </a:rPr>
              <a:t>Education: </a:t>
            </a:r>
            <a:r>
              <a:rPr lang="en-US" sz="2600" dirty="0">
                <a:solidFill>
                  <a:srgbClr val="000000"/>
                </a:solidFill>
                <a:effectLst/>
                <a:latin typeface="Times New Roman" panose="02020603050405020304" pitchFamily="18" charset="0"/>
                <a:ea typeface="Calibri" panose="020F0502020204030204" pitchFamily="34" charset="0"/>
              </a:rPr>
              <a:t>Tailors teaching methods and tracks student performance.</a:t>
            </a:r>
          </a:p>
          <a:p>
            <a:pPr marL="0" marR="0" indent="0">
              <a:lnSpc>
                <a:spcPct val="107000"/>
              </a:lnSpc>
              <a:spcBef>
                <a:spcPts val="0"/>
              </a:spcBef>
              <a:spcAft>
                <a:spcPts val="800"/>
              </a:spcAft>
              <a:buNone/>
            </a:pPr>
            <a:endParaRPr lang="en-US" sz="2400" dirty="0">
              <a:solidFill>
                <a:srgbClr val="000000"/>
              </a:solidFill>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3638412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EDC2-B6F2-715B-B135-C8AB1FB70BF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F5BF2C0-E8E2-B604-F28B-3E49EB6FBC89}"/>
              </a:ext>
            </a:extLst>
          </p:cNvPr>
          <p:cNvSpPr>
            <a:spLocks noGrp="1"/>
          </p:cNvSpPr>
          <p:nvPr>
            <p:ph type="body" idx="1"/>
          </p:nvPr>
        </p:nvSpPr>
        <p:spPr>
          <a:xfrm>
            <a:off x="838200" y="1297459"/>
            <a:ext cx="10515600" cy="4879504"/>
          </a:xfrm>
        </p:spPr>
        <p:txBody>
          <a:bodyPr>
            <a:normAutofit fontScale="25000" lnSpcReduction="20000"/>
          </a:bodyPr>
          <a:lstStyle/>
          <a:p>
            <a:pPr marL="0" marR="0" indent="0">
              <a:lnSpc>
                <a:spcPct val="107000"/>
              </a:lnSpc>
              <a:spcBef>
                <a:spcPts val="0"/>
              </a:spcBef>
              <a:spcAft>
                <a:spcPts val="800"/>
              </a:spcAft>
              <a:buNone/>
            </a:pPr>
            <a:r>
              <a:rPr lang="en-US" sz="11200" b="1" dirty="0">
                <a:solidFill>
                  <a:srgbClr val="000000"/>
                </a:solidFill>
                <a:effectLst/>
                <a:latin typeface="Times New Roman" panose="02020603050405020304" pitchFamily="18" charset="0"/>
                <a:ea typeface="Calibri" panose="020F0502020204030204" pitchFamily="34" charset="0"/>
              </a:rPr>
              <a:t>Government: </a:t>
            </a:r>
            <a:r>
              <a:rPr lang="en-US" sz="11200" dirty="0">
                <a:solidFill>
                  <a:srgbClr val="000000"/>
                </a:solidFill>
                <a:effectLst/>
                <a:latin typeface="Times New Roman" panose="02020603050405020304" pitchFamily="18" charset="0"/>
                <a:ea typeface="Calibri" panose="020F0502020204030204" pitchFamily="34" charset="0"/>
              </a:rPr>
              <a:t>Informs policy development and resource allocation.</a:t>
            </a:r>
          </a:p>
          <a:p>
            <a:pPr marL="0" marR="0" indent="0">
              <a:lnSpc>
                <a:spcPct val="107000"/>
              </a:lnSpc>
              <a:spcBef>
                <a:spcPts val="0"/>
              </a:spcBef>
              <a:spcAft>
                <a:spcPts val="800"/>
              </a:spcAft>
              <a:buNone/>
            </a:pPr>
            <a:r>
              <a:rPr lang="en-US" sz="11200" b="1" dirty="0">
                <a:solidFill>
                  <a:srgbClr val="000000"/>
                </a:solidFill>
                <a:effectLst/>
                <a:latin typeface="Times New Roman" panose="02020603050405020304" pitchFamily="18" charset="0"/>
                <a:ea typeface="Calibri" panose="020F0502020204030204" pitchFamily="34" charset="0"/>
              </a:rPr>
              <a:t>Manufacturing: </a:t>
            </a:r>
            <a:r>
              <a:rPr lang="en-US" sz="11200" dirty="0">
                <a:solidFill>
                  <a:srgbClr val="000000"/>
                </a:solidFill>
                <a:effectLst/>
                <a:latin typeface="Times New Roman" panose="02020603050405020304" pitchFamily="18" charset="0"/>
                <a:ea typeface="Calibri" panose="020F0502020204030204" pitchFamily="34" charset="0"/>
              </a:rPr>
              <a:t>Optimizes production processes and quality control.</a:t>
            </a:r>
          </a:p>
          <a:p>
            <a:pPr marL="0" marR="0" indent="0">
              <a:lnSpc>
                <a:spcPct val="107000"/>
              </a:lnSpc>
              <a:spcBef>
                <a:spcPts val="0"/>
              </a:spcBef>
              <a:spcAft>
                <a:spcPts val="800"/>
              </a:spcAft>
              <a:buNone/>
            </a:pPr>
            <a:r>
              <a:rPr lang="en-US" sz="11200" b="1" dirty="0">
                <a:solidFill>
                  <a:srgbClr val="000000"/>
                </a:solidFill>
                <a:latin typeface="Times New Roman" panose="02020603050405020304" pitchFamily="18" charset="0"/>
              </a:rPr>
              <a:t>Retail: </a:t>
            </a:r>
            <a:r>
              <a:rPr lang="en-US" sz="11200" dirty="0">
                <a:solidFill>
                  <a:srgbClr val="000000"/>
                </a:solidFill>
                <a:effectLst/>
                <a:latin typeface="Times New Roman" panose="02020603050405020304" pitchFamily="18" charset="0"/>
                <a:ea typeface="Calibri" panose="020F0502020204030204" pitchFamily="34" charset="0"/>
              </a:rPr>
              <a:t>Improves pricing, inventory management, and marketing.</a:t>
            </a:r>
          </a:p>
          <a:p>
            <a:pPr marL="0" marR="0" indent="0">
              <a:lnSpc>
                <a:spcPct val="107000"/>
              </a:lnSpc>
              <a:spcBef>
                <a:spcPts val="0"/>
              </a:spcBef>
              <a:spcAft>
                <a:spcPts val="800"/>
              </a:spcAft>
              <a:buNone/>
            </a:pPr>
            <a:r>
              <a:rPr lang="en-US" sz="11200" b="1" dirty="0">
                <a:solidFill>
                  <a:srgbClr val="000000"/>
                </a:solidFill>
                <a:latin typeface="Times New Roman" panose="02020603050405020304" pitchFamily="18" charset="0"/>
              </a:rPr>
              <a:t>Energy and Sustainability: </a:t>
            </a:r>
            <a:r>
              <a:rPr lang="en-US" sz="11200" dirty="0">
                <a:solidFill>
                  <a:srgbClr val="000000"/>
                </a:solidFill>
                <a:effectLst/>
                <a:latin typeface="Times New Roman" panose="02020603050405020304" pitchFamily="18" charset="0"/>
                <a:ea typeface="Calibri" panose="020F0502020204030204" pitchFamily="34" charset="0"/>
              </a:rPr>
              <a:t>Monitors energy consumption and resource management.</a:t>
            </a:r>
          </a:p>
          <a:p>
            <a:pPr marL="0" marR="0" indent="0">
              <a:lnSpc>
                <a:spcPct val="107000"/>
              </a:lnSpc>
              <a:spcBef>
                <a:spcPts val="0"/>
              </a:spcBef>
              <a:spcAft>
                <a:spcPts val="800"/>
              </a:spcAft>
              <a:buNone/>
            </a:pPr>
            <a:r>
              <a:rPr lang="en-US" sz="11200" b="1" dirty="0">
                <a:solidFill>
                  <a:srgbClr val="000000"/>
                </a:solidFill>
                <a:latin typeface="Times New Roman" panose="02020603050405020304" pitchFamily="18" charset="0"/>
              </a:rPr>
              <a:t>Financial Services: </a:t>
            </a:r>
            <a:r>
              <a:rPr lang="en-US" sz="11200" dirty="0">
                <a:solidFill>
                  <a:srgbClr val="000000"/>
                </a:solidFill>
                <a:effectLst/>
                <a:latin typeface="Times New Roman" panose="02020603050405020304" pitchFamily="18" charset="0"/>
                <a:ea typeface="Calibri" panose="020F0502020204030204" pitchFamily="34" charset="0"/>
              </a:rPr>
              <a:t>Used for fraud detection, risk assessment, and investment strategies.</a:t>
            </a:r>
          </a:p>
          <a:p>
            <a:pPr marL="0" marR="0" indent="0">
              <a:lnSpc>
                <a:spcPct val="107000"/>
              </a:lnSpc>
              <a:spcBef>
                <a:spcPts val="0"/>
              </a:spcBef>
              <a:spcAft>
                <a:spcPts val="800"/>
              </a:spcAft>
              <a:buNone/>
            </a:pPr>
            <a:r>
              <a:rPr lang="en-US" sz="11200" b="1" dirty="0">
                <a:solidFill>
                  <a:srgbClr val="000000"/>
                </a:solidFill>
                <a:latin typeface="Times New Roman" panose="02020603050405020304" pitchFamily="18" charset="0"/>
              </a:rPr>
              <a:t>Marketing: </a:t>
            </a:r>
            <a:r>
              <a:rPr lang="en-US" sz="11200" dirty="0">
                <a:solidFill>
                  <a:srgbClr val="000000"/>
                </a:solidFill>
                <a:effectLst/>
                <a:latin typeface="Times New Roman" panose="02020603050405020304" pitchFamily="18" charset="0"/>
                <a:ea typeface="Calibri" panose="020F0502020204030204" pitchFamily="34" charset="0"/>
              </a:rPr>
              <a:t>Understands consumer behavior and measures marketing success.</a:t>
            </a:r>
          </a:p>
          <a:p>
            <a:pPr marL="0" marR="0" indent="0">
              <a:lnSpc>
                <a:spcPct val="107000"/>
              </a:lnSpc>
              <a:spcBef>
                <a:spcPts val="0"/>
              </a:spcBef>
              <a:spcAft>
                <a:spcPts val="800"/>
              </a:spcAft>
              <a:buNone/>
            </a:pPr>
            <a:r>
              <a:rPr lang="en-US" sz="11200" b="1" dirty="0">
                <a:solidFill>
                  <a:srgbClr val="000000"/>
                </a:solidFill>
                <a:latin typeface="Times New Roman" panose="02020603050405020304" pitchFamily="18" charset="0"/>
              </a:rPr>
              <a:t>HR: </a:t>
            </a:r>
            <a:r>
              <a:rPr lang="en-US" sz="11200" dirty="0">
                <a:solidFill>
                  <a:srgbClr val="000000"/>
                </a:solidFill>
                <a:effectLst/>
                <a:latin typeface="Times New Roman" panose="02020603050405020304" pitchFamily="18" charset="0"/>
                <a:ea typeface="Calibri" panose="020F0502020204030204" pitchFamily="34" charset="0"/>
              </a:rPr>
              <a:t>Enhances talent acquisition, retention, and performance management.</a:t>
            </a:r>
          </a:p>
          <a:p>
            <a:endParaRPr lang="en-US" dirty="0"/>
          </a:p>
        </p:txBody>
      </p:sp>
    </p:spTree>
    <p:extLst>
      <p:ext uri="{BB962C8B-B14F-4D97-AF65-F5344CB8AC3E}">
        <p14:creationId xmlns:p14="http://schemas.microsoft.com/office/powerpoint/2010/main" val="192532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B585-A591-C72C-9E29-1437214E602A}"/>
              </a:ext>
            </a:extLst>
          </p:cNvPr>
          <p:cNvSpPr>
            <a:spLocks noGrp="1"/>
          </p:cNvSpPr>
          <p:nvPr>
            <p:ph type="title"/>
          </p:nvPr>
        </p:nvSpPr>
        <p:spPr/>
        <p:txBody>
          <a:bodyPr/>
          <a:lstStyle/>
          <a:p>
            <a:r>
              <a:rPr lang="en-US" b="1" dirty="0"/>
              <a:t>Agenda</a:t>
            </a:r>
          </a:p>
        </p:txBody>
      </p:sp>
      <p:sp>
        <p:nvSpPr>
          <p:cNvPr id="3" name="Text Placeholder 2">
            <a:extLst>
              <a:ext uri="{FF2B5EF4-FFF2-40B4-BE49-F238E27FC236}">
                <a16:creationId xmlns:a16="http://schemas.microsoft.com/office/drawing/2014/main" id="{80AB656A-8123-9E26-DFD3-DA0F975D6C72}"/>
              </a:ext>
            </a:extLst>
          </p:cNvPr>
          <p:cNvSpPr>
            <a:spLocks noGrp="1"/>
          </p:cNvSpPr>
          <p:nvPr>
            <p:ph type="body" idx="1"/>
          </p:nvPr>
        </p:nvSpPr>
        <p:spPr/>
        <p:txBody>
          <a:bodyPr/>
          <a:lstStyle/>
          <a:p>
            <a:r>
              <a:rPr lang="en-US" dirty="0"/>
              <a:t>Overview of the presentation's main topics.</a:t>
            </a:r>
          </a:p>
        </p:txBody>
      </p:sp>
    </p:spTree>
    <p:extLst>
      <p:ext uri="{BB962C8B-B14F-4D97-AF65-F5344CB8AC3E}">
        <p14:creationId xmlns:p14="http://schemas.microsoft.com/office/powerpoint/2010/main" val="582511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4F01-DAF8-3C6D-44F7-32E3370C5686}"/>
              </a:ext>
            </a:extLst>
          </p:cNvPr>
          <p:cNvSpPr>
            <a:spLocks noGrp="1"/>
          </p:cNvSpPr>
          <p:nvPr>
            <p:ph type="title"/>
          </p:nvPr>
        </p:nvSpPr>
        <p:spPr/>
        <p:txBody>
          <a:bodyPr/>
          <a:lstStyle/>
          <a:p>
            <a:r>
              <a:rPr lang="en-US" dirty="0"/>
              <a:t>Thank You Note</a:t>
            </a:r>
          </a:p>
        </p:txBody>
      </p:sp>
      <p:sp>
        <p:nvSpPr>
          <p:cNvPr id="3" name="Text Placeholder 2">
            <a:extLst>
              <a:ext uri="{FF2B5EF4-FFF2-40B4-BE49-F238E27FC236}">
                <a16:creationId xmlns:a16="http://schemas.microsoft.com/office/drawing/2014/main" id="{8F49A05E-792E-85FF-8B09-64B558CD10D5}"/>
              </a:ext>
            </a:extLst>
          </p:cNvPr>
          <p:cNvSpPr>
            <a:spLocks noGrp="1"/>
          </p:cNvSpPr>
          <p:nvPr>
            <p:ph type="body" idx="1"/>
          </p:nvPr>
        </p:nvSpPr>
        <p:spPr/>
        <p:txBody>
          <a:bodyPr/>
          <a:lstStyle/>
          <a:p>
            <a:pPr marL="0" indent="0">
              <a:buNone/>
            </a:pPr>
            <a:r>
              <a:rPr lang="en-US" dirty="0"/>
              <a:t>Thank You Express gratitude for the interviewer's time and consideration. Reiterate your enthusiasm for the role and your confidence in contributing effectively to the organization. </a:t>
            </a:r>
          </a:p>
        </p:txBody>
      </p:sp>
    </p:spTree>
    <p:extLst>
      <p:ext uri="{BB962C8B-B14F-4D97-AF65-F5344CB8AC3E}">
        <p14:creationId xmlns:p14="http://schemas.microsoft.com/office/powerpoint/2010/main" val="2046776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571E-16E2-4FD9-90C8-4FFB9E276E2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90CBE49-4942-E71E-33D3-538923D281E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7437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7E0A-BC70-43CB-3009-4881375FC516}"/>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rPr>
              <a:t>Introduction to Data Analytics</a:t>
            </a:r>
            <a:br>
              <a:rPr lang="en-US" sz="4400" dirty="0">
                <a:solidFill>
                  <a:srgbClr val="000000"/>
                </a:solidFill>
                <a:effectLst/>
                <a:latin typeface="Times New Roman" panose="02020603050405020304" pitchFamily="18" charset="0"/>
                <a:ea typeface="Calibri" panose="020F0502020204030204" pitchFamily="34" charset="0"/>
              </a:rPr>
            </a:br>
            <a:endParaRPr lang="en-US" dirty="0"/>
          </a:p>
        </p:txBody>
      </p:sp>
      <p:sp>
        <p:nvSpPr>
          <p:cNvPr id="3" name="Text Placeholder 2">
            <a:extLst>
              <a:ext uri="{FF2B5EF4-FFF2-40B4-BE49-F238E27FC236}">
                <a16:creationId xmlns:a16="http://schemas.microsoft.com/office/drawing/2014/main" id="{0387268C-51A4-547C-6E72-024310DC044E}"/>
              </a:ext>
            </a:extLst>
          </p:cNvPr>
          <p:cNvSpPr>
            <a:spLocks noGrp="1"/>
          </p:cNvSpPr>
          <p:nvPr>
            <p:ph type="body" idx="1"/>
          </p:nvPr>
        </p:nvSpPr>
        <p:spPr>
          <a:xfrm>
            <a:off x="247135" y="1223319"/>
            <a:ext cx="11944865" cy="5269555"/>
          </a:xfrm>
        </p:spPr>
        <p:txBody>
          <a:bodyPr>
            <a:normAutofit/>
          </a:bodyPr>
          <a:lstStyle/>
          <a:p>
            <a:pPr marL="0" marR="0" indent="0">
              <a:lnSpc>
                <a:spcPct val="107000"/>
              </a:lnSpc>
              <a:spcBef>
                <a:spcPts val="0"/>
              </a:spcBef>
              <a:spcAft>
                <a:spcPts val="800"/>
              </a:spcAft>
              <a:buNone/>
            </a:pPr>
            <a:r>
              <a:rPr lang="en-US" dirty="0">
                <a:solidFill>
                  <a:srgbClr val="000000"/>
                </a:solidFill>
                <a:effectLst/>
                <a:latin typeface="Times New Roman" panose="02020603050405020304" pitchFamily="18" charset="0"/>
                <a:ea typeface="Calibri" panose="020F0502020204030204" pitchFamily="34" charset="0"/>
              </a:rPr>
              <a:t>Definition and importance of data analytics:</a:t>
            </a:r>
          </a:p>
          <a:p>
            <a:pPr marL="0" marR="0" indent="0">
              <a:lnSpc>
                <a:spcPct val="107000"/>
              </a:lnSpc>
              <a:spcBef>
                <a:spcPts val="0"/>
              </a:spcBef>
              <a:spcAft>
                <a:spcPts val="800"/>
              </a:spcAft>
              <a:buNone/>
            </a:pPr>
            <a:r>
              <a:rPr lang="en-US" dirty="0">
                <a:solidFill>
                  <a:srgbClr val="000000"/>
                </a:solidFill>
                <a:effectLst/>
                <a:highlight>
                  <a:srgbClr val="FFFF00"/>
                </a:highlight>
                <a:latin typeface="Times New Roman" panose="02020603050405020304" pitchFamily="18" charset="0"/>
                <a:ea typeface="Calibri" panose="020F0502020204030204" pitchFamily="34" charset="0"/>
              </a:rPr>
              <a:t>Data analytics involves the process of examining, cleaning, transforming, and interpreting data to discover meaningful insights and support decision making</a:t>
            </a:r>
            <a:r>
              <a:rPr lang="en-US" dirty="0">
                <a:solidFill>
                  <a:srgbClr val="000000"/>
                </a:solidFill>
                <a:effectLst/>
                <a:latin typeface="Times New Roman" panose="02020603050405020304" pitchFamily="18" charset="0"/>
                <a:ea typeface="Calibri" panose="020F0502020204030204" pitchFamily="34" charset="0"/>
              </a:rPr>
              <a:t>.</a:t>
            </a:r>
          </a:p>
          <a:p>
            <a:pPr marL="0" marR="0" indent="0">
              <a:lnSpc>
                <a:spcPct val="107000"/>
              </a:lnSpc>
              <a:spcBef>
                <a:spcPts val="0"/>
              </a:spcBef>
              <a:spcAft>
                <a:spcPts val="800"/>
              </a:spcAft>
              <a:buNone/>
            </a:pPr>
            <a:r>
              <a:rPr lang="en-US" dirty="0">
                <a:solidFill>
                  <a:srgbClr val="000000"/>
                </a:solidFill>
                <a:effectLst/>
                <a:latin typeface="Times New Roman" panose="02020603050405020304" pitchFamily="18" charset="0"/>
                <a:ea typeface="Calibri" panose="020F0502020204030204" pitchFamily="34" charset="0"/>
              </a:rPr>
              <a:t>It plays a crucial role in guiding business strategies and operations.</a:t>
            </a:r>
          </a:p>
          <a:p>
            <a:pPr marL="0" marR="0" indent="0">
              <a:lnSpc>
                <a:spcPct val="107000"/>
              </a:lnSpc>
              <a:spcBef>
                <a:spcPts val="0"/>
              </a:spcBef>
              <a:spcAft>
                <a:spcPts val="800"/>
              </a:spcAft>
              <a:buNone/>
            </a:pPr>
            <a:r>
              <a:rPr lang="en-US" dirty="0">
                <a:solidFill>
                  <a:srgbClr val="000000"/>
                </a:solidFill>
                <a:effectLst/>
                <a:highlight>
                  <a:srgbClr val="FFFF00"/>
                </a:highlight>
                <a:latin typeface="Times New Roman" panose="02020603050405020304" pitchFamily="18" charset="0"/>
                <a:ea typeface="Calibri" panose="020F0502020204030204" pitchFamily="34" charset="0"/>
              </a:rPr>
              <a:t>The role of a data analyst </a:t>
            </a:r>
            <a:r>
              <a:rPr lang="en-US" dirty="0">
                <a:solidFill>
                  <a:srgbClr val="000000"/>
                </a:solidFill>
                <a:effectLst/>
                <a:latin typeface="Times New Roman" panose="02020603050405020304" pitchFamily="18" charset="0"/>
                <a:ea typeface="Calibri" panose="020F0502020204030204" pitchFamily="34" charset="0"/>
              </a:rPr>
              <a:t>in an organization:</a:t>
            </a:r>
          </a:p>
          <a:p>
            <a:pPr marL="0" marR="0" indent="0">
              <a:lnSpc>
                <a:spcPct val="107000"/>
              </a:lnSpc>
              <a:spcBef>
                <a:spcPts val="0"/>
              </a:spcBef>
              <a:spcAft>
                <a:spcPts val="800"/>
              </a:spcAft>
              <a:buNone/>
            </a:pPr>
            <a:r>
              <a:rPr lang="en-US" dirty="0">
                <a:solidFill>
                  <a:srgbClr val="000000"/>
                </a:solidFill>
                <a:effectLst/>
                <a:latin typeface="Times New Roman" panose="02020603050405020304" pitchFamily="18" charset="0"/>
                <a:ea typeface="Calibri" panose="020F0502020204030204" pitchFamily="34" charset="0"/>
              </a:rPr>
              <a:t>Data analysts are responsible for collecting and analyzing data, providing insights, and helping organizations make data driven decisions.</a:t>
            </a:r>
          </a:p>
          <a:p>
            <a:pPr marL="0" marR="0" indent="0">
              <a:lnSpc>
                <a:spcPct val="107000"/>
              </a:lnSpc>
              <a:spcBef>
                <a:spcPts val="0"/>
              </a:spcBef>
              <a:spcAft>
                <a:spcPts val="800"/>
              </a:spcAft>
              <a:buNone/>
            </a:pPr>
            <a:r>
              <a:rPr lang="en-US" dirty="0">
                <a:solidFill>
                  <a:srgbClr val="000000"/>
                </a:solidFill>
                <a:effectLst/>
                <a:latin typeface="Times New Roman" panose="02020603050405020304" pitchFamily="18" charset="0"/>
                <a:ea typeface="Calibri" panose="020F0502020204030204" pitchFamily="34" charset="0"/>
              </a:rPr>
              <a:t>They bridge the gap between raw data and actionable insights.</a:t>
            </a:r>
          </a:p>
          <a:p>
            <a:pPr marL="0" marR="0">
              <a:lnSpc>
                <a:spcPct val="107000"/>
              </a:lnSpc>
              <a:spcBef>
                <a:spcPts val="0"/>
              </a:spcBef>
              <a:spcAft>
                <a:spcPts val="800"/>
              </a:spcAft>
            </a:pPr>
            <a:endParaRPr lang="en-US" dirty="0">
              <a:solidFill>
                <a:srgbClr val="000000"/>
              </a:solidFill>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4137990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C684-525D-EFA5-96A9-7CF6CCC2DE51}"/>
              </a:ext>
            </a:extLst>
          </p:cNvPr>
          <p:cNvSpPr>
            <a:spLocks noGrp="1"/>
          </p:cNvSpPr>
          <p:nvPr>
            <p:ph type="title"/>
          </p:nvPr>
        </p:nvSpPr>
        <p:spPr>
          <a:xfrm>
            <a:off x="271850" y="556054"/>
            <a:ext cx="5103339" cy="531342"/>
          </a:xfrm>
        </p:spPr>
        <p:txBody>
          <a:bodyPr>
            <a:normAutofit fontScale="90000"/>
          </a:bodyPr>
          <a:lstStyle/>
          <a:p>
            <a:r>
              <a:rPr lang="en-US" sz="4400" b="1" dirty="0">
                <a:solidFill>
                  <a:srgbClr val="000000"/>
                </a:solidFill>
                <a:effectLst/>
                <a:latin typeface="Times New Roman" panose="02020603050405020304" pitchFamily="18" charset="0"/>
                <a:ea typeface="Calibri" panose="020F0502020204030204" pitchFamily="34" charset="0"/>
              </a:rPr>
              <a:t>Data Analytics Process</a:t>
            </a:r>
            <a:br>
              <a:rPr lang="en-US" sz="4400" dirty="0">
                <a:solidFill>
                  <a:srgbClr val="000000"/>
                </a:solidFill>
                <a:effectLst/>
                <a:latin typeface="Times New Roman" panose="02020603050405020304" pitchFamily="18" charset="0"/>
                <a:ea typeface="Calibri" panose="020F0502020204030204" pitchFamily="34" charset="0"/>
              </a:rPr>
            </a:br>
            <a:endParaRPr lang="en-US" dirty="0"/>
          </a:p>
        </p:txBody>
      </p:sp>
      <p:sp>
        <p:nvSpPr>
          <p:cNvPr id="3" name="Text Placeholder 2">
            <a:extLst>
              <a:ext uri="{FF2B5EF4-FFF2-40B4-BE49-F238E27FC236}">
                <a16:creationId xmlns:a16="http://schemas.microsoft.com/office/drawing/2014/main" id="{B4D11396-9383-83A7-6F66-5D049FDD3B15}"/>
              </a:ext>
            </a:extLst>
          </p:cNvPr>
          <p:cNvSpPr>
            <a:spLocks noGrp="1"/>
          </p:cNvSpPr>
          <p:nvPr>
            <p:ph type="body" idx="1"/>
          </p:nvPr>
        </p:nvSpPr>
        <p:spPr>
          <a:xfrm>
            <a:off x="98855" y="963827"/>
            <a:ext cx="5062151" cy="4955059"/>
          </a:xfrm>
        </p:spPr>
        <p:txBody>
          <a:bodyPr>
            <a:noAutofit/>
          </a:bodyPr>
          <a:lstStyle/>
          <a:p>
            <a:pPr marL="0" marR="0" indent="0">
              <a:lnSpc>
                <a:spcPct val="107000"/>
              </a:lnSpc>
              <a:spcBef>
                <a:spcPts val="0"/>
              </a:spcBef>
              <a:spcAft>
                <a:spcPts val="800"/>
              </a:spcAft>
              <a:buNone/>
            </a:pPr>
            <a:r>
              <a:rPr lang="en-US" sz="2400" dirty="0">
                <a:solidFill>
                  <a:srgbClr val="000000"/>
                </a:solidFill>
                <a:effectLst/>
                <a:latin typeface="Times New Roman" panose="02020603050405020304" pitchFamily="18" charset="0"/>
                <a:ea typeface="Calibri" panose="020F0502020204030204" pitchFamily="34" charset="0"/>
              </a:rPr>
              <a:t>Overview of the data analytics workflow:</a:t>
            </a:r>
          </a:p>
          <a:p>
            <a:pPr marL="0" marR="0" indent="0">
              <a:lnSpc>
                <a:spcPct val="107000"/>
              </a:lnSpc>
              <a:spcBef>
                <a:spcPts val="0"/>
              </a:spcBef>
              <a:spcAft>
                <a:spcPts val="800"/>
              </a:spcAft>
              <a:buNone/>
            </a:pPr>
            <a:r>
              <a:rPr lang="en-US" sz="2400" dirty="0">
                <a:solidFill>
                  <a:srgbClr val="000000"/>
                </a:solidFill>
                <a:effectLst/>
                <a:highlight>
                  <a:srgbClr val="FFFF00"/>
                </a:highlight>
                <a:latin typeface="Times New Roman" panose="02020603050405020304" pitchFamily="18" charset="0"/>
                <a:ea typeface="Calibri" panose="020F0502020204030204" pitchFamily="34" charset="0"/>
              </a:rPr>
              <a:t>Data Collection</a:t>
            </a:r>
            <a:r>
              <a:rPr lang="en-US" sz="2400" dirty="0">
                <a:solidFill>
                  <a:srgbClr val="000000"/>
                </a:solidFill>
                <a:effectLst/>
                <a:latin typeface="Times New Roman" panose="02020603050405020304" pitchFamily="18" charset="0"/>
                <a:ea typeface="Calibri" panose="020F0502020204030204" pitchFamily="34" charset="0"/>
              </a:rPr>
              <a:t>: Gathering data from various sources.</a:t>
            </a:r>
          </a:p>
          <a:p>
            <a:pPr marL="0" marR="0" indent="0">
              <a:lnSpc>
                <a:spcPct val="107000"/>
              </a:lnSpc>
              <a:spcBef>
                <a:spcPts val="0"/>
              </a:spcBef>
              <a:spcAft>
                <a:spcPts val="800"/>
              </a:spcAft>
              <a:buNone/>
            </a:pPr>
            <a:r>
              <a:rPr lang="en-US" sz="2400" dirty="0">
                <a:solidFill>
                  <a:srgbClr val="000000"/>
                </a:solidFill>
                <a:highlight>
                  <a:srgbClr val="FFFF00"/>
                </a:highlight>
                <a:latin typeface="Times New Roman" panose="02020603050405020304" pitchFamily="18" charset="0"/>
              </a:rPr>
              <a:t>Data Preparation: </a:t>
            </a:r>
            <a:r>
              <a:rPr lang="en-US" sz="2400" dirty="0">
                <a:solidFill>
                  <a:srgbClr val="000000"/>
                </a:solidFill>
                <a:effectLst/>
                <a:latin typeface="Times New Roman" panose="02020603050405020304" pitchFamily="18" charset="0"/>
                <a:ea typeface="Calibri" panose="020F0502020204030204" pitchFamily="34" charset="0"/>
              </a:rPr>
              <a:t>Cleaning, transforming, and organizing data.</a:t>
            </a:r>
          </a:p>
          <a:p>
            <a:pPr marL="0" marR="0" indent="0">
              <a:lnSpc>
                <a:spcPct val="107000"/>
              </a:lnSpc>
              <a:spcBef>
                <a:spcPts val="0"/>
              </a:spcBef>
              <a:spcAft>
                <a:spcPts val="800"/>
              </a:spcAft>
              <a:buNone/>
            </a:pPr>
            <a:r>
              <a:rPr lang="en-US" sz="2400" dirty="0">
                <a:solidFill>
                  <a:srgbClr val="000000"/>
                </a:solidFill>
                <a:highlight>
                  <a:srgbClr val="FFFF00"/>
                </a:highlight>
                <a:latin typeface="Times New Roman" panose="02020603050405020304" pitchFamily="18" charset="0"/>
              </a:rPr>
              <a:t>Data Analysis: </a:t>
            </a:r>
            <a:r>
              <a:rPr lang="en-US" sz="2400" dirty="0">
                <a:solidFill>
                  <a:srgbClr val="000000"/>
                </a:solidFill>
                <a:effectLst/>
                <a:latin typeface="Times New Roman" panose="02020603050405020304" pitchFamily="18" charset="0"/>
                <a:ea typeface="Calibri" panose="020F0502020204030204" pitchFamily="34" charset="0"/>
              </a:rPr>
              <a:t>Applying statistical methods, algorithms, and tools.</a:t>
            </a:r>
          </a:p>
          <a:p>
            <a:pPr marL="0" marR="0" indent="0">
              <a:lnSpc>
                <a:spcPct val="107000"/>
              </a:lnSpc>
              <a:spcBef>
                <a:spcPts val="0"/>
              </a:spcBef>
              <a:spcAft>
                <a:spcPts val="800"/>
              </a:spcAft>
              <a:buNone/>
            </a:pPr>
            <a:r>
              <a:rPr lang="en-US" sz="2400" dirty="0">
                <a:solidFill>
                  <a:srgbClr val="000000"/>
                </a:solidFill>
                <a:effectLst/>
                <a:highlight>
                  <a:srgbClr val="FFFF00"/>
                </a:highlight>
                <a:latin typeface="Times New Roman" panose="02020603050405020304" pitchFamily="18" charset="0"/>
                <a:ea typeface="Calibri" panose="020F0502020204030204" pitchFamily="34" charset="0"/>
              </a:rPr>
              <a:t>Data Interpretation: </a:t>
            </a:r>
            <a:r>
              <a:rPr lang="en-US" sz="2400" dirty="0">
                <a:solidFill>
                  <a:srgbClr val="000000"/>
                </a:solidFill>
                <a:effectLst/>
                <a:latin typeface="Times New Roman" panose="02020603050405020304" pitchFamily="18" charset="0"/>
                <a:ea typeface="Calibri" panose="020F0502020204030204" pitchFamily="34" charset="0"/>
              </a:rPr>
              <a:t>Extracting meaningful insights.</a:t>
            </a:r>
          </a:p>
          <a:p>
            <a:pPr marL="0" marR="0" indent="0">
              <a:lnSpc>
                <a:spcPct val="107000"/>
              </a:lnSpc>
              <a:spcBef>
                <a:spcPts val="0"/>
              </a:spcBef>
              <a:spcAft>
                <a:spcPts val="800"/>
              </a:spcAft>
              <a:buNone/>
            </a:pPr>
            <a:r>
              <a:rPr lang="en-US" sz="2400" dirty="0">
                <a:effectLst/>
                <a:latin typeface="Times New Roman" panose="02020603050405020304" pitchFamily="18" charset="0"/>
                <a:ea typeface="Calibri" panose="020F0502020204030204" pitchFamily="34" charset="0"/>
              </a:rPr>
              <a:t>Highlight the iterative nature of the process and the importance of  data quality</a:t>
            </a:r>
            <a:endParaRPr lang="en-US" sz="2400" dirty="0"/>
          </a:p>
        </p:txBody>
      </p:sp>
      <p:sp>
        <p:nvSpPr>
          <p:cNvPr id="4" name="Text Placeholder 2">
            <a:extLst>
              <a:ext uri="{FF2B5EF4-FFF2-40B4-BE49-F238E27FC236}">
                <a16:creationId xmlns:a16="http://schemas.microsoft.com/office/drawing/2014/main" id="{A2892701-F1E1-CC98-E800-0F7B210D3547}"/>
              </a:ext>
            </a:extLst>
          </p:cNvPr>
          <p:cNvSpPr txBox="1">
            <a:spLocks/>
          </p:cNvSpPr>
          <p:nvPr/>
        </p:nvSpPr>
        <p:spPr>
          <a:xfrm>
            <a:off x="6096000" y="963827"/>
            <a:ext cx="5062151" cy="53655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Font typeface="Arial" panose="020B0604020202020204" pitchFamily="34" charset="0"/>
              <a:buNone/>
            </a:pPr>
            <a:r>
              <a:rPr lang="en-US" sz="2400" dirty="0">
                <a:solidFill>
                  <a:srgbClr val="000000"/>
                </a:solidFill>
                <a:latin typeface="Times New Roman" panose="02020603050405020304" pitchFamily="18" charset="0"/>
                <a:ea typeface="Calibri" panose="020F0502020204030204" pitchFamily="34" charset="0"/>
              </a:rPr>
              <a:t>Overview of the data analytics workflow:</a:t>
            </a:r>
          </a:p>
          <a:p>
            <a:pPr marL="0" indent="0">
              <a:lnSpc>
                <a:spcPct val="107000"/>
              </a:lnSpc>
              <a:spcBef>
                <a:spcPts val="0"/>
              </a:spcBef>
              <a:spcAft>
                <a:spcPts val="800"/>
              </a:spcAft>
              <a:buFont typeface="Arial" panose="020B0604020202020204" pitchFamily="34" charset="0"/>
              <a:buNone/>
            </a:pPr>
            <a:r>
              <a:rPr lang="en-US" sz="2400" dirty="0">
                <a:solidFill>
                  <a:srgbClr val="000000"/>
                </a:solidFill>
                <a:latin typeface="Times New Roman" panose="02020603050405020304" pitchFamily="18" charset="0"/>
                <a:ea typeface="Calibri" panose="020F0502020204030204" pitchFamily="34" charset="0"/>
              </a:rPr>
              <a:t>Data Collection: Gathering data from various sources.</a:t>
            </a:r>
          </a:p>
          <a:p>
            <a:pPr marL="0" indent="0">
              <a:lnSpc>
                <a:spcPct val="107000"/>
              </a:lnSpc>
              <a:spcBef>
                <a:spcPts val="0"/>
              </a:spcBef>
              <a:spcAft>
                <a:spcPts val="800"/>
              </a:spcAft>
              <a:buFont typeface="Arial" panose="020B0604020202020204" pitchFamily="34" charset="0"/>
              <a:buNone/>
            </a:pPr>
            <a:r>
              <a:rPr lang="en-US" sz="2400" dirty="0">
                <a:solidFill>
                  <a:srgbClr val="000000"/>
                </a:solidFill>
                <a:latin typeface="Times New Roman" panose="02020603050405020304" pitchFamily="18" charset="0"/>
                <a:ea typeface="Calibri" panose="020F0502020204030204" pitchFamily="34" charset="0"/>
              </a:rPr>
              <a:t>Data Preparation: Cleaning, transforming, and organizing data.</a:t>
            </a:r>
          </a:p>
          <a:p>
            <a:pPr marL="0" indent="0">
              <a:lnSpc>
                <a:spcPct val="107000"/>
              </a:lnSpc>
              <a:spcBef>
                <a:spcPts val="0"/>
              </a:spcBef>
              <a:spcAft>
                <a:spcPts val="800"/>
              </a:spcAft>
              <a:buFont typeface="Arial" panose="020B0604020202020204" pitchFamily="34" charset="0"/>
              <a:buNone/>
            </a:pPr>
            <a:r>
              <a:rPr lang="en-US" sz="2400" dirty="0">
                <a:solidFill>
                  <a:srgbClr val="000000"/>
                </a:solidFill>
                <a:latin typeface="Times New Roman" panose="02020603050405020304" pitchFamily="18" charset="0"/>
                <a:ea typeface="Calibri" panose="020F0502020204030204" pitchFamily="34" charset="0"/>
              </a:rPr>
              <a:t>Data Analysis: Applying statistical methods, algorithms, and tools.</a:t>
            </a:r>
          </a:p>
          <a:p>
            <a:pPr marL="0" indent="0">
              <a:lnSpc>
                <a:spcPct val="107000"/>
              </a:lnSpc>
              <a:spcBef>
                <a:spcPts val="0"/>
              </a:spcBef>
              <a:spcAft>
                <a:spcPts val="800"/>
              </a:spcAft>
              <a:buFont typeface="Arial" panose="020B0604020202020204" pitchFamily="34" charset="0"/>
              <a:buNone/>
            </a:pPr>
            <a:r>
              <a:rPr lang="en-US" sz="2400" dirty="0">
                <a:solidFill>
                  <a:srgbClr val="000000"/>
                </a:solidFill>
                <a:latin typeface="Times New Roman" panose="02020603050405020304" pitchFamily="18" charset="0"/>
                <a:ea typeface="Calibri" panose="020F0502020204030204" pitchFamily="34" charset="0"/>
              </a:rPr>
              <a:t>Data Interpretation: Extracting meaningful insights.</a:t>
            </a:r>
          </a:p>
          <a:p>
            <a:pPr marL="0" indent="0">
              <a:lnSpc>
                <a:spcPct val="107000"/>
              </a:lnSpc>
              <a:spcBef>
                <a:spcPts val="0"/>
              </a:spcBef>
              <a:spcAft>
                <a:spcPts val="800"/>
              </a:spcAft>
              <a:buFont typeface="Arial" panose="020B0604020202020204" pitchFamily="34" charset="0"/>
              <a:buNone/>
            </a:pPr>
            <a:r>
              <a:rPr lang="en-US" sz="2400" dirty="0">
                <a:latin typeface="Times New Roman" panose="02020603050405020304" pitchFamily="18" charset="0"/>
                <a:ea typeface="Calibri" panose="020F0502020204030204" pitchFamily="34" charset="0"/>
              </a:rPr>
              <a:t>Highlight the iterative nature of the process and the importance of  data quality</a:t>
            </a:r>
            <a:endParaRPr lang="en-US" sz="2400" dirty="0"/>
          </a:p>
        </p:txBody>
      </p:sp>
      <p:pic>
        <p:nvPicPr>
          <p:cNvPr id="6" name="Picture 5">
            <a:extLst>
              <a:ext uri="{FF2B5EF4-FFF2-40B4-BE49-F238E27FC236}">
                <a16:creationId xmlns:a16="http://schemas.microsoft.com/office/drawing/2014/main" id="{945BFBC9-D555-D8BD-5ED8-34737E2702F2}"/>
              </a:ext>
            </a:extLst>
          </p:cNvPr>
          <p:cNvPicPr>
            <a:picLocks noChangeAspect="1"/>
          </p:cNvPicPr>
          <p:nvPr/>
        </p:nvPicPr>
        <p:blipFill>
          <a:blip r:embed="rId2"/>
          <a:stretch>
            <a:fillRect/>
          </a:stretch>
        </p:blipFill>
        <p:spPr>
          <a:xfrm>
            <a:off x="5820032" y="1297459"/>
            <a:ext cx="6273113" cy="5560541"/>
          </a:xfrm>
          <a:prstGeom prst="rect">
            <a:avLst/>
          </a:prstGeom>
        </p:spPr>
      </p:pic>
      <p:pic>
        <p:nvPicPr>
          <p:cNvPr id="8" name="Picture 7">
            <a:extLst>
              <a:ext uri="{FF2B5EF4-FFF2-40B4-BE49-F238E27FC236}">
                <a16:creationId xmlns:a16="http://schemas.microsoft.com/office/drawing/2014/main" id="{F86DB5DA-5A3D-5A1D-A1C8-40DABA474DC2}"/>
              </a:ext>
            </a:extLst>
          </p:cNvPr>
          <p:cNvPicPr>
            <a:picLocks noChangeAspect="1"/>
          </p:cNvPicPr>
          <p:nvPr/>
        </p:nvPicPr>
        <p:blipFill>
          <a:blip r:embed="rId3"/>
          <a:stretch>
            <a:fillRect/>
          </a:stretch>
        </p:blipFill>
        <p:spPr>
          <a:xfrm>
            <a:off x="5375190" y="0"/>
            <a:ext cx="6816810" cy="6856327"/>
          </a:xfrm>
          <a:prstGeom prst="rect">
            <a:avLst/>
          </a:prstGeom>
        </p:spPr>
      </p:pic>
    </p:spTree>
    <p:extLst>
      <p:ext uri="{BB962C8B-B14F-4D97-AF65-F5344CB8AC3E}">
        <p14:creationId xmlns:p14="http://schemas.microsoft.com/office/powerpoint/2010/main" val="208225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2230-AB00-FBAF-D6C1-0A681BAD724D}"/>
              </a:ext>
            </a:extLst>
          </p:cNvPr>
          <p:cNvSpPr>
            <a:spLocks noGrp="1"/>
          </p:cNvSpPr>
          <p:nvPr>
            <p:ph type="title"/>
          </p:nvPr>
        </p:nvSpPr>
        <p:spPr>
          <a:xfrm>
            <a:off x="0" y="123569"/>
            <a:ext cx="5758249" cy="877328"/>
          </a:xfrm>
        </p:spPr>
        <p:txBody>
          <a:bodyPr/>
          <a:lstStyle/>
          <a:p>
            <a:r>
              <a:rPr lang="en-US" b="1" dirty="0"/>
              <a:t>Types of Data Analytics</a:t>
            </a:r>
          </a:p>
        </p:txBody>
      </p:sp>
      <p:sp>
        <p:nvSpPr>
          <p:cNvPr id="3" name="Text Placeholder 2">
            <a:extLst>
              <a:ext uri="{FF2B5EF4-FFF2-40B4-BE49-F238E27FC236}">
                <a16:creationId xmlns:a16="http://schemas.microsoft.com/office/drawing/2014/main" id="{56B3228C-3CD3-ADB6-8603-B8D54A740D62}"/>
              </a:ext>
            </a:extLst>
          </p:cNvPr>
          <p:cNvSpPr>
            <a:spLocks noGrp="1"/>
          </p:cNvSpPr>
          <p:nvPr>
            <p:ph type="body" idx="1"/>
          </p:nvPr>
        </p:nvSpPr>
        <p:spPr>
          <a:xfrm>
            <a:off x="838200" y="1433384"/>
            <a:ext cx="10515600" cy="4743579"/>
          </a:xfrm>
        </p:spPr>
        <p:txBody>
          <a:bodyPr/>
          <a:lstStyle/>
          <a:p>
            <a:pPr marL="0" indent="0">
              <a:buNone/>
            </a:pPr>
            <a:r>
              <a:rPr lang="en-US" b="1" dirty="0"/>
              <a:t>Descriptive, Diagnostic, Predictive, and Prescriptive analytics:</a:t>
            </a:r>
          </a:p>
          <a:p>
            <a:pPr marL="0" indent="0">
              <a:buNone/>
            </a:pPr>
            <a:r>
              <a:rPr lang="en-US" dirty="0"/>
              <a:t>Descriptive Analytics: Summarizes historical data. </a:t>
            </a:r>
            <a:r>
              <a:rPr lang="en-US" b="1" dirty="0"/>
              <a:t>Sales reports</a:t>
            </a:r>
            <a:r>
              <a:rPr lang="en-US" dirty="0"/>
              <a:t>. </a:t>
            </a:r>
          </a:p>
          <a:p>
            <a:pPr marL="0" indent="0">
              <a:buNone/>
            </a:pPr>
            <a:r>
              <a:rPr lang="en-US" dirty="0"/>
              <a:t>Diagnostic Analytics: Identifies the reasons behind past events. </a:t>
            </a:r>
            <a:r>
              <a:rPr lang="en-US" b="1" dirty="0"/>
              <a:t>Root cause analysis</a:t>
            </a:r>
          </a:p>
          <a:p>
            <a:pPr marL="0" indent="0">
              <a:buNone/>
            </a:pPr>
            <a:r>
              <a:rPr lang="en-US" dirty="0"/>
              <a:t>Predictive Analytics: Forecasts future outcomes. </a:t>
            </a:r>
            <a:r>
              <a:rPr lang="en-US" b="1" dirty="0"/>
              <a:t>Demand forecasting</a:t>
            </a:r>
          </a:p>
          <a:p>
            <a:pPr marL="0" indent="0">
              <a:buNone/>
            </a:pPr>
            <a:r>
              <a:rPr lang="en-US" dirty="0"/>
              <a:t>Prescriptive Analytics: Recommends actions to achieve desired   outcomes. </a:t>
            </a:r>
            <a:r>
              <a:rPr lang="en-US" b="1" dirty="0"/>
              <a:t>Supply chain optimization</a:t>
            </a:r>
          </a:p>
        </p:txBody>
      </p:sp>
    </p:spTree>
    <p:extLst>
      <p:ext uri="{BB962C8B-B14F-4D97-AF65-F5344CB8AC3E}">
        <p14:creationId xmlns:p14="http://schemas.microsoft.com/office/powerpoint/2010/main" val="379505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B61C-B920-1B7B-0F1E-25804456FC3C}"/>
              </a:ext>
            </a:extLst>
          </p:cNvPr>
          <p:cNvSpPr>
            <a:spLocks noGrp="1"/>
          </p:cNvSpPr>
          <p:nvPr>
            <p:ph type="title"/>
          </p:nvPr>
        </p:nvSpPr>
        <p:spPr/>
        <p:txBody>
          <a:bodyPr/>
          <a:lstStyle/>
          <a:p>
            <a:r>
              <a:rPr lang="en-US" b="1" dirty="0"/>
              <a:t>Data Sources Different data sources used in data analytics</a:t>
            </a:r>
            <a:r>
              <a:rPr lang="en-US" dirty="0"/>
              <a:t>:</a:t>
            </a:r>
          </a:p>
        </p:txBody>
      </p:sp>
      <p:sp>
        <p:nvSpPr>
          <p:cNvPr id="3" name="Text Placeholder 2">
            <a:extLst>
              <a:ext uri="{FF2B5EF4-FFF2-40B4-BE49-F238E27FC236}">
                <a16:creationId xmlns:a16="http://schemas.microsoft.com/office/drawing/2014/main" id="{1E5A266A-5845-B768-DAE8-860DE2C46035}"/>
              </a:ext>
            </a:extLst>
          </p:cNvPr>
          <p:cNvSpPr>
            <a:spLocks noGrp="1"/>
          </p:cNvSpPr>
          <p:nvPr>
            <p:ph type="body" idx="1"/>
          </p:nvPr>
        </p:nvSpPr>
        <p:spPr/>
        <p:txBody>
          <a:bodyPr/>
          <a:lstStyle/>
          <a:p>
            <a:r>
              <a:rPr lang="en-US" dirty="0"/>
              <a:t>Internal sources (e.g., databases, CRM systems).</a:t>
            </a:r>
          </a:p>
          <a:p>
            <a:r>
              <a:rPr lang="en-US"/>
              <a:t>External </a:t>
            </a:r>
            <a:r>
              <a:rPr lang="en-US" dirty="0"/>
              <a:t>sources (e.g., social media, public datasets). </a:t>
            </a:r>
          </a:p>
          <a:p>
            <a:pPr marL="0" indent="0">
              <a:buNone/>
            </a:pPr>
            <a:endParaRPr lang="en-US" dirty="0"/>
          </a:p>
          <a:p>
            <a:pPr marL="0" indent="0">
              <a:buNone/>
            </a:pPr>
            <a:r>
              <a:rPr lang="en-US" dirty="0"/>
              <a:t>Challenges in data collection and integration: Data quality issues, missing data, data consistency.</a:t>
            </a:r>
          </a:p>
        </p:txBody>
      </p:sp>
    </p:spTree>
    <p:extLst>
      <p:ext uri="{BB962C8B-B14F-4D97-AF65-F5344CB8AC3E}">
        <p14:creationId xmlns:p14="http://schemas.microsoft.com/office/powerpoint/2010/main" val="2358420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C92DA-B553-910E-331A-53DF2C4D5EC4}"/>
              </a:ext>
            </a:extLst>
          </p:cNvPr>
          <p:cNvSpPr>
            <a:spLocks noGrp="1"/>
          </p:cNvSpPr>
          <p:nvPr>
            <p:ph type="title"/>
          </p:nvPr>
        </p:nvSpPr>
        <p:spPr/>
        <p:txBody>
          <a:bodyPr/>
          <a:lstStyle/>
          <a:p>
            <a:r>
              <a:rPr lang="en-US" b="1" dirty="0"/>
              <a:t>Data Cleaning and Preprocessing</a:t>
            </a:r>
          </a:p>
        </p:txBody>
      </p:sp>
      <p:sp>
        <p:nvSpPr>
          <p:cNvPr id="3" name="Text Placeholder 2">
            <a:extLst>
              <a:ext uri="{FF2B5EF4-FFF2-40B4-BE49-F238E27FC236}">
                <a16:creationId xmlns:a16="http://schemas.microsoft.com/office/drawing/2014/main" id="{956B063A-020F-60D9-7EFE-22068070796A}"/>
              </a:ext>
            </a:extLst>
          </p:cNvPr>
          <p:cNvSpPr>
            <a:spLocks noGrp="1"/>
          </p:cNvSpPr>
          <p:nvPr>
            <p:ph type="body" idx="1"/>
          </p:nvPr>
        </p:nvSpPr>
        <p:spPr/>
        <p:txBody>
          <a:bodyPr/>
          <a:lstStyle/>
          <a:p>
            <a:pPr marL="0" indent="0">
              <a:buNone/>
            </a:pPr>
            <a:r>
              <a:rPr lang="en-US" dirty="0"/>
              <a:t>The importance of data cleaning: </a:t>
            </a:r>
          </a:p>
          <a:p>
            <a:pPr marL="0" indent="0">
              <a:buNone/>
            </a:pPr>
            <a:r>
              <a:rPr lang="en-US" dirty="0"/>
              <a:t>Clean data ensures accuracy and reliability of analyses. </a:t>
            </a:r>
          </a:p>
          <a:p>
            <a:pPr marL="0" indent="0">
              <a:buNone/>
            </a:pPr>
            <a:r>
              <a:rPr lang="en-US" dirty="0"/>
              <a:t>Addressing duplicates, outliers, and inconsistencies. Common data preprocessing techniques: Data imputation, scaling, and normalization.</a:t>
            </a:r>
          </a:p>
          <a:p>
            <a:pPr marL="0" indent="0">
              <a:buNone/>
            </a:pPr>
            <a:r>
              <a:rPr lang="en-US" dirty="0">
                <a:solidFill>
                  <a:srgbClr val="05192D"/>
                </a:solidFill>
                <a:latin typeface="Studio-Feixen-Sans"/>
              </a:rPr>
              <a:t>D</a:t>
            </a:r>
            <a:r>
              <a:rPr lang="en-US" b="0" i="0" dirty="0">
                <a:solidFill>
                  <a:srgbClr val="05192D"/>
                </a:solidFill>
                <a:effectLst/>
                <a:latin typeface="Studio-Feixen-Sans"/>
              </a:rPr>
              <a:t>ata Analyst/scientists spend 80% of their time cleaning and manipulating data and only 20% of their time analyzing it. Data cleaning is an </a:t>
            </a:r>
            <a:r>
              <a:rPr lang="en-US" b="1" i="0" dirty="0">
                <a:solidFill>
                  <a:srgbClr val="05192D"/>
                </a:solidFill>
                <a:effectLst/>
                <a:latin typeface="Studio-Feixen-Sans"/>
              </a:rPr>
              <a:t>essential step </a:t>
            </a:r>
            <a:r>
              <a:rPr lang="en-US" b="0" i="0" dirty="0">
                <a:solidFill>
                  <a:srgbClr val="05192D"/>
                </a:solidFill>
                <a:effectLst/>
                <a:latin typeface="Studio-Feixen-Sans"/>
              </a:rPr>
              <a:t>for every Data scientist, as analyzing dirty data can lead to inaccurate conclusions.</a:t>
            </a:r>
            <a:endParaRPr lang="en-US" dirty="0"/>
          </a:p>
        </p:txBody>
      </p:sp>
    </p:spTree>
    <p:extLst>
      <p:ext uri="{BB962C8B-B14F-4D97-AF65-F5344CB8AC3E}">
        <p14:creationId xmlns:p14="http://schemas.microsoft.com/office/powerpoint/2010/main" val="121384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48B13-5371-2A20-5CA5-BEE856FAD561}"/>
              </a:ext>
            </a:extLst>
          </p:cNvPr>
          <p:cNvSpPr>
            <a:spLocks noGrp="1"/>
          </p:cNvSpPr>
          <p:nvPr>
            <p:ph type="title"/>
          </p:nvPr>
        </p:nvSpPr>
        <p:spPr/>
        <p:txBody>
          <a:bodyPr/>
          <a:lstStyle/>
          <a:p>
            <a:r>
              <a:rPr lang="en-US" b="1" dirty="0"/>
              <a:t>Exploratory Data Analysis (EDA)</a:t>
            </a:r>
          </a:p>
        </p:txBody>
      </p:sp>
      <p:sp>
        <p:nvSpPr>
          <p:cNvPr id="3" name="Text Placeholder 2">
            <a:extLst>
              <a:ext uri="{FF2B5EF4-FFF2-40B4-BE49-F238E27FC236}">
                <a16:creationId xmlns:a16="http://schemas.microsoft.com/office/drawing/2014/main" id="{F78A232F-1C5A-6CEB-6E3E-F18FC08F6D41}"/>
              </a:ext>
            </a:extLst>
          </p:cNvPr>
          <p:cNvSpPr>
            <a:spLocks noGrp="1"/>
          </p:cNvSpPr>
          <p:nvPr>
            <p:ph type="body" idx="1"/>
          </p:nvPr>
        </p:nvSpPr>
        <p:spPr/>
        <p:txBody>
          <a:bodyPr/>
          <a:lstStyle/>
          <a:p>
            <a:pPr marL="0" indent="0">
              <a:buNone/>
            </a:pPr>
            <a:r>
              <a:rPr lang="en-US" dirty="0"/>
              <a:t>Techniques for exploring and understanding data </a:t>
            </a:r>
          </a:p>
          <a:p>
            <a:pPr marL="0" indent="0">
              <a:buNone/>
            </a:pPr>
            <a:r>
              <a:rPr lang="en-US" dirty="0"/>
              <a:t>Data visualization: Histograms, scatter plots, box plots. Summary statistics: Mean, median, variance. EDA helps identify patterns, trends, and outliers in the data</a:t>
            </a:r>
          </a:p>
        </p:txBody>
      </p:sp>
    </p:spTree>
    <p:extLst>
      <p:ext uri="{BB962C8B-B14F-4D97-AF65-F5344CB8AC3E}">
        <p14:creationId xmlns:p14="http://schemas.microsoft.com/office/powerpoint/2010/main" val="356739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9BAC-CADD-1C2C-6EF9-1BFB70D08152}"/>
              </a:ext>
            </a:extLst>
          </p:cNvPr>
          <p:cNvSpPr>
            <a:spLocks noGrp="1"/>
          </p:cNvSpPr>
          <p:nvPr>
            <p:ph type="title"/>
          </p:nvPr>
        </p:nvSpPr>
        <p:spPr>
          <a:xfrm>
            <a:off x="0" y="1"/>
            <a:ext cx="12192000" cy="1334530"/>
          </a:xfrm>
        </p:spPr>
        <p:txBody>
          <a:bodyPr>
            <a:normAutofit/>
          </a:bodyPr>
          <a:lstStyle/>
          <a:p>
            <a:r>
              <a:rPr lang="en-US" b="1" dirty="0"/>
              <a:t>Data Visualization The role of data visualization in data analytics:</a:t>
            </a:r>
          </a:p>
        </p:txBody>
      </p:sp>
      <p:sp>
        <p:nvSpPr>
          <p:cNvPr id="3" name="Text Placeholder 2">
            <a:extLst>
              <a:ext uri="{FF2B5EF4-FFF2-40B4-BE49-F238E27FC236}">
                <a16:creationId xmlns:a16="http://schemas.microsoft.com/office/drawing/2014/main" id="{09C68E87-2505-2EF8-F102-E45A4D911E21}"/>
              </a:ext>
            </a:extLst>
          </p:cNvPr>
          <p:cNvSpPr>
            <a:spLocks noGrp="1"/>
          </p:cNvSpPr>
          <p:nvPr>
            <p:ph type="body" idx="1"/>
          </p:nvPr>
        </p:nvSpPr>
        <p:spPr>
          <a:xfrm>
            <a:off x="1" y="1334532"/>
            <a:ext cx="8921578" cy="2570204"/>
          </a:xfrm>
        </p:spPr>
        <p:txBody>
          <a:bodyPr/>
          <a:lstStyle/>
          <a:p>
            <a:pPr marL="0" indent="0">
              <a:buNone/>
            </a:pPr>
            <a:r>
              <a:rPr lang="en-US" dirty="0"/>
              <a:t>Visualizations simplify complex data for easier interpretation.</a:t>
            </a:r>
          </a:p>
          <a:p>
            <a:pPr marL="0" indent="0">
              <a:buNone/>
            </a:pPr>
            <a:r>
              <a:rPr lang="en-US" dirty="0"/>
              <a:t>Charts, graphs, and dashboards enhance data communication. Examples of effective data visualizations: Bar charts, line graphs, heatmaps, and pie charts.</a:t>
            </a:r>
          </a:p>
          <a:p>
            <a:pPr marL="0" indent="0">
              <a:buNone/>
            </a:pPr>
            <a:endParaRPr lang="en-US" dirty="0"/>
          </a:p>
        </p:txBody>
      </p:sp>
    </p:spTree>
    <p:extLst>
      <p:ext uri="{BB962C8B-B14F-4D97-AF65-F5344CB8AC3E}">
        <p14:creationId xmlns:p14="http://schemas.microsoft.com/office/powerpoint/2010/main" val="3683874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1054</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Haffer XH</vt:lpstr>
      <vt:lpstr>proxima nova</vt:lpstr>
      <vt:lpstr>Söhne</vt:lpstr>
      <vt:lpstr>Studio-Feixen-Sans</vt:lpstr>
      <vt:lpstr>Times New Roman</vt:lpstr>
      <vt:lpstr>Office Theme</vt:lpstr>
      <vt:lpstr>Mastering Data Analytics: A Journey to Insights</vt:lpstr>
      <vt:lpstr>Agenda</vt:lpstr>
      <vt:lpstr>Introduction to Data Analytics </vt:lpstr>
      <vt:lpstr>Data Analytics Process </vt:lpstr>
      <vt:lpstr>Types of Data Analytics</vt:lpstr>
      <vt:lpstr>Data Sources Different data sources used in data analytics:</vt:lpstr>
      <vt:lpstr>Data Cleaning and Preprocessing</vt:lpstr>
      <vt:lpstr>Exploratory Data Analysis (EDA)</vt:lpstr>
      <vt:lpstr>Data Visualization The role of data visualization in data analytics:</vt:lpstr>
      <vt:lpstr>Statistical Analysis Introduction to statistical methods</vt:lpstr>
      <vt:lpstr>Machine Learning in Advance Data Analytics</vt:lpstr>
      <vt:lpstr>Natural Language Processing </vt:lpstr>
      <vt:lpstr>Deep Learning </vt:lpstr>
      <vt:lpstr>Data Analytics Tools and Software Popular data analytics tools and their features:</vt:lpstr>
      <vt:lpstr>Top 10 Industries That Benefit Most From Data Analytics</vt:lpstr>
      <vt:lpstr>Data Ethics and Privacy Ethical considerations in data analytics:</vt:lpstr>
      <vt:lpstr>Communicating Data Insights Effectively presenting data findings:</vt:lpstr>
      <vt:lpstr>Benefits of Data Analytics</vt:lpstr>
      <vt:lpstr>PowerPoint Presentation</vt:lpstr>
      <vt:lpstr>Thank You Note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Data Analytics: A Journey to Insights</dc:title>
  <dc:creator>hp</dc:creator>
  <cp:lastModifiedBy>hp</cp:lastModifiedBy>
  <cp:revision>31</cp:revision>
  <dcterms:created xsi:type="dcterms:W3CDTF">2023-09-14T05:20:02Z</dcterms:created>
  <dcterms:modified xsi:type="dcterms:W3CDTF">2023-09-15T11:24:57Z</dcterms:modified>
</cp:coreProperties>
</file>