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65b33a8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65b33a8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5b840abb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5b840abb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of admin, users can view and can’t vote on their own poll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65b33a8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65b33a8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56ffce17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56ffce17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65b33a8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65b33a8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Tentatively ignore this page :D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56ffce1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56ffce1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56ffce17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56ffce17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5b840ab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b5b840ab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7859af0f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7859af0f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https://www.codewithfaraz.com/content/6/create-a-pure-css-simple-login-page-html-and-cs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hyperlink" Target="http://www.votingsite.com" TargetMode="External"/><Relationship Id="rId6" Type="http://schemas.openxmlformats.org/officeDocument/2006/relationships/hyperlink" Target="https://www.mathsisfun.com/data/bar-graphs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hyperlink" Target="https://www.mathsisfun.com/data/bar-graph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hyperlink" Target="https://www.mathsisfun.com/data/bar-graphs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18825" y="7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Login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1255850"/>
            <a:ext cx="3429000" cy="36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-57125" y="4693450"/>
            <a:ext cx="952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snipped from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https://www.codewithfaraz.com/content/6/create-a-pure-css-simple-login-page-html-and-css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grpSp>
        <p:nvGrpSpPr>
          <p:cNvPr id="57" name="Google Shape;57;p13"/>
          <p:cNvGrpSpPr/>
          <p:nvPr/>
        </p:nvGrpSpPr>
        <p:grpSpPr>
          <a:xfrm>
            <a:off x="0" y="646250"/>
            <a:ext cx="9144000" cy="477300"/>
            <a:chOff x="0" y="688725"/>
            <a:chExt cx="9144000" cy="477300"/>
          </a:xfrm>
        </p:grpSpPr>
        <p:sp>
          <p:nvSpPr>
            <p:cNvPr id="58" name="Google Shape;58;p13"/>
            <p:cNvSpPr/>
            <p:nvPr/>
          </p:nvSpPr>
          <p:spPr>
            <a:xfrm>
              <a:off x="0" y="688725"/>
              <a:ext cx="9144000" cy="477300"/>
            </a:xfrm>
            <a:prstGeom prst="rect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0" y="688725"/>
              <a:ext cx="1557300" cy="477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 txBox="1"/>
            <p:nvPr/>
          </p:nvSpPr>
          <p:spPr>
            <a:xfrm>
              <a:off x="44550" y="696525"/>
              <a:ext cx="14682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</a:rPr>
                <a:t>Current Vote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7886700" y="688725"/>
              <a:ext cx="1257300" cy="477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8133225" y="696525"/>
              <a:ext cx="825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</a:rPr>
                <a:t>Log In</a:t>
              </a:r>
              <a:endParaRPr sz="18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idx="4294967295"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</a:t>
            </a:r>
            <a:r>
              <a:rPr lang="en"/>
              <a:t>creation page - all</a:t>
            </a:r>
            <a:endParaRPr/>
          </a:p>
        </p:txBody>
      </p:sp>
      <p:grpSp>
        <p:nvGrpSpPr>
          <p:cNvPr id="68" name="Google Shape;68;p14"/>
          <p:cNvGrpSpPr/>
          <p:nvPr/>
        </p:nvGrpSpPr>
        <p:grpSpPr>
          <a:xfrm>
            <a:off x="0" y="688725"/>
            <a:ext cx="9181400" cy="477300"/>
            <a:chOff x="0" y="688725"/>
            <a:chExt cx="9181400" cy="477300"/>
          </a:xfrm>
        </p:grpSpPr>
        <p:sp>
          <p:nvSpPr>
            <p:cNvPr id="69" name="Google Shape;69;p14"/>
            <p:cNvSpPr/>
            <p:nvPr/>
          </p:nvSpPr>
          <p:spPr>
            <a:xfrm>
              <a:off x="0" y="688725"/>
              <a:ext cx="9144000" cy="477300"/>
            </a:xfrm>
            <a:prstGeom prst="rect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0" y="688725"/>
              <a:ext cx="1557300" cy="477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44550" y="696525"/>
              <a:ext cx="14682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</a:rPr>
                <a:t>Current Vote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8215725" y="688725"/>
              <a:ext cx="928200" cy="477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8174300" y="696525"/>
              <a:ext cx="1007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</a:rPr>
                <a:t>Log In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sp>
        <p:nvSpPr>
          <p:cNvPr id="74" name="Google Shape;74;p14"/>
          <p:cNvSpPr txBox="1"/>
          <p:nvPr/>
        </p:nvSpPr>
        <p:spPr>
          <a:xfrm>
            <a:off x="311700" y="1282050"/>
            <a:ext cx="8520600" cy="29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First name*</a:t>
            </a:r>
            <a:r>
              <a:rPr lang="en" sz="1800">
                <a:solidFill>
                  <a:schemeClr val="dk2"/>
                </a:solidFill>
              </a:rPr>
              <a:t>: </a:t>
            </a:r>
            <a:r>
              <a:rPr lang="en" sz="1800">
                <a:solidFill>
                  <a:schemeClr val="dk2"/>
                </a:solidFill>
                <a:highlight>
                  <a:srgbClr val="B7B7B7"/>
                </a:highlight>
              </a:rPr>
              <a:t>____________</a:t>
            </a:r>
            <a:endParaRPr sz="1800">
              <a:solidFill>
                <a:schemeClr val="dk2"/>
              </a:solidFill>
              <a:highlight>
                <a:srgbClr val="B7B7B7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Last name*</a:t>
            </a:r>
            <a:r>
              <a:rPr lang="en" sz="1800">
                <a:solidFill>
                  <a:schemeClr val="dk2"/>
                </a:solidFill>
              </a:rPr>
              <a:t>:  </a:t>
            </a:r>
            <a:r>
              <a:rPr lang="en" sz="1800">
                <a:solidFill>
                  <a:schemeClr val="dk2"/>
                </a:solidFill>
                <a:highlight>
                  <a:srgbClr val="B7B7B7"/>
                </a:highlight>
              </a:rPr>
              <a:t>____________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Email*: </a:t>
            </a:r>
            <a:r>
              <a:rPr lang="en" sz="1800">
                <a:solidFill>
                  <a:schemeClr val="dk2"/>
                </a:solidFill>
                <a:highlight>
                  <a:srgbClr val="B7B7B7"/>
                </a:highlight>
              </a:rPr>
              <a:t>____________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Phone: </a:t>
            </a:r>
            <a:r>
              <a:rPr lang="en" sz="1800">
                <a:solidFill>
                  <a:schemeClr val="dk2"/>
                </a:solidFill>
                <a:highlight>
                  <a:srgbClr val="B7B7B7"/>
                </a:highlight>
              </a:rPr>
              <a:t>____________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Address 1*: </a:t>
            </a:r>
            <a:r>
              <a:rPr lang="en" sz="1800">
                <a:solidFill>
                  <a:schemeClr val="dk2"/>
                </a:solidFill>
                <a:highlight>
                  <a:srgbClr val="B7B7B7"/>
                </a:highlight>
              </a:rPr>
              <a:t>____________</a:t>
            </a:r>
            <a:endParaRPr sz="1800">
              <a:solidFill>
                <a:schemeClr val="dk2"/>
              </a:solidFill>
              <a:highlight>
                <a:srgbClr val="B7B7B7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Address 2: </a:t>
            </a:r>
            <a:r>
              <a:rPr lang="en" sz="1800">
                <a:solidFill>
                  <a:schemeClr val="dk2"/>
                </a:solidFill>
                <a:highlight>
                  <a:srgbClr val="B7B7B7"/>
                </a:highlight>
              </a:rPr>
              <a:t>____________</a:t>
            </a:r>
            <a:endParaRPr sz="1800">
              <a:solidFill>
                <a:schemeClr val="dk2"/>
              </a:solidFill>
              <a:highlight>
                <a:srgbClr val="B7B7B7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City*: </a:t>
            </a:r>
            <a:r>
              <a:rPr lang="en" sz="1800">
                <a:solidFill>
                  <a:schemeClr val="dk2"/>
                </a:solidFill>
                <a:highlight>
                  <a:srgbClr val="B7B7B7"/>
                </a:highlight>
              </a:rPr>
              <a:t>____________</a:t>
            </a:r>
            <a:endParaRPr sz="1800">
              <a:solidFill>
                <a:schemeClr val="dk2"/>
              </a:solidFill>
              <a:highlight>
                <a:srgbClr val="B7B7B7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State/Province*: </a:t>
            </a:r>
            <a:r>
              <a:rPr lang="en" sz="1800">
                <a:solidFill>
                  <a:schemeClr val="dk2"/>
                </a:solidFill>
                <a:highlight>
                  <a:srgbClr val="B7B7B7"/>
                </a:highlight>
              </a:rPr>
              <a:t>____________</a:t>
            </a:r>
            <a:endParaRPr sz="1800">
              <a:solidFill>
                <a:schemeClr val="dk2"/>
              </a:solidFill>
              <a:highlight>
                <a:srgbClr val="B7B7B7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Country*: </a:t>
            </a:r>
            <a:r>
              <a:rPr lang="en" sz="1800">
                <a:solidFill>
                  <a:schemeClr val="dk2"/>
                </a:solidFill>
                <a:highlight>
                  <a:srgbClr val="B7B7B7"/>
                </a:highlight>
              </a:rPr>
              <a:t>____________</a:t>
            </a:r>
            <a:endParaRPr sz="1800">
              <a:solidFill>
                <a:schemeClr val="dk2"/>
              </a:solidFill>
              <a:highlight>
                <a:srgbClr val="B7B7B7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Gender: </a:t>
            </a:r>
            <a:r>
              <a:rPr lang="en" sz="1800">
                <a:solidFill>
                  <a:schemeClr val="dk2"/>
                </a:solidFill>
                <a:highlight>
                  <a:srgbClr val="B7B7B7"/>
                </a:highlight>
              </a:rPr>
              <a:t>____________</a:t>
            </a:r>
            <a:endParaRPr sz="1800">
              <a:solidFill>
                <a:schemeClr val="dk2"/>
              </a:solidFill>
              <a:highlight>
                <a:srgbClr val="B7B7B7"/>
              </a:highlight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3620550" y="4834800"/>
            <a:ext cx="19029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* means required for creation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3775650" y="4497400"/>
            <a:ext cx="1592700" cy="3738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3779150" y="4489275"/>
            <a:ext cx="15927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Create account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125975" y="9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Votes Page - Main Page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4375"/>
            <a:ext cx="9144000" cy="4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253" y="1589603"/>
            <a:ext cx="4574400" cy="32600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5750725" y="1764500"/>
            <a:ext cx="2895900" cy="308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5743575" y="1771650"/>
            <a:ext cx="28959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Vote Statistics: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743575" y="2257425"/>
            <a:ext cx="2903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Started By: Prof. Muskat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Option 1: 3482 Votes (XX.X%)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Option 2: 3365 Votes (XX.X%)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Option 3: 5263 Votes (XX.X%)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Option 4: 4720 Votes (XX.X%)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Option 5: 8531 Votes (XX.X%)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!Log In Now to Vote!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www.votingsite.com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0" y="4849700"/>
            <a:ext cx="807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Sample graph snipped from </a:t>
            </a:r>
            <a:r>
              <a:rPr lang="en" sz="900" u="sng">
                <a:solidFill>
                  <a:schemeClr val="hlink"/>
                </a:solidFill>
                <a:hlinkClick r:id="rId6"/>
              </a:rPr>
              <a:t>https://www.mathsisfun.com/data/bar-graphs.html</a:t>
            </a:r>
            <a:r>
              <a:rPr lang="en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5750725" y="4578150"/>
            <a:ext cx="1986000" cy="2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(view individual votes)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40250" y="9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Votes Page - Alt Page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4375"/>
            <a:ext cx="9144000" cy="4800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/>
          <p:nvPr/>
        </p:nvSpPr>
        <p:spPr>
          <a:xfrm>
            <a:off x="5750750" y="4563900"/>
            <a:ext cx="1986000" cy="2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(view tallied votes)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50" y="2066950"/>
            <a:ext cx="7843825" cy="20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profile page - once logged in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25" y="1317750"/>
            <a:ext cx="1468300" cy="14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2328850" y="1282050"/>
            <a:ext cx="36504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Willow Kxxxxx-Xxxxxx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2328850" y="1664500"/>
            <a:ext cx="40578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Email: wxxxxx.xxxxxx@western.edu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197400" y="2786050"/>
            <a:ext cx="2645700" cy="21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Profile Options: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Change PFP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Change Password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Log Out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107" name="Google Shape;107;p17"/>
          <p:cNvGrpSpPr/>
          <p:nvPr/>
        </p:nvGrpSpPr>
        <p:grpSpPr>
          <a:xfrm>
            <a:off x="2971800" y="2356300"/>
            <a:ext cx="5236200" cy="2586000"/>
            <a:chOff x="3057525" y="2300300"/>
            <a:chExt cx="5236200" cy="2586000"/>
          </a:xfrm>
        </p:grpSpPr>
        <p:sp>
          <p:nvSpPr>
            <p:cNvPr id="108" name="Google Shape;108;p17"/>
            <p:cNvSpPr/>
            <p:nvPr/>
          </p:nvSpPr>
          <p:spPr>
            <a:xfrm>
              <a:off x="3057525" y="2300300"/>
              <a:ext cx="5236200" cy="258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3057525" y="2300300"/>
              <a:ext cx="4979100" cy="258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 txBox="1"/>
            <p:nvPr/>
          </p:nvSpPr>
          <p:spPr>
            <a:xfrm>
              <a:off x="3164625" y="2350250"/>
              <a:ext cx="5129100" cy="22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Voting History:</a:t>
              </a:r>
              <a:endParaRPr sz="1800">
                <a:solidFill>
                  <a:schemeClr val="dk2"/>
                </a:solidFill>
              </a:endParaRPr>
            </a:p>
            <a:p>
              <a:pPr indent="-3429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-"/>
              </a:pPr>
              <a:r>
                <a:rPr lang="en" sz="1800">
                  <a:solidFill>
                    <a:schemeClr val="dk2"/>
                  </a:solidFill>
                </a:rPr>
                <a:t>WILL IMPLEMENT IF TIME PERMITS</a:t>
              </a:r>
              <a:endParaRPr sz="18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Your Vote: X (37.8%)</a:t>
              </a:r>
              <a:endParaRPr sz="18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Winner    : Y (42.8%)</a:t>
              </a:r>
              <a:endParaRPr sz="18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pic>
          <p:nvPicPr>
            <p:cNvPr id="111" name="Google Shape;111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05422" y="2990922"/>
              <a:ext cx="2459150" cy="1752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17"/>
            <p:cNvSpPr/>
            <p:nvPr/>
          </p:nvSpPr>
          <p:spPr>
            <a:xfrm>
              <a:off x="8036625" y="2300300"/>
              <a:ext cx="257100" cy="6786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highlight>
                  <a:srgbClr val="434343"/>
                </a:highlight>
              </a:endParaRPr>
            </a:p>
          </p:txBody>
        </p:sp>
      </p:grpSp>
      <p:grpSp>
        <p:nvGrpSpPr>
          <p:cNvPr id="113" name="Google Shape;113;p17"/>
          <p:cNvGrpSpPr/>
          <p:nvPr/>
        </p:nvGrpSpPr>
        <p:grpSpPr>
          <a:xfrm>
            <a:off x="0" y="688725"/>
            <a:ext cx="9144000" cy="477300"/>
            <a:chOff x="0" y="688725"/>
            <a:chExt cx="9144000" cy="477300"/>
          </a:xfrm>
        </p:grpSpPr>
        <p:sp>
          <p:nvSpPr>
            <p:cNvPr id="114" name="Google Shape;114;p17"/>
            <p:cNvSpPr/>
            <p:nvPr/>
          </p:nvSpPr>
          <p:spPr>
            <a:xfrm>
              <a:off x="0" y="688725"/>
              <a:ext cx="9144000" cy="477300"/>
            </a:xfrm>
            <a:prstGeom prst="rect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0" y="688725"/>
              <a:ext cx="1557300" cy="477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7"/>
            <p:cNvSpPr txBox="1"/>
            <p:nvPr/>
          </p:nvSpPr>
          <p:spPr>
            <a:xfrm>
              <a:off x="44550" y="696525"/>
              <a:ext cx="14682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</a:rPr>
                <a:t>Current Vote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1557300" y="688725"/>
              <a:ext cx="867900" cy="477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7886700" y="688725"/>
              <a:ext cx="1257300" cy="477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7"/>
            <p:cNvSpPr txBox="1"/>
            <p:nvPr/>
          </p:nvSpPr>
          <p:spPr>
            <a:xfrm>
              <a:off x="1557300" y="696525"/>
              <a:ext cx="8679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</a:rPr>
                <a:t>Profile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20" name="Google Shape;120;p17"/>
            <p:cNvSpPr txBox="1"/>
            <p:nvPr/>
          </p:nvSpPr>
          <p:spPr>
            <a:xfrm>
              <a:off x="8011800" y="696525"/>
              <a:ext cx="1007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</a:rPr>
                <a:t>Log Out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sp>
        <p:nvSpPr>
          <p:cNvPr id="121" name="Google Shape;121;p17"/>
          <p:cNvSpPr txBox="1"/>
          <p:nvPr/>
        </p:nvSpPr>
        <p:spPr>
          <a:xfrm>
            <a:off x="0" y="4892550"/>
            <a:ext cx="807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Sample graph snipped from </a:t>
            </a:r>
            <a:r>
              <a:rPr lang="en" sz="900" u="sng">
                <a:solidFill>
                  <a:schemeClr val="hlink"/>
                </a:solidFill>
                <a:hlinkClick r:id="rId5"/>
              </a:rPr>
              <a:t>https://www.mathsisfun.com/data/bar-graphs.html</a:t>
            </a:r>
            <a:r>
              <a:rPr lang="en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profile page - General, no variant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25" y="1317750"/>
            <a:ext cx="1468300" cy="14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2328850" y="1282050"/>
            <a:ext cx="36504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Willow Kxxxxx-Xxxxxx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2328850" y="1664500"/>
            <a:ext cx="40578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Email: wxxxxx.xxxxxx@western.edu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197400" y="2786050"/>
            <a:ext cx="2645700" cy="21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Profile Options: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Change PFP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Change Password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Log Out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131" name="Google Shape;131;p18"/>
          <p:cNvGrpSpPr/>
          <p:nvPr/>
        </p:nvGrpSpPr>
        <p:grpSpPr>
          <a:xfrm>
            <a:off x="2971800" y="2356300"/>
            <a:ext cx="5236200" cy="2586000"/>
            <a:chOff x="3057525" y="2300300"/>
            <a:chExt cx="5236200" cy="2586000"/>
          </a:xfrm>
        </p:grpSpPr>
        <p:sp>
          <p:nvSpPr>
            <p:cNvPr id="132" name="Google Shape;132;p18"/>
            <p:cNvSpPr/>
            <p:nvPr/>
          </p:nvSpPr>
          <p:spPr>
            <a:xfrm>
              <a:off x="3057525" y="2300300"/>
              <a:ext cx="5236200" cy="258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3057525" y="2300300"/>
              <a:ext cx="4979100" cy="258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8"/>
            <p:cNvSpPr txBox="1"/>
            <p:nvPr/>
          </p:nvSpPr>
          <p:spPr>
            <a:xfrm>
              <a:off x="3164625" y="2350250"/>
              <a:ext cx="5129100" cy="22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Voting History:</a:t>
              </a:r>
              <a:endParaRPr sz="1800">
                <a:solidFill>
                  <a:schemeClr val="dk2"/>
                </a:solidFill>
              </a:endParaRPr>
            </a:p>
            <a:p>
              <a:pPr indent="-3429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-"/>
              </a:pPr>
              <a:r>
                <a:rPr lang="en" sz="1800">
                  <a:solidFill>
                    <a:schemeClr val="dk2"/>
                  </a:solidFill>
                </a:rPr>
                <a:t>WILL IMPLEMENT IF TIME PERMITS</a:t>
              </a:r>
              <a:endParaRPr sz="18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Your Vote: X (37.8%)</a:t>
              </a:r>
              <a:endParaRPr sz="18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Winner    : Y (42.8%)</a:t>
              </a:r>
              <a:endParaRPr sz="18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pic>
          <p:nvPicPr>
            <p:cNvPr id="135" name="Google Shape;13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05422" y="2990922"/>
              <a:ext cx="2459150" cy="1752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18"/>
            <p:cNvSpPr/>
            <p:nvPr/>
          </p:nvSpPr>
          <p:spPr>
            <a:xfrm>
              <a:off x="8036625" y="2300300"/>
              <a:ext cx="257100" cy="6786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highlight>
                  <a:srgbClr val="434343"/>
                </a:highlight>
              </a:endParaRPr>
            </a:p>
          </p:txBody>
        </p:sp>
      </p:grpSp>
      <p:grpSp>
        <p:nvGrpSpPr>
          <p:cNvPr id="137" name="Google Shape;137;p18"/>
          <p:cNvGrpSpPr/>
          <p:nvPr/>
        </p:nvGrpSpPr>
        <p:grpSpPr>
          <a:xfrm>
            <a:off x="0" y="688725"/>
            <a:ext cx="9144000" cy="477300"/>
            <a:chOff x="0" y="688725"/>
            <a:chExt cx="9144000" cy="477300"/>
          </a:xfrm>
        </p:grpSpPr>
        <p:sp>
          <p:nvSpPr>
            <p:cNvPr id="138" name="Google Shape;138;p18"/>
            <p:cNvSpPr/>
            <p:nvPr/>
          </p:nvSpPr>
          <p:spPr>
            <a:xfrm>
              <a:off x="0" y="688725"/>
              <a:ext cx="9144000" cy="477300"/>
            </a:xfrm>
            <a:prstGeom prst="rect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0" y="688725"/>
              <a:ext cx="1557300" cy="477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 txBox="1"/>
            <p:nvPr/>
          </p:nvSpPr>
          <p:spPr>
            <a:xfrm>
              <a:off x="44550" y="696525"/>
              <a:ext cx="14682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</a:rPr>
                <a:t>Current Vote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1557300" y="688725"/>
              <a:ext cx="867900" cy="477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7886700" y="688725"/>
              <a:ext cx="1257300" cy="477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 txBox="1"/>
            <p:nvPr/>
          </p:nvSpPr>
          <p:spPr>
            <a:xfrm>
              <a:off x="1557300" y="696525"/>
              <a:ext cx="8679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</a:rPr>
                <a:t>Profile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44" name="Google Shape;144;p18"/>
            <p:cNvSpPr txBox="1"/>
            <p:nvPr/>
          </p:nvSpPr>
          <p:spPr>
            <a:xfrm>
              <a:off x="8011800" y="696525"/>
              <a:ext cx="1007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</a:rPr>
                <a:t>Log Out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sp>
        <p:nvSpPr>
          <p:cNvPr id="145" name="Google Shape;145;p18"/>
          <p:cNvSpPr txBox="1"/>
          <p:nvPr/>
        </p:nvSpPr>
        <p:spPr>
          <a:xfrm>
            <a:off x="0" y="4892550"/>
            <a:ext cx="807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Sample graph snipped from </a:t>
            </a:r>
            <a:r>
              <a:rPr lang="en" sz="900" u="sng">
                <a:solidFill>
                  <a:schemeClr val="hlink"/>
                </a:solidFill>
                <a:hlinkClick r:id="rId5"/>
              </a:rPr>
              <a:t>https://www.mathsisfun.com/data/bar-graphs.html</a:t>
            </a:r>
            <a:r>
              <a:rPr lang="en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2424325" y="688725"/>
            <a:ext cx="1347600" cy="477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2424325" y="688725"/>
            <a:ext cx="1347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Create Vote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Password</a:t>
            </a:r>
            <a:endParaRPr/>
          </a:p>
        </p:txBody>
      </p:sp>
      <p:grpSp>
        <p:nvGrpSpPr>
          <p:cNvPr id="153" name="Google Shape;153;p19"/>
          <p:cNvGrpSpPr/>
          <p:nvPr/>
        </p:nvGrpSpPr>
        <p:grpSpPr>
          <a:xfrm>
            <a:off x="0" y="688725"/>
            <a:ext cx="9144000" cy="477300"/>
            <a:chOff x="0" y="688725"/>
            <a:chExt cx="9144000" cy="477300"/>
          </a:xfrm>
        </p:grpSpPr>
        <p:sp>
          <p:nvSpPr>
            <p:cNvPr id="154" name="Google Shape;154;p19"/>
            <p:cNvSpPr/>
            <p:nvPr/>
          </p:nvSpPr>
          <p:spPr>
            <a:xfrm>
              <a:off x="0" y="688725"/>
              <a:ext cx="9144000" cy="477300"/>
            </a:xfrm>
            <a:prstGeom prst="rect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0" y="688725"/>
              <a:ext cx="1557300" cy="477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9"/>
            <p:cNvSpPr txBox="1"/>
            <p:nvPr/>
          </p:nvSpPr>
          <p:spPr>
            <a:xfrm>
              <a:off x="44550" y="696525"/>
              <a:ext cx="14682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</a:rPr>
                <a:t>Current Vote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1557300" y="688725"/>
              <a:ext cx="867900" cy="477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7886700" y="688725"/>
              <a:ext cx="1257300" cy="477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 txBox="1"/>
            <p:nvPr/>
          </p:nvSpPr>
          <p:spPr>
            <a:xfrm>
              <a:off x="1557300" y="696525"/>
              <a:ext cx="8679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</a:rPr>
                <a:t>Profile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60" name="Google Shape;160;p19"/>
            <p:cNvSpPr txBox="1"/>
            <p:nvPr/>
          </p:nvSpPr>
          <p:spPr>
            <a:xfrm>
              <a:off x="8011800" y="696525"/>
              <a:ext cx="1007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</a:rPr>
                <a:t>Log Out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61" name="Google Shape;161;p19"/>
          <p:cNvGrpSpPr/>
          <p:nvPr/>
        </p:nvGrpSpPr>
        <p:grpSpPr>
          <a:xfrm>
            <a:off x="1428750" y="1515800"/>
            <a:ext cx="5765025" cy="2430450"/>
            <a:chOff x="1685925" y="1780125"/>
            <a:chExt cx="5765025" cy="2430450"/>
          </a:xfrm>
        </p:grpSpPr>
        <p:sp>
          <p:nvSpPr>
            <p:cNvPr id="162" name="Google Shape;162;p19"/>
            <p:cNvSpPr/>
            <p:nvPr/>
          </p:nvSpPr>
          <p:spPr>
            <a:xfrm>
              <a:off x="3829050" y="1800225"/>
              <a:ext cx="3621900" cy="42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3829050" y="2459825"/>
              <a:ext cx="3621900" cy="42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3829050" y="3119425"/>
              <a:ext cx="3621900" cy="42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3829050" y="3779025"/>
              <a:ext cx="3621900" cy="42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9"/>
            <p:cNvSpPr txBox="1"/>
            <p:nvPr/>
          </p:nvSpPr>
          <p:spPr>
            <a:xfrm>
              <a:off x="1685925" y="1780125"/>
              <a:ext cx="4114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Current Password: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67" name="Google Shape;167;p19"/>
            <p:cNvSpPr txBox="1"/>
            <p:nvPr/>
          </p:nvSpPr>
          <p:spPr>
            <a:xfrm>
              <a:off x="2721750" y="2449775"/>
              <a:ext cx="4114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Confirm</a:t>
              </a:r>
              <a:r>
                <a:rPr lang="en" sz="1800">
                  <a:solidFill>
                    <a:schemeClr val="dk2"/>
                  </a:solidFill>
                </a:rPr>
                <a:t>: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68" name="Google Shape;168;p19"/>
            <p:cNvSpPr txBox="1"/>
            <p:nvPr/>
          </p:nvSpPr>
          <p:spPr>
            <a:xfrm>
              <a:off x="1995475" y="3114400"/>
              <a:ext cx="4114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New Password: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69" name="Google Shape;169;p19"/>
            <p:cNvSpPr txBox="1"/>
            <p:nvPr/>
          </p:nvSpPr>
          <p:spPr>
            <a:xfrm>
              <a:off x="2721750" y="3748875"/>
              <a:ext cx="4114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Confirm: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170" name="Google Shape;170;p19"/>
          <p:cNvGrpSpPr/>
          <p:nvPr/>
        </p:nvGrpSpPr>
        <p:grpSpPr>
          <a:xfrm>
            <a:off x="3057525" y="4174575"/>
            <a:ext cx="4179075" cy="461700"/>
            <a:chOff x="2800350" y="4383350"/>
            <a:chExt cx="4179075" cy="461700"/>
          </a:xfrm>
        </p:grpSpPr>
        <p:sp>
          <p:nvSpPr>
            <p:cNvPr id="171" name="Google Shape;171;p19"/>
            <p:cNvSpPr/>
            <p:nvPr/>
          </p:nvSpPr>
          <p:spPr>
            <a:xfrm>
              <a:off x="2800350" y="4407700"/>
              <a:ext cx="1107300" cy="42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9"/>
            <p:cNvSpPr txBox="1"/>
            <p:nvPr/>
          </p:nvSpPr>
          <p:spPr>
            <a:xfrm>
              <a:off x="2864625" y="4383350"/>
              <a:ext cx="4114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Submit</a:t>
              </a:r>
              <a:endParaRPr sz="18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Vote creation page</a:t>
            </a:r>
            <a:r>
              <a:rPr lang="en"/>
              <a:t> - admin - once logged in</a:t>
            </a:r>
            <a:endParaRPr/>
          </a:p>
        </p:txBody>
      </p:sp>
      <p:grpSp>
        <p:nvGrpSpPr>
          <p:cNvPr id="178" name="Google Shape;178;p20"/>
          <p:cNvGrpSpPr/>
          <p:nvPr/>
        </p:nvGrpSpPr>
        <p:grpSpPr>
          <a:xfrm>
            <a:off x="0" y="688725"/>
            <a:ext cx="9144000" cy="477300"/>
            <a:chOff x="0" y="688725"/>
            <a:chExt cx="9144000" cy="477300"/>
          </a:xfrm>
        </p:grpSpPr>
        <p:sp>
          <p:nvSpPr>
            <p:cNvPr id="179" name="Google Shape;179;p20"/>
            <p:cNvSpPr/>
            <p:nvPr/>
          </p:nvSpPr>
          <p:spPr>
            <a:xfrm>
              <a:off x="0" y="688725"/>
              <a:ext cx="9144000" cy="477300"/>
            </a:xfrm>
            <a:prstGeom prst="rect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0" y="688725"/>
              <a:ext cx="1557300" cy="477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0"/>
            <p:cNvSpPr txBox="1"/>
            <p:nvPr/>
          </p:nvSpPr>
          <p:spPr>
            <a:xfrm>
              <a:off x="44550" y="696525"/>
              <a:ext cx="14682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</a:rPr>
                <a:t>Current Vote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1557300" y="688725"/>
              <a:ext cx="867900" cy="477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7886700" y="688725"/>
              <a:ext cx="1257300" cy="477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0"/>
            <p:cNvSpPr txBox="1"/>
            <p:nvPr/>
          </p:nvSpPr>
          <p:spPr>
            <a:xfrm>
              <a:off x="1557300" y="696525"/>
              <a:ext cx="8679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</a:rPr>
                <a:t>Profile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185" name="Google Shape;185;p20"/>
            <p:cNvSpPr txBox="1"/>
            <p:nvPr/>
          </p:nvSpPr>
          <p:spPr>
            <a:xfrm>
              <a:off x="8011800" y="696525"/>
              <a:ext cx="1007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</a:rPr>
                <a:t>Log Out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sp>
        <p:nvSpPr>
          <p:cNvPr id="186" name="Google Shape;186;p20"/>
          <p:cNvSpPr/>
          <p:nvPr/>
        </p:nvSpPr>
        <p:spPr>
          <a:xfrm>
            <a:off x="2431475" y="688725"/>
            <a:ext cx="1347600" cy="477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 txBox="1"/>
          <p:nvPr/>
        </p:nvSpPr>
        <p:spPr>
          <a:xfrm>
            <a:off x="2431475" y="674650"/>
            <a:ext cx="1347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Create Vote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285150" y="1448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Vote title*: </a:t>
            </a:r>
            <a:r>
              <a:rPr lang="en" sz="1800">
                <a:solidFill>
                  <a:schemeClr val="dk2"/>
                </a:solidFill>
                <a:highlight>
                  <a:srgbClr val="B7B7B7"/>
                </a:highlight>
              </a:rPr>
              <a:t>____________</a:t>
            </a:r>
            <a:endParaRPr sz="1800">
              <a:solidFill>
                <a:schemeClr val="dk2"/>
              </a:solidFill>
              <a:highlight>
                <a:srgbClr val="B7B7B7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Creator*:  </a:t>
            </a:r>
            <a:r>
              <a:rPr lang="en" sz="1800">
                <a:solidFill>
                  <a:schemeClr val="dk2"/>
                </a:solidFill>
                <a:highlight>
                  <a:srgbClr val="B7B7B7"/>
                </a:highlight>
              </a:rPr>
              <a:t>____________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Option 1*: </a:t>
            </a:r>
            <a:r>
              <a:rPr lang="en" sz="1800">
                <a:solidFill>
                  <a:schemeClr val="dk2"/>
                </a:solidFill>
                <a:highlight>
                  <a:srgbClr val="B7B7B7"/>
                </a:highlight>
              </a:rPr>
              <a:t>____________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Option 2*: </a:t>
            </a:r>
            <a:r>
              <a:rPr lang="en" sz="1800">
                <a:solidFill>
                  <a:schemeClr val="dk2"/>
                </a:solidFill>
                <a:highlight>
                  <a:srgbClr val="B7B7B7"/>
                </a:highlight>
              </a:rPr>
              <a:t>____________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Option 3: </a:t>
            </a:r>
            <a:r>
              <a:rPr lang="en" sz="1800">
                <a:solidFill>
                  <a:schemeClr val="dk2"/>
                </a:solidFill>
                <a:highlight>
                  <a:srgbClr val="B7B7B7"/>
                </a:highlight>
              </a:rPr>
              <a:t>____________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Poll privacy*:				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Allow self voting*:		</a:t>
            </a:r>
            <a:r>
              <a:rPr lang="en" sz="1800">
                <a:solidFill>
                  <a:schemeClr val="lt1"/>
                </a:solidFill>
              </a:rPr>
              <a:t>__________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3970150" y="4245975"/>
            <a:ext cx="1454400" cy="4773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Create poll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4599850" y="3251925"/>
            <a:ext cx="195000" cy="178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4599850" y="3560625"/>
            <a:ext cx="195000" cy="178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 txBox="1"/>
          <p:nvPr/>
        </p:nvSpPr>
        <p:spPr>
          <a:xfrm>
            <a:off x="4720825" y="3122025"/>
            <a:ext cx="40476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Private (link required)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4720825" y="3430725"/>
            <a:ext cx="36981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Public (shown on current votes tab)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2973150" y="4661900"/>
            <a:ext cx="31446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* means required for creation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3970150" y="2943225"/>
            <a:ext cx="1454400" cy="23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Add Option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6" name="Google Shape;196;p20"/>
          <p:cNvSpPr/>
          <p:nvPr/>
        </p:nvSpPr>
        <p:spPr>
          <a:xfrm flipH="1" rot="10800000">
            <a:off x="4334575" y="1524852"/>
            <a:ext cx="1530000" cy="23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4268400" y="1796375"/>
            <a:ext cx="1530000" cy="23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4794850" y="3829113"/>
            <a:ext cx="195000" cy="178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5669575" y="3829125"/>
            <a:ext cx="195000" cy="178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 txBox="1"/>
          <p:nvPr/>
        </p:nvSpPr>
        <p:spPr>
          <a:xfrm>
            <a:off x="4959000" y="3734313"/>
            <a:ext cx="839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Yes</a:t>
            </a:r>
            <a:endParaRPr sz="300">
              <a:solidFill>
                <a:schemeClr val="dk2"/>
              </a:solidFill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5962550" y="3734313"/>
            <a:ext cx="839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No</a:t>
            </a:r>
            <a:endParaRPr sz="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Voting Page</a:t>
            </a:r>
            <a:endParaRPr/>
          </a:p>
        </p:txBody>
      </p:sp>
      <p:grpSp>
        <p:nvGrpSpPr>
          <p:cNvPr id="207" name="Google Shape;207;p21"/>
          <p:cNvGrpSpPr/>
          <p:nvPr/>
        </p:nvGrpSpPr>
        <p:grpSpPr>
          <a:xfrm>
            <a:off x="0" y="688725"/>
            <a:ext cx="9144000" cy="477300"/>
            <a:chOff x="0" y="688725"/>
            <a:chExt cx="9144000" cy="477300"/>
          </a:xfrm>
        </p:grpSpPr>
        <p:sp>
          <p:nvSpPr>
            <p:cNvPr id="208" name="Google Shape;208;p21"/>
            <p:cNvSpPr/>
            <p:nvPr/>
          </p:nvSpPr>
          <p:spPr>
            <a:xfrm>
              <a:off x="0" y="688725"/>
              <a:ext cx="9144000" cy="477300"/>
            </a:xfrm>
            <a:prstGeom prst="rect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0" y="688725"/>
              <a:ext cx="867900" cy="477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7886700" y="688725"/>
              <a:ext cx="1257300" cy="4773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1"/>
            <p:cNvSpPr txBox="1"/>
            <p:nvPr/>
          </p:nvSpPr>
          <p:spPr>
            <a:xfrm>
              <a:off x="0" y="743175"/>
              <a:ext cx="8679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</a:rPr>
                <a:t>Profile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212" name="Google Shape;212;p21"/>
            <p:cNvSpPr txBox="1"/>
            <p:nvPr/>
          </p:nvSpPr>
          <p:spPr>
            <a:xfrm>
              <a:off x="8011800" y="696525"/>
              <a:ext cx="1007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</a:rPr>
                <a:t>Log Out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sp>
        <p:nvSpPr>
          <p:cNvPr id="213" name="Google Shape;213;p21"/>
          <p:cNvSpPr/>
          <p:nvPr/>
        </p:nvSpPr>
        <p:spPr>
          <a:xfrm>
            <a:off x="859550" y="688725"/>
            <a:ext cx="1347600" cy="477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"/>
          <p:cNvSpPr txBox="1"/>
          <p:nvPr/>
        </p:nvSpPr>
        <p:spPr>
          <a:xfrm>
            <a:off x="831775" y="743175"/>
            <a:ext cx="1347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Create Vote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3533100" y="4173913"/>
            <a:ext cx="1454400" cy="4773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Generate Vote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6" name="Google Shape;216;p21"/>
          <p:cNvSpPr txBox="1"/>
          <p:nvPr/>
        </p:nvSpPr>
        <p:spPr>
          <a:xfrm>
            <a:off x="2926800" y="4635550"/>
            <a:ext cx="2667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1555260755961867179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989275" y="1450875"/>
            <a:ext cx="3145200" cy="122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Banana</a:t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4407750" y="1450875"/>
            <a:ext cx="3145200" cy="122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</a:t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989275" y="2812400"/>
            <a:ext cx="3145200" cy="122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Orange</a:t>
            </a:r>
            <a:endParaRPr/>
          </a:p>
        </p:txBody>
      </p:sp>
      <p:sp>
        <p:nvSpPr>
          <p:cNvPr id="220" name="Google Shape;220;p21"/>
          <p:cNvSpPr/>
          <p:nvPr/>
        </p:nvSpPr>
        <p:spPr>
          <a:xfrm>
            <a:off x="4407750" y="2812400"/>
            <a:ext cx="3145200" cy="122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Strawberry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