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D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ctrTitle"/>
          </p:nvPr>
        </p:nvSpPr>
        <p:spPr>
          <a:xfrm>
            <a:off x="624205" y="1066800"/>
            <a:ext cx="10942955" cy="1501775"/>
          </a:xfrm>
          <a:ln>
            <a:solidFill>
              <a:schemeClr val="tx1"/>
            </a:solidFill>
          </a:ln>
        </p:spPr>
        <p:txBody>
          <a:bodyPr/>
          <a:p>
            <a:br>
              <a:rPr lang="en-US" sz="5400" b="1" dirty="0">
                <a:gradFill>
                  <a:gsLst>
                    <a:gs pos="0">
                      <a:srgbClr val="FBFB11"/>
                    </a:gs>
                    <a:gs pos="100000">
                      <a:srgbClr val="838309"/>
                    </a:gs>
                  </a:gsLst>
                  <a:lin scaled="0"/>
                </a:gradFill>
                <a:latin typeface="Algerian" panose="04020705040A02060702" pitchFamily="82" charset="0"/>
                <a:sym typeface="+mn-ea"/>
              </a:rPr>
            </a:br>
            <a:r>
              <a:rPr lang="en-US" sz="5400" b="1" dirty="0">
                <a:solidFill>
                  <a:schemeClr val="bg1"/>
                </a:solidFill>
                <a:latin typeface="Algerian" panose="04020705040A02060702" pitchFamily="82" charset="0"/>
                <a:sym typeface="+mn-ea"/>
              </a:rPr>
              <a:t>SIDE HUSTLE INTERNSHIP</a:t>
            </a:r>
            <a:br>
              <a:rPr lang="en-US" dirty="0">
                <a:latin typeface="Algerian" panose="04020705040A02060702" pitchFamily="82" charset="0"/>
              </a:rPr>
            </a:br>
            <a:endParaRPr lang="en-US"/>
          </a:p>
        </p:txBody>
      </p:sp>
      <p:sp>
        <p:nvSpPr>
          <p:cNvPr id="7" name="Subtitle 6"/>
          <p:cNvSpPr>
            <a:spLocks noGrp="1" noChangeArrowheads="1"/>
          </p:cNvSpPr>
          <p:nvPr>
            <p:ph type="subTitle" idx="1"/>
          </p:nvPr>
        </p:nvSpPr>
        <p:spPr>
          <a:xfrm>
            <a:off x="626745" y="3576955"/>
            <a:ext cx="10949305" cy="2575560"/>
          </a:xfrm>
        </p:spPr>
        <p:txBody>
          <a:bodyPr/>
          <a:p>
            <a:endParaRPr lang="en-US" b="1" i="1" dirty="0">
              <a:solidFill>
                <a:srgbClr val="FFFF00"/>
              </a:solidFill>
              <a:sym typeface="+mn-ea"/>
            </a:endParaRPr>
          </a:p>
          <a:p>
            <a:r>
              <a:rPr lang="en-US" b="1" i="1" dirty="0">
                <a:solidFill>
                  <a:srgbClr val="7030A0"/>
                </a:solidFill>
                <a:sym typeface="+mn-ea"/>
              </a:rPr>
              <a:t>FRONT-END WEBSITE DEVELOPEMENT</a:t>
            </a:r>
            <a:endParaRPr lang="en-US" b="1">
              <a:solidFill>
                <a:srgbClr val="7030A0"/>
              </a:solidFill>
            </a:endParaRPr>
          </a:p>
          <a:p>
            <a:pPr algn="ctr"/>
            <a:r>
              <a:rPr lang="en-US"/>
              <a:t>                         </a:t>
            </a:r>
            <a:r>
              <a:rPr lang="en-US" b="1">
                <a:solidFill>
                  <a:schemeClr val="tx1"/>
                </a:solidFill>
                <a:latin typeface="Trebuchet MS" panose="020B0603020202020204" charset="0"/>
                <a:cs typeface="Trebuchet MS" panose="020B0603020202020204" charset="0"/>
              </a:rPr>
              <a:t>HTML(Hyper Text Markup Language)</a:t>
            </a:r>
            <a:endParaRPr lang="en-US">
              <a:solidFill>
                <a:schemeClr val="tx1"/>
              </a:solidFill>
            </a:endParaRPr>
          </a:p>
          <a:p>
            <a:pPr algn="ctr"/>
            <a:r>
              <a:rPr lang="en-US">
                <a:solidFill>
                  <a:schemeClr val="tx1"/>
                </a:solidFill>
              </a:rPr>
              <a:t>GIT, GITHUB AND VERSION CONTROL</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p:randomBar dir="vert"/>
      </p:transition>
    </mc:Choice>
    <mc:Fallback>
      <p:transition>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8425"/>
            <a:ext cx="10972800" cy="675005"/>
          </a:xfrm>
        </p:spPr>
        <p:txBody>
          <a:bodyPr/>
          <a:p>
            <a:pPr algn="ctr"/>
            <a:br>
              <a:rPr lang="en-US" b="1">
                <a:latin typeface="Baskerville Old Face" panose="02020602080505020303" charset="0"/>
                <a:cs typeface="Baskerville Old Face" panose="02020602080505020303" charset="0"/>
                <a:sym typeface="+mn-ea"/>
              </a:rPr>
            </a:br>
            <a:r>
              <a:rPr lang="en-US" b="1">
                <a:latin typeface="Baskerville Old Face" panose="02020602080505020303" charset="0"/>
                <a:cs typeface="Baskerville Old Face" panose="02020602080505020303" charset="0"/>
                <a:sym typeface="+mn-ea"/>
              </a:rPr>
              <a:t>GIT, GITHUB AND VERSION CONTROL</a:t>
            </a:r>
            <a:br>
              <a:rPr lang="en-US"/>
            </a:br>
            <a:endParaRPr lang="en-US"/>
          </a:p>
        </p:txBody>
      </p:sp>
      <p:sp>
        <p:nvSpPr>
          <p:cNvPr id="3" name="Content Placeholder 2"/>
          <p:cNvSpPr>
            <a:spLocks noGrp="1"/>
          </p:cNvSpPr>
          <p:nvPr>
            <p:ph idx="1"/>
          </p:nvPr>
        </p:nvSpPr>
        <p:spPr>
          <a:xfrm>
            <a:off x="285750" y="774065"/>
            <a:ext cx="11296650" cy="6083935"/>
          </a:xfrm>
        </p:spPr>
        <p:txBody>
          <a:bodyPr/>
          <a:p>
            <a:r>
              <a:rPr lang="en-US" sz="2400">
                <a:latin typeface="Arial Rounded MT Bold" panose="020F0704030504030204" charset="0"/>
                <a:cs typeface="Arial Rounded MT Bold" panose="020F0704030504030204" charset="0"/>
                <a:sym typeface="+mn-ea"/>
              </a:rPr>
              <a:t>BASIC GIT COMMANDS</a:t>
            </a:r>
            <a:r>
              <a:rPr lang="en-US">
                <a:latin typeface="Arial Rounded MT Bold" panose="020F0704030504030204" charset="0"/>
                <a:cs typeface="Arial Rounded MT Bold" panose="020F0704030504030204" charset="0"/>
                <a:sym typeface="+mn-ea"/>
              </a:rPr>
              <a:t>: </a:t>
            </a:r>
            <a:r>
              <a:rPr lang="en-US" sz="1600">
                <a:solidFill>
                  <a:srgbClr val="7030A0"/>
                </a:solidFill>
                <a:latin typeface="Trebuchet MS" panose="020B0603020202020204" charset="0"/>
                <a:cs typeface="Trebuchet MS" panose="020B0603020202020204" charset="0"/>
                <a:sym typeface="+mn-ea"/>
              </a:rPr>
              <a:t>Let's take that phrase apart first:</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Committing</a:t>
            </a:r>
            <a:r>
              <a:rPr lang="en-US" sz="1600">
                <a:solidFill>
                  <a:srgbClr val="7030A0"/>
                </a:solidFill>
                <a:latin typeface="Trebuchet MS" panose="020B0603020202020204" charset="0"/>
                <a:cs typeface="Trebuchet MS" panose="020B0603020202020204" charset="0"/>
                <a:sym typeface="+mn-ea"/>
              </a:rPr>
              <a:t> is another word for saving or storing the changes you've made to the files in your workspace. For example, changing the content of a file is a </a:t>
            </a:r>
            <a:r>
              <a:rPr lang="en-US" sz="1600">
                <a:solidFill>
                  <a:srgbClr val="C00000"/>
                </a:solidFill>
                <a:latin typeface="Trebuchet MS" panose="020B0603020202020204" charset="0"/>
                <a:cs typeface="Trebuchet MS" panose="020B0603020202020204" charset="0"/>
                <a:sym typeface="+mn-ea"/>
              </a:rPr>
              <a:t>"change".</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Workspace </a:t>
            </a:r>
            <a:r>
              <a:rPr lang="en-US" sz="1600">
                <a:solidFill>
                  <a:srgbClr val="7030A0"/>
                </a:solidFill>
                <a:latin typeface="Trebuchet MS" panose="020B0603020202020204" charset="0"/>
                <a:cs typeface="Trebuchet MS" panose="020B0603020202020204" charset="0"/>
                <a:sym typeface="+mn-ea"/>
              </a:rPr>
              <a:t>is another word for the project folder (and its contents). When making a repository it will be in the root (in other words, the top level) of the folder.</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Local </a:t>
            </a:r>
            <a:r>
              <a:rPr lang="en-US" sz="1600">
                <a:solidFill>
                  <a:srgbClr val="7030A0"/>
                </a:solidFill>
                <a:latin typeface="Trebuchet MS" panose="020B0603020202020204" charset="0"/>
                <a:cs typeface="Trebuchet MS" panose="020B0603020202020204" charset="0"/>
                <a:sym typeface="+mn-ea"/>
              </a:rPr>
              <a:t>refers to your computer, with no involvement of the internet. When you create a file or folder on your computer, you are creating it "locally".</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Repository </a:t>
            </a:r>
            <a:r>
              <a:rPr lang="en-US" sz="1600">
                <a:solidFill>
                  <a:srgbClr val="7030A0"/>
                </a:solidFill>
                <a:latin typeface="Trebuchet MS" panose="020B0603020202020204" charset="0"/>
                <a:cs typeface="Trebuchet MS" panose="020B0603020202020204" charset="0"/>
                <a:sym typeface="+mn-ea"/>
              </a:rPr>
              <a:t>is a storage location containing the data regarding your project folder. GIT creates a hidden folder </a:t>
            </a:r>
            <a:r>
              <a:rPr lang="en-US" sz="1600">
                <a:solidFill>
                  <a:srgbClr val="C00000"/>
                </a:solidFill>
                <a:latin typeface="Trebuchet MS" panose="020B0603020202020204" charset="0"/>
                <a:cs typeface="Trebuchet MS" panose="020B0603020202020204" charset="0"/>
                <a:sym typeface="+mn-ea"/>
              </a:rPr>
              <a:t>`.git`</a:t>
            </a:r>
            <a:r>
              <a:rPr lang="en-US" sz="1600">
                <a:solidFill>
                  <a:srgbClr val="7030A0"/>
                </a:solidFill>
                <a:latin typeface="Trebuchet MS" panose="020B0603020202020204" charset="0"/>
                <a:cs typeface="Trebuchet MS" panose="020B0603020202020204" charset="0"/>
                <a:sym typeface="+mn-ea"/>
              </a:rPr>
              <a:t> that functions as the local repository.</a:t>
            </a:r>
            <a:endParaRPr lang="en-US" sz="1600">
              <a:solidFill>
                <a:srgbClr val="7030A0"/>
              </a:solidFill>
              <a:latin typeface="Trebuchet MS" panose="020B0603020202020204" charset="0"/>
              <a:cs typeface="Trebuchet MS" panose="020B0603020202020204" charset="0"/>
              <a:sym typeface="+mn-ea"/>
            </a:endParaRPr>
          </a:p>
          <a:p>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First, let’s start by creating a folder (workspace) in our computer.</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Then we navigate to the folder location in the </a:t>
            </a:r>
            <a:r>
              <a:rPr lang="en-US" sz="1600">
                <a:solidFill>
                  <a:srgbClr val="C00000"/>
                </a:solidFill>
                <a:latin typeface="Trebuchet MS" panose="020B0603020202020204" charset="0"/>
                <a:cs typeface="Trebuchet MS" panose="020B0603020202020204" charset="0"/>
                <a:sym typeface="+mn-ea"/>
              </a:rPr>
              <a:t>CLI </a:t>
            </a:r>
            <a:r>
              <a:rPr lang="en-US" sz="1600">
                <a:solidFill>
                  <a:srgbClr val="7030A0"/>
                </a:solidFill>
                <a:latin typeface="Trebuchet MS" panose="020B0603020202020204" charset="0"/>
                <a:cs typeface="Trebuchet MS" panose="020B0603020202020204" charset="0"/>
                <a:sym typeface="+mn-ea"/>
              </a:rPr>
              <a:t>using this command </a:t>
            </a:r>
            <a:r>
              <a:rPr lang="en-US" sz="1600">
                <a:solidFill>
                  <a:srgbClr val="C00000"/>
                </a:solidFill>
                <a:latin typeface="Trebuchet MS" panose="020B0603020202020204" charset="0"/>
                <a:cs typeface="Trebuchet MS" panose="020B0603020202020204" charset="0"/>
                <a:sym typeface="+mn-ea"/>
              </a:rPr>
              <a:t>cd </a:t>
            </a:r>
            <a:r>
              <a:rPr lang="en-US" sz="1600" i="1">
                <a:solidFill>
                  <a:srgbClr val="C00000"/>
                </a:solidFill>
                <a:latin typeface="Trebuchet MS" panose="020B0603020202020204" charset="0"/>
                <a:cs typeface="Trebuchet MS" panose="020B0603020202020204" charset="0"/>
                <a:sym typeface="+mn-ea"/>
              </a:rPr>
              <a:t>name-of-your-folder</a:t>
            </a:r>
            <a:r>
              <a:rPr lang="en-US" sz="1600">
                <a:solidFill>
                  <a:srgbClr val="7030A0"/>
                </a:solidFill>
                <a:latin typeface="Trebuchet MS" panose="020B0603020202020204" charset="0"/>
                <a:cs typeface="Trebuchet MS" panose="020B0603020202020204" charset="0"/>
                <a:sym typeface="+mn-ea"/>
              </a:rPr>
              <a:t>.</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Then, enter this command,</a:t>
            </a:r>
            <a:r>
              <a:rPr lang="en-US" sz="1600">
                <a:solidFill>
                  <a:srgbClr val="C00000"/>
                </a:solidFill>
                <a:latin typeface="Trebuchet MS" panose="020B0603020202020204" charset="0"/>
                <a:cs typeface="Trebuchet MS" panose="020B0603020202020204" charset="0"/>
                <a:sym typeface="+mn-ea"/>
              </a:rPr>
              <a:t> git init.</a:t>
            </a:r>
            <a:endParaRPr lang="en-US" sz="1600">
              <a:solidFill>
                <a:srgbClr val="C00000"/>
              </a:solidFill>
              <a:latin typeface="Trebuchet MS" panose="020B0603020202020204" charset="0"/>
              <a:cs typeface="Trebuchet MS" panose="020B0603020202020204" charset="0"/>
              <a:sym typeface="+mn-ea"/>
            </a:endParaRPr>
          </a:p>
          <a:p>
            <a:r>
              <a:rPr lang="en-US" sz="1600">
                <a:solidFill>
                  <a:srgbClr val="C00000"/>
                </a:solidFill>
                <a:latin typeface="Trebuchet MS" panose="020B0603020202020204" charset="0"/>
                <a:cs typeface="Trebuchet MS" panose="020B0603020202020204" charset="0"/>
                <a:sym typeface="+mn-ea"/>
              </a:rPr>
              <a:t>What it does is creating a brand new **local** repository in your project folder. Only after doing this you will be able to follow along the next procedure.</a:t>
            </a:r>
            <a:endParaRPr lang="en-US" sz="1600">
              <a:solidFill>
                <a:srgbClr val="C0000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Visit “</a:t>
            </a:r>
            <a:r>
              <a:rPr lang="en-US" sz="1600">
                <a:solidFill>
                  <a:srgbClr val="C00000"/>
                </a:solidFill>
                <a:latin typeface="Trebuchet MS" panose="020B0603020202020204" charset="0"/>
                <a:cs typeface="Trebuchet MS" panose="020B0603020202020204" charset="0"/>
                <a:sym typeface="+mn-ea"/>
              </a:rPr>
              <a:t>https://www.github.com</a:t>
            </a:r>
            <a:r>
              <a:rPr lang="en-US" sz="1600">
                <a:solidFill>
                  <a:srgbClr val="7030A0"/>
                </a:solidFill>
                <a:latin typeface="Trebuchet MS" panose="020B0603020202020204" charset="0"/>
                <a:cs typeface="Trebuchet MS" panose="020B0603020202020204" charset="0"/>
                <a:sym typeface="+mn-ea"/>
              </a:rPr>
              <a:t>” to create an account if you don’t have one</a:t>
            </a:r>
            <a:r>
              <a:rPr lang="en-US" sz="1600">
                <a:solidFill>
                  <a:srgbClr val="C00000"/>
                </a:solidFill>
                <a:latin typeface="Trebuchet MS" panose="020B0603020202020204" charset="0"/>
                <a:cs typeface="Trebuchet MS" panose="020B0603020202020204" charset="0"/>
                <a:sym typeface="+mn-ea"/>
              </a:rPr>
              <a:t>.</a:t>
            </a:r>
            <a:endParaRPr lang="en-US" sz="1600">
              <a:solidFill>
                <a:srgbClr val="C0000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Create a repository (this serves as a folder for our projects on github)</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open the folder with your code editor with the command “</a:t>
            </a:r>
            <a:r>
              <a:rPr lang="en-US" sz="1600">
                <a:solidFill>
                  <a:srgbClr val="C00000"/>
                </a:solidFill>
                <a:latin typeface="Trebuchet MS" panose="020B0603020202020204" charset="0"/>
                <a:cs typeface="Trebuchet MS" panose="020B0603020202020204" charset="0"/>
                <a:sym typeface="+mn-ea"/>
              </a:rPr>
              <a:t>code .</a:t>
            </a:r>
            <a:r>
              <a:rPr lang="en-US" sz="1600">
                <a:solidFill>
                  <a:srgbClr val="7030A0"/>
                </a:solidFill>
                <a:latin typeface="Trebuchet MS" panose="020B0603020202020204" charset="0"/>
                <a:cs typeface="Trebuchet MS" panose="020B0603020202020204" charset="0"/>
                <a:sym typeface="+mn-ea"/>
              </a:rPr>
              <a:t>” and thereafter open the terminal in the code editor. </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Enter this command to connect your local workspace to your repository on github </a:t>
            </a:r>
            <a:r>
              <a:rPr lang="en-US" sz="1600">
                <a:solidFill>
                  <a:srgbClr val="C00000"/>
                </a:solidFill>
                <a:latin typeface="Trebuchet MS" panose="020B0603020202020204" charset="0"/>
                <a:cs typeface="Trebuchet MS" panose="020B0603020202020204" charset="0"/>
                <a:sym typeface="+mn-ea"/>
              </a:rPr>
              <a:t>git remote add origin link-to-your-github-repository.git</a:t>
            </a:r>
            <a:endParaRPr lang="en-US" sz="1600">
              <a:solidFill>
                <a:srgbClr val="C00000"/>
              </a:solidFill>
              <a:latin typeface="Trebuchet MS" panose="020B0603020202020204" charset="0"/>
              <a:cs typeface="Trebuchet MS" panose="020B06030202020202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Baskerville Old Face" panose="02020602080505020303" charset="0"/>
                <a:cs typeface="Baskerville Old Face" panose="02020602080505020303" charset="0"/>
                <a:sym typeface="+mn-ea"/>
              </a:rPr>
              <a:t>GIT, GITHUB AND VERSION CONTROL</a:t>
            </a:r>
            <a:endParaRPr lang="en-US"/>
          </a:p>
        </p:txBody>
      </p:sp>
      <p:sp>
        <p:nvSpPr>
          <p:cNvPr id="3" name="Content Placeholder 2"/>
          <p:cNvSpPr>
            <a:spLocks noGrp="1"/>
          </p:cNvSpPr>
          <p:nvPr>
            <p:ph idx="1"/>
          </p:nvPr>
        </p:nvSpPr>
        <p:spPr>
          <a:xfrm>
            <a:off x="609600" y="1174750"/>
            <a:ext cx="10972800" cy="5570220"/>
          </a:xfrm>
        </p:spPr>
        <p:txBody>
          <a:bodyPr/>
          <a:p>
            <a:r>
              <a:rPr lang="en-US" sz="1800">
                <a:solidFill>
                  <a:srgbClr val="7030A0"/>
                </a:solidFill>
                <a:latin typeface="Trebuchet MS" panose="020B0603020202020204" charset="0"/>
                <a:cs typeface="Trebuchet MS" panose="020B0603020202020204" charset="0"/>
              </a:rPr>
              <a:t>Thereafter, enter the command </a:t>
            </a:r>
            <a:r>
              <a:rPr lang="en-US" sz="1800">
                <a:solidFill>
                  <a:srgbClr val="C00000"/>
                </a:solidFill>
                <a:latin typeface="Trebuchet MS" panose="020B0603020202020204" charset="0"/>
                <a:cs typeface="Trebuchet MS" panose="020B0603020202020204" charset="0"/>
              </a:rPr>
              <a:t>git branch -M main </a:t>
            </a:r>
            <a:r>
              <a:rPr lang="en-US" sz="1800">
                <a:solidFill>
                  <a:srgbClr val="7030A0"/>
                </a:solidFill>
                <a:latin typeface="Trebuchet MS" panose="020B0603020202020204" charset="0"/>
                <a:cs typeface="Trebuchet MS" panose="020B0603020202020204" charset="0"/>
              </a:rPr>
              <a:t>to switch from master to main branch.</a:t>
            </a:r>
            <a:endParaRPr lang="en-US" sz="1800">
              <a:solidFill>
                <a:srgbClr val="7030A0"/>
              </a:solidFill>
              <a:latin typeface="Trebuchet MS" panose="020B0603020202020204" charset="0"/>
              <a:cs typeface="Trebuchet MS" panose="020B0603020202020204" charset="0"/>
            </a:endParaRPr>
          </a:p>
          <a:p>
            <a:r>
              <a:rPr lang="en-US" sz="1800">
                <a:solidFill>
                  <a:srgbClr val="7030A0"/>
                </a:solidFill>
                <a:latin typeface="Trebuchet MS" panose="020B0603020202020204" charset="0"/>
                <a:cs typeface="Trebuchet MS" panose="020B0603020202020204" charset="0"/>
              </a:rPr>
              <a:t>Create an HTML file </a:t>
            </a:r>
            <a:r>
              <a:rPr lang="en-US" sz="1800">
                <a:solidFill>
                  <a:srgbClr val="C00000"/>
                </a:solidFill>
                <a:latin typeface="Trebuchet MS" panose="020B0603020202020204" charset="0"/>
                <a:cs typeface="Trebuchet MS" panose="020B0603020202020204" charset="0"/>
              </a:rPr>
              <a:t>index.html </a:t>
            </a:r>
            <a:r>
              <a:rPr lang="en-US" sz="1800">
                <a:solidFill>
                  <a:srgbClr val="7030A0"/>
                </a:solidFill>
                <a:latin typeface="Trebuchet MS" panose="020B0603020202020204" charset="0"/>
                <a:cs typeface="Trebuchet MS" panose="020B0603020202020204" charset="0"/>
              </a:rPr>
              <a:t>and write a few lines of codes.</a:t>
            </a:r>
            <a:endParaRPr lang="en-US" sz="1800">
              <a:solidFill>
                <a:srgbClr val="7030A0"/>
              </a:solidFill>
              <a:latin typeface="Trebuchet MS" panose="020B0603020202020204" charset="0"/>
              <a:cs typeface="Trebuchet MS" panose="020B0603020202020204" charset="0"/>
            </a:endParaRPr>
          </a:p>
          <a:p>
            <a:r>
              <a:rPr lang="en-US" sz="1800">
                <a:solidFill>
                  <a:srgbClr val="7030A0"/>
                </a:solidFill>
                <a:latin typeface="Trebuchet MS" panose="020B0603020202020204" charset="0"/>
                <a:cs typeface="Trebuchet MS" panose="020B0603020202020204" charset="0"/>
              </a:rPr>
              <a:t>Enter the command </a:t>
            </a:r>
            <a:r>
              <a:rPr lang="en-US" sz="1800">
                <a:solidFill>
                  <a:srgbClr val="C00000"/>
                </a:solidFill>
                <a:latin typeface="Trebuchet MS" panose="020B0603020202020204" charset="0"/>
                <a:cs typeface="Trebuchet MS" panose="020B0603020202020204" charset="0"/>
              </a:rPr>
              <a:t>git status</a:t>
            </a:r>
            <a:r>
              <a:rPr lang="en-US" sz="1800">
                <a:solidFill>
                  <a:srgbClr val="7030A0"/>
                </a:solidFill>
                <a:latin typeface="Trebuchet MS" panose="020B0603020202020204" charset="0"/>
                <a:cs typeface="Trebuchet MS" panose="020B0603020202020204" charset="0"/>
              </a:rPr>
              <a:t> to check the changes you’ve made.</a:t>
            </a:r>
            <a:endParaRPr lang="en-US" sz="1800">
              <a:solidFill>
                <a:srgbClr val="7030A0"/>
              </a:solidFill>
              <a:latin typeface="Trebuchet MS" panose="020B0603020202020204" charset="0"/>
              <a:cs typeface="Trebuchet MS" panose="020B0603020202020204" charset="0"/>
            </a:endParaRPr>
          </a:p>
          <a:p>
            <a:r>
              <a:rPr lang="en-US" sz="1800">
                <a:solidFill>
                  <a:srgbClr val="7030A0"/>
                </a:solidFill>
                <a:latin typeface="Trebuchet MS" panose="020B0603020202020204" charset="0"/>
                <a:cs typeface="Trebuchet MS" panose="020B0603020202020204" charset="0"/>
              </a:rPr>
              <a:t>Then enter</a:t>
            </a:r>
            <a:r>
              <a:rPr lang="en-US" sz="1800">
                <a:solidFill>
                  <a:srgbClr val="C00000"/>
                </a:solidFill>
                <a:latin typeface="Trebuchet MS" panose="020B0603020202020204" charset="0"/>
                <a:cs typeface="Trebuchet MS" panose="020B0603020202020204" charset="0"/>
              </a:rPr>
              <a:t> git add .</a:t>
            </a:r>
            <a:r>
              <a:rPr lang="en-US" sz="1800">
                <a:solidFill>
                  <a:srgbClr val="7030A0"/>
                </a:solidFill>
                <a:latin typeface="Trebuchet MS" panose="020B0603020202020204" charset="0"/>
                <a:cs typeface="Trebuchet MS" panose="020B0603020202020204" charset="0"/>
              </a:rPr>
              <a:t> to stage your changes.</a:t>
            </a:r>
            <a:endParaRPr lang="en-US" sz="1800">
              <a:solidFill>
                <a:srgbClr val="7030A0"/>
              </a:solidFill>
              <a:latin typeface="Trebuchet MS" panose="020B0603020202020204" charset="0"/>
              <a:cs typeface="Trebuchet MS" panose="020B0603020202020204" charset="0"/>
            </a:endParaRPr>
          </a:p>
          <a:p>
            <a:r>
              <a:rPr lang="en-US" sz="1800">
                <a:solidFill>
                  <a:srgbClr val="7030A0"/>
                </a:solidFill>
                <a:latin typeface="Trebuchet MS" panose="020B0603020202020204" charset="0"/>
                <a:cs typeface="Trebuchet MS" panose="020B0603020202020204" charset="0"/>
              </a:rPr>
              <a:t>Enter </a:t>
            </a:r>
            <a:r>
              <a:rPr lang="en-US" sz="1800">
                <a:solidFill>
                  <a:srgbClr val="C00000"/>
                </a:solidFill>
                <a:latin typeface="Trebuchet MS" panose="020B0603020202020204" charset="0"/>
                <a:cs typeface="Trebuchet MS" panose="020B0603020202020204" charset="0"/>
              </a:rPr>
              <a:t>git commit -m “commit message”</a:t>
            </a:r>
            <a:r>
              <a:rPr lang="en-US" sz="1800">
                <a:solidFill>
                  <a:srgbClr val="7030A0"/>
                </a:solidFill>
                <a:latin typeface="Trebuchet MS" panose="020B0603020202020204" charset="0"/>
                <a:cs typeface="Trebuchet MS" panose="020B0603020202020204" charset="0"/>
              </a:rPr>
              <a:t> to commit your changes.</a:t>
            </a:r>
            <a:endParaRPr lang="en-US" sz="1800">
              <a:solidFill>
                <a:srgbClr val="7030A0"/>
              </a:solidFill>
              <a:latin typeface="Trebuchet MS" panose="020B0603020202020204" charset="0"/>
              <a:cs typeface="Trebuchet MS" panose="020B0603020202020204" charset="0"/>
            </a:endParaRPr>
          </a:p>
          <a:p>
            <a:r>
              <a:rPr lang="en-US" sz="1800">
                <a:solidFill>
                  <a:srgbClr val="7030A0"/>
                </a:solidFill>
                <a:latin typeface="Trebuchet MS" panose="020B0603020202020204" charset="0"/>
                <a:cs typeface="Trebuchet MS" panose="020B0603020202020204" charset="0"/>
              </a:rPr>
              <a:t>The</a:t>
            </a:r>
            <a:r>
              <a:rPr lang="en-US" sz="1800">
                <a:solidFill>
                  <a:srgbClr val="C00000"/>
                </a:solidFill>
                <a:latin typeface="Trebuchet MS" panose="020B0603020202020204" charset="0"/>
                <a:cs typeface="Trebuchet MS" panose="020B0603020202020204" charset="0"/>
              </a:rPr>
              <a:t> git push -u origin main</a:t>
            </a:r>
            <a:r>
              <a:rPr lang="en-US" sz="1800">
                <a:solidFill>
                  <a:srgbClr val="7030A0"/>
                </a:solidFill>
                <a:latin typeface="Trebuchet MS" panose="020B0603020202020204" charset="0"/>
                <a:cs typeface="Trebuchet MS" panose="020B0603020202020204" charset="0"/>
              </a:rPr>
              <a:t> to synchronize your changes with your github repository.</a:t>
            </a:r>
            <a:endParaRPr lang="en-US" sz="1800">
              <a:solidFill>
                <a:srgbClr val="7030A0"/>
              </a:solidFill>
              <a:latin typeface="Trebuchet MS" panose="020B0603020202020204" charset="0"/>
              <a:cs typeface="Trebuchet MS" panose="020B0603020202020204" charset="0"/>
            </a:endParaRPr>
          </a:p>
          <a:p>
            <a:r>
              <a:rPr lang="en-US" sz="1800">
                <a:solidFill>
                  <a:srgbClr val="7030A0"/>
                </a:solidFill>
                <a:latin typeface="Trebuchet MS" panose="020B0603020202020204" charset="0"/>
                <a:cs typeface="Trebuchet MS" panose="020B0603020202020204" charset="0"/>
              </a:rPr>
              <a:t>For subsequent pushes, enter </a:t>
            </a:r>
            <a:r>
              <a:rPr lang="en-US" sz="1800">
                <a:solidFill>
                  <a:srgbClr val="C00000"/>
                </a:solidFill>
                <a:latin typeface="Trebuchet MS" panose="020B0603020202020204" charset="0"/>
                <a:cs typeface="Trebuchet MS" panose="020B0603020202020204" charset="0"/>
              </a:rPr>
              <a:t>git push origin</a:t>
            </a:r>
            <a:r>
              <a:rPr lang="en-US" sz="1800">
                <a:solidFill>
                  <a:srgbClr val="7030A0"/>
                </a:solidFill>
                <a:latin typeface="Trebuchet MS" panose="020B0603020202020204" charset="0"/>
                <a:cs typeface="Trebuchet MS" panose="020B0603020202020204" charset="0"/>
              </a:rPr>
              <a:t> instead of </a:t>
            </a:r>
            <a:r>
              <a:rPr lang="en-US" sz="1800">
                <a:solidFill>
                  <a:srgbClr val="C00000"/>
                </a:solidFill>
                <a:latin typeface="Trebuchet MS" panose="020B0603020202020204" charset="0"/>
                <a:cs typeface="Trebuchet MS" panose="020B0603020202020204" charset="0"/>
              </a:rPr>
              <a:t>git push -u origin main</a:t>
            </a:r>
            <a:r>
              <a:rPr lang="en-US" sz="1800">
                <a:solidFill>
                  <a:srgbClr val="7030A0"/>
                </a:solidFill>
                <a:latin typeface="Trebuchet MS" panose="020B0603020202020204" charset="0"/>
                <a:cs typeface="Trebuchet MS" panose="020B0603020202020204" charset="0"/>
              </a:rPr>
              <a:t>.</a:t>
            </a:r>
            <a:endParaRPr lang="en-US" sz="1800">
              <a:solidFill>
                <a:srgbClr val="7030A0"/>
              </a:solidFill>
              <a:latin typeface="Trebuchet MS" panose="020B0603020202020204" charset="0"/>
              <a:cs typeface="Trebuchet MS" panose="020B0603020202020204" charset="0"/>
            </a:endParaRPr>
          </a:p>
          <a:p>
            <a:endParaRPr lang="en-US" sz="1600">
              <a:solidFill>
                <a:srgbClr val="7030A0"/>
              </a:solidFill>
              <a:latin typeface="Trebuchet MS" panose="020B0603020202020204" charset="0"/>
              <a:cs typeface="Trebuchet MS" panose="020B0603020202020204" charset="0"/>
            </a:endParaRPr>
          </a:p>
          <a:p>
            <a:r>
              <a:rPr lang="en-US" sz="2400">
                <a:latin typeface="Arial Rounded MT Bold" panose="020F0704030504030204" charset="0"/>
                <a:cs typeface="Arial Rounded MT Bold" panose="020F0704030504030204" charset="0"/>
                <a:sym typeface="+mn-ea"/>
              </a:rPr>
              <a:t>WHAT IS GITHUB</a:t>
            </a:r>
            <a:r>
              <a:rPr lang="en-US" sz="1600">
                <a:latin typeface="Arial Rounded MT Bold" panose="020F0704030504030204" charset="0"/>
                <a:cs typeface="Arial Rounded MT Bold" panose="020F0704030504030204" charset="0"/>
                <a:sym typeface="+mn-ea"/>
              </a:rPr>
              <a:t>: </a:t>
            </a:r>
            <a:r>
              <a:rPr lang="en-US" sz="1800">
                <a:solidFill>
                  <a:srgbClr val="7030A0"/>
                </a:solidFill>
                <a:latin typeface="Trebuchet MS" panose="020B0603020202020204" charset="0"/>
                <a:cs typeface="Trebuchet MS" panose="020B0603020202020204" charset="0"/>
                <a:sym typeface="+mn-ea"/>
              </a:rPr>
              <a:t>GitHub is </a:t>
            </a:r>
            <a:r>
              <a:rPr lang="en-US" sz="1800">
                <a:solidFill>
                  <a:srgbClr val="C00000"/>
                </a:solidFill>
                <a:latin typeface="Trebuchet MS" panose="020B0603020202020204" charset="0"/>
                <a:cs typeface="Trebuchet MS" panose="020B0603020202020204" charset="0"/>
                <a:sym typeface="+mn-ea"/>
              </a:rPr>
              <a:t>**NOT the same**</a:t>
            </a:r>
            <a:r>
              <a:rPr lang="en-US" sz="1800">
                <a:solidFill>
                  <a:srgbClr val="7030A0"/>
                </a:solidFill>
                <a:latin typeface="Trebuchet MS" panose="020B0603020202020204" charset="0"/>
                <a:cs typeface="Trebuchet MS" panose="020B0603020202020204" charset="0"/>
                <a:sym typeface="+mn-ea"/>
              </a:rPr>
              <a:t> as GIT. While GIT is software that allows you to keep track of your files, GitHub is an online software development platform that allows you to store a copy of your code online.</a:t>
            </a:r>
            <a:endParaRPr lang="en-US" sz="1800">
              <a:solidFill>
                <a:srgbClr val="7030A0"/>
              </a:solidFill>
              <a:latin typeface="Trebuchet MS" panose="020B0603020202020204" charset="0"/>
              <a:cs typeface="Trebuchet MS" panose="020B0603020202020204" charset="0"/>
              <a:sym typeface="+mn-ea"/>
            </a:endParaRPr>
          </a:p>
          <a:p>
            <a:r>
              <a:rPr lang="en-US" sz="1800">
                <a:solidFill>
                  <a:srgbClr val="7030A0"/>
                </a:solidFill>
                <a:latin typeface="Trebuchet MS" panose="020B0603020202020204" charset="0"/>
                <a:cs typeface="Trebuchet MS" panose="020B0603020202020204" charset="0"/>
                <a:sym typeface="+mn-ea"/>
              </a:rPr>
              <a:t>We use GitHub because of its main benefit: it allows us to freely store our code online (or `remote`, as we developers also call it). This is useful, for example, in the case that our computer crashes and our projects are lost.</a:t>
            </a:r>
            <a:endParaRPr lang="en-US" sz="1800">
              <a:solidFill>
                <a:srgbClr val="7030A0"/>
              </a:solidFill>
              <a:latin typeface="Trebuchet MS" panose="020B0603020202020204" charset="0"/>
              <a:cs typeface="Trebuchet MS" panose="020B0603020202020204" charset="0"/>
              <a:sym typeface="+mn-ea"/>
            </a:endParaRPr>
          </a:p>
          <a:p>
            <a:r>
              <a:rPr lang="en-US" sz="1800">
                <a:solidFill>
                  <a:srgbClr val="7030A0"/>
                </a:solidFill>
                <a:latin typeface="Trebuchet MS" panose="020B0603020202020204" charset="0"/>
                <a:cs typeface="Trebuchet MS" panose="020B0603020202020204" charset="0"/>
                <a:sym typeface="+mn-ea"/>
              </a:rPr>
              <a:t>The second benefit of using an online code storage is that it allows us to work together with other developers, using one central (and remote) repository. This is done using branches.</a:t>
            </a:r>
            <a:endParaRPr lang="en-US" sz="1800">
              <a:solidFill>
                <a:srgbClr val="7030A0"/>
              </a:solidFill>
              <a:latin typeface="Trebuchet MS" panose="020B0603020202020204" charset="0"/>
              <a:cs typeface="Trebuchet MS" panose="020B060302020202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p:txBody>
          <a:bodyPr/>
          <a:p>
            <a:br>
              <a:rPr lang="en-US" sz="8800">
                <a:solidFill>
                  <a:srgbClr val="C00000"/>
                </a:solidFill>
                <a:latin typeface="Algerian" panose="04020705040A02060702" pitchFamily="82" charset="0"/>
                <a:cs typeface="Algerian" panose="04020705040A02060702" pitchFamily="82" charset="0"/>
              </a:rPr>
            </a:br>
            <a:br>
              <a:rPr lang="en-US" sz="8800">
                <a:solidFill>
                  <a:srgbClr val="C00000"/>
                </a:solidFill>
                <a:latin typeface="Algerian" panose="04020705040A02060702" pitchFamily="82" charset="0"/>
                <a:cs typeface="Algerian" panose="04020705040A02060702" pitchFamily="82" charset="0"/>
              </a:rPr>
            </a:br>
            <a:br>
              <a:rPr lang="en-US" sz="8800">
                <a:solidFill>
                  <a:srgbClr val="C00000"/>
                </a:solidFill>
                <a:latin typeface="Algerian" panose="04020705040A02060702" pitchFamily="82" charset="0"/>
                <a:cs typeface="Algerian" panose="04020705040A02060702" pitchFamily="82" charset="0"/>
              </a:rPr>
            </a:br>
            <a:r>
              <a:rPr lang="en-US" sz="8800">
                <a:solidFill>
                  <a:srgbClr val="C00000"/>
                </a:solidFill>
                <a:latin typeface="Algerian" panose="04020705040A02060702" pitchFamily="82" charset="0"/>
                <a:cs typeface="Algerian" panose="04020705040A02060702" pitchFamily="82" charset="0"/>
              </a:rPr>
              <a:t>THANK YOU </a:t>
            </a:r>
            <a:endParaRPr lang="en-US" sz="8800">
              <a:solidFill>
                <a:srgbClr val="C00000"/>
              </a:solidFill>
              <a:latin typeface="Algerian" panose="04020705040A02060702" pitchFamily="82" charset="0"/>
              <a:cs typeface="Algerian" panose="04020705040A02060702" pitchFamily="82" charset="0"/>
            </a:endParaRPr>
          </a:p>
        </p:txBody>
      </p:sp>
      <p:sp>
        <p:nvSpPr>
          <p:cNvPr id="5" name="Subtitle 4"/>
          <p:cNvSpPr>
            <a:spLocks noGrp="1" noChangeArrowheads="1"/>
          </p:cNvSpPr>
          <p:nvPr>
            <p:ph type="subTitle" idx="1"/>
          </p:nvPr>
        </p:nvSpPr>
        <p:spPr>
          <a:xfrm>
            <a:off x="626745" y="2279650"/>
            <a:ext cx="11829415" cy="2574925"/>
          </a:xfrm>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400">
                <a:latin typeface="Baskerville Old Face" panose="02020602080505020303" charset="0"/>
                <a:cs typeface="Baskerville Old Face" panose="02020602080505020303" charset="0"/>
              </a:rPr>
              <a:t>HTML    </a:t>
            </a:r>
            <a:br>
              <a:rPr lang="en-US">
                <a:latin typeface="Baskerville Old Face" panose="02020602080505020303" charset="0"/>
                <a:cs typeface="Baskerville Old Face" panose="02020602080505020303" charset="0"/>
              </a:rPr>
            </a:br>
            <a:r>
              <a:rPr lang="en-US">
                <a:latin typeface="Baskerville Old Face" panose="02020602080505020303" charset="0"/>
                <a:cs typeface="Baskerville Old Face" panose="02020602080505020303" charset="0"/>
              </a:rPr>
              <a:t> </a:t>
            </a:r>
            <a:r>
              <a:rPr lang="en-US" i="1">
                <a:latin typeface="Trebuchet MS" panose="020B0603020202020204" charset="0"/>
                <a:cs typeface="Trebuchet MS" panose="020B0603020202020204" charset="0"/>
              </a:rPr>
              <a:t>(Hyper Text Markup Language)</a:t>
            </a:r>
            <a:endParaRPr lang="en-US" i="1">
              <a:latin typeface="Trebuchet MS" panose="020B0603020202020204" charset="0"/>
              <a:cs typeface="Trebuchet MS" panose="020B0603020202020204" charset="0"/>
            </a:endParaRPr>
          </a:p>
        </p:txBody>
      </p:sp>
      <p:sp>
        <p:nvSpPr>
          <p:cNvPr id="3" name="Content Placeholder 2"/>
          <p:cNvSpPr>
            <a:spLocks noGrp="1"/>
          </p:cNvSpPr>
          <p:nvPr>
            <p:ph sz="half" idx="1"/>
          </p:nvPr>
        </p:nvSpPr>
        <p:spPr>
          <a:xfrm>
            <a:off x="192405" y="1070610"/>
            <a:ext cx="5801995" cy="5788025"/>
          </a:xfrm>
        </p:spPr>
        <p:txBody>
          <a:bodyPr/>
          <a:p>
            <a:pPr>
              <a:buClr>
                <a:srgbClr val="0070C0"/>
              </a:buClr>
              <a:buSzPct val="85000"/>
              <a:buFont typeface="Wingdings" panose="05000000000000000000" charset="0"/>
              <a:buChar char="q"/>
            </a:pPr>
            <a:r>
              <a:rPr lang="en-US" sz="2400" b="1" dirty="0">
                <a:latin typeface="Arial Rounded MT Bold" panose="020F0704030504030204" charset="0"/>
                <a:sym typeface="+mn-ea"/>
              </a:rPr>
              <a:t>ELEMENTS: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800" i="1" dirty="0">
                <a:solidFill>
                  <a:srgbClr val="C00000"/>
                </a:solidFill>
                <a:latin typeface="Arial Rounded MT Bold" panose="020F0704030504030204" charset="0"/>
                <a:cs typeface="Arial Rounded MT Bold" panose="020F0704030504030204" charset="0"/>
                <a:sym typeface="+mn-ea"/>
              </a:rPr>
              <a:t>&lt;p&gt;</a:t>
            </a:r>
            <a:r>
              <a:rPr lang="en-US" sz="1800" i="1" dirty="0">
                <a:latin typeface="Arial Rounded MT Bold" panose="020F0704030504030204" charset="0"/>
                <a:cs typeface="Arial Rounded MT Bold" panose="020F0704030504030204" charset="0"/>
                <a:sym typeface="+mn-ea"/>
              </a:rPr>
              <a:t> This is an element content </a:t>
            </a:r>
            <a:r>
              <a:rPr lang="en-US" sz="1800" i="1" dirty="0">
                <a:solidFill>
                  <a:srgbClr val="C00000"/>
                </a:solidFill>
                <a:latin typeface="Arial Rounded MT Bold" panose="020F0704030504030204" charset="0"/>
                <a:cs typeface="Arial Rounded MT Bold" panose="020F0704030504030204" charset="0"/>
                <a:sym typeface="+mn-ea"/>
              </a:rPr>
              <a:t>&lt;/p&gt;</a:t>
            </a:r>
            <a:endParaRPr lang="en-US" sz="18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endParaRPr lang="en-US" sz="1800" dirty="0">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rPr>
              <a:t>NESTED ELEMENTS: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&lt;p&gt;&lt;i&gt;</a:t>
            </a:r>
            <a:r>
              <a:rPr lang="en-US" sz="1600" i="1" dirty="0">
                <a:latin typeface="Arial Rounded MT Bold" panose="020F0704030504030204" charset="0"/>
                <a:cs typeface="Arial Rounded MT Bold" panose="020F0704030504030204" charset="0"/>
                <a:sym typeface="+mn-ea"/>
              </a:rPr>
              <a:t> Italized text </a:t>
            </a:r>
            <a:r>
              <a:rPr lang="en-US" sz="1600" i="1" dirty="0">
                <a:solidFill>
                  <a:srgbClr val="C00000"/>
                </a:solidFill>
                <a:latin typeface="Arial Rounded MT Bold" panose="020F0704030504030204" charset="0"/>
                <a:cs typeface="Arial Rounded MT Bold" panose="020F0704030504030204" charset="0"/>
                <a:sym typeface="+mn-ea"/>
              </a:rPr>
              <a:t>&lt;/i&gt;&lt;/p&gt;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endParaRPr lang="en-US" sz="1400" dirty="0">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sym typeface="+mn-ea"/>
              </a:rPr>
              <a:t>EMPTY ELEMENTS: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&lt;meta /&gt;, &lt;link /&gt;, &lt;img /&gt;</a:t>
            </a:r>
            <a:endParaRPr lang="en-US" sz="1600" dirty="0">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&lt;br /&gt;, &lt;hr /&gt;, &lt;input /&gt;</a:t>
            </a:r>
            <a:endParaRPr lang="en-US" sz="1600" dirty="0">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endParaRPr lang="en-US" sz="2400" dirty="0">
              <a:latin typeface="Arial Rounded MT Bold" panose="020F0704030504030204" charset="0"/>
            </a:endParaRPr>
          </a:p>
          <a:p>
            <a:pPr>
              <a:buClr>
                <a:srgbClr val="0070C0"/>
              </a:buClr>
              <a:buSzPct val="85000"/>
              <a:buFont typeface="Wingdings" panose="05000000000000000000" charset="0"/>
              <a:buChar char="q"/>
            </a:pPr>
            <a:r>
              <a:rPr lang="en-US" sz="2400" dirty="0">
                <a:latin typeface="Arial Rounded MT Bold" panose="020F0704030504030204" charset="0"/>
              </a:rPr>
              <a:t>HTML ATTRIBUTES: </a:t>
            </a:r>
            <a:r>
              <a:rPr lang="en-US" sz="1800" dirty="0">
                <a:solidFill>
                  <a:srgbClr val="7030A0"/>
                </a:solidFill>
                <a:latin typeface="Arial Rounded MT Bold" panose="020F0704030504030204" charset="0"/>
              </a:rPr>
              <a:t>are used to add more information to an HTML element.</a:t>
            </a:r>
            <a:endParaRPr lang="en-US" sz="2400" dirty="0">
              <a:latin typeface="Arial Rounded MT Bold" panose="020F0704030504030204" charset="0"/>
            </a:endParaRPr>
          </a:p>
          <a:p>
            <a:pPr>
              <a:buClr>
                <a:srgbClr val="0070C0"/>
              </a:buClr>
              <a:buSzPct val="85000"/>
              <a:buFont typeface="Wingdings" panose="05000000000000000000" charset="0"/>
              <a:buChar char="q"/>
            </a:pPr>
            <a:r>
              <a:rPr lang="en-US" sz="1800" dirty="0">
                <a:solidFill>
                  <a:srgbClr val="7030A0"/>
                </a:solidFill>
                <a:latin typeface="Arial Rounded MT Bold" panose="020F0704030504030204" charset="0"/>
              </a:rPr>
              <a:t>They appear only at start tags.</a:t>
            </a:r>
            <a:endParaRPr lang="en-US" sz="1800" dirty="0">
              <a:solidFill>
                <a:srgbClr val="7030A0"/>
              </a:solidFill>
              <a:latin typeface="Arial Rounded MT Bold" panose="020F0704030504030204" charset="0"/>
            </a:endParaRPr>
          </a:p>
          <a:p>
            <a:pPr>
              <a:buClr>
                <a:srgbClr val="0070C0"/>
              </a:buClr>
              <a:buSzPct val="85000"/>
              <a:buFont typeface="Wingdings" panose="05000000000000000000" charset="0"/>
              <a:buChar char="q"/>
            </a:pPr>
            <a:r>
              <a:rPr lang="en-US" sz="1800" dirty="0">
                <a:solidFill>
                  <a:srgbClr val="7030A0"/>
                </a:solidFill>
                <a:latin typeface="Arial Rounded MT Bold" panose="020F0704030504030204" charset="0"/>
              </a:rPr>
              <a:t>They are composed of name/value pairs. i.e an attribute name, an equal </a:t>
            </a:r>
            <a:r>
              <a:rPr lang="en-US" sz="1800" dirty="0">
                <a:solidFill>
                  <a:srgbClr val="7030A0"/>
                </a:solidFill>
                <a:highlight>
                  <a:srgbClr val="FFFF00"/>
                </a:highlight>
                <a:latin typeface="Arial Rounded MT Bold" panose="020F0704030504030204" charset="0"/>
              </a:rPr>
              <a:t>=</a:t>
            </a:r>
            <a:r>
              <a:rPr lang="en-US" sz="1800" dirty="0">
                <a:solidFill>
                  <a:srgbClr val="7030A0"/>
                </a:solidFill>
                <a:latin typeface="Arial Rounded MT Bold" panose="020F0704030504030204" charset="0"/>
              </a:rPr>
              <a:t> sign and a value surrounded by quotation marks </a:t>
            </a:r>
            <a:r>
              <a:rPr lang="en-US" sz="1800" dirty="0">
                <a:solidFill>
                  <a:srgbClr val="7030A0"/>
                </a:solidFill>
                <a:highlight>
                  <a:srgbClr val="FFFF00"/>
                </a:highlight>
                <a:latin typeface="Arial Rounded MT Bold" panose="020F0704030504030204" charset="0"/>
              </a:rPr>
              <a:t>“value”</a:t>
            </a:r>
            <a:r>
              <a:rPr lang="en-US" sz="1800" dirty="0">
                <a:solidFill>
                  <a:srgbClr val="7030A0"/>
                </a:solidFill>
                <a:latin typeface="Arial Rounded MT Bold" panose="020F0704030504030204" charset="0"/>
              </a:rPr>
              <a:t>.</a:t>
            </a:r>
            <a:endParaRPr lang="en-US" sz="1800" dirty="0">
              <a:solidFill>
                <a:srgbClr val="7030A0"/>
              </a:solidFill>
              <a:latin typeface="Arial Rounded MT Bold" panose="020F0704030504030204" charset="0"/>
            </a:endParaRPr>
          </a:p>
          <a:p>
            <a:pPr>
              <a:buClr>
                <a:srgbClr val="0070C0"/>
              </a:buClr>
              <a:buSzPct val="85000"/>
              <a:buFont typeface="Wingdings" panose="05000000000000000000" charset="0"/>
              <a:buChar char="q"/>
            </a:pPr>
            <a:r>
              <a:rPr lang="en-US" sz="1800" dirty="0">
                <a:solidFill>
                  <a:srgbClr val="FF0000"/>
                </a:solidFill>
                <a:latin typeface="Arial Rounded MT Bold" panose="020F0704030504030204" charset="0"/>
              </a:rPr>
              <a:t>attributename = “value”</a:t>
            </a:r>
            <a:endParaRPr lang="en-US" sz="1800" dirty="0">
              <a:solidFill>
                <a:srgbClr val="FF0000"/>
              </a:solidFill>
              <a:latin typeface="Arial Rounded MT Bold" panose="020F0704030504030204" charset="0"/>
            </a:endParaRPr>
          </a:p>
          <a:p>
            <a:pPr>
              <a:buClr>
                <a:srgbClr val="0070C0"/>
              </a:buClr>
              <a:buSzPct val="85000"/>
              <a:buFont typeface="Wingdings" panose="05000000000000000000" charset="0"/>
              <a:buChar char="q"/>
            </a:pPr>
            <a:endParaRPr lang="en-US" sz="2400" dirty="0">
              <a:latin typeface="Arial Rounded MT Bold" panose="020F0704030504030204" charset="0"/>
            </a:endParaRPr>
          </a:p>
          <a:p>
            <a:pPr>
              <a:buClr>
                <a:srgbClr val="0070C0"/>
              </a:buClr>
              <a:buSzPct val="85000"/>
              <a:buFont typeface="Wingdings" panose="05000000000000000000" charset="0"/>
              <a:buChar char="q"/>
            </a:pPr>
            <a:endParaRPr lang="en-US" sz="2400">
              <a:latin typeface="Arial Rounded MT Bold" panose="020F0704030504030204" charset="0"/>
              <a:cs typeface="Arial Rounded MT Bold" panose="020F0704030504030204" charset="0"/>
            </a:endParaRPr>
          </a:p>
        </p:txBody>
      </p:sp>
      <p:sp>
        <p:nvSpPr>
          <p:cNvPr id="4" name="Content Placeholder 3"/>
          <p:cNvSpPr>
            <a:spLocks noGrp="1"/>
          </p:cNvSpPr>
          <p:nvPr>
            <p:ph sz="half" idx="2"/>
          </p:nvPr>
        </p:nvSpPr>
        <p:spPr>
          <a:xfrm>
            <a:off x="5899785" y="1174750"/>
            <a:ext cx="6115050" cy="5683250"/>
          </a:xfrm>
        </p:spPr>
        <p:txBody>
          <a:bodyPr/>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rPr>
              <a:t>Attribue </a:t>
            </a:r>
            <a:r>
              <a:rPr lang="en-US" sz="2400">
                <a:highlight>
                  <a:srgbClr val="FFFF00"/>
                </a:highlight>
                <a:latin typeface="Arial Rounded MT Bold" panose="020F0704030504030204" charset="0"/>
                <a:cs typeface="Arial Rounded MT Bold" panose="020F0704030504030204" charset="0"/>
              </a:rPr>
              <a:t>href</a:t>
            </a:r>
            <a:r>
              <a:rPr lang="en-US" sz="2400">
                <a:latin typeface="Arial Rounded MT Bold" panose="020F0704030504030204" charset="0"/>
                <a:cs typeface="Arial Rounded MT Bold" panose="020F0704030504030204" charset="0"/>
              </a:rPr>
              <a:t> :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a:solidFill>
                  <a:srgbClr val="C00000"/>
                </a:solidFill>
                <a:latin typeface="Arial Rounded MT Bold" panose="020F0704030504030204" charset="0"/>
                <a:cs typeface="Arial Rounded MT Bold" panose="020F0704030504030204" charset="0"/>
              </a:rPr>
              <a:t>&lt;a</a:t>
            </a:r>
            <a:r>
              <a:rPr lang="en-US" sz="1600" i="1">
                <a:latin typeface="Arial Rounded MT Bold" panose="020F0704030504030204" charset="0"/>
                <a:cs typeface="Arial Rounded MT Bold" panose="020F0704030504030204" charset="0"/>
              </a:rPr>
              <a:t> </a:t>
            </a:r>
            <a:r>
              <a:rPr lang="en-US" sz="1600" i="1">
                <a:solidFill>
                  <a:srgbClr val="00B050"/>
                </a:solidFill>
                <a:latin typeface="Arial Rounded MT Bold" panose="020F0704030504030204" charset="0"/>
                <a:cs typeface="Arial Rounded MT Bold" panose="020F0704030504030204" charset="0"/>
              </a:rPr>
              <a:t>href </a:t>
            </a:r>
            <a:r>
              <a:rPr lang="en-US" sz="1600" i="1">
                <a:latin typeface="Arial Rounded MT Bold" panose="020F0704030504030204" charset="0"/>
                <a:cs typeface="Arial Rounded MT Bold" panose="020F0704030504030204" charset="0"/>
              </a:rPr>
              <a:t>= </a:t>
            </a:r>
            <a:r>
              <a:rPr lang="en-US" sz="1600" i="1">
                <a:solidFill>
                  <a:srgbClr val="FFC000"/>
                </a:solidFill>
                <a:latin typeface="Arial Rounded MT Bold" panose="020F0704030504030204" charset="0"/>
                <a:cs typeface="Arial Rounded MT Bold" panose="020F0704030504030204" charset="0"/>
              </a:rPr>
              <a:t>”http://www.example.com” </a:t>
            </a:r>
            <a:r>
              <a:rPr lang="en-US" sz="1600" i="1">
                <a:solidFill>
                  <a:srgbClr val="C00000"/>
                </a:solidFill>
                <a:latin typeface="Arial Rounded MT Bold" panose="020F0704030504030204" charset="0"/>
                <a:cs typeface="Arial Rounded MT Bold" panose="020F0704030504030204" charset="0"/>
              </a:rPr>
              <a:t>&gt;</a:t>
            </a:r>
            <a:r>
              <a:rPr lang="en-US" sz="1600" i="1">
                <a:latin typeface="Arial Rounded MT Bold" panose="020F0704030504030204" charset="0"/>
                <a:cs typeface="Arial Rounded MT Bold" panose="020F0704030504030204" charset="0"/>
              </a:rPr>
              <a:t> Go to website </a:t>
            </a:r>
            <a:r>
              <a:rPr lang="en-US" sz="1600" i="1">
                <a:solidFill>
                  <a:srgbClr val="C00000"/>
                </a:solidFill>
                <a:latin typeface="Arial Rounded MT Bold" panose="020F0704030504030204" charset="0"/>
                <a:cs typeface="Arial Rounded MT Bold" panose="020F0704030504030204" charset="0"/>
              </a:rPr>
              <a:t>&lt;/a&gt;</a:t>
            </a:r>
            <a:endParaRPr lang="en-US" sz="1600" i="1">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a:solidFill>
                  <a:srgbClr val="7030A0"/>
                </a:solidFill>
                <a:latin typeface="Arial Rounded MT Bold" panose="020F0704030504030204" charset="0"/>
                <a:cs typeface="Arial Rounded MT Bold" panose="020F0704030504030204" charset="0"/>
              </a:rPr>
              <a:t>the</a:t>
            </a:r>
            <a:r>
              <a:rPr lang="en-US" sz="1600" i="1">
                <a:solidFill>
                  <a:srgbClr val="7030A0"/>
                </a:solidFill>
                <a:highlight>
                  <a:srgbClr val="FFFF00"/>
                </a:highlight>
                <a:latin typeface="Arial Rounded MT Bold" panose="020F0704030504030204" charset="0"/>
                <a:cs typeface="Arial Rounded MT Bold" panose="020F0704030504030204" charset="0"/>
              </a:rPr>
              <a:t> href </a:t>
            </a:r>
            <a:r>
              <a:rPr lang="en-US" sz="1600" i="1">
                <a:solidFill>
                  <a:srgbClr val="7030A0"/>
                </a:solidFill>
                <a:latin typeface="Arial Rounded MT Bold" panose="020F0704030504030204" charset="0"/>
                <a:cs typeface="Arial Rounded MT Bold" panose="020F0704030504030204" charset="0"/>
              </a:rPr>
              <a:t>attribute tells the browser where to go.</a:t>
            </a:r>
            <a:endParaRPr lang="en-US" sz="1600" i="1">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endParaRPr lang="en-US" sz="1600" i="1">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sym typeface="+mn-ea"/>
              </a:rPr>
              <a:t>Attribue </a:t>
            </a:r>
            <a:r>
              <a:rPr lang="en-US" sz="2400">
                <a:highlight>
                  <a:srgbClr val="FFFF00"/>
                </a:highlight>
                <a:latin typeface="Arial Rounded MT Bold" panose="020F0704030504030204" charset="0"/>
                <a:cs typeface="Arial Rounded MT Bold" panose="020F0704030504030204" charset="0"/>
                <a:sym typeface="+mn-ea"/>
              </a:rPr>
              <a:t>style</a:t>
            </a:r>
            <a:r>
              <a:rPr lang="en-US" sz="2400">
                <a:latin typeface="Arial Rounded MT Bold" panose="020F0704030504030204" charset="0"/>
                <a:cs typeface="Arial Rounded MT Bold" panose="020F0704030504030204" charset="0"/>
                <a:sym typeface="+mn-ea"/>
              </a:rPr>
              <a:t> :</a:t>
            </a:r>
            <a:r>
              <a:rPr lang="en-US" sz="1600">
                <a:latin typeface="Arial Rounded MT Bold" panose="020F0704030504030204" charset="0"/>
                <a:cs typeface="Arial Rounded MT Bold" panose="020F0704030504030204" charset="0"/>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16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a:solidFill>
                  <a:srgbClr val="C00000"/>
                </a:solidFill>
                <a:latin typeface="Arial Rounded MT Bold" panose="020F0704030504030204" charset="0"/>
                <a:cs typeface="Arial Rounded MT Bold" panose="020F0704030504030204" charset="0"/>
                <a:sym typeface="+mn-ea"/>
              </a:rPr>
              <a:t>&lt;p</a:t>
            </a:r>
            <a:r>
              <a:rPr lang="en-US" sz="1600" i="1">
                <a:latin typeface="Arial Rounded MT Bold" panose="020F0704030504030204" charset="0"/>
                <a:cs typeface="Arial Rounded MT Bold" panose="020F0704030504030204" charset="0"/>
                <a:sym typeface="+mn-ea"/>
              </a:rPr>
              <a:t> </a:t>
            </a:r>
            <a:r>
              <a:rPr lang="en-US" sz="1600" i="1">
                <a:solidFill>
                  <a:srgbClr val="00B050"/>
                </a:solidFill>
                <a:latin typeface="Arial Rounded MT Bold" panose="020F0704030504030204" charset="0"/>
                <a:cs typeface="Arial Rounded MT Bold" panose="020F0704030504030204" charset="0"/>
                <a:sym typeface="+mn-ea"/>
              </a:rPr>
              <a:t>style </a:t>
            </a:r>
            <a:r>
              <a:rPr lang="en-US" sz="1600" i="1">
                <a:latin typeface="Arial Rounded MT Bold" panose="020F0704030504030204" charset="0"/>
                <a:cs typeface="Arial Rounded MT Bold" panose="020F0704030504030204" charset="0"/>
                <a:sym typeface="+mn-ea"/>
              </a:rPr>
              <a:t>= </a:t>
            </a:r>
            <a:r>
              <a:rPr lang="en-US" sz="1600" i="1">
                <a:solidFill>
                  <a:srgbClr val="FFC000"/>
                </a:solidFill>
                <a:latin typeface="Arial Rounded MT Bold" panose="020F0704030504030204" charset="0"/>
                <a:cs typeface="Arial Rounded MT Bold" panose="020F0704030504030204" charset="0"/>
                <a:sym typeface="+mn-ea"/>
              </a:rPr>
              <a:t>”font-size: 40px; color: gold” </a:t>
            </a:r>
            <a:r>
              <a:rPr lang="en-US" sz="1600" i="1">
                <a:solidFill>
                  <a:srgbClr val="C00000"/>
                </a:solidFill>
                <a:latin typeface="Arial Rounded MT Bold" panose="020F0704030504030204" charset="0"/>
                <a:cs typeface="Arial Rounded MT Bold" panose="020F0704030504030204" charset="0"/>
                <a:sym typeface="+mn-ea"/>
              </a:rPr>
              <a:t>&gt;</a:t>
            </a:r>
            <a:r>
              <a:rPr lang="en-US" sz="1600" i="1">
                <a:latin typeface="Arial Rounded MT Bold" panose="020F0704030504030204" charset="0"/>
                <a:cs typeface="Arial Rounded MT Bold" panose="020F0704030504030204" charset="0"/>
                <a:sym typeface="+mn-ea"/>
              </a:rPr>
              <a:t> I am a paragraph with size 40 pixels and gold color </a:t>
            </a:r>
            <a:r>
              <a:rPr lang="en-US" sz="1600" i="1">
                <a:solidFill>
                  <a:srgbClr val="C00000"/>
                </a:solidFill>
                <a:latin typeface="Arial Rounded MT Bold" panose="020F0704030504030204" charset="0"/>
                <a:cs typeface="Arial Rounded MT Bold" panose="020F0704030504030204" charset="0"/>
                <a:sym typeface="+mn-ea"/>
              </a:rPr>
              <a:t>&lt;/p&gt;</a:t>
            </a:r>
            <a:endParaRPr lang="en-US" sz="1600" i="1">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endParaRPr lang="en-US" sz="1600" i="1">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sym typeface="+mn-ea"/>
              </a:rPr>
              <a:t>Attribue </a:t>
            </a:r>
            <a:r>
              <a:rPr lang="en-US" sz="2400">
                <a:highlight>
                  <a:srgbClr val="FFFF00"/>
                </a:highlight>
                <a:latin typeface="Arial Rounded MT Bold" panose="020F0704030504030204" charset="0"/>
                <a:cs typeface="Arial Rounded MT Bold" panose="020F0704030504030204" charset="0"/>
                <a:sym typeface="+mn-ea"/>
              </a:rPr>
              <a:t>id</a:t>
            </a:r>
            <a:r>
              <a:rPr lang="en-US" sz="2400">
                <a:latin typeface="Arial Rounded MT Bold" panose="020F0704030504030204" charset="0"/>
                <a:cs typeface="Arial Rounded MT Bold" panose="020F0704030504030204" charset="0"/>
                <a:sym typeface="+mn-ea"/>
              </a:rPr>
              <a:t> and </a:t>
            </a:r>
            <a:r>
              <a:rPr lang="en-US" sz="2400">
                <a:highlight>
                  <a:srgbClr val="FFFF00"/>
                </a:highlight>
                <a:latin typeface="Arial Rounded MT Bold" panose="020F0704030504030204" charset="0"/>
                <a:cs typeface="Arial Rounded MT Bold" panose="020F0704030504030204" charset="0"/>
                <a:sym typeface="+mn-ea"/>
              </a:rPr>
              <a:t>class</a:t>
            </a:r>
            <a:r>
              <a:rPr lang="en-US" sz="1600">
                <a:latin typeface="Arial Rounded MT Bold" panose="020F0704030504030204" charset="0"/>
                <a:cs typeface="Arial Rounded MT Bold" panose="020F0704030504030204" charset="0"/>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1600" b="1" i="1" dirty="0">
                <a:solidFill>
                  <a:srgbClr val="0070C0"/>
                </a:solidFill>
                <a:latin typeface="Trebuchet MS" panose="020B0603020202020204" charset="0"/>
                <a:cs typeface="Trebuchet MS" panose="020B0603020202020204" charset="0"/>
                <a:sym typeface="+mn-ea"/>
              </a:rPr>
              <a:t>,</a:t>
            </a:r>
            <a:endParaRPr lang="en-US" sz="16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a:solidFill>
                  <a:srgbClr val="C00000"/>
                </a:solidFill>
                <a:latin typeface="Arial Rounded MT Bold" panose="020F0704030504030204" charset="0"/>
                <a:cs typeface="Arial Rounded MT Bold" panose="020F0704030504030204" charset="0"/>
                <a:sym typeface="+mn-ea"/>
              </a:rPr>
              <a:t>&lt;h1</a:t>
            </a:r>
            <a:r>
              <a:rPr lang="en-US" sz="1600" i="1">
                <a:latin typeface="Arial Rounded MT Bold" panose="020F0704030504030204" charset="0"/>
                <a:cs typeface="Arial Rounded MT Bold" panose="020F0704030504030204" charset="0"/>
                <a:sym typeface="+mn-ea"/>
              </a:rPr>
              <a:t> </a:t>
            </a:r>
            <a:r>
              <a:rPr lang="en-US" sz="1600" i="1">
                <a:solidFill>
                  <a:srgbClr val="00B050"/>
                </a:solidFill>
                <a:latin typeface="Arial Rounded MT Bold" panose="020F0704030504030204" charset="0"/>
                <a:cs typeface="Arial Rounded MT Bold" panose="020F0704030504030204" charset="0"/>
                <a:sym typeface="+mn-ea"/>
              </a:rPr>
              <a:t>class </a:t>
            </a:r>
            <a:r>
              <a:rPr lang="en-US" sz="1600" i="1">
                <a:latin typeface="Arial Rounded MT Bold" panose="020F0704030504030204" charset="0"/>
                <a:cs typeface="Arial Rounded MT Bold" panose="020F0704030504030204" charset="0"/>
                <a:sym typeface="+mn-ea"/>
              </a:rPr>
              <a:t>= </a:t>
            </a:r>
            <a:r>
              <a:rPr lang="en-US" sz="1600" i="1">
                <a:solidFill>
                  <a:srgbClr val="FFC000"/>
                </a:solidFill>
                <a:latin typeface="Arial Rounded MT Bold" panose="020F0704030504030204" charset="0"/>
                <a:cs typeface="Arial Rounded MT Bold" panose="020F0704030504030204" charset="0"/>
                <a:sym typeface="+mn-ea"/>
              </a:rPr>
              <a:t>”name” </a:t>
            </a:r>
            <a:r>
              <a:rPr lang="en-US" sz="1600" i="1">
                <a:solidFill>
                  <a:srgbClr val="C00000"/>
                </a:solidFill>
                <a:latin typeface="Arial Rounded MT Bold" panose="020F0704030504030204" charset="0"/>
                <a:cs typeface="Arial Rounded MT Bold" panose="020F0704030504030204" charset="0"/>
                <a:sym typeface="+mn-ea"/>
              </a:rPr>
              <a:t>&gt;</a:t>
            </a:r>
            <a:r>
              <a:rPr lang="en-US" sz="1600" i="1">
                <a:latin typeface="Arial Rounded MT Bold" panose="020F0704030504030204" charset="0"/>
                <a:cs typeface="Arial Rounded MT Bold" panose="020F0704030504030204" charset="0"/>
                <a:sym typeface="+mn-ea"/>
              </a:rPr>
              <a:t> I am the largest heading </a:t>
            </a:r>
            <a:r>
              <a:rPr lang="en-US" sz="1600" i="1">
                <a:solidFill>
                  <a:srgbClr val="C00000"/>
                </a:solidFill>
                <a:latin typeface="Arial Rounded MT Bold" panose="020F0704030504030204" charset="0"/>
                <a:cs typeface="Arial Rounded MT Bold" panose="020F0704030504030204" charset="0"/>
                <a:sym typeface="+mn-ea"/>
              </a:rPr>
              <a:t>&lt;/h1&gt;</a:t>
            </a:r>
            <a:endParaRPr lang="en-US" sz="1600" i="1">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a:solidFill>
                  <a:srgbClr val="C00000"/>
                </a:solidFill>
                <a:latin typeface="Arial Rounded MT Bold" panose="020F0704030504030204" charset="0"/>
                <a:cs typeface="Arial Rounded MT Bold" panose="020F0704030504030204" charset="0"/>
                <a:sym typeface="+mn-ea"/>
              </a:rPr>
              <a:t>&lt;h1</a:t>
            </a:r>
            <a:r>
              <a:rPr lang="en-US" sz="1600" i="1">
                <a:latin typeface="Arial Rounded MT Bold" panose="020F0704030504030204" charset="0"/>
                <a:cs typeface="Arial Rounded MT Bold" panose="020F0704030504030204" charset="0"/>
                <a:sym typeface="+mn-ea"/>
              </a:rPr>
              <a:t> </a:t>
            </a:r>
            <a:r>
              <a:rPr lang="en-US" sz="1600" i="1">
                <a:solidFill>
                  <a:srgbClr val="00B050"/>
                </a:solidFill>
                <a:latin typeface="Arial Rounded MT Bold" panose="020F0704030504030204" charset="0"/>
                <a:cs typeface="Arial Rounded MT Bold" panose="020F0704030504030204" charset="0"/>
                <a:sym typeface="+mn-ea"/>
              </a:rPr>
              <a:t>class </a:t>
            </a:r>
            <a:r>
              <a:rPr lang="en-US" sz="1600" i="1">
                <a:latin typeface="Arial Rounded MT Bold" panose="020F0704030504030204" charset="0"/>
                <a:cs typeface="Arial Rounded MT Bold" panose="020F0704030504030204" charset="0"/>
                <a:sym typeface="+mn-ea"/>
              </a:rPr>
              <a:t>= </a:t>
            </a:r>
            <a:r>
              <a:rPr lang="en-US" sz="1600" i="1">
                <a:solidFill>
                  <a:srgbClr val="FFC000"/>
                </a:solidFill>
                <a:latin typeface="Arial Rounded MT Bold" panose="020F0704030504030204" charset="0"/>
                <a:cs typeface="Arial Rounded MT Bold" panose="020F0704030504030204" charset="0"/>
                <a:sym typeface="+mn-ea"/>
              </a:rPr>
              <a:t>”name” </a:t>
            </a:r>
            <a:r>
              <a:rPr lang="en-US" sz="1600" i="1">
                <a:solidFill>
                  <a:srgbClr val="C00000"/>
                </a:solidFill>
                <a:latin typeface="Arial Rounded MT Bold" panose="020F0704030504030204" charset="0"/>
                <a:cs typeface="Arial Rounded MT Bold" panose="020F0704030504030204" charset="0"/>
                <a:sym typeface="+mn-ea"/>
              </a:rPr>
              <a:t>&gt;</a:t>
            </a:r>
            <a:r>
              <a:rPr lang="en-US" sz="1600" i="1">
                <a:latin typeface="Arial Rounded MT Bold" panose="020F0704030504030204" charset="0"/>
                <a:cs typeface="Arial Rounded MT Bold" panose="020F0704030504030204" charset="0"/>
                <a:sym typeface="+mn-ea"/>
              </a:rPr>
              <a:t> I am the largest heading </a:t>
            </a:r>
            <a:r>
              <a:rPr lang="en-US" sz="1600" i="1">
                <a:solidFill>
                  <a:srgbClr val="C00000"/>
                </a:solidFill>
                <a:latin typeface="Arial Rounded MT Bold" panose="020F0704030504030204" charset="0"/>
                <a:cs typeface="Arial Rounded MT Bold" panose="020F0704030504030204" charset="0"/>
                <a:sym typeface="+mn-ea"/>
              </a:rPr>
              <a:t>&lt;/h1&gt;</a:t>
            </a:r>
            <a:endParaRPr lang="en-US" sz="1600" i="1">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a:solidFill>
                  <a:srgbClr val="C00000"/>
                </a:solidFill>
                <a:latin typeface="Arial Rounded MT Bold" panose="020F0704030504030204" charset="0"/>
                <a:cs typeface="Arial Rounded MT Bold" panose="020F0704030504030204" charset="0"/>
                <a:sym typeface="+mn-ea"/>
              </a:rPr>
              <a:t>&lt;h1</a:t>
            </a:r>
            <a:r>
              <a:rPr lang="en-US" sz="1600" i="1">
                <a:latin typeface="Arial Rounded MT Bold" panose="020F0704030504030204" charset="0"/>
                <a:cs typeface="Arial Rounded MT Bold" panose="020F0704030504030204" charset="0"/>
                <a:sym typeface="+mn-ea"/>
              </a:rPr>
              <a:t> </a:t>
            </a:r>
            <a:r>
              <a:rPr lang="en-US" sz="1600" i="1">
                <a:solidFill>
                  <a:srgbClr val="00B050"/>
                </a:solidFill>
                <a:latin typeface="Arial Rounded MT Bold" panose="020F0704030504030204" charset="0"/>
                <a:cs typeface="Arial Rounded MT Bold" panose="020F0704030504030204" charset="0"/>
                <a:sym typeface="+mn-ea"/>
              </a:rPr>
              <a:t>id </a:t>
            </a:r>
            <a:r>
              <a:rPr lang="en-US" sz="1600" i="1">
                <a:latin typeface="Arial Rounded MT Bold" panose="020F0704030504030204" charset="0"/>
                <a:cs typeface="Arial Rounded MT Bold" panose="020F0704030504030204" charset="0"/>
                <a:sym typeface="+mn-ea"/>
              </a:rPr>
              <a:t>= </a:t>
            </a:r>
            <a:r>
              <a:rPr lang="en-US" sz="1600" i="1">
                <a:solidFill>
                  <a:srgbClr val="FFC000"/>
                </a:solidFill>
                <a:latin typeface="Arial Rounded MT Bold" panose="020F0704030504030204" charset="0"/>
                <a:cs typeface="Arial Rounded MT Bold" panose="020F0704030504030204" charset="0"/>
                <a:sym typeface="+mn-ea"/>
              </a:rPr>
              <a:t>”name” </a:t>
            </a:r>
            <a:r>
              <a:rPr lang="en-US" sz="1600" i="1">
                <a:solidFill>
                  <a:srgbClr val="C00000"/>
                </a:solidFill>
                <a:latin typeface="Arial Rounded MT Bold" panose="020F0704030504030204" charset="0"/>
                <a:cs typeface="Arial Rounded MT Bold" panose="020F0704030504030204" charset="0"/>
                <a:sym typeface="+mn-ea"/>
              </a:rPr>
              <a:t>&gt;</a:t>
            </a:r>
            <a:r>
              <a:rPr lang="en-US" sz="1600" i="1">
                <a:latin typeface="Arial Rounded MT Bold" panose="020F0704030504030204" charset="0"/>
                <a:cs typeface="Arial Rounded MT Bold" panose="020F0704030504030204" charset="0"/>
                <a:sym typeface="+mn-ea"/>
              </a:rPr>
              <a:t> I am the largest heading </a:t>
            </a:r>
            <a:r>
              <a:rPr lang="en-US" sz="1600" i="1">
                <a:solidFill>
                  <a:srgbClr val="C00000"/>
                </a:solidFill>
                <a:latin typeface="Arial Rounded MT Bold" panose="020F0704030504030204" charset="0"/>
                <a:cs typeface="Arial Rounded MT Bold" panose="020F0704030504030204" charset="0"/>
                <a:sym typeface="+mn-ea"/>
              </a:rPr>
              <a:t>&lt;/h1&gt;</a:t>
            </a:r>
            <a:endParaRPr lang="en-US" sz="1600" i="1">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i="1">
                <a:solidFill>
                  <a:srgbClr val="7030A0"/>
                </a:solidFill>
                <a:latin typeface="Arial Rounded MT Bold" panose="020F0704030504030204" charset="0"/>
                <a:cs typeface="Arial Rounded MT Bold" panose="020F0704030504030204" charset="0"/>
              </a:rPr>
              <a:t>The  </a:t>
            </a:r>
            <a:r>
              <a:rPr lang="en-US" sz="1600" i="1">
                <a:solidFill>
                  <a:srgbClr val="7030A0"/>
                </a:solidFill>
                <a:highlight>
                  <a:srgbClr val="FFFF00"/>
                </a:highlight>
                <a:latin typeface="Arial Rounded MT Bold" panose="020F0704030504030204" charset="0"/>
                <a:cs typeface="Arial Rounded MT Bold" panose="020F0704030504030204" charset="0"/>
              </a:rPr>
              <a:t>id </a:t>
            </a:r>
            <a:r>
              <a:rPr lang="en-US" sz="1600" i="1">
                <a:solidFill>
                  <a:srgbClr val="7030A0"/>
                </a:solidFill>
                <a:latin typeface="Arial Rounded MT Bold" panose="020F0704030504030204" charset="0"/>
                <a:cs typeface="Arial Rounded MT Bold" panose="020F0704030504030204" charset="0"/>
              </a:rPr>
              <a:t>and </a:t>
            </a:r>
            <a:r>
              <a:rPr lang="en-US" sz="1600" i="1">
                <a:solidFill>
                  <a:srgbClr val="7030A0"/>
                </a:solidFill>
                <a:highlight>
                  <a:srgbClr val="FFFF00"/>
                </a:highlight>
                <a:latin typeface="Arial Rounded MT Bold" panose="020F0704030504030204" charset="0"/>
                <a:cs typeface="Arial Rounded MT Bold" panose="020F0704030504030204" charset="0"/>
              </a:rPr>
              <a:t>class </a:t>
            </a:r>
            <a:r>
              <a:rPr lang="en-US" sz="1600" i="1">
                <a:solidFill>
                  <a:srgbClr val="7030A0"/>
                </a:solidFill>
                <a:latin typeface="Arial Rounded MT Bold" panose="020F0704030504030204" charset="0"/>
                <a:cs typeface="Arial Rounded MT Bold" panose="020F0704030504030204" charset="0"/>
              </a:rPr>
              <a:t>atttributes give references to HTML elements.</a:t>
            </a:r>
            <a:endParaRPr lang="en-US" sz="1600" i="1">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a:solidFill>
                  <a:srgbClr val="7030A0"/>
                </a:solidFill>
                <a:latin typeface="Arial Rounded MT Bold" panose="020F0704030504030204" charset="0"/>
                <a:cs typeface="Arial Rounded MT Bold" panose="020F0704030504030204" charset="0"/>
              </a:rPr>
              <a:t>Multiple elements can have the same </a:t>
            </a:r>
            <a:r>
              <a:rPr lang="en-US" sz="1600" i="1">
                <a:solidFill>
                  <a:srgbClr val="7030A0"/>
                </a:solidFill>
                <a:highlight>
                  <a:srgbClr val="FFFF00"/>
                </a:highlight>
                <a:latin typeface="Arial Rounded MT Bold" panose="020F0704030504030204" charset="0"/>
                <a:cs typeface="Arial Rounded MT Bold" panose="020F0704030504030204" charset="0"/>
              </a:rPr>
              <a:t>class </a:t>
            </a:r>
            <a:r>
              <a:rPr lang="en-US" sz="1600" i="1">
                <a:solidFill>
                  <a:srgbClr val="7030A0"/>
                </a:solidFill>
                <a:latin typeface="Arial Rounded MT Bold" panose="020F0704030504030204" charset="0"/>
                <a:cs typeface="Arial Rounded MT Bold" panose="020F0704030504030204" charset="0"/>
              </a:rPr>
              <a:t>values/names.</a:t>
            </a:r>
            <a:endParaRPr lang="en-US" sz="1600" i="1">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a:solidFill>
                  <a:srgbClr val="7030A0"/>
                </a:solidFill>
                <a:latin typeface="Arial Rounded MT Bold" panose="020F0704030504030204" charset="0"/>
                <a:cs typeface="Arial Rounded MT Bold" panose="020F0704030504030204" charset="0"/>
              </a:rPr>
              <a:t>The </a:t>
            </a:r>
            <a:r>
              <a:rPr lang="en-US" sz="1600" i="1">
                <a:solidFill>
                  <a:srgbClr val="7030A0"/>
                </a:solidFill>
                <a:highlight>
                  <a:srgbClr val="FFFF00"/>
                </a:highlight>
                <a:latin typeface="Arial Rounded MT Bold" panose="020F0704030504030204" charset="0"/>
                <a:cs typeface="Arial Rounded MT Bold" panose="020F0704030504030204" charset="0"/>
              </a:rPr>
              <a:t>id </a:t>
            </a:r>
            <a:r>
              <a:rPr lang="en-US" sz="1600" i="1">
                <a:solidFill>
                  <a:srgbClr val="7030A0"/>
                </a:solidFill>
                <a:latin typeface="Arial Rounded MT Bold" panose="020F0704030504030204" charset="0"/>
                <a:cs typeface="Arial Rounded MT Bold" panose="020F0704030504030204" charset="0"/>
              </a:rPr>
              <a:t>values are unique for each elements.</a:t>
            </a:r>
            <a:endParaRPr lang="en-US" sz="1600" i="1">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i="1">
                <a:solidFill>
                  <a:srgbClr val="7030A0"/>
                </a:solidFill>
                <a:latin typeface="Arial Rounded MT Bold" panose="020F0704030504030204" charset="0"/>
                <a:cs typeface="Arial Rounded MT Bold" panose="020F0704030504030204" charset="0"/>
              </a:rPr>
              <a:t>These help us select elements in stylesheets (CSS) and scripts (Js).</a:t>
            </a:r>
            <a:endParaRPr lang="en-US" sz="1600" i="1">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endParaRPr lang="en-US" sz="1600" i="1">
              <a:solidFill>
                <a:srgbClr val="7030A0"/>
              </a:solidFill>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pPr algn="ctr"/>
            <a:r>
              <a:rPr lang="en-US" b="1">
                <a:latin typeface="Baskerville Old Face" panose="02020602080505020303" charset="0"/>
                <a:cs typeface="Baskerville Old Face" panose="02020602080505020303" charset="0"/>
              </a:rPr>
              <a:t>COMMENTS, TEXTS, LINKS, LINE BREAKS, HORIZONTAL RULES</a:t>
            </a:r>
            <a:endParaRPr lang="en-US" b="1">
              <a:latin typeface="Baskerville Old Face" panose="02020602080505020303" charset="0"/>
              <a:cs typeface="Baskerville Old Face" panose="02020602080505020303" charset="0"/>
            </a:endParaRPr>
          </a:p>
        </p:txBody>
      </p:sp>
      <p:sp>
        <p:nvSpPr>
          <p:cNvPr id="3" name="Content Placeholder 2"/>
          <p:cNvSpPr>
            <a:spLocks noGrp="1"/>
          </p:cNvSpPr>
          <p:nvPr>
            <p:ph sz="half" idx="1"/>
          </p:nvPr>
        </p:nvSpPr>
        <p:spPr>
          <a:xfrm>
            <a:off x="609600" y="1174750"/>
            <a:ext cx="5384800" cy="5683250"/>
          </a:xfrm>
        </p:spPr>
        <p:txBody>
          <a:bodyPr/>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rPr>
              <a:t>COMMENTS</a:t>
            </a:r>
            <a:r>
              <a:rPr lang="en-US"/>
              <a:t>: </a:t>
            </a:r>
            <a:r>
              <a:rPr lang="en-US" sz="2400" i="1" dirty="0">
                <a:solidFill>
                  <a:srgbClr val="0070C0"/>
                </a:solidFill>
                <a:latin typeface="Trebuchet MS" panose="020B0603020202020204" charset="0"/>
                <a:cs typeface="Trebuchet MS" panose="020B0603020202020204" charset="0"/>
                <a:sym typeface="+mn-ea"/>
              </a:rPr>
              <a:t>for example</a:t>
            </a:r>
            <a:r>
              <a:rPr lang="en-US" b="1" i="1" dirty="0">
                <a:solidFill>
                  <a:srgbClr val="0070C0"/>
                </a:solidFill>
                <a:latin typeface="Trebuchet MS" panose="020B0603020202020204" charset="0"/>
                <a:cs typeface="Trebuchet MS" panose="020B0603020202020204" charset="0"/>
                <a:sym typeface="+mn-ea"/>
              </a:rPr>
              <a:t>,</a:t>
            </a:r>
            <a:endParaRPr lang="en-US"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800">
                <a:solidFill>
                  <a:schemeClr val="bg2">
                    <a:lumMod val="50000"/>
                  </a:schemeClr>
                </a:solidFill>
                <a:latin typeface="Arial Rounded MT Bold" panose="020F0704030504030204" charset="0"/>
                <a:cs typeface="Arial Rounded MT Bold" panose="020F0704030504030204" charset="0"/>
              </a:rPr>
              <a:t>&lt;!-- comments go here --&gt;</a:t>
            </a:r>
            <a:endParaRPr lang="en-US" sz="1800">
              <a:solidFill>
                <a:schemeClr val="bg2">
                  <a:lumMod val="50000"/>
                </a:schemeClr>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800">
                <a:solidFill>
                  <a:srgbClr val="7030A0"/>
                </a:solidFill>
                <a:latin typeface="Arial Rounded MT Bold" panose="020F0704030504030204" charset="0"/>
                <a:cs typeface="Arial Rounded MT Bold" panose="020F0704030504030204" charset="0"/>
              </a:rPr>
              <a:t>They are only shown in codes and not rendered by a browser.</a:t>
            </a:r>
            <a:endParaRPr lang="en-US" sz="18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endParaRPr lang="en-US" sz="18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b="1">
                <a:solidFill>
                  <a:schemeClr val="tx1"/>
                </a:solidFill>
                <a:latin typeface="Arial Rounded MT Bold" panose="020F0704030504030204" charset="0"/>
                <a:cs typeface="Arial Rounded MT Bold" panose="020F0704030504030204" charset="0"/>
              </a:rPr>
              <a:t>TEXTS:</a:t>
            </a:r>
            <a:r>
              <a:rPr lang="en-US" sz="1800">
                <a:solidFill>
                  <a:srgbClr val="7030A0"/>
                </a:solidFill>
                <a:latin typeface="Arial Rounded MT Bold" panose="020F0704030504030204" charset="0"/>
                <a:cs typeface="Arial Rounded MT Bold" panose="020F0704030504030204" charset="0"/>
              </a:rPr>
              <a:t> </a:t>
            </a:r>
            <a:endParaRPr lang="en-US" sz="18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800">
                <a:solidFill>
                  <a:srgbClr val="00B050"/>
                </a:solidFill>
                <a:latin typeface="Arial Rounded MT Bold" panose="020F0704030504030204" charset="0"/>
                <a:cs typeface="Arial Rounded MT Bold" panose="020F0704030504030204" charset="0"/>
              </a:rPr>
              <a:t>Headings:</a:t>
            </a:r>
            <a:r>
              <a:rPr lang="en-US" sz="1800">
                <a:solidFill>
                  <a:srgbClr val="7030A0"/>
                </a:solidFill>
                <a:latin typeface="Arial Rounded MT Bold" panose="020F0704030504030204" charset="0"/>
                <a:cs typeface="Arial Rounded MT Bold" panose="020F0704030504030204" charset="0"/>
              </a:rPr>
              <a:t> </a:t>
            </a:r>
            <a:r>
              <a:rPr lang="en-US" sz="1800" b="1" i="1" dirty="0">
                <a:solidFill>
                  <a:srgbClr val="0070C0"/>
                </a:solidFill>
                <a:latin typeface="Trebuchet MS" panose="020B0603020202020204" charset="0"/>
                <a:cs typeface="Trebuchet MS" panose="020B0603020202020204" charset="0"/>
                <a:sym typeface="+mn-ea"/>
              </a:rPr>
              <a:t>for example</a:t>
            </a:r>
            <a:r>
              <a:rPr lang="en-US" sz="1800" b="1" i="1" dirty="0">
                <a:solidFill>
                  <a:srgbClr val="0070C0"/>
                </a:solidFill>
                <a:latin typeface="Trebuchet MS" panose="020B0603020202020204" charset="0"/>
                <a:cs typeface="Trebuchet MS" panose="020B0603020202020204" charset="0"/>
                <a:sym typeface="+mn-ea"/>
              </a:rPr>
              <a:t>,</a:t>
            </a:r>
            <a:endParaRPr lang="en-US" sz="18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&lt;h1&gt;</a:t>
            </a:r>
            <a:r>
              <a:rPr lang="en-US" sz="1600" i="1" dirty="0">
                <a:latin typeface="Arial Rounded MT Bold" panose="020F0704030504030204" charset="0"/>
                <a:cs typeface="Arial Rounded MT Bold" panose="020F0704030504030204" charset="0"/>
                <a:sym typeface="+mn-ea"/>
              </a:rPr>
              <a:t> Heading 1 </a:t>
            </a:r>
            <a:r>
              <a:rPr lang="en-US" sz="1600" i="1" dirty="0">
                <a:solidFill>
                  <a:srgbClr val="C00000"/>
                </a:solidFill>
                <a:latin typeface="Arial Rounded MT Bold" panose="020F0704030504030204" charset="0"/>
                <a:cs typeface="Arial Rounded MT Bold" panose="020F0704030504030204" charset="0"/>
                <a:sym typeface="+mn-ea"/>
              </a:rPr>
              <a:t>&lt;/h1&gt;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&lt;h2&gt;</a:t>
            </a:r>
            <a:r>
              <a:rPr lang="en-US" sz="1600" i="1" dirty="0">
                <a:latin typeface="Arial Rounded MT Bold" panose="020F0704030504030204" charset="0"/>
                <a:cs typeface="Arial Rounded MT Bold" panose="020F0704030504030204" charset="0"/>
                <a:sym typeface="+mn-ea"/>
              </a:rPr>
              <a:t> Heading 2 </a:t>
            </a:r>
            <a:r>
              <a:rPr lang="en-US" sz="1600" i="1" dirty="0">
                <a:solidFill>
                  <a:srgbClr val="C00000"/>
                </a:solidFill>
                <a:latin typeface="Arial Rounded MT Bold" panose="020F0704030504030204" charset="0"/>
                <a:cs typeface="Arial Rounded MT Bold" panose="020F0704030504030204" charset="0"/>
                <a:sym typeface="+mn-ea"/>
              </a:rPr>
              <a:t>&lt;/h2&gt;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&lt;h3&gt;</a:t>
            </a:r>
            <a:r>
              <a:rPr lang="en-US" sz="1600" i="1" dirty="0">
                <a:latin typeface="Arial Rounded MT Bold" panose="020F0704030504030204" charset="0"/>
                <a:cs typeface="Arial Rounded MT Bold" panose="020F0704030504030204" charset="0"/>
                <a:sym typeface="+mn-ea"/>
              </a:rPr>
              <a:t> Heading 3 </a:t>
            </a:r>
            <a:r>
              <a:rPr lang="en-US" sz="1600" i="1" dirty="0">
                <a:solidFill>
                  <a:srgbClr val="C00000"/>
                </a:solidFill>
                <a:latin typeface="Arial Rounded MT Bold" panose="020F0704030504030204" charset="0"/>
                <a:cs typeface="Arial Rounded MT Bold" panose="020F0704030504030204" charset="0"/>
                <a:sym typeface="+mn-ea"/>
              </a:rPr>
              <a:t>&lt;/h3&gt;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&lt;h4&gt;</a:t>
            </a:r>
            <a:r>
              <a:rPr lang="en-US" sz="1600" i="1" dirty="0">
                <a:latin typeface="Arial Rounded MT Bold" panose="020F0704030504030204" charset="0"/>
                <a:cs typeface="Arial Rounded MT Bold" panose="020F0704030504030204" charset="0"/>
                <a:sym typeface="+mn-ea"/>
              </a:rPr>
              <a:t> Heading 4 </a:t>
            </a:r>
            <a:r>
              <a:rPr lang="en-US" sz="1600" i="1" dirty="0">
                <a:solidFill>
                  <a:srgbClr val="C00000"/>
                </a:solidFill>
                <a:latin typeface="Arial Rounded MT Bold" panose="020F0704030504030204" charset="0"/>
                <a:cs typeface="Arial Rounded MT Bold" panose="020F0704030504030204" charset="0"/>
                <a:sym typeface="+mn-ea"/>
              </a:rPr>
              <a:t>&lt;/h3&gt;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&lt;h5&gt;</a:t>
            </a:r>
            <a:r>
              <a:rPr lang="en-US" sz="1600" i="1" dirty="0">
                <a:latin typeface="Arial Rounded MT Bold" panose="020F0704030504030204" charset="0"/>
                <a:cs typeface="Arial Rounded MT Bold" panose="020F0704030504030204" charset="0"/>
                <a:sym typeface="+mn-ea"/>
              </a:rPr>
              <a:t> Heading 5 </a:t>
            </a:r>
            <a:r>
              <a:rPr lang="en-US" sz="1600" i="1" dirty="0">
                <a:solidFill>
                  <a:srgbClr val="C00000"/>
                </a:solidFill>
                <a:latin typeface="Arial Rounded MT Bold" panose="020F0704030504030204" charset="0"/>
                <a:cs typeface="Arial Rounded MT Bold" panose="020F0704030504030204" charset="0"/>
                <a:sym typeface="+mn-ea"/>
              </a:rPr>
              <a:t>&lt;/h4&gt;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&lt;h6&gt;</a:t>
            </a:r>
            <a:r>
              <a:rPr lang="en-US" sz="1600" i="1" dirty="0">
                <a:latin typeface="Arial Rounded MT Bold" panose="020F0704030504030204" charset="0"/>
                <a:cs typeface="Arial Rounded MT Bold" panose="020F0704030504030204" charset="0"/>
                <a:sym typeface="+mn-ea"/>
              </a:rPr>
              <a:t> Heading 6 </a:t>
            </a:r>
            <a:r>
              <a:rPr lang="en-US" sz="1600" i="1" dirty="0">
                <a:solidFill>
                  <a:srgbClr val="C00000"/>
                </a:solidFill>
                <a:latin typeface="Arial Rounded MT Bold" panose="020F0704030504030204" charset="0"/>
                <a:cs typeface="Arial Rounded MT Bold" panose="020F0704030504030204" charset="0"/>
                <a:sym typeface="+mn-ea"/>
              </a:rPr>
              <a:t>&lt;/h5&gt;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dirty="0">
                <a:solidFill>
                  <a:srgbClr val="7030A0"/>
                </a:solidFill>
                <a:latin typeface="Arial Rounded MT Bold" panose="020F0704030504030204" charset="0"/>
                <a:cs typeface="Arial Rounded MT Bold" panose="020F0704030504030204" charset="0"/>
                <a:sym typeface="+mn-ea"/>
              </a:rPr>
              <a:t>They usually contain a title or  a main content.</a:t>
            </a:r>
            <a:endParaRPr lang="en-US" sz="1600" dirty="0">
              <a:solidFill>
                <a:srgbClr val="7030A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endParaRPr lang="en-US" sz="1600" dirty="0">
              <a:solidFill>
                <a:srgbClr val="7030A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800">
                <a:solidFill>
                  <a:srgbClr val="00B050"/>
                </a:solidFill>
                <a:latin typeface="Arial Rounded MT Bold" panose="020F0704030504030204" charset="0"/>
                <a:cs typeface="Arial Rounded MT Bold" panose="020F0704030504030204" charset="0"/>
                <a:sym typeface="+mn-ea"/>
              </a:rPr>
              <a:t>Paragraphs:</a:t>
            </a:r>
            <a:r>
              <a:rPr lang="en-US" sz="1600">
                <a:solidFill>
                  <a:srgbClr val="7030A0"/>
                </a:solidFill>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6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i="1" dirty="0">
                <a:solidFill>
                  <a:srgbClr val="C00000"/>
                </a:solidFill>
                <a:latin typeface="Arial Rounded MT Bold" panose="020F0704030504030204" charset="0"/>
                <a:cs typeface="Arial Rounded MT Bold" panose="020F0704030504030204" charset="0"/>
                <a:sym typeface="+mn-ea"/>
              </a:rPr>
              <a:t>&lt;p&gt;</a:t>
            </a:r>
            <a:r>
              <a:rPr lang="en-US" sz="1600" i="1" dirty="0">
                <a:latin typeface="Arial Rounded MT Bold" panose="020F0704030504030204" charset="0"/>
                <a:cs typeface="Arial Rounded MT Bold" panose="020F0704030504030204" charset="0"/>
                <a:sym typeface="+mn-ea"/>
              </a:rPr>
              <a:t> This is an HTML paragraph </a:t>
            </a:r>
            <a:r>
              <a:rPr lang="en-US" sz="1600" i="1" dirty="0">
                <a:solidFill>
                  <a:srgbClr val="C00000"/>
                </a:solidFill>
                <a:latin typeface="Arial Rounded MT Bold" panose="020F0704030504030204" charset="0"/>
                <a:cs typeface="Arial Rounded MT Bold" panose="020F0704030504030204" charset="0"/>
                <a:sym typeface="+mn-ea"/>
              </a:rPr>
              <a:t>&lt;/p&gt;</a:t>
            </a:r>
            <a:endParaRPr lang="en-US" sz="1600" i="1"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endParaRPr lang="en-US" sz="1600" dirty="0">
              <a:solidFill>
                <a:srgbClr val="7030A0"/>
              </a:solidFill>
              <a:latin typeface="Arial Rounded MT Bold" panose="020F0704030504030204" charset="0"/>
              <a:cs typeface="Arial Rounded MT Bold" panose="020F0704030504030204" charset="0"/>
              <a:sym typeface="+mn-ea"/>
            </a:endParaRPr>
          </a:p>
        </p:txBody>
      </p:sp>
      <p:sp>
        <p:nvSpPr>
          <p:cNvPr id="4" name="Content Placeholder 3"/>
          <p:cNvSpPr>
            <a:spLocks noGrp="1"/>
          </p:cNvSpPr>
          <p:nvPr>
            <p:ph sz="half" idx="2"/>
          </p:nvPr>
        </p:nvSpPr>
        <p:spPr>
          <a:xfrm>
            <a:off x="6197600" y="1174750"/>
            <a:ext cx="5384800" cy="5683250"/>
          </a:xfrm>
        </p:spPr>
        <p:txBody>
          <a:bodyPr/>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sym typeface="+mn-ea"/>
              </a:rPr>
              <a:t>LINKS</a:t>
            </a:r>
            <a:r>
              <a:rPr lang="en-US">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800" i="1">
                <a:solidFill>
                  <a:srgbClr val="C00000"/>
                </a:solidFill>
                <a:latin typeface="Arial Rounded MT Bold" panose="020F0704030504030204" charset="0"/>
                <a:cs typeface="Arial Rounded MT Bold" panose="020F0704030504030204" charset="0"/>
                <a:sym typeface="+mn-ea"/>
              </a:rPr>
              <a:t>&lt;a</a:t>
            </a:r>
            <a:r>
              <a:rPr lang="en-US" sz="1800" i="1">
                <a:latin typeface="Arial Rounded MT Bold" panose="020F0704030504030204" charset="0"/>
                <a:cs typeface="Arial Rounded MT Bold" panose="020F0704030504030204" charset="0"/>
                <a:sym typeface="+mn-ea"/>
              </a:rPr>
              <a:t> </a:t>
            </a:r>
            <a:r>
              <a:rPr lang="en-US" sz="1800" i="1">
                <a:solidFill>
                  <a:srgbClr val="00B050"/>
                </a:solidFill>
                <a:latin typeface="Arial Rounded MT Bold" panose="020F0704030504030204" charset="0"/>
                <a:cs typeface="Arial Rounded MT Bold" panose="020F0704030504030204" charset="0"/>
                <a:sym typeface="+mn-ea"/>
              </a:rPr>
              <a:t>href </a:t>
            </a:r>
            <a:r>
              <a:rPr lang="en-US" sz="1800" i="1">
                <a:latin typeface="Arial Rounded MT Bold" panose="020F0704030504030204" charset="0"/>
                <a:cs typeface="Arial Rounded MT Bold" panose="020F0704030504030204" charset="0"/>
                <a:sym typeface="+mn-ea"/>
              </a:rPr>
              <a:t>= </a:t>
            </a:r>
            <a:r>
              <a:rPr lang="en-US" sz="1800" i="1">
                <a:solidFill>
                  <a:srgbClr val="FFC000"/>
                </a:solidFill>
                <a:latin typeface="Arial Rounded MT Bold" panose="020F0704030504030204" charset="0"/>
                <a:cs typeface="Arial Rounded MT Bold" panose="020F0704030504030204" charset="0"/>
                <a:sym typeface="+mn-ea"/>
              </a:rPr>
              <a:t>”</a:t>
            </a:r>
            <a:r>
              <a:rPr lang="en-US" sz="1800" i="1">
                <a:solidFill>
                  <a:srgbClr val="FF0000"/>
                </a:solidFill>
                <a:latin typeface="Arial Rounded MT Bold" panose="020F0704030504030204" charset="0"/>
                <a:cs typeface="Arial Rounded MT Bold" panose="020F0704030504030204" charset="0"/>
                <a:sym typeface="+mn-ea"/>
              </a:rPr>
              <a:t>https://www.wikipedia.org</a:t>
            </a:r>
            <a:r>
              <a:rPr lang="en-US" sz="1800" i="1">
                <a:solidFill>
                  <a:srgbClr val="FFC000"/>
                </a:solidFill>
                <a:latin typeface="Arial Rounded MT Bold" panose="020F0704030504030204" charset="0"/>
                <a:cs typeface="Arial Rounded MT Bold" panose="020F0704030504030204" charset="0"/>
                <a:sym typeface="+mn-ea"/>
              </a:rPr>
              <a:t>” </a:t>
            </a:r>
            <a:r>
              <a:rPr lang="en-US" sz="1800" i="1">
                <a:solidFill>
                  <a:srgbClr val="C00000"/>
                </a:solidFill>
                <a:latin typeface="Arial Rounded MT Bold" panose="020F0704030504030204" charset="0"/>
                <a:cs typeface="Arial Rounded MT Bold" panose="020F0704030504030204" charset="0"/>
                <a:sym typeface="+mn-ea"/>
              </a:rPr>
              <a:t>&gt;</a:t>
            </a:r>
            <a:r>
              <a:rPr lang="en-US" sz="1800" i="1">
                <a:latin typeface="Arial Rounded MT Bold" panose="020F0704030504030204" charset="0"/>
                <a:cs typeface="Arial Rounded MT Bold" panose="020F0704030504030204" charset="0"/>
                <a:sym typeface="+mn-ea"/>
              </a:rPr>
              <a:t> Wikipedia </a:t>
            </a:r>
            <a:r>
              <a:rPr lang="en-US" sz="1800" i="1">
                <a:solidFill>
                  <a:srgbClr val="C00000"/>
                </a:solidFill>
                <a:latin typeface="Arial Rounded MT Bold" panose="020F0704030504030204" charset="0"/>
                <a:cs typeface="Arial Rounded MT Bold" panose="020F0704030504030204" charset="0"/>
                <a:sym typeface="+mn-ea"/>
              </a:rPr>
              <a:t>&lt;/a&gt;</a:t>
            </a:r>
            <a:endParaRPr lang="en-US" sz="1800" i="1">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a:solidFill>
                  <a:srgbClr val="7030A0"/>
                </a:solidFill>
                <a:latin typeface="Arial Rounded MT Bold" panose="020F0704030504030204" charset="0"/>
                <a:cs typeface="Arial Rounded MT Bold" panose="020F0704030504030204" charset="0"/>
              </a:rPr>
              <a:t>Links help users jump from their current web page location to another.</a:t>
            </a:r>
            <a:endParaRPr lang="en-US" sz="16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endParaRPr lang="en-US" sz="16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a:solidFill>
                  <a:schemeClr val="tx1"/>
                </a:solidFill>
                <a:latin typeface="Arial Rounded MT Bold" panose="020F0704030504030204" charset="0"/>
                <a:cs typeface="Arial Rounded MT Bold" panose="020F0704030504030204" charset="0"/>
              </a:rPr>
              <a:t>LINE BREAK: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a:solidFill>
                  <a:schemeClr val="tx1"/>
                </a:solidFill>
                <a:latin typeface="Arial Rounded MT Bold" panose="020F0704030504030204" charset="0"/>
                <a:cs typeface="Arial Rounded MT Bold" panose="020F0704030504030204" charset="0"/>
              </a:rPr>
              <a:t>I am a text. </a:t>
            </a:r>
            <a:r>
              <a:rPr lang="en-US" sz="1600">
                <a:solidFill>
                  <a:srgbClr val="C00000"/>
                </a:solidFill>
                <a:latin typeface="Arial Rounded MT Bold" panose="020F0704030504030204" charset="0"/>
                <a:cs typeface="Arial Rounded MT Bold" panose="020F0704030504030204" charset="0"/>
              </a:rPr>
              <a:t>&lt;br /&gt;</a:t>
            </a:r>
            <a:endParaRPr lang="en-US" sz="1600">
              <a:solidFill>
                <a:schemeClr val="tx1"/>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a:solidFill>
                  <a:schemeClr val="tx1"/>
                </a:solidFill>
                <a:latin typeface="Arial Rounded MT Bold" panose="020F0704030504030204" charset="0"/>
                <a:cs typeface="Arial Rounded MT Bold" panose="020F0704030504030204" charset="0"/>
              </a:rPr>
              <a:t>I am another text. </a:t>
            </a:r>
            <a:r>
              <a:rPr lang="en-US" sz="1600">
                <a:solidFill>
                  <a:srgbClr val="C00000"/>
                </a:solidFill>
                <a:latin typeface="Arial Rounded MT Bold" panose="020F0704030504030204" charset="0"/>
                <a:cs typeface="Arial Rounded MT Bold" panose="020F0704030504030204" charset="0"/>
              </a:rPr>
              <a:t>&lt;br /&gt;</a:t>
            </a:r>
            <a:endParaRPr lang="en-US" sz="1600">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a:solidFill>
                  <a:srgbClr val="7030A0"/>
                </a:solidFill>
                <a:latin typeface="Arial Rounded MT Bold" panose="020F0704030504030204" charset="0"/>
                <a:cs typeface="Arial Rounded MT Bold" panose="020F0704030504030204" charset="0"/>
              </a:rPr>
              <a:t>It produces a line break in a text.</a:t>
            </a:r>
            <a:endParaRPr lang="en-US" sz="16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endParaRPr lang="en-US" sz="16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sym typeface="+mn-ea"/>
              </a:rPr>
              <a:t>HORIZONTAL RULE:</a:t>
            </a:r>
            <a:r>
              <a:rPr lang="en-US" sz="1600">
                <a:latin typeface="Arial Rounded MT Bold" panose="020F0704030504030204" charset="0"/>
                <a:cs typeface="Arial Rounded MT Bold" panose="020F0704030504030204" charset="0"/>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16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dirty="0">
                <a:solidFill>
                  <a:srgbClr val="C00000"/>
                </a:solidFill>
                <a:latin typeface="Arial Rounded MT Bold" panose="020F0704030504030204" charset="0"/>
                <a:cs typeface="Arial Rounded MT Bold" panose="020F0704030504030204" charset="0"/>
                <a:sym typeface="+mn-ea"/>
              </a:rPr>
              <a:t>&lt;p&gt;</a:t>
            </a:r>
            <a:r>
              <a:rPr lang="en-US" sz="1600" dirty="0">
                <a:latin typeface="Arial Rounded MT Bold" panose="020F0704030504030204" charset="0"/>
                <a:cs typeface="Arial Rounded MT Bold" panose="020F0704030504030204" charset="0"/>
                <a:sym typeface="+mn-ea"/>
              </a:rPr>
              <a:t> This is a paragraph </a:t>
            </a:r>
            <a:r>
              <a:rPr lang="en-US" sz="1600" dirty="0">
                <a:solidFill>
                  <a:srgbClr val="C00000"/>
                </a:solidFill>
                <a:latin typeface="Arial Rounded MT Bold" panose="020F0704030504030204" charset="0"/>
                <a:cs typeface="Arial Rounded MT Bold" panose="020F0704030504030204" charset="0"/>
                <a:sym typeface="+mn-ea"/>
              </a:rPr>
              <a:t>&lt;/p&gt;</a:t>
            </a:r>
            <a:endParaRPr lang="en-US" sz="1600"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a:solidFill>
                  <a:srgbClr val="C00000"/>
                </a:solidFill>
                <a:latin typeface="Arial Rounded MT Bold" panose="020F0704030504030204" charset="0"/>
                <a:cs typeface="Arial Rounded MT Bold" panose="020F0704030504030204" charset="0"/>
              </a:rPr>
              <a:t>&lt;hr /&gt;</a:t>
            </a:r>
            <a:endParaRPr lang="en-US" sz="1600">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dirty="0">
                <a:solidFill>
                  <a:srgbClr val="C00000"/>
                </a:solidFill>
                <a:latin typeface="Arial Rounded MT Bold" panose="020F0704030504030204" charset="0"/>
                <a:cs typeface="Arial Rounded MT Bold" panose="020F0704030504030204" charset="0"/>
                <a:sym typeface="+mn-ea"/>
              </a:rPr>
              <a:t>&lt;p&gt;</a:t>
            </a:r>
            <a:r>
              <a:rPr lang="en-US" sz="1600" dirty="0">
                <a:latin typeface="Arial Rounded MT Bold" panose="020F0704030504030204" charset="0"/>
                <a:cs typeface="Arial Rounded MT Bold" panose="020F0704030504030204" charset="0"/>
                <a:sym typeface="+mn-ea"/>
              </a:rPr>
              <a:t> This is another paragraph </a:t>
            </a:r>
            <a:r>
              <a:rPr lang="en-US" sz="1600" dirty="0">
                <a:solidFill>
                  <a:srgbClr val="C00000"/>
                </a:solidFill>
                <a:latin typeface="Arial Rounded MT Bold" panose="020F0704030504030204" charset="0"/>
                <a:cs typeface="Arial Rounded MT Bold" panose="020F0704030504030204" charset="0"/>
                <a:sym typeface="+mn-ea"/>
              </a:rPr>
              <a:t>&lt;/p&gt;</a:t>
            </a:r>
            <a:endParaRPr lang="en-US" sz="1600" dirty="0">
              <a:solidFill>
                <a:srgbClr val="C00000"/>
              </a:solidFill>
              <a:latin typeface="Arial Rounded MT Bold" panose="020F0704030504030204" charset="0"/>
              <a:cs typeface="Arial Rounded MT Bold" panose="020F0704030504030204" charset="0"/>
              <a:sym typeface="+mn-ea"/>
            </a:endParaRPr>
          </a:p>
          <a:p>
            <a:pPr>
              <a:buClr>
                <a:srgbClr val="0070C0"/>
              </a:buClr>
              <a:buSzPct val="85000"/>
              <a:buFont typeface="Wingdings" panose="05000000000000000000" charset="0"/>
              <a:buChar char="q"/>
            </a:pPr>
            <a:r>
              <a:rPr lang="en-US" sz="1600">
                <a:solidFill>
                  <a:srgbClr val="7030A0"/>
                </a:solidFill>
                <a:latin typeface="Arial Rounded MT Bold" panose="020F0704030504030204" charset="0"/>
                <a:cs typeface="Arial Rounded MT Bold" panose="020F0704030504030204" charset="0"/>
              </a:rPr>
              <a:t>Horizontal rule renders a line in a web browser.</a:t>
            </a:r>
            <a:endParaRPr lang="en-US" sz="16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600">
                <a:solidFill>
                  <a:srgbClr val="7030A0"/>
                </a:solidFill>
                <a:latin typeface="Arial Rounded MT Bold" panose="020F0704030504030204" charset="0"/>
                <a:cs typeface="Arial Rounded MT Bold" panose="020F0704030504030204" charset="0"/>
              </a:rPr>
              <a:t>It is an empty element.</a:t>
            </a:r>
            <a:endParaRPr lang="en-US" sz="1600">
              <a:solidFill>
                <a:srgbClr val="7030A0"/>
              </a:solidFill>
              <a:latin typeface="Arial Rounded MT Bold" panose="020F0704030504030204" charset="0"/>
              <a:cs typeface="Arial Rounded MT Bold" panose="020F07040305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Baskerville Old Face" panose="02020602080505020303" charset="0"/>
                <a:cs typeface="Baskerville Old Face" panose="02020602080505020303" charset="0"/>
              </a:rPr>
              <a:t>HTML STYLES AND IMAGES</a:t>
            </a:r>
            <a:endParaRPr lang="en-US" b="1">
              <a:latin typeface="Baskerville Old Face" panose="02020602080505020303" charset="0"/>
              <a:cs typeface="Baskerville Old Face" panose="02020602080505020303" charset="0"/>
            </a:endParaRPr>
          </a:p>
        </p:txBody>
      </p:sp>
      <p:sp>
        <p:nvSpPr>
          <p:cNvPr id="3" name="Content Placeholder 2"/>
          <p:cNvSpPr>
            <a:spLocks noGrp="1"/>
          </p:cNvSpPr>
          <p:nvPr>
            <p:ph sz="half" idx="1"/>
          </p:nvPr>
        </p:nvSpPr>
        <p:spPr>
          <a:xfrm>
            <a:off x="609600" y="1174750"/>
            <a:ext cx="5384800" cy="5416550"/>
          </a:xfrm>
        </p:spPr>
        <p:txBody>
          <a:bodyPr/>
          <a:p>
            <a:pPr>
              <a:buClr>
                <a:srgbClr val="0070C0"/>
              </a:buClr>
              <a:buSzPct val="85000"/>
              <a:buFont typeface="Wingdings" panose="05000000000000000000" charset="0"/>
              <a:buChar char="q"/>
            </a:pPr>
            <a:r>
              <a:rPr lang="en-US" sz="2400">
                <a:latin typeface="Arial Rounded MT Bold" panose="020F0704030504030204" charset="0"/>
                <a:cs typeface="Arial Rounded MT Bold" panose="020F0704030504030204" charset="0"/>
                <a:sym typeface="+mn-ea"/>
              </a:rPr>
              <a:t>STYLES</a:t>
            </a:r>
            <a:r>
              <a:rPr lang="en-US">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a:solidFill>
                  <a:srgbClr val="7030A0"/>
                </a:solidFill>
                <a:latin typeface="Arial Rounded MT Bold" panose="020F0704030504030204" charset="0"/>
                <a:cs typeface="Arial Rounded MT Bold" panose="020F0704030504030204" charset="0"/>
              </a:rPr>
              <a:t>They are used to style HTML elements.</a:t>
            </a:r>
            <a:endParaRPr lang="en-US" sz="1600">
              <a:solidFill>
                <a:srgbClr val="7030A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q"/>
            </a:pPr>
            <a:r>
              <a:rPr lang="en-US" sz="1800">
                <a:solidFill>
                  <a:srgbClr val="00B050"/>
                </a:solidFill>
                <a:latin typeface="Arial Rounded MT Bold" panose="020F0704030504030204" charset="0"/>
                <a:cs typeface="Arial Rounded MT Bold" panose="020F0704030504030204" charset="0"/>
                <a:sym typeface="+mn-ea"/>
              </a:rPr>
              <a:t>Internal styling</a:t>
            </a:r>
            <a:r>
              <a:rPr lang="en-US" sz="1600">
                <a:solidFill>
                  <a:srgbClr val="00B050"/>
                </a:solidFill>
                <a:latin typeface="Arial Rounded MT Bold" panose="020F0704030504030204" charset="0"/>
                <a:cs typeface="Arial Rounded MT Bold" panose="020F0704030504030204" charset="0"/>
                <a:sym typeface="+mn-ea"/>
              </a:rPr>
              <a:t>:</a:t>
            </a:r>
            <a:r>
              <a:rPr lang="en-US" sz="1600">
                <a:solidFill>
                  <a:srgbClr val="7030A0"/>
                </a:solidFill>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600" b="1" i="1" dirty="0">
              <a:solidFill>
                <a:srgbClr val="0070C0"/>
              </a:solidFill>
              <a:latin typeface="Trebuchet MS" panose="020B0603020202020204" charset="0"/>
              <a:cs typeface="Trebuchet MS" panose="020B0603020202020204" charset="0"/>
              <a:sym typeface="+mn-ea"/>
            </a:endParaRPr>
          </a:p>
          <a:p>
            <a:pPr>
              <a:buClr>
                <a:srgbClr val="0070C0"/>
              </a:buClr>
              <a:buSzPct val="85000"/>
              <a:buFont typeface="Wingdings" panose="05000000000000000000" charset="0"/>
              <a:buChar char="q"/>
            </a:pPr>
            <a:r>
              <a:rPr lang="en-US" sz="1600">
                <a:solidFill>
                  <a:srgbClr val="C00000"/>
                </a:solidFill>
                <a:latin typeface="Arial Rounded MT Bold" panose="020F0704030504030204" charset="0"/>
                <a:cs typeface="Arial Rounded MT Bold" panose="020F0704030504030204" charset="0"/>
              </a:rPr>
              <a:t>&lt;style</a:t>
            </a:r>
            <a:r>
              <a:rPr lang="en-US" sz="1600">
                <a:solidFill>
                  <a:srgbClr val="7030A0"/>
                </a:solidFill>
                <a:latin typeface="Arial Rounded MT Bold" panose="020F0704030504030204" charset="0"/>
                <a:cs typeface="Arial Rounded MT Bold" panose="020F0704030504030204" charset="0"/>
              </a:rPr>
              <a:t> </a:t>
            </a:r>
            <a:r>
              <a:rPr lang="en-US" sz="1600">
                <a:solidFill>
                  <a:srgbClr val="00B050"/>
                </a:solidFill>
                <a:latin typeface="Arial Rounded MT Bold" panose="020F0704030504030204" charset="0"/>
                <a:cs typeface="Arial Rounded MT Bold" panose="020F0704030504030204" charset="0"/>
              </a:rPr>
              <a:t>type </a:t>
            </a:r>
            <a:r>
              <a:rPr lang="en-US" sz="1600">
                <a:solidFill>
                  <a:srgbClr val="7030A0"/>
                </a:solidFill>
                <a:latin typeface="Arial Rounded MT Bold" panose="020F0704030504030204" charset="0"/>
                <a:cs typeface="Arial Rounded MT Bold" panose="020F0704030504030204" charset="0"/>
              </a:rPr>
              <a:t>= </a:t>
            </a:r>
            <a:r>
              <a:rPr lang="en-US" sz="1600">
                <a:solidFill>
                  <a:srgbClr val="FFC000"/>
                </a:solidFill>
                <a:latin typeface="Arial Rounded MT Bold" panose="020F0704030504030204" charset="0"/>
                <a:cs typeface="Arial Rounded MT Bold" panose="020F0704030504030204" charset="0"/>
              </a:rPr>
              <a:t>“text/css”</a:t>
            </a:r>
            <a:r>
              <a:rPr lang="en-US" sz="1600">
                <a:solidFill>
                  <a:srgbClr val="C00000"/>
                </a:solidFill>
                <a:latin typeface="Arial Rounded MT Bold" panose="020F0704030504030204" charset="0"/>
                <a:cs typeface="Arial Rounded MT Bold" panose="020F0704030504030204" charset="0"/>
              </a:rPr>
              <a:t>&gt;</a:t>
            </a:r>
            <a:endParaRPr lang="en-US" sz="1600">
              <a:solidFill>
                <a:srgbClr val="7030A0"/>
              </a:solidFill>
              <a:latin typeface="Arial Rounded MT Bold" panose="020F0704030504030204" charset="0"/>
              <a:cs typeface="Arial Rounded MT Bold" panose="020F0704030504030204" charset="0"/>
            </a:endParaRPr>
          </a:p>
          <a:p>
            <a:pPr marL="0" indent="0">
              <a:buClr>
                <a:srgbClr val="0070C0"/>
              </a:buClr>
              <a:buSzPct val="85000"/>
              <a:buFont typeface="Wingdings" panose="05000000000000000000" charset="0"/>
              <a:buNone/>
            </a:pPr>
            <a:r>
              <a:rPr lang="en-US" sz="1600">
                <a:solidFill>
                  <a:srgbClr val="7030A0"/>
                </a:solidFill>
                <a:latin typeface="Arial Rounded MT Bold" panose="020F0704030504030204" charset="0"/>
                <a:cs typeface="Arial Rounded MT Bold" panose="020F0704030504030204" charset="0"/>
              </a:rPr>
              <a:t>           </a:t>
            </a:r>
            <a:r>
              <a:rPr lang="en-US" sz="1600">
                <a:solidFill>
                  <a:srgbClr val="C00000"/>
                </a:solidFill>
                <a:latin typeface="Arial Rounded MT Bold" panose="020F0704030504030204" charset="0"/>
                <a:cs typeface="Arial Rounded MT Bold" panose="020F0704030504030204" charset="0"/>
              </a:rPr>
              <a:t>p </a:t>
            </a:r>
            <a:r>
              <a:rPr lang="en-US" sz="1600">
                <a:solidFill>
                  <a:schemeClr val="tx1"/>
                </a:solidFill>
                <a:latin typeface="Arial Rounded MT Bold" panose="020F0704030504030204" charset="0"/>
                <a:cs typeface="Arial Rounded MT Bold" panose="020F0704030504030204" charset="0"/>
              </a:rPr>
              <a:t>{</a:t>
            </a:r>
            <a:endParaRPr lang="en-US" sz="1600">
              <a:solidFill>
                <a:srgbClr val="7030A0"/>
              </a:solidFill>
              <a:latin typeface="Arial Rounded MT Bold" panose="020F0704030504030204" charset="0"/>
              <a:cs typeface="Arial Rounded MT Bold" panose="020F0704030504030204" charset="0"/>
            </a:endParaRPr>
          </a:p>
          <a:p>
            <a:pPr marL="0" indent="0">
              <a:buClr>
                <a:srgbClr val="0070C0"/>
              </a:buClr>
              <a:buSzPct val="85000"/>
              <a:buFont typeface="Wingdings" panose="05000000000000000000" charset="0"/>
              <a:buNone/>
            </a:pPr>
            <a:r>
              <a:rPr lang="en-US" sz="1600">
                <a:solidFill>
                  <a:srgbClr val="7030A0"/>
                </a:solidFill>
                <a:latin typeface="Arial Rounded MT Bold" panose="020F0704030504030204" charset="0"/>
                <a:cs typeface="Arial Rounded MT Bold" panose="020F0704030504030204" charset="0"/>
              </a:rPr>
              <a:t>                   </a:t>
            </a:r>
            <a:r>
              <a:rPr lang="en-US" sz="1600">
                <a:solidFill>
                  <a:srgbClr val="00B050"/>
                </a:solidFill>
                <a:latin typeface="Arial Rounded MT Bold" panose="020F0704030504030204" charset="0"/>
                <a:cs typeface="Arial Rounded MT Bold" panose="020F0704030504030204" charset="0"/>
              </a:rPr>
              <a:t>font-size</a:t>
            </a:r>
            <a:r>
              <a:rPr lang="en-US" sz="1600">
                <a:solidFill>
                  <a:schemeClr val="tx1"/>
                </a:solidFill>
                <a:latin typeface="Arial Rounded MT Bold" panose="020F0704030504030204" charset="0"/>
                <a:cs typeface="Arial Rounded MT Bold" panose="020F0704030504030204" charset="0"/>
              </a:rPr>
              <a:t>: </a:t>
            </a:r>
            <a:r>
              <a:rPr lang="en-US" sz="1600">
                <a:solidFill>
                  <a:srgbClr val="7030A0"/>
                </a:solidFill>
                <a:latin typeface="Arial Rounded MT Bold" panose="020F0704030504030204" charset="0"/>
                <a:cs typeface="Arial Rounded MT Bold" panose="020F0704030504030204" charset="0"/>
              </a:rPr>
              <a:t>14px</a:t>
            </a:r>
            <a:r>
              <a:rPr lang="en-US" sz="1600">
                <a:solidFill>
                  <a:schemeClr val="tx1"/>
                </a:solidFill>
                <a:latin typeface="Arial Rounded MT Bold" panose="020F0704030504030204" charset="0"/>
                <a:cs typeface="Arial Rounded MT Bold" panose="020F0704030504030204" charset="0"/>
              </a:rPr>
              <a:t>;</a:t>
            </a:r>
            <a:endParaRPr lang="en-US" sz="1600">
              <a:solidFill>
                <a:srgbClr val="7030A0"/>
              </a:solidFill>
              <a:latin typeface="Arial Rounded MT Bold" panose="020F0704030504030204" charset="0"/>
              <a:cs typeface="Arial Rounded MT Bold" panose="020F0704030504030204" charset="0"/>
            </a:endParaRPr>
          </a:p>
          <a:p>
            <a:pPr marL="0" indent="0">
              <a:buClr>
                <a:srgbClr val="0070C0"/>
              </a:buClr>
              <a:buSzPct val="85000"/>
              <a:buFont typeface="Wingdings" panose="05000000000000000000" charset="0"/>
              <a:buNone/>
            </a:pPr>
            <a:r>
              <a:rPr lang="en-US" sz="1600">
                <a:solidFill>
                  <a:srgbClr val="7030A0"/>
                </a:solidFill>
                <a:latin typeface="Arial Rounded MT Bold" panose="020F0704030504030204" charset="0"/>
                <a:cs typeface="Arial Rounded MT Bold" panose="020F0704030504030204" charset="0"/>
              </a:rPr>
              <a:t>                </a:t>
            </a:r>
            <a:r>
              <a:rPr lang="en-US" sz="1600">
                <a:solidFill>
                  <a:schemeClr val="tx1"/>
                </a:solidFill>
                <a:latin typeface="Arial Rounded MT Bold" panose="020F0704030504030204" charset="0"/>
                <a:cs typeface="Arial Rounded MT Bold" panose="020F0704030504030204" charset="0"/>
              </a:rPr>
              <a:t>}</a:t>
            </a:r>
            <a:endParaRPr lang="en-US" sz="1600">
              <a:solidFill>
                <a:srgbClr val="7030A0"/>
              </a:solidFill>
              <a:latin typeface="Arial Rounded MT Bold" panose="020F0704030504030204" charset="0"/>
              <a:cs typeface="Arial Rounded MT Bold" panose="020F0704030504030204" charset="0"/>
            </a:endParaRPr>
          </a:p>
          <a:p>
            <a:pPr marL="0" indent="0">
              <a:buClr>
                <a:srgbClr val="0070C0"/>
              </a:buClr>
              <a:buSzPct val="85000"/>
              <a:buFont typeface="Wingdings" panose="05000000000000000000" charset="0"/>
              <a:buNone/>
            </a:pPr>
            <a:r>
              <a:rPr lang="en-US" sz="1600">
                <a:solidFill>
                  <a:srgbClr val="7030A0"/>
                </a:solidFill>
                <a:latin typeface="Arial Rounded MT Bold" panose="020F0704030504030204" charset="0"/>
                <a:cs typeface="Arial Rounded MT Bold" panose="020F0704030504030204" charset="0"/>
              </a:rPr>
              <a:t>       </a:t>
            </a:r>
            <a:r>
              <a:rPr lang="en-US" sz="1600">
                <a:solidFill>
                  <a:srgbClr val="C00000"/>
                </a:solidFill>
                <a:latin typeface="Arial Rounded MT Bold" panose="020F0704030504030204" charset="0"/>
                <a:cs typeface="Arial Rounded MT Bold" panose="020F0704030504030204" charset="0"/>
              </a:rPr>
              <a:t>&lt;/style&gt;</a:t>
            </a:r>
            <a:endParaRPr lang="en-US" sz="1600">
              <a:solidFill>
                <a:srgbClr val="C00000"/>
              </a:solidFill>
              <a:latin typeface="Arial Rounded MT Bold" panose="020F0704030504030204" charset="0"/>
              <a:cs typeface="Arial Rounded MT Bold" panose="020F0704030504030204" charset="0"/>
            </a:endParaRPr>
          </a:p>
          <a:p>
            <a:pPr>
              <a:buClr>
                <a:srgbClr val="0070C0"/>
              </a:buClr>
              <a:buSzPct val="85000"/>
              <a:buFont typeface="Wingdings" panose="05000000000000000000" charset="0"/>
              <a:buChar char="§"/>
            </a:pPr>
            <a:r>
              <a:rPr lang="en-US" sz="1600">
                <a:solidFill>
                  <a:srgbClr val="7030A0"/>
                </a:solidFill>
                <a:latin typeface="Arial Rounded MT Bold" panose="020F0704030504030204" charset="0"/>
                <a:cs typeface="Arial Rounded MT Bold" panose="020F0704030504030204" charset="0"/>
                <a:sym typeface="+mn-ea"/>
              </a:rPr>
              <a:t>They are enclosed inside the </a:t>
            </a:r>
            <a:r>
              <a:rPr lang="en-US" sz="1600">
                <a:solidFill>
                  <a:srgbClr val="C00000"/>
                </a:solidFill>
                <a:latin typeface="Arial Rounded MT Bold" panose="020F0704030504030204" charset="0"/>
                <a:cs typeface="Arial Rounded MT Bold" panose="020F0704030504030204" charset="0"/>
                <a:sym typeface="+mn-ea"/>
              </a:rPr>
              <a:t>&lt;style&gt;</a:t>
            </a:r>
            <a:r>
              <a:rPr lang="en-US" sz="1600">
                <a:solidFill>
                  <a:srgbClr val="7030A0"/>
                </a:solidFill>
                <a:latin typeface="Arial Rounded MT Bold" panose="020F0704030504030204" charset="0"/>
                <a:cs typeface="Arial Rounded MT Bold" panose="020F0704030504030204" charset="0"/>
                <a:sym typeface="+mn-ea"/>
              </a:rPr>
              <a:t> element which is included inside the </a:t>
            </a:r>
            <a:r>
              <a:rPr lang="en-US" sz="1600">
                <a:solidFill>
                  <a:srgbClr val="C00000"/>
                </a:solidFill>
                <a:latin typeface="Arial Rounded MT Bold" panose="020F0704030504030204" charset="0"/>
                <a:cs typeface="Arial Rounded MT Bold" panose="020F0704030504030204" charset="0"/>
                <a:sym typeface="+mn-ea"/>
              </a:rPr>
              <a:t>&lt;head&gt;</a:t>
            </a:r>
            <a:r>
              <a:rPr lang="en-US" sz="1600">
                <a:solidFill>
                  <a:srgbClr val="7030A0"/>
                </a:solidFill>
                <a:latin typeface="Arial Rounded MT Bold" panose="020F0704030504030204" charset="0"/>
                <a:cs typeface="Arial Rounded MT Bold" panose="020F0704030504030204" charset="0"/>
                <a:sym typeface="+mn-ea"/>
              </a:rPr>
              <a:t> element.</a:t>
            </a:r>
            <a:endParaRPr lang="en-US" sz="1600">
              <a:solidFill>
                <a:srgbClr val="7030A0"/>
              </a:solidFill>
              <a:latin typeface="Arial Rounded MT Bold" panose="020F0704030504030204" charset="0"/>
              <a:cs typeface="Arial Rounded MT Bold" panose="020F0704030504030204" charset="0"/>
            </a:endParaRPr>
          </a:p>
          <a:p>
            <a:pPr marL="0" indent="0">
              <a:buClr>
                <a:srgbClr val="0070C0"/>
              </a:buClr>
              <a:buSzPct val="85000"/>
              <a:buFont typeface="Wingdings" panose="05000000000000000000" charset="0"/>
              <a:buNone/>
            </a:pPr>
            <a:endParaRPr lang="en-US" sz="1600">
              <a:solidFill>
                <a:srgbClr val="C00000"/>
              </a:solidFill>
              <a:latin typeface="Arial Rounded MT Bold" panose="020F0704030504030204" charset="0"/>
              <a:cs typeface="Arial Rounded MT Bold" panose="020F0704030504030204" charset="0"/>
            </a:endParaRPr>
          </a:p>
          <a:p>
            <a:pPr marL="0" indent="0">
              <a:buClr>
                <a:srgbClr val="0070C0"/>
              </a:buClr>
              <a:buSzPct val="85000"/>
              <a:buFont typeface="Wingdings" panose="05000000000000000000" charset="0"/>
              <a:buChar char="q"/>
            </a:pPr>
            <a:r>
              <a:rPr lang="en-US" sz="1600">
                <a:solidFill>
                  <a:srgbClr val="00B050"/>
                </a:solidFill>
                <a:latin typeface="Arial Rounded MT Bold" panose="020F0704030504030204" charset="0"/>
                <a:cs typeface="Arial Rounded MT Bold" panose="020F0704030504030204" charset="0"/>
                <a:sym typeface="+mn-ea"/>
              </a:rPr>
              <a:t>  </a:t>
            </a:r>
            <a:r>
              <a:rPr lang="en-US" sz="1800">
                <a:solidFill>
                  <a:srgbClr val="00B050"/>
                </a:solidFill>
                <a:latin typeface="Arial Rounded MT Bold" panose="020F0704030504030204" charset="0"/>
                <a:cs typeface="Arial Rounded MT Bold" panose="020F0704030504030204" charset="0"/>
                <a:sym typeface="+mn-ea"/>
              </a:rPr>
              <a:t>Internal styling:</a:t>
            </a:r>
            <a:r>
              <a:rPr lang="en-US" sz="1800">
                <a:solidFill>
                  <a:srgbClr val="7030A0"/>
                </a:solidFill>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800" b="1" i="1" dirty="0">
              <a:solidFill>
                <a:srgbClr val="0070C0"/>
              </a:solidFill>
              <a:latin typeface="Trebuchet MS" panose="020B0603020202020204" charset="0"/>
              <a:cs typeface="Trebuchet MS" panose="020B0603020202020204" charset="0"/>
              <a:sym typeface="+mn-ea"/>
            </a:endParaRPr>
          </a:p>
          <a:p>
            <a:pPr marL="0" indent="0">
              <a:buClr>
                <a:srgbClr val="0070C0"/>
              </a:buClr>
              <a:buSzPct val="85000"/>
              <a:buFont typeface="Wingdings" panose="05000000000000000000" charset="0"/>
              <a:buChar char="q"/>
            </a:pPr>
            <a:r>
              <a:rPr lang="en-US" sz="1600" i="1" dirty="0">
                <a:solidFill>
                  <a:srgbClr val="0070C0"/>
                </a:solidFill>
                <a:latin typeface="Arial Rounded MT Bold" panose="020F0704030504030204" charset="0"/>
                <a:cs typeface="Arial Rounded MT Bold" panose="020F0704030504030204" charset="0"/>
                <a:sym typeface="+mn-ea"/>
              </a:rPr>
              <a:t>  </a:t>
            </a:r>
            <a:r>
              <a:rPr lang="en-US" sz="1600" i="1" dirty="0">
                <a:solidFill>
                  <a:srgbClr val="C00000"/>
                </a:solidFill>
                <a:latin typeface="Arial Rounded MT Bold" panose="020F0704030504030204" charset="0"/>
                <a:cs typeface="Arial Rounded MT Bold" panose="020F0704030504030204" charset="0"/>
                <a:sym typeface="+mn-ea"/>
              </a:rPr>
              <a:t>&lt;body</a:t>
            </a:r>
            <a:r>
              <a:rPr lang="en-US" sz="1600" i="1" dirty="0">
                <a:solidFill>
                  <a:srgbClr val="0070C0"/>
                </a:solidFill>
                <a:latin typeface="Arial Rounded MT Bold" panose="020F0704030504030204" charset="0"/>
                <a:cs typeface="Arial Rounded MT Bold" panose="020F0704030504030204" charset="0"/>
                <a:sym typeface="+mn-ea"/>
              </a:rPr>
              <a:t> </a:t>
            </a:r>
            <a:r>
              <a:rPr lang="en-US" sz="1600" i="1" dirty="0">
                <a:solidFill>
                  <a:srgbClr val="00B050"/>
                </a:solidFill>
                <a:latin typeface="Arial Rounded MT Bold" panose="020F0704030504030204" charset="0"/>
                <a:cs typeface="Arial Rounded MT Bold" panose="020F0704030504030204" charset="0"/>
                <a:sym typeface="+mn-ea"/>
              </a:rPr>
              <a:t>style </a:t>
            </a:r>
            <a:r>
              <a:rPr lang="en-US" sz="1600" i="1" dirty="0">
                <a:solidFill>
                  <a:schemeClr val="tx1"/>
                </a:solidFill>
                <a:latin typeface="Arial Rounded MT Bold" panose="020F0704030504030204" charset="0"/>
                <a:cs typeface="Arial Rounded MT Bold" panose="020F0704030504030204" charset="0"/>
                <a:sym typeface="+mn-ea"/>
              </a:rPr>
              <a:t>= </a:t>
            </a:r>
            <a:r>
              <a:rPr lang="en-US" sz="1600" i="1" dirty="0">
                <a:solidFill>
                  <a:srgbClr val="FFC000"/>
                </a:solidFill>
                <a:latin typeface="Arial Rounded MT Bold" panose="020F0704030504030204" charset="0"/>
                <a:cs typeface="Arial Rounded MT Bold" panose="020F0704030504030204" charset="0"/>
                <a:sym typeface="+mn-ea"/>
              </a:rPr>
              <a:t>“ backgroud-color: gold;  color: white; ”</a:t>
            </a:r>
            <a:r>
              <a:rPr lang="en-US" sz="1600" i="1" dirty="0">
                <a:solidFill>
                  <a:srgbClr val="C00000"/>
                </a:solidFill>
                <a:latin typeface="Arial Rounded MT Bold" panose="020F0704030504030204" charset="0"/>
                <a:cs typeface="Arial Rounded MT Bold" panose="020F0704030504030204" charset="0"/>
                <a:sym typeface="+mn-ea"/>
              </a:rPr>
              <a:t>&gt; &lt;/body&gt;</a:t>
            </a:r>
            <a:r>
              <a:rPr lang="en-US" sz="1800" b="1" i="1" dirty="0">
                <a:solidFill>
                  <a:srgbClr val="C00000"/>
                </a:solidFill>
                <a:latin typeface="Trebuchet MS" panose="020B0603020202020204" charset="0"/>
                <a:cs typeface="Trebuchet MS" panose="020B0603020202020204" charset="0"/>
                <a:sym typeface="+mn-ea"/>
              </a:rPr>
              <a:t> </a:t>
            </a:r>
            <a:endParaRPr lang="en-US" sz="1800" b="1" i="1" dirty="0">
              <a:solidFill>
                <a:srgbClr val="C00000"/>
              </a:solidFill>
              <a:latin typeface="Trebuchet MS" panose="020B0603020202020204" charset="0"/>
              <a:cs typeface="Trebuchet MS" panose="020B0603020202020204" charset="0"/>
              <a:sym typeface="+mn-ea"/>
            </a:endParaRPr>
          </a:p>
          <a:p>
            <a:pPr marL="0" indent="0">
              <a:buClr>
                <a:srgbClr val="0070C0"/>
              </a:buClr>
              <a:buSzPct val="85000"/>
              <a:buFont typeface="Wingdings" panose="05000000000000000000" charset="0"/>
              <a:buChar char="q"/>
            </a:pPr>
            <a:r>
              <a:rPr lang="en-US" sz="1800" b="1" i="1" dirty="0">
                <a:solidFill>
                  <a:srgbClr val="C00000"/>
                </a:solidFill>
                <a:latin typeface="Trebuchet MS" panose="020B0603020202020204" charset="0"/>
                <a:cs typeface="Trebuchet MS" panose="020B0603020202020204" charset="0"/>
                <a:sym typeface="+mn-ea"/>
              </a:rPr>
              <a:t>  </a:t>
            </a:r>
            <a:r>
              <a:rPr lang="en-US" sz="1600" dirty="0">
                <a:solidFill>
                  <a:srgbClr val="7030A0"/>
                </a:solidFill>
                <a:latin typeface="Arial Rounded MT Bold" panose="020F0704030504030204" charset="0"/>
                <a:cs typeface="Arial Rounded MT Bold" panose="020F0704030504030204" charset="0"/>
                <a:sym typeface="+mn-ea"/>
              </a:rPr>
              <a:t>This is used to style elemets using the </a:t>
            </a:r>
            <a:r>
              <a:rPr lang="en-US" sz="1600" dirty="0">
                <a:solidFill>
                  <a:srgbClr val="7030A0"/>
                </a:solidFill>
                <a:highlight>
                  <a:srgbClr val="FFFF00"/>
                </a:highlight>
                <a:latin typeface="Arial Rounded MT Bold" panose="020F0704030504030204" charset="0"/>
                <a:cs typeface="Arial Rounded MT Bold" panose="020F0704030504030204" charset="0"/>
                <a:sym typeface="+mn-ea"/>
              </a:rPr>
              <a:t>style </a:t>
            </a:r>
            <a:r>
              <a:rPr lang="en-US" sz="1600" dirty="0">
                <a:solidFill>
                  <a:srgbClr val="7030A0"/>
                </a:solidFill>
                <a:latin typeface="Arial Rounded MT Bold" panose="020F0704030504030204" charset="0"/>
                <a:cs typeface="Arial Rounded MT Bold" panose="020F0704030504030204" charset="0"/>
                <a:sym typeface="+mn-ea"/>
              </a:rPr>
              <a:t>attribute with CSS declarations inside</a:t>
            </a:r>
            <a:r>
              <a:rPr lang="en-US" sz="1800" b="1" i="1" dirty="0">
                <a:solidFill>
                  <a:srgbClr val="C00000"/>
                </a:solidFill>
                <a:latin typeface="Trebuchet MS" panose="020B0603020202020204" charset="0"/>
                <a:cs typeface="Trebuchet MS" panose="020B0603020202020204" charset="0"/>
                <a:sym typeface="+mn-ea"/>
              </a:rPr>
              <a:t>.</a:t>
            </a:r>
            <a:endParaRPr lang="en-US" sz="1600" b="1" i="1" dirty="0">
              <a:solidFill>
                <a:srgbClr val="0070C0"/>
              </a:solidFill>
              <a:latin typeface="Trebuchet MS" panose="020B0603020202020204" charset="0"/>
              <a:cs typeface="Trebuchet MS" panose="020B0603020202020204" charset="0"/>
              <a:sym typeface="+mn-ea"/>
            </a:endParaRPr>
          </a:p>
          <a:p>
            <a:pPr marL="0" indent="0">
              <a:buClr>
                <a:srgbClr val="0070C0"/>
              </a:buClr>
              <a:buSzPct val="85000"/>
              <a:buFont typeface="Wingdings" panose="05000000000000000000" charset="0"/>
              <a:buNone/>
            </a:pPr>
            <a:endParaRPr lang="en-US" sz="1600">
              <a:solidFill>
                <a:srgbClr val="C00000"/>
              </a:solidFill>
              <a:latin typeface="Arial Rounded MT Bold" panose="020F0704030504030204" charset="0"/>
              <a:cs typeface="Arial Rounded MT Bold" panose="020F0704030504030204" charset="0"/>
            </a:endParaRPr>
          </a:p>
        </p:txBody>
      </p:sp>
      <p:sp>
        <p:nvSpPr>
          <p:cNvPr id="4" name="Content Placeholder 3"/>
          <p:cNvSpPr>
            <a:spLocks noGrp="1"/>
          </p:cNvSpPr>
          <p:nvPr>
            <p:ph sz="half" idx="2"/>
          </p:nvPr>
        </p:nvSpPr>
        <p:spPr>
          <a:xfrm>
            <a:off x="6197600" y="1174750"/>
            <a:ext cx="5384800" cy="5416550"/>
          </a:xfrm>
        </p:spPr>
        <p:txBody>
          <a:bodyPr/>
          <a:p>
            <a:r>
              <a:rPr lang="en-US" sz="2400">
                <a:latin typeface="Arial Rounded MT Bold" panose="020F0704030504030204" charset="0"/>
                <a:cs typeface="Arial Rounded MT Bold" panose="020F0704030504030204" charset="0"/>
                <a:sym typeface="+mn-ea"/>
              </a:rPr>
              <a:t>IMAGES</a:t>
            </a:r>
            <a:r>
              <a:rPr lang="en-US">
                <a:sym typeface="+mn-ea"/>
              </a:rPr>
              <a:t>:</a:t>
            </a:r>
            <a:endParaRPr lang="en-US" b="1" i="1" dirty="0">
              <a:solidFill>
                <a:srgbClr val="0070C0"/>
              </a:solidFill>
              <a:latin typeface="Trebuchet MS" panose="020B0603020202020204" charset="0"/>
              <a:cs typeface="Trebuchet MS" panose="020B0603020202020204" charset="0"/>
              <a:sym typeface="+mn-ea"/>
            </a:endParaRPr>
          </a:p>
          <a:p>
            <a:r>
              <a:rPr lang="en-US" sz="1600">
                <a:solidFill>
                  <a:srgbClr val="7030A0"/>
                </a:solidFill>
                <a:latin typeface="Arial Rounded MT Bold" panose="020F0704030504030204" charset="0"/>
                <a:cs typeface="Arial Rounded MT Bold" panose="020F0704030504030204" charset="0"/>
              </a:rPr>
              <a:t>To put an image on our website, we use the </a:t>
            </a:r>
            <a:r>
              <a:rPr lang="en-US" sz="1600">
                <a:solidFill>
                  <a:srgbClr val="C00000"/>
                </a:solidFill>
                <a:latin typeface="Arial Rounded MT Bold" panose="020F0704030504030204" charset="0"/>
                <a:cs typeface="Arial Rounded MT Bold" panose="020F0704030504030204" charset="0"/>
              </a:rPr>
              <a:t>&lt;img /&gt;</a:t>
            </a:r>
            <a:r>
              <a:rPr lang="en-US" sz="1600">
                <a:solidFill>
                  <a:srgbClr val="7030A0"/>
                </a:solidFill>
                <a:latin typeface="Arial Rounded MT Bold" panose="020F0704030504030204" charset="0"/>
                <a:cs typeface="Arial Rounded MT Bold" panose="020F0704030504030204" charset="0"/>
              </a:rPr>
              <a:t> element with an </a:t>
            </a:r>
            <a:r>
              <a:rPr lang="en-US" sz="1600">
                <a:solidFill>
                  <a:srgbClr val="7030A0"/>
                </a:solidFill>
                <a:highlight>
                  <a:srgbClr val="FFFF00"/>
                </a:highlight>
                <a:latin typeface="Arial Rounded MT Bold" panose="020F0704030504030204" charset="0"/>
                <a:cs typeface="Arial Rounded MT Bold" panose="020F0704030504030204" charset="0"/>
              </a:rPr>
              <a:t>src </a:t>
            </a:r>
            <a:r>
              <a:rPr lang="en-US" sz="1600">
                <a:solidFill>
                  <a:srgbClr val="7030A0"/>
                </a:solidFill>
                <a:latin typeface="Arial Rounded MT Bold" panose="020F0704030504030204" charset="0"/>
                <a:cs typeface="Arial Rounded MT Bold" panose="020F0704030504030204" charset="0"/>
              </a:rPr>
              <a:t>attribute to define the URL or the location of an image.</a:t>
            </a:r>
            <a:endParaRPr lang="en-US" sz="1600">
              <a:solidFill>
                <a:srgbClr val="7030A0"/>
              </a:solidFill>
              <a:latin typeface="Arial Rounded MT Bold" panose="020F0704030504030204" charset="0"/>
              <a:cs typeface="Arial Rounded MT Bold" panose="020F0704030504030204" charset="0"/>
            </a:endParaRPr>
          </a:p>
          <a:p>
            <a:r>
              <a:rPr lang="en-US" sz="2000" b="1">
                <a:solidFill>
                  <a:schemeClr val="tx1"/>
                </a:solidFill>
                <a:latin typeface="Arial Rounded MT Bold" panose="020F0704030504030204" charset="0"/>
                <a:cs typeface="Arial Rounded MT Bold" panose="020F0704030504030204" charset="0"/>
                <a:sym typeface="+mn-ea"/>
              </a:rPr>
              <a:t>Attribute </a:t>
            </a:r>
            <a:r>
              <a:rPr lang="en-US" sz="2000" b="1">
                <a:solidFill>
                  <a:schemeClr val="tx1"/>
                </a:solidFill>
                <a:highlight>
                  <a:srgbClr val="FFFF00"/>
                </a:highlight>
                <a:latin typeface="Arial Rounded MT Bold" panose="020F0704030504030204" charset="0"/>
                <a:cs typeface="Arial Rounded MT Bold" panose="020F0704030504030204" charset="0"/>
                <a:sym typeface="+mn-ea"/>
              </a:rPr>
              <a:t>src</a:t>
            </a:r>
            <a:r>
              <a:rPr lang="en-US" sz="1800" b="1">
                <a:solidFill>
                  <a:schemeClr val="tx1"/>
                </a:solidFill>
                <a:latin typeface="Arial Rounded MT Bold" panose="020F0704030504030204" charset="0"/>
                <a:cs typeface="Arial Rounded MT Bold" panose="020F0704030504030204" charset="0"/>
                <a:sym typeface="+mn-ea"/>
              </a:rPr>
              <a:t>:</a:t>
            </a:r>
            <a:r>
              <a:rPr lang="en-US" sz="1800">
                <a:solidFill>
                  <a:schemeClr val="tx1"/>
                </a:solidFill>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r>
              <a:rPr lang="en-US" sz="1600" b="1" i="1" dirty="0">
                <a:solidFill>
                  <a:srgbClr val="0070C0"/>
                </a:solidFill>
                <a:latin typeface="Trebuchet MS" panose="020B0603020202020204" charset="0"/>
                <a:cs typeface="Trebuchet MS" panose="020B0603020202020204" charset="0"/>
                <a:sym typeface="+mn-ea"/>
              </a:rPr>
              <a:t>,</a:t>
            </a:r>
            <a:endParaRPr lang="en-US" sz="1600" b="1" i="1" dirty="0">
              <a:solidFill>
                <a:srgbClr val="0070C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&lt;img</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solidFill>
                  <a:schemeClr val="tx1"/>
                </a:solidFill>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“example.jpg” </a:t>
            </a:r>
            <a:r>
              <a:rPr lang="en-US" sz="1600" b="1" i="1" dirty="0">
                <a:solidFill>
                  <a:srgbClr val="C00000"/>
                </a:solidFill>
                <a:latin typeface="Trebuchet MS" panose="020B0603020202020204" charset="0"/>
                <a:cs typeface="Trebuchet MS" panose="020B0603020202020204" charset="0"/>
                <a:sym typeface="+mn-ea"/>
              </a:rPr>
              <a:t>/&gt;</a:t>
            </a:r>
            <a:endParaRPr lang="en-US" sz="1600" b="1" i="1" dirty="0">
              <a:solidFill>
                <a:srgbClr val="C00000"/>
              </a:solidFill>
              <a:latin typeface="Trebuchet MS" panose="020B0603020202020204" charset="0"/>
              <a:cs typeface="Trebuchet MS" panose="020B0603020202020204" charset="0"/>
              <a:sym typeface="+mn-ea"/>
            </a:endParaRPr>
          </a:p>
          <a:p>
            <a:endParaRPr lang="en-US" sz="1600" b="1" i="1" dirty="0">
              <a:solidFill>
                <a:srgbClr val="C00000"/>
              </a:solidFill>
              <a:latin typeface="Trebuchet MS" panose="020B0603020202020204" charset="0"/>
              <a:cs typeface="Trebuchet MS" panose="020B0603020202020204" charset="0"/>
              <a:sym typeface="+mn-ea"/>
            </a:endParaRPr>
          </a:p>
          <a:p>
            <a:r>
              <a:rPr lang="en-US" sz="2000" b="1">
                <a:latin typeface="Arial Rounded MT Bold" panose="020F0704030504030204" charset="0"/>
                <a:cs typeface="Arial Rounded MT Bold" panose="020F0704030504030204" charset="0"/>
                <a:sym typeface="+mn-ea"/>
              </a:rPr>
              <a:t>Attribute </a:t>
            </a:r>
            <a:r>
              <a:rPr lang="en-US" sz="2000" b="1">
                <a:highlight>
                  <a:srgbClr val="FFFF00"/>
                </a:highlight>
                <a:latin typeface="Arial Rounded MT Bold" panose="020F0704030504030204" charset="0"/>
                <a:cs typeface="Arial Rounded MT Bold" panose="020F0704030504030204" charset="0"/>
                <a:sym typeface="+mn-ea"/>
              </a:rPr>
              <a:t>alt</a:t>
            </a:r>
            <a:r>
              <a:rPr lang="en-US" sz="2000" b="1">
                <a:latin typeface="Arial Rounded MT Bold" panose="020F0704030504030204" charset="0"/>
                <a:cs typeface="Arial Rounded MT Bold" panose="020F0704030504030204" charset="0"/>
                <a:sym typeface="+mn-ea"/>
              </a:rPr>
              <a:t>:</a:t>
            </a:r>
            <a:r>
              <a:rPr lang="en-US" sz="2000">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800" b="1" i="1" dirty="0">
              <a:solidFill>
                <a:srgbClr val="0070C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&lt;img</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“example.jpg” </a:t>
            </a:r>
            <a:r>
              <a:rPr lang="en-US" sz="1600" b="1" i="1" dirty="0">
                <a:solidFill>
                  <a:srgbClr val="00B050"/>
                </a:solidFill>
                <a:latin typeface="Trebuchet MS" panose="020B0603020202020204" charset="0"/>
                <a:cs typeface="Trebuchet MS" panose="020B0603020202020204" charset="0"/>
                <a:sym typeface="+mn-ea"/>
              </a:rPr>
              <a:t>alt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“alternative” </a:t>
            </a:r>
            <a:r>
              <a:rPr lang="en-US" sz="1600" b="1" i="1" dirty="0">
                <a:solidFill>
                  <a:srgbClr val="C00000"/>
                </a:solidFill>
                <a:latin typeface="Trebuchet MS" panose="020B0603020202020204" charset="0"/>
                <a:cs typeface="Trebuchet MS" panose="020B0603020202020204" charset="0"/>
                <a:sym typeface="+mn-ea"/>
              </a:rPr>
              <a:t>/&gt;</a:t>
            </a:r>
            <a:endParaRPr lang="en-US" sz="1600" b="1" i="1" dirty="0">
              <a:solidFill>
                <a:srgbClr val="C00000"/>
              </a:solidFill>
              <a:latin typeface="Trebuchet MS" panose="020B0603020202020204" charset="0"/>
              <a:cs typeface="Trebuchet MS" panose="020B0603020202020204" charset="0"/>
              <a:sym typeface="+mn-ea"/>
            </a:endParaRPr>
          </a:p>
          <a:p>
            <a:r>
              <a:rPr lang="en-US" sz="1600" b="1" i="1" dirty="0">
                <a:solidFill>
                  <a:srgbClr val="7030A0"/>
                </a:solidFill>
                <a:latin typeface="Trebuchet MS" panose="020B0603020202020204" charset="0"/>
                <a:cs typeface="Trebuchet MS" panose="020B0603020202020204" charset="0"/>
                <a:sym typeface="+mn-ea"/>
              </a:rPr>
              <a:t>The </a:t>
            </a:r>
            <a:r>
              <a:rPr lang="en-US" sz="1600" b="1" i="1" dirty="0">
                <a:solidFill>
                  <a:srgbClr val="7030A0"/>
                </a:solidFill>
                <a:highlight>
                  <a:srgbClr val="FFFF00"/>
                </a:highlight>
                <a:latin typeface="Trebuchet MS" panose="020B0603020202020204" charset="0"/>
                <a:cs typeface="Trebuchet MS" panose="020B0603020202020204" charset="0"/>
                <a:sym typeface="+mn-ea"/>
              </a:rPr>
              <a:t>alt</a:t>
            </a:r>
            <a:r>
              <a:rPr lang="en-US" sz="1600" b="1" i="1" dirty="0">
                <a:solidFill>
                  <a:srgbClr val="7030A0"/>
                </a:solidFill>
                <a:latin typeface="Trebuchet MS" panose="020B0603020202020204" charset="0"/>
                <a:cs typeface="Trebuchet MS" panose="020B0603020202020204" charset="0"/>
                <a:sym typeface="+mn-ea"/>
              </a:rPr>
              <a:t> attribute provides an alternate text for an image.</a:t>
            </a:r>
            <a:endParaRPr lang="en-US" sz="1600" b="1" i="1" dirty="0">
              <a:solidFill>
                <a:srgbClr val="7030A0"/>
              </a:solidFill>
              <a:latin typeface="Trebuchet MS" panose="020B0603020202020204" charset="0"/>
              <a:cs typeface="Trebuchet MS" panose="020B0603020202020204" charset="0"/>
              <a:sym typeface="+mn-ea"/>
            </a:endParaRPr>
          </a:p>
          <a:p>
            <a:endParaRPr lang="en-US" sz="1600" b="1" i="1" dirty="0">
              <a:solidFill>
                <a:srgbClr val="7030A0"/>
              </a:solidFill>
              <a:latin typeface="Trebuchet MS" panose="020B0603020202020204" charset="0"/>
              <a:cs typeface="Trebuchet MS" panose="020B0603020202020204" charset="0"/>
              <a:sym typeface="+mn-ea"/>
            </a:endParaRPr>
          </a:p>
          <a:p>
            <a:r>
              <a:rPr lang="en-US" sz="2000" b="1">
                <a:latin typeface="Arial Rounded MT Bold" panose="020F0704030504030204" charset="0"/>
                <a:cs typeface="Arial Rounded MT Bold" panose="020F0704030504030204" charset="0"/>
                <a:sym typeface="+mn-ea"/>
              </a:rPr>
              <a:t>Image Width and Height:</a:t>
            </a:r>
            <a:r>
              <a:rPr lang="en-US" sz="1600">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600" b="1" i="1" dirty="0">
              <a:solidFill>
                <a:srgbClr val="0070C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&lt;img</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“example.jpg” </a:t>
            </a:r>
            <a:r>
              <a:rPr lang="en-US" sz="1600" b="1" i="1" dirty="0">
                <a:solidFill>
                  <a:srgbClr val="00B050"/>
                </a:solidFill>
                <a:latin typeface="Trebuchet MS" panose="020B0603020202020204" charset="0"/>
                <a:cs typeface="Trebuchet MS" panose="020B0603020202020204" charset="0"/>
                <a:sym typeface="+mn-ea"/>
              </a:rPr>
              <a:t>alt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“alternative” </a:t>
            </a:r>
            <a:r>
              <a:rPr lang="en-US" sz="1600" b="1" i="1" dirty="0">
                <a:solidFill>
                  <a:srgbClr val="00B050"/>
                </a:solidFill>
                <a:latin typeface="Trebuchet MS" panose="020B0603020202020204" charset="0"/>
                <a:cs typeface="Trebuchet MS" panose="020B0603020202020204" charset="0"/>
                <a:sym typeface="+mn-ea"/>
              </a:rPr>
              <a:t>width</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“350” </a:t>
            </a:r>
            <a:r>
              <a:rPr lang="en-US" sz="1600" b="1" i="1" dirty="0">
                <a:solidFill>
                  <a:srgbClr val="00B050"/>
                </a:solidFill>
                <a:latin typeface="Trebuchet MS" panose="020B0603020202020204" charset="0"/>
                <a:cs typeface="Trebuchet MS" panose="020B0603020202020204" charset="0"/>
                <a:sym typeface="+mn-ea"/>
              </a:rPr>
              <a:t>height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“400” </a:t>
            </a:r>
            <a:r>
              <a:rPr lang="en-US" sz="1600" b="1" i="1" dirty="0">
                <a:solidFill>
                  <a:srgbClr val="C00000"/>
                </a:solidFill>
                <a:latin typeface="Trebuchet MS" panose="020B0603020202020204" charset="0"/>
                <a:cs typeface="Trebuchet MS" panose="020B0603020202020204" charset="0"/>
                <a:sym typeface="+mn-ea"/>
              </a:rPr>
              <a:t>/&gt;</a:t>
            </a:r>
            <a:endParaRPr lang="en-US" sz="1600" b="1" i="1" dirty="0">
              <a:solidFill>
                <a:srgbClr val="C0000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&lt;img</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“example.jpg” </a:t>
            </a:r>
            <a:r>
              <a:rPr lang="en-US" sz="1600" b="1" i="1" dirty="0">
                <a:solidFill>
                  <a:srgbClr val="00B050"/>
                </a:solidFill>
                <a:latin typeface="Trebuchet MS" panose="020B0603020202020204" charset="0"/>
                <a:cs typeface="Trebuchet MS" panose="020B0603020202020204" charset="0"/>
                <a:sym typeface="+mn-ea"/>
              </a:rPr>
              <a:t>alt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“alternative” </a:t>
            </a:r>
            <a:r>
              <a:rPr lang="en-US" sz="1600" i="1" dirty="0">
                <a:solidFill>
                  <a:srgbClr val="00B050"/>
                </a:solidFill>
                <a:latin typeface="Arial Rounded MT Bold" panose="020F0704030504030204" charset="0"/>
                <a:cs typeface="Arial Rounded MT Bold" panose="020F0704030504030204" charset="0"/>
                <a:sym typeface="+mn-ea"/>
              </a:rPr>
              <a:t>style </a:t>
            </a:r>
            <a:r>
              <a:rPr lang="en-US" sz="1600" i="1" dirty="0">
                <a:latin typeface="Arial Rounded MT Bold" panose="020F0704030504030204" charset="0"/>
                <a:cs typeface="Arial Rounded MT Bold" panose="020F0704030504030204" charset="0"/>
                <a:sym typeface="+mn-ea"/>
              </a:rPr>
              <a:t>= </a:t>
            </a:r>
            <a:r>
              <a:rPr lang="en-US" sz="1600" i="1" dirty="0">
                <a:solidFill>
                  <a:srgbClr val="0070C0"/>
                </a:solidFill>
                <a:latin typeface="Arial Rounded MT Bold" panose="020F0704030504030204" charset="0"/>
                <a:cs typeface="Arial Rounded MT Bold" panose="020F0704030504030204" charset="0"/>
                <a:sym typeface="+mn-ea"/>
              </a:rPr>
              <a:t>“ width: 350px;  height: 400px;”</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/&gt;</a:t>
            </a:r>
            <a:endParaRPr lang="en-US" sz="1600" b="1" i="1" dirty="0">
              <a:solidFill>
                <a:srgbClr val="C00000"/>
              </a:solidFill>
              <a:latin typeface="Trebuchet MS" panose="020B0603020202020204" charset="0"/>
              <a:cs typeface="Trebuchet MS" panose="020B0603020202020204" charset="0"/>
              <a:sym typeface="+mn-ea"/>
            </a:endParaRPr>
          </a:p>
          <a:p>
            <a:endParaRPr lang="en-US" sz="1600" b="1" i="1" dirty="0">
              <a:solidFill>
                <a:srgbClr val="C00000"/>
              </a:solidFill>
              <a:latin typeface="Trebuchet MS" panose="020B0603020202020204" charset="0"/>
              <a:cs typeface="Trebuchet MS" panose="020B0603020202020204" charset="0"/>
              <a:sym typeface="+mn-ea"/>
            </a:endParaRPr>
          </a:p>
          <a:p>
            <a:endParaRPr lang="en-US" sz="1600" b="1" i="1" dirty="0">
              <a:solidFill>
                <a:srgbClr val="7030A0"/>
              </a:solidFill>
              <a:latin typeface="Trebuchet MS" panose="020B0603020202020204" charset="0"/>
              <a:cs typeface="Trebuchet MS" panose="020B0603020202020204" charset="0"/>
              <a:sym typeface="+mn-ea"/>
            </a:endParaRPr>
          </a:p>
          <a:p>
            <a:endParaRPr lang="en-US" sz="1600" b="1" i="1" dirty="0">
              <a:solidFill>
                <a:srgbClr val="C00000"/>
              </a:solidFill>
              <a:latin typeface="Trebuchet MS" panose="020B0603020202020204" charset="0"/>
              <a:cs typeface="Trebuchet MS" panose="020B0603020202020204" charset="0"/>
              <a:sym typeface="+mn-ea"/>
            </a:endParaRPr>
          </a:p>
          <a:p>
            <a:endParaRPr lang="en-US" sz="1600" b="1" i="1" dirty="0">
              <a:solidFill>
                <a:srgbClr val="C00000"/>
              </a:solidFill>
              <a:latin typeface="Trebuchet MS" panose="020B0603020202020204" charset="0"/>
              <a:cs typeface="Trebuchet MS" panose="020B060302020202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Baskerville Old Face" panose="02020602080505020303" charset="0"/>
                <a:cs typeface="Baskerville Old Face" panose="02020602080505020303" charset="0"/>
              </a:rPr>
              <a:t>HTML LISTS</a:t>
            </a:r>
            <a:endParaRPr lang="en-US" b="1">
              <a:latin typeface="Baskerville Old Face" panose="02020602080505020303" charset="0"/>
              <a:cs typeface="Baskerville Old Face" panose="02020602080505020303" charset="0"/>
            </a:endParaRPr>
          </a:p>
        </p:txBody>
      </p:sp>
      <p:sp>
        <p:nvSpPr>
          <p:cNvPr id="3" name="Content Placeholder 2"/>
          <p:cNvSpPr>
            <a:spLocks noGrp="1"/>
          </p:cNvSpPr>
          <p:nvPr>
            <p:ph sz="half" idx="1"/>
          </p:nvPr>
        </p:nvSpPr>
        <p:spPr/>
        <p:txBody>
          <a:bodyPr/>
          <a:p>
            <a:r>
              <a:rPr lang="en-US" sz="2400">
                <a:latin typeface="Arial Rounded MT Bold" panose="020F0704030504030204" charset="0"/>
                <a:cs typeface="Arial Rounded MT Bold" panose="020F0704030504030204" charset="0"/>
                <a:sym typeface="+mn-ea"/>
              </a:rPr>
              <a:t>UNORDERED LIST</a:t>
            </a:r>
            <a:r>
              <a:rPr lang="en-US">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solidFill>
                <a:srgbClr val="0070C0"/>
              </a:solidFill>
              <a:latin typeface="Trebuchet MS" panose="020B0603020202020204" charset="0"/>
              <a:cs typeface="Trebuchet MS" panose="020B0603020202020204" charset="0"/>
              <a:sym typeface="+mn-ea"/>
            </a:endParaRPr>
          </a:p>
          <a:p>
            <a:r>
              <a:rPr lang="en-US" sz="1600" b="1">
                <a:solidFill>
                  <a:srgbClr val="C00000"/>
                </a:solidFill>
                <a:latin typeface="Trebuchet MS" panose="020B0603020202020204" charset="0"/>
                <a:cs typeface="Trebuchet MS" panose="020B0603020202020204" charset="0"/>
              </a:rPr>
              <a:t>&lt;p&gt;</a:t>
            </a:r>
            <a:r>
              <a:rPr lang="en-US" sz="1600" b="1">
                <a:latin typeface="Trebuchet MS" panose="020B0603020202020204" charset="0"/>
                <a:cs typeface="Trebuchet MS" panose="020B0603020202020204" charset="0"/>
              </a:rPr>
              <a:t> Fruits </a:t>
            </a:r>
            <a:r>
              <a:rPr lang="en-US" sz="1600" b="1">
                <a:solidFill>
                  <a:srgbClr val="C00000"/>
                </a:solidFill>
                <a:latin typeface="Trebuchet MS" panose="020B0603020202020204" charset="0"/>
                <a:cs typeface="Trebuchet MS" panose="020B0603020202020204" charset="0"/>
              </a:rPr>
              <a:t>&lt;/p&gt;</a:t>
            </a:r>
            <a:endParaRPr lang="en-US" sz="1600" b="1">
              <a:latin typeface="Trebuchet MS" panose="020B0603020202020204" charset="0"/>
              <a:cs typeface="Trebuchet MS" panose="020B0603020202020204" charset="0"/>
            </a:endParaRPr>
          </a:p>
          <a:p>
            <a:r>
              <a:rPr lang="en-US" sz="1600" b="1">
                <a:solidFill>
                  <a:srgbClr val="C00000"/>
                </a:solidFill>
                <a:latin typeface="Trebuchet MS" panose="020B0603020202020204" charset="0"/>
                <a:cs typeface="Trebuchet MS" panose="020B0603020202020204" charset="0"/>
              </a:rPr>
              <a:t>&lt;ul&gt;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rPr>
              <a:t>&lt;li&gt;</a:t>
            </a:r>
            <a:r>
              <a:rPr lang="en-US" sz="1600" b="1">
                <a:latin typeface="Trebuchet MS" panose="020B0603020202020204" charset="0"/>
                <a:cs typeface="Trebuchet MS" panose="020B0603020202020204" charset="0"/>
              </a:rPr>
              <a:t> Apples </a:t>
            </a:r>
            <a:r>
              <a:rPr lang="en-US" sz="1600" b="1">
                <a:solidFill>
                  <a:srgbClr val="C00000"/>
                </a:solidFill>
                <a:latin typeface="Trebuchet MS" panose="020B0603020202020204" charset="0"/>
                <a:cs typeface="Trebuchet MS" panose="020B0603020202020204" charset="0"/>
              </a:rPr>
              <a:t>&lt;/li&gt;</a:t>
            </a:r>
            <a:endParaRPr lang="en-US" sz="1600" b="1">
              <a:latin typeface="Trebuchet MS" panose="020B0603020202020204" charset="0"/>
              <a:cs typeface="Trebuchet MS" panose="020B0603020202020204" charset="0"/>
            </a:endParaRPr>
          </a:p>
          <a:p>
            <a:pPr marL="0" indent="0">
              <a:buNone/>
            </a:pPr>
            <a:r>
              <a:rPr lang="en-US" sz="1600" b="1">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sym typeface="+mn-ea"/>
              </a:rPr>
              <a:t>&lt;li&gt;</a:t>
            </a:r>
            <a:r>
              <a:rPr lang="en-US" sz="1600" b="1">
                <a:latin typeface="Trebuchet MS" panose="020B0603020202020204" charset="0"/>
                <a:cs typeface="Trebuchet MS" panose="020B0603020202020204" charset="0"/>
                <a:sym typeface="+mn-ea"/>
              </a:rPr>
              <a:t> Oranges </a:t>
            </a:r>
            <a:r>
              <a:rPr lang="en-US" sz="1600" b="1">
                <a:solidFill>
                  <a:srgbClr val="C00000"/>
                </a:solidFill>
                <a:latin typeface="Trebuchet MS" panose="020B0603020202020204" charset="0"/>
                <a:cs typeface="Trebuchet MS" panose="020B0603020202020204" charset="0"/>
                <a:sym typeface="+mn-ea"/>
              </a:rPr>
              <a:t>&lt;/li&gt;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sym typeface="+mn-ea"/>
              </a:rPr>
              <a:t>&lt;li&gt;</a:t>
            </a:r>
            <a:r>
              <a:rPr lang="en-US" sz="1600" b="1">
                <a:latin typeface="Trebuchet MS" panose="020B0603020202020204" charset="0"/>
                <a:cs typeface="Trebuchet MS" panose="020B0603020202020204" charset="0"/>
                <a:sym typeface="+mn-ea"/>
              </a:rPr>
              <a:t> Grapes </a:t>
            </a:r>
            <a:r>
              <a:rPr lang="en-US" sz="1600" b="1">
                <a:solidFill>
                  <a:srgbClr val="C00000"/>
                </a:solidFill>
                <a:latin typeface="Trebuchet MS" panose="020B0603020202020204" charset="0"/>
                <a:cs typeface="Trebuchet MS" panose="020B0603020202020204" charset="0"/>
                <a:sym typeface="+mn-ea"/>
              </a:rPr>
              <a:t>&lt;/li&gt;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&lt;/ul&gt;</a:t>
            </a:r>
            <a:endParaRPr lang="en-US" sz="2400" b="1">
              <a:latin typeface="Trebuchet MS" panose="020B0603020202020204" charset="0"/>
              <a:cs typeface="Trebuchet MS" panose="020B0603020202020204" charset="0"/>
              <a:sym typeface="+mn-ea"/>
            </a:endParaRPr>
          </a:p>
          <a:p>
            <a:pPr marL="0" indent="0">
              <a:buNone/>
            </a:pPr>
            <a:endParaRPr lang="en-US" sz="2400">
              <a:sym typeface="+mn-ea"/>
            </a:endParaRPr>
          </a:p>
          <a:p>
            <a:pPr marL="0" indent="0">
              <a:buNone/>
            </a:pPr>
            <a:r>
              <a:rPr lang="en-US" sz="2000">
                <a:latin typeface="Arial Rounded MT Bold" panose="020F0704030504030204" charset="0"/>
                <a:cs typeface="Arial Rounded MT Bold" panose="020F0704030504030204" charset="0"/>
                <a:sym typeface="+mn-ea"/>
              </a:rPr>
              <a:t>OUTPUT:</a:t>
            </a:r>
            <a:r>
              <a:rPr lang="en-US" sz="2400">
                <a:sym typeface="+mn-ea"/>
              </a:rPr>
              <a:t> </a:t>
            </a:r>
            <a:endParaRPr lang="en-US" sz="2400">
              <a:sym typeface="+mn-ea"/>
            </a:endParaRPr>
          </a:p>
          <a:p>
            <a:pPr marL="0" indent="0">
              <a:buNone/>
            </a:pPr>
            <a:r>
              <a:rPr lang="en-US" sz="1800">
                <a:latin typeface="Arial Rounded MT Bold" panose="020F0704030504030204" charset="0"/>
                <a:cs typeface="Arial Rounded MT Bold" panose="020F0704030504030204" charset="0"/>
                <a:sym typeface="+mn-ea"/>
              </a:rPr>
              <a:t>Fruits</a:t>
            </a:r>
            <a:endParaRPr lang="en-US" sz="1800">
              <a:latin typeface="Arial Rounded MT Bold" panose="020F0704030504030204" charset="0"/>
              <a:cs typeface="Arial Rounded MT Bold" panose="020F0704030504030204" charset="0"/>
              <a:sym typeface="+mn-ea"/>
            </a:endParaRPr>
          </a:p>
          <a:p>
            <a:pPr>
              <a:buFont typeface="Arial" panose="020B0604020202020204" pitchFamily="34" charset="0"/>
              <a:buChar char="•"/>
            </a:pPr>
            <a:r>
              <a:rPr lang="en-US" sz="1800">
                <a:latin typeface="Arial Rounded MT Bold" panose="020F0704030504030204" charset="0"/>
                <a:cs typeface="Arial Rounded MT Bold" panose="020F0704030504030204" charset="0"/>
                <a:sym typeface="+mn-ea"/>
              </a:rPr>
              <a:t>      Apples</a:t>
            </a:r>
            <a:endParaRPr lang="en-US" sz="1800">
              <a:latin typeface="Arial Rounded MT Bold" panose="020F0704030504030204" charset="0"/>
              <a:cs typeface="Arial Rounded MT Bold" panose="020F0704030504030204" charset="0"/>
              <a:sym typeface="+mn-ea"/>
            </a:endParaRPr>
          </a:p>
          <a:p>
            <a:pPr>
              <a:buFont typeface="Arial" panose="020B0604020202020204" pitchFamily="34" charset="0"/>
              <a:buChar char="•"/>
            </a:pPr>
            <a:r>
              <a:rPr lang="en-US" sz="1800">
                <a:latin typeface="Arial Rounded MT Bold" panose="020F0704030504030204" charset="0"/>
                <a:cs typeface="Arial Rounded MT Bold" panose="020F0704030504030204" charset="0"/>
                <a:sym typeface="+mn-ea"/>
              </a:rPr>
              <a:t>      Oranges</a:t>
            </a:r>
            <a:endParaRPr lang="en-US" sz="1800">
              <a:latin typeface="Arial Rounded MT Bold" panose="020F0704030504030204" charset="0"/>
              <a:cs typeface="Arial Rounded MT Bold" panose="020F0704030504030204" charset="0"/>
              <a:sym typeface="+mn-ea"/>
            </a:endParaRPr>
          </a:p>
          <a:p>
            <a:pPr>
              <a:buFont typeface="Arial" panose="020B0604020202020204" pitchFamily="34" charset="0"/>
              <a:buChar char="•"/>
            </a:pPr>
            <a:r>
              <a:rPr lang="en-US" sz="1800">
                <a:latin typeface="Arial Rounded MT Bold" panose="020F0704030504030204" charset="0"/>
                <a:cs typeface="Arial Rounded MT Bold" panose="020F0704030504030204" charset="0"/>
                <a:sym typeface="+mn-ea"/>
              </a:rPr>
              <a:t>      Grapes</a:t>
            </a:r>
            <a:endParaRPr lang="en-US" sz="1800">
              <a:latin typeface="Arial Rounded MT Bold" panose="020F0704030504030204" charset="0"/>
              <a:cs typeface="Arial Rounded MT Bold" panose="020F0704030504030204" charset="0"/>
            </a:endParaRPr>
          </a:p>
          <a:p>
            <a:pPr>
              <a:buNone/>
            </a:pPr>
            <a:endParaRPr lang="en-US" sz="1800">
              <a:latin typeface="Arial Rounded MT Bold" panose="020F0704030504030204" charset="0"/>
              <a:cs typeface="Arial Rounded MT Bold" panose="020F0704030504030204" charset="0"/>
            </a:endParaRPr>
          </a:p>
        </p:txBody>
      </p:sp>
      <p:sp>
        <p:nvSpPr>
          <p:cNvPr id="4" name="Content Placeholder 3"/>
          <p:cNvSpPr>
            <a:spLocks noGrp="1"/>
          </p:cNvSpPr>
          <p:nvPr>
            <p:ph sz="half" idx="2"/>
          </p:nvPr>
        </p:nvSpPr>
        <p:spPr>
          <a:xfrm>
            <a:off x="6197600" y="1374775"/>
            <a:ext cx="5384800" cy="4752975"/>
          </a:xfrm>
        </p:spPr>
        <p:txBody>
          <a:bodyPr/>
          <a:p>
            <a:r>
              <a:rPr lang="en-US" sz="2400">
                <a:latin typeface="Arial Rounded MT Bold" panose="020F0704030504030204" charset="0"/>
                <a:cs typeface="Arial Rounded MT Bold" panose="020F0704030504030204" charset="0"/>
                <a:sym typeface="+mn-ea"/>
              </a:rPr>
              <a:t>ORDERED LIST</a:t>
            </a:r>
            <a:r>
              <a:rPr lang="en-US" sz="2400">
                <a:sym typeface="+mn-ea"/>
              </a:rPr>
              <a:t>: </a:t>
            </a:r>
            <a:r>
              <a:rPr lang="en-US" sz="2400" i="1" dirty="0">
                <a:solidFill>
                  <a:srgbClr val="0070C0"/>
                </a:solidFill>
                <a:latin typeface="Trebuchet MS" panose="020B0603020202020204" charset="0"/>
                <a:cs typeface="Trebuchet MS" panose="020B0603020202020204" charset="0"/>
                <a:sym typeface="+mn-ea"/>
              </a:rPr>
              <a:t>for example</a:t>
            </a:r>
            <a:r>
              <a:rPr lang="en-US" sz="2400" b="1" i="1" dirty="0">
                <a:solidFill>
                  <a:srgbClr val="0070C0"/>
                </a:solidFill>
                <a:latin typeface="Trebuchet MS" panose="020B0603020202020204" charset="0"/>
                <a:cs typeface="Trebuchet MS" panose="020B0603020202020204" charset="0"/>
                <a:sym typeface="+mn-ea"/>
              </a:rPr>
              <a:t>,</a:t>
            </a:r>
            <a:endParaRPr lang="en-US" sz="2400" b="1" i="1" dirty="0">
              <a:solidFill>
                <a:srgbClr val="0070C0"/>
              </a:solidFill>
              <a:latin typeface="Trebuchet MS" panose="020B0603020202020204" charset="0"/>
              <a:cs typeface="Trebuchet MS" panose="020B0603020202020204" charset="0"/>
              <a:sym typeface="+mn-ea"/>
            </a:endParaRPr>
          </a:p>
          <a:p>
            <a:r>
              <a:rPr lang="en-US" sz="1600" b="1">
                <a:solidFill>
                  <a:srgbClr val="C00000"/>
                </a:solidFill>
                <a:latin typeface="Trebuchet MS" panose="020B0603020202020204" charset="0"/>
                <a:cs typeface="Trebuchet MS" panose="020B0603020202020204" charset="0"/>
                <a:sym typeface="+mn-ea"/>
              </a:rPr>
              <a:t>&lt;p&gt;</a:t>
            </a:r>
            <a:r>
              <a:rPr lang="en-US" sz="1600" b="1">
                <a:latin typeface="Trebuchet MS" panose="020B0603020202020204" charset="0"/>
                <a:cs typeface="Trebuchet MS" panose="020B0603020202020204" charset="0"/>
                <a:sym typeface="+mn-ea"/>
              </a:rPr>
              <a:t> Fruits </a:t>
            </a:r>
            <a:r>
              <a:rPr lang="en-US" sz="1600" b="1">
                <a:solidFill>
                  <a:srgbClr val="C00000"/>
                </a:solidFill>
                <a:latin typeface="Trebuchet MS" panose="020B0603020202020204" charset="0"/>
                <a:cs typeface="Trebuchet MS" panose="020B0603020202020204" charset="0"/>
                <a:sym typeface="+mn-ea"/>
              </a:rPr>
              <a:t>&lt;/p&gt;</a:t>
            </a:r>
            <a:endParaRPr lang="en-US" sz="1600" b="1">
              <a:latin typeface="Trebuchet MS" panose="020B0603020202020204" charset="0"/>
              <a:cs typeface="Trebuchet MS" panose="020B0603020202020204" charset="0"/>
            </a:endParaRPr>
          </a:p>
          <a:p>
            <a:r>
              <a:rPr lang="en-US" sz="1600" b="1">
                <a:solidFill>
                  <a:srgbClr val="C00000"/>
                </a:solidFill>
                <a:latin typeface="Trebuchet MS" panose="020B0603020202020204" charset="0"/>
                <a:cs typeface="Trebuchet MS" panose="020B0603020202020204" charset="0"/>
                <a:sym typeface="+mn-ea"/>
              </a:rPr>
              <a:t>&lt;ol&gt;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&lt;li&gt;</a:t>
            </a:r>
            <a:r>
              <a:rPr lang="en-US" sz="1600" b="1">
                <a:latin typeface="Trebuchet MS" panose="020B0603020202020204" charset="0"/>
                <a:cs typeface="Trebuchet MS" panose="020B0603020202020204" charset="0"/>
                <a:sym typeface="+mn-ea"/>
              </a:rPr>
              <a:t> Apples </a:t>
            </a:r>
            <a:r>
              <a:rPr lang="en-US" sz="1600" b="1">
                <a:solidFill>
                  <a:srgbClr val="C00000"/>
                </a:solidFill>
                <a:latin typeface="Trebuchet MS" panose="020B0603020202020204" charset="0"/>
                <a:cs typeface="Trebuchet MS" panose="020B0603020202020204" charset="0"/>
                <a:sym typeface="+mn-ea"/>
              </a:rPr>
              <a:t>&lt;/li&gt;</a:t>
            </a:r>
            <a:endParaRPr lang="en-US" sz="1600" b="1">
              <a:latin typeface="Trebuchet MS" panose="020B0603020202020204" charset="0"/>
              <a:cs typeface="Trebuchet MS" panose="020B0603020202020204" charset="0"/>
            </a:endParaRPr>
          </a:p>
          <a:p>
            <a:pPr marL="0" indent="0">
              <a:buNone/>
            </a:pPr>
            <a:r>
              <a:rPr lang="en-US" sz="1600" b="1">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&lt;li&gt;</a:t>
            </a:r>
            <a:r>
              <a:rPr lang="en-US" sz="1600" b="1">
                <a:latin typeface="Trebuchet MS" panose="020B0603020202020204" charset="0"/>
                <a:cs typeface="Trebuchet MS" panose="020B0603020202020204" charset="0"/>
                <a:sym typeface="+mn-ea"/>
              </a:rPr>
              <a:t> Oranges </a:t>
            </a:r>
            <a:r>
              <a:rPr lang="en-US" sz="1600" b="1">
                <a:solidFill>
                  <a:srgbClr val="C00000"/>
                </a:solidFill>
                <a:latin typeface="Trebuchet MS" panose="020B0603020202020204" charset="0"/>
                <a:cs typeface="Trebuchet MS" panose="020B0603020202020204" charset="0"/>
                <a:sym typeface="+mn-ea"/>
              </a:rPr>
              <a:t>&lt;/li&gt;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&lt;li&gt;</a:t>
            </a:r>
            <a:r>
              <a:rPr lang="en-US" sz="1600" b="1">
                <a:latin typeface="Trebuchet MS" panose="020B0603020202020204" charset="0"/>
                <a:cs typeface="Trebuchet MS" panose="020B0603020202020204" charset="0"/>
                <a:sym typeface="+mn-ea"/>
              </a:rPr>
              <a:t> Grapes </a:t>
            </a:r>
            <a:r>
              <a:rPr lang="en-US" sz="1600" b="1">
                <a:solidFill>
                  <a:srgbClr val="C00000"/>
                </a:solidFill>
                <a:latin typeface="Trebuchet MS" panose="020B0603020202020204" charset="0"/>
                <a:cs typeface="Trebuchet MS" panose="020B0603020202020204" charset="0"/>
                <a:sym typeface="+mn-ea"/>
              </a:rPr>
              <a:t>&lt;/li&gt;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&lt;/ol&gt;</a:t>
            </a:r>
            <a:endParaRPr lang="en-US" sz="1600" b="1">
              <a:solidFill>
                <a:srgbClr val="C00000"/>
              </a:solidFill>
              <a:latin typeface="Trebuchet MS" panose="020B0603020202020204" charset="0"/>
              <a:cs typeface="Trebuchet MS" panose="020B0603020202020204" charset="0"/>
              <a:sym typeface="+mn-ea"/>
            </a:endParaRPr>
          </a:p>
          <a:p>
            <a:pPr marL="0" indent="0">
              <a:buNone/>
            </a:pPr>
            <a:endParaRPr lang="en-US" sz="1600" b="1">
              <a:latin typeface="Trebuchet MS" panose="020B0603020202020204" charset="0"/>
              <a:cs typeface="Trebuchet MS" panose="020B0603020202020204" charset="0"/>
            </a:endParaRPr>
          </a:p>
          <a:p>
            <a:pPr marL="0" indent="0">
              <a:buNone/>
            </a:pPr>
            <a:r>
              <a:rPr lang="en-US" sz="2000">
                <a:latin typeface="Arial Rounded MT Bold" panose="020F0704030504030204" charset="0"/>
                <a:cs typeface="Arial Rounded MT Bold" panose="020F0704030504030204" charset="0"/>
                <a:sym typeface="+mn-ea"/>
              </a:rPr>
              <a:t>OUTPUT: </a:t>
            </a:r>
            <a:endParaRPr lang="en-US" sz="2000">
              <a:latin typeface="Arial Rounded MT Bold" panose="020F0704030504030204" charset="0"/>
              <a:cs typeface="Arial Rounded MT Bold" panose="020F0704030504030204" charset="0"/>
              <a:sym typeface="+mn-ea"/>
            </a:endParaRPr>
          </a:p>
          <a:p>
            <a:pPr marL="0" indent="0">
              <a:buNone/>
            </a:pPr>
            <a:r>
              <a:rPr lang="en-US" sz="1800">
                <a:latin typeface="Arial Rounded MT Bold" panose="020F0704030504030204" charset="0"/>
                <a:cs typeface="Arial Rounded MT Bold" panose="020F0704030504030204" charset="0"/>
                <a:sym typeface="+mn-ea"/>
              </a:rPr>
              <a:t>Fruits</a:t>
            </a:r>
            <a:endParaRPr lang="en-US" sz="1800">
              <a:latin typeface="Arial Rounded MT Bold" panose="020F0704030504030204" charset="0"/>
              <a:cs typeface="Arial Rounded MT Bold" panose="020F0704030504030204" charset="0"/>
              <a:sym typeface="+mn-ea"/>
            </a:endParaRPr>
          </a:p>
          <a:p>
            <a:pPr marL="0" indent="0">
              <a:buFont typeface="Arial" panose="020B0604020202020204" pitchFamily="34" charset="0"/>
              <a:buNone/>
            </a:pPr>
            <a:r>
              <a:rPr lang="en-US" sz="1800">
                <a:latin typeface="Arial Rounded MT Bold" panose="020F0704030504030204" charset="0"/>
                <a:cs typeface="Arial Rounded MT Bold" panose="020F0704030504030204" charset="0"/>
                <a:sym typeface="+mn-ea"/>
              </a:rPr>
              <a:t>      1. Apples</a:t>
            </a:r>
            <a:endParaRPr lang="en-US" sz="1800">
              <a:latin typeface="Arial Rounded MT Bold" panose="020F0704030504030204" charset="0"/>
              <a:cs typeface="Arial Rounded MT Bold" panose="020F0704030504030204" charset="0"/>
              <a:sym typeface="+mn-ea"/>
            </a:endParaRPr>
          </a:p>
          <a:p>
            <a:pPr marL="0" indent="0">
              <a:buFont typeface="Arial" panose="020B0604020202020204" pitchFamily="34" charset="0"/>
              <a:buNone/>
            </a:pPr>
            <a:r>
              <a:rPr lang="en-US" sz="1800">
                <a:latin typeface="Arial Rounded MT Bold" panose="020F0704030504030204" charset="0"/>
                <a:cs typeface="Arial Rounded MT Bold" panose="020F0704030504030204" charset="0"/>
                <a:sym typeface="+mn-ea"/>
              </a:rPr>
              <a:t>      2. Oranges</a:t>
            </a:r>
            <a:endParaRPr lang="en-US" sz="1800">
              <a:latin typeface="Arial Rounded MT Bold" panose="020F0704030504030204" charset="0"/>
              <a:cs typeface="Arial Rounded MT Bold" panose="020F0704030504030204" charset="0"/>
              <a:sym typeface="+mn-ea"/>
            </a:endParaRPr>
          </a:p>
          <a:p>
            <a:pPr marL="0" indent="0">
              <a:buFont typeface="Arial" panose="020B0604020202020204" pitchFamily="34" charset="0"/>
              <a:buNone/>
            </a:pPr>
            <a:r>
              <a:rPr lang="en-US" sz="1800">
                <a:latin typeface="Arial Rounded MT Bold" panose="020F0704030504030204" charset="0"/>
                <a:cs typeface="Arial Rounded MT Bold" panose="020F0704030504030204" charset="0"/>
                <a:sym typeface="+mn-ea"/>
              </a:rPr>
              <a:t>      3. Grapes</a:t>
            </a:r>
            <a:endParaRPr lang="en-US" sz="1800">
              <a:latin typeface="Arial Rounded MT Bold" panose="020F0704030504030204" charset="0"/>
              <a:cs typeface="Arial Rounded MT Bold" panose="020F0704030504030204" charset="0"/>
            </a:endParaRPr>
          </a:p>
          <a:p>
            <a:pPr marL="0" indent="0">
              <a:buNone/>
            </a:pPr>
            <a:endParaRPr lang="en-US" sz="1800" b="1">
              <a:latin typeface="Arial Rounded MT Bold" panose="020F0704030504030204" charset="0"/>
              <a:cs typeface="Arial Rounded MT Bold" panose="020F07040305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474345"/>
          </a:xfrm>
        </p:spPr>
        <p:txBody>
          <a:bodyPr/>
          <a:p>
            <a:pPr algn="ctr"/>
            <a:r>
              <a:rPr lang="en-US" b="1">
                <a:latin typeface="Baskerville Old Face" panose="02020602080505020303" charset="0"/>
                <a:cs typeface="Baskerville Old Face" panose="02020602080505020303" charset="0"/>
              </a:rPr>
              <a:t>HTML TABLES</a:t>
            </a:r>
            <a:endParaRPr lang="en-US" b="1">
              <a:latin typeface="Baskerville Old Face" panose="02020602080505020303" charset="0"/>
              <a:cs typeface="Baskerville Old Face" panose="02020602080505020303" charset="0"/>
            </a:endParaRPr>
          </a:p>
        </p:txBody>
      </p:sp>
      <p:sp>
        <p:nvSpPr>
          <p:cNvPr id="3" name="Content Placeholder 2"/>
          <p:cNvSpPr>
            <a:spLocks noGrp="1"/>
          </p:cNvSpPr>
          <p:nvPr>
            <p:ph sz="half" idx="1"/>
          </p:nvPr>
        </p:nvSpPr>
        <p:spPr/>
        <p:txBody>
          <a:bodyPr/>
          <a:p>
            <a:r>
              <a:rPr lang="en-US" sz="2400">
                <a:latin typeface="Arial Rounded MT Bold" panose="020F0704030504030204" charset="0"/>
                <a:cs typeface="Arial Rounded MT Bold" panose="020F0704030504030204" charset="0"/>
              </a:rPr>
              <a:t>TABLE ELEMENTS:</a:t>
            </a:r>
            <a:endParaRPr lang="en-US" sz="2400">
              <a:latin typeface="Arial Rounded MT Bold" panose="020F0704030504030204" charset="0"/>
              <a:cs typeface="Arial Rounded MT Bold" panose="020F0704030504030204" charset="0"/>
            </a:endParaRPr>
          </a:p>
          <a:p>
            <a:r>
              <a:rPr lang="en-US" sz="2400">
                <a:solidFill>
                  <a:srgbClr val="C00000"/>
                </a:solidFill>
                <a:latin typeface="Arial Rounded MT Bold" panose="020F0704030504030204" charset="0"/>
                <a:cs typeface="Arial Rounded MT Bold" panose="020F0704030504030204" charset="0"/>
              </a:rPr>
              <a:t>&lt;thead&gt; :</a:t>
            </a:r>
            <a:r>
              <a:rPr lang="en-US" sz="2400">
                <a:latin typeface="Arial Rounded MT Bold" panose="020F0704030504030204" charset="0"/>
                <a:cs typeface="Arial Rounded MT Bold" panose="020F0704030504030204" charset="0"/>
              </a:rPr>
              <a:t> </a:t>
            </a:r>
            <a:r>
              <a:rPr lang="en-US" sz="2400">
                <a:solidFill>
                  <a:srgbClr val="7030A0"/>
                </a:solidFill>
                <a:latin typeface="Arial Rounded MT Bold" panose="020F0704030504030204" charset="0"/>
                <a:cs typeface="Arial Rounded MT Bold" panose="020F0704030504030204" charset="0"/>
              </a:rPr>
              <a:t>defines a table header</a:t>
            </a:r>
            <a:endParaRPr lang="en-US" sz="2400">
              <a:latin typeface="Arial Rounded MT Bold" panose="020F0704030504030204" charset="0"/>
              <a:cs typeface="Arial Rounded MT Bold" panose="020F0704030504030204" charset="0"/>
            </a:endParaRPr>
          </a:p>
          <a:p>
            <a:r>
              <a:rPr lang="en-US" sz="2400">
                <a:solidFill>
                  <a:srgbClr val="C00000"/>
                </a:solidFill>
                <a:latin typeface="Arial Rounded MT Bold" panose="020F0704030504030204" charset="0"/>
                <a:cs typeface="Arial Rounded MT Bold" panose="020F0704030504030204" charset="0"/>
                <a:sym typeface="+mn-ea"/>
              </a:rPr>
              <a:t>&lt;tbody&gt; :</a:t>
            </a:r>
            <a:r>
              <a:rPr lang="en-US" sz="2400">
                <a:latin typeface="Arial Rounded MT Bold" panose="020F0704030504030204" charset="0"/>
                <a:cs typeface="Arial Rounded MT Bold" panose="020F0704030504030204" charset="0"/>
                <a:sym typeface="+mn-ea"/>
              </a:rPr>
              <a:t> </a:t>
            </a:r>
            <a:r>
              <a:rPr lang="en-US" sz="2400">
                <a:solidFill>
                  <a:srgbClr val="7030A0"/>
                </a:solidFill>
                <a:latin typeface="Arial Rounded MT Bold" panose="020F0704030504030204" charset="0"/>
                <a:cs typeface="Arial Rounded MT Bold" panose="020F0704030504030204" charset="0"/>
                <a:sym typeface="+mn-ea"/>
              </a:rPr>
              <a:t>defines a table body</a:t>
            </a:r>
            <a:endParaRPr lang="en-US" sz="2400">
              <a:latin typeface="Arial Rounded MT Bold" panose="020F0704030504030204" charset="0"/>
              <a:cs typeface="Arial Rounded MT Bold" panose="020F0704030504030204" charset="0"/>
            </a:endParaRPr>
          </a:p>
          <a:p>
            <a:r>
              <a:rPr lang="en-US" sz="2400">
                <a:solidFill>
                  <a:srgbClr val="C00000"/>
                </a:solidFill>
                <a:latin typeface="Arial Rounded MT Bold" panose="020F0704030504030204" charset="0"/>
                <a:cs typeface="Arial Rounded MT Bold" panose="020F0704030504030204" charset="0"/>
                <a:sym typeface="+mn-ea"/>
              </a:rPr>
              <a:t>&lt;tfoot&gt; :</a:t>
            </a:r>
            <a:r>
              <a:rPr lang="en-US" sz="2400">
                <a:latin typeface="Arial Rounded MT Bold" panose="020F0704030504030204" charset="0"/>
                <a:cs typeface="Arial Rounded MT Bold" panose="020F0704030504030204" charset="0"/>
                <a:sym typeface="+mn-ea"/>
              </a:rPr>
              <a:t> </a:t>
            </a:r>
            <a:r>
              <a:rPr lang="en-US" sz="2400">
                <a:solidFill>
                  <a:srgbClr val="7030A0"/>
                </a:solidFill>
                <a:latin typeface="Arial Rounded MT Bold" panose="020F0704030504030204" charset="0"/>
                <a:cs typeface="Arial Rounded MT Bold" panose="020F0704030504030204" charset="0"/>
                <a:sym typeface="+mn-ea"/>
              </a:rPr>
              <a:t>defines a table footer</a:t>
            </a:r>
            <a:endParaRPr lang="en-US" sz="2400">
              <a:latin typeface="Arial Rounded MT Bold" panose="020F0704030504030204" charset="0"/>
              <a:cs typeface="Arial Rounded MT Bold" panose="020F0704030504030204" charset="0"/>
            </a:endParaRPr>
          </a:p>
          <a:p>
            <a:r>
              <a:rPr lang="en-US" sz="2400">
                <a:solidFill>
                  <a:srgbClr val="C00000"/>
                </a:solidFill>
                <a:latin typeface="Arial Rounded MT Bold" panose="020F0704030504030204" charset="0"/>
                <a:cs typeface="Arial Rounded MT Bold" panose="020F0704030504030204" charset="0"/>
                <a:sym typeface="+mn-ea"/>
              </a:rPr>
              <a:t>&lt;tr&gt; :</a:t>
            </a:r>
            <a:r>
              <a:rPr lang="en-US" sz="2400">
                <a:latin typeface="Arial Rounded MT Bold" panose="020F0704030504030204" charset="0"/>
                <a:cs typeface="Arial Rounded MT Bold" panose="020F0704030504030204" charset="0"/>
                <a:sym typeface="+mn-ea"/>
              </a:rPr>
              <a:t> </a:t>
            </a:r>
            <a:r>
              <a:rPr lang="en-US" sz="2400">
                <a:solidFill>
                  <a:srgbClr val="7030A0"/>
                </a:solidFill>
                <a:latin typeface="Arial Rounded MT Bold" panose="020F0704030504030204" charset="0"/>
                <a:cs typeface="Arial Rounded MT Bold" panose="020F0704030504030204" charset="0"/>
                <a:sym typeface="+mn-ea"/>
              </a:rPr>
              <a:t>defines a table row</a:t>
            </a:r>
            <a:endParaRPr lang="en-US" sz="2400">
              <a:latin typeface="Arial Rounded MT Bold" panose="020F0704030504030204" charset="0"/>
              <a:cs typeface="Arial Rounded MT Bold" panose="020F0704030504030204" charset="0"/>
              <a:sym typeface="+mn-ea"/>
            </a:endParaRPr>
          </a:p>
          <a:p>
            <a:r>
              <a:rPr lang="en-US" sz="2400">
                <a:highlight>
                  <a:srgbClr val="FFFF00"/>
                </a:highlight>
                <a:latin typeface="Arial Rounded MT Bold" panose="020F0704030504030204" charset="0"/>
                <a:cs typeface="Arial Rounded MT Bold" panose="020F0704030504030204" charset="0"/>
                <a:sym typeface="+mn-ea"/>
              </a:rPr>
              <a:t>colspan</a:t>
            </a:r>
            <a:r>
              <a:rPr lang="en-US" sz="2400">
                <a:latin typeface="Arial Rounded MT Bold" panose="020F0704030504030204" charset="0"/>
                <a:cs typeface="Arial Rounded MT Bold" panose="020F0704030504030204" charset="0"/>
                <a:sym typeface="+mn-ea"/>
              </a:rPr>
              <a:t> attribute : </a:t>
            </a:r>
            <a:r>
              <a:rPr lang="en-US" sz="2400">
                <a:solidFill>
                  <a:srgbClr val="7030A0"/>
                </a:solidFill>
                <a:latin typeface="Arial Rounded MT Bold" panose="020F0704030504030204" charset="0"/>
                <a:cs typeface="Arial Rounded MT Bold" panose="020F0704030504030204" charset="0"/>
                <a:sym typeface="+mn-ea"/>
              </a:rPr>
              <a:t>defines how many columns should a cell span</a:t>
            </a:r>
            <a:r>
              <a:rPr lang="en-US" sz="2400">
                <a:latin typeface="Arial Rounded MT Bold" panose="020F0704030504030204" charset="0"/>
                <a:cs typeface="Arial Rounded MT Bold" panose="020F0704030504030204" charset="0"/>
                <a:sym typeface="+mn-ea"/>
              </a:rPr>
              <a:t>.</a:t>
            </a:r>
            <a:endParaRPr lang="en-US" sz="2400">
              <a:latin typeface="Arial Rounded MT Bold" panose="020F0704030504030204" charset="0"/>
              <a:cs typeface="Arial Rounded MT Bold" panose="020F0704030504030204" charset="0"/>
              <a:sym typeface="+mn-ea"/>
            </a:endParaRPr>
          </a:p>
          <a:p>
            <a:r>
              <a:rPr lang="en-US" sz="2400">
                <a:solidFill>
                  <a:srgbClr val="C00000"/>
                </a:solidFill>
                <a:latin typeface="Arial Rounded MT Bold" panose="020F0704030504030204" charset="0"/>
                <a:cs typeface="Arial Rounded MT Bold" panose="020F0704030504030204" charset="0"/>
                <a:sym typeface="+mn-ea"/>
              </a:rPr>
              <a:t>&lt;th&gt; :</a:t>
            </a:r>
            <a:r>
              <a:rPr lang="en-US" sz="2400">
                <a:latin typeface="Arial Rounded MT Bold" panose="020F0704030504030204" charset="0"/>
                <a:cs typeface="Arial Rounded MT Bold" panose="020F0704030504030204" charset="0"/>
                <a:sym typeface="+mn-ea"/>
              </a:rPr>
              <a:t> </a:t>
            </a:r>
            <a:r>
              <a:rPr lang="en-US" sz="2400">
                <a:solidFill>
                  <a:srgbClr val="7030A0"/>
                </a:solidFill>
                <a:latin typeface="Arial Rounded MT Bold" panose="020F0704030504030204" charset="0"/>
                <a:cs typeface="Arial Rounded MT Bold" panose="020F0704030504030204" charset="0"/>
                <a:sym typeface="+mn-ea"/>
              </a:rPr>
              <a:t>defines a table heading</a:t>
            </a:r>
            <a:endParaRPr lang="en-US" sz="2400">
              <a:latin typeface="Arial Rounded MT Bold" panose="020F0704030504030204" charset="0"/>
              <a:cs typeface="Arial Rounded MT Bold" panose="020F0704030504030204" charset="0"/>
              <a:sym typeface="+mn-ea"/>
            </a:endParaRPr>
          </a:p>
          <a:p>
            <a:r>
              <a:rPr lang="en-US" sz="2400">
                <a:solidFill>
                  <a:srgbClr val="C00000"/>
                </a:solidFill>
                <a:latin typeface="Arial Rounded MT Bold" panose="020F0704030504030204" charset="0"/>
                <a:cs typeface="Arial Rounded MT Bold" panose="020F0704030504030204" charset="0"/>
                <a:sym typeface="+mn-ea"/>
              </a:rPr>
              <a:t>&lt;td&gt; :</a:t>
            </a:r>
            <a:r>
              <a:rPr lang="en-US" sz="2400">
                <a:latin typeface="Arial Rounded MT Bold" panose="020F0704030504030204" charset="0"/>
                <a:cs typeface="Arial Rounded MT Bold" panose="020F0704030504030204" charset="0"/>
                <a:sym typeface="+mn-ea"/>
              </a:rPr>
              <a:t> </a:t>
            </a:r>
            <a:r>
              <a:rPr lang="en-US" sz="2400">
                <a:solidFill>
                  <a:srgbClr val="7030A0"/>
                </a:solidFill>
                <a:latin typeface="Arial Rounded MT Bold" panose="020F0704030504030204" charset="0"/>
                <a:cs typeface="Arial Rounded MT Bold" panose="020F0704030504030204" charset="0"/>
                <a:sym typeface="+mn-ea"/>
              </a:rPr>
              <a:t>defines a table data/cell</a:t>
            </a:r>
            <a:endParaRPr lang="en-US" sz="2400">
              <a:latin typeface="Arial Rounded MT Bold" panose="020F0704030504030204" charset="0"/>
              <a:cs typeface="Arial Rounded MT Bold" panose="020F0704030504030204" charset="0"/>
              <a:sym typeface="+mn-ea"/>
            </a:endParaRPr>
          </a:p>
          <a:p>
            <a:r>
              <a:rPr lang="en-US" sz="2400">
                <a:highlight>
                  <a:srgbClr val="FFFF00"/>
                </a:highlight>
                <a:latin typeface="Arial Rounded MT Bold" panose="020F0704030504030204" charset="0"/>
                <a:cs typeface="Arial Rounded MT Bold" panose="020F0704030504030204" charset="0"/>
                <a:sym typeface="+mn-ea"/>
              </a:rPr>
              <a:t>rowpan</a:t>
            </a:r>
            <a:r>
              <a:rPr lang="en-US" sz="2400">
                <a:latin typeface="Arial Rounded MT Bold" panose="020F0704030504030204" charset="0"/>
                <a:cs typeface="Arial Rounded MT Bold" panose="020F0704030504030204" charset="0"/>
                <a:sym typeface="+mn-ea"/>
              </a:rPr>
              <a:t> attribute : </a:t>
            </a:r>
            <a:r>
              <a:rPr lang="en-US" sz="2400">
                <a:solidFill>
                  <a:srgbClr val="7030A0"/>
                </a:solidFill>
                <a:latin typeface="Arial Rounded MT Bold" panose="020F0704030504030204" charset="0"/>
                <a:cs typeface="Arial Rounded MT Bold" panose="020F0704030504030204" charset="0"/>
                <a:sym typeface="+mn-ea"/>
              </a:rPr>
              <a:t>defines how many rows should a cell span.</a:t>
            </a:r>
            <a:endParaRPr lang="en-US" sz="2400">
              <a:solidFill>
                <a:srgbClr val="7030A0"/>
              </a:solidFill>
              <a:latin typeface="Arial Rounded MT Bold" panose="020F0704030504030204" charset="0"/>
              <a:cs typeface="Arial Rounded MT Bold" panose="020F0704030504030204" charset="0"/>
              <a:sym typeface="+mn-ea"/>
            </a:endParaRPr>
          </a:p>
          <a:p>
            <a:endParaRPr lang="en-US" sz="2400">
              <a:latin typeface="Arial Rounded MT Bold" panose="020F0704030504030204" charset="0"/>
              <a:cs typeface="Arial Rounded MT Bold" panose="020F0704030504030204" charset="0"/>
            </a:endParaRPr>
          </a:p>
          <a:p>
            <a:endParaRPr lang="en-US" sz="2400">
              <a:latin typeface="Arial Rounded MT Bold" panose="020F0704030504030204" charset="0"/>
              <a:cs typeface="Arial Rounded MT Bold" panose="020F0704030504030204" charset="0"/>
            </a:endParaRPr>
          </a:p>
          <a:p>
            <a:endParaRPr lang="en-US" sz="2400">
              <a:latin typeface="Arial Rounded MT Bold" panose="020F0704030504030204" charset="0"/>
              <a:cs typeface="Arial Rounded MT Bold" panose="020F0704030504030204" charset="0"/>
            </a:endParaRPr>
          </a:p>
        </p:txBody>
      </p:sp>
      <p:sp>
        <p:nvSpPr>
          <p:cNvPr id="4" name="Content Placeholder 3"/>
          <p:cNvSpPr>
            <a:spLocks noGrp="1"/>
          </p:cNvSpPr>
          <p:nvPr>
            <p:ph sz="half" idx="2"/>
          </p:nvPr>
        </p:nvSpPr>
        <p:spPr>
          <a:xfrm>
            <a:off x="6197600" y="664845"/>
            <a:ext cx="5384800" cy="6193155"/>
          </a:xfrm>
        </p:spPr>
        <p:txBody>
          <a:bodyPr/>
          <a:p>
            <a:r>
              <a:rPr lang="en-US" sz="1600" b="1" i="1">
                <a:solidFill>
                  <a:srgbClr val="0070C0"/>
                </a:solidFill>
                <a:latin typeface="Trebuchet MS" panose="020B0603020202020204" charset="0"/>
                <a:cs typeface="Trebuchet MS" panose="020B0603020202020204" charset="0"/>
              </a:rPr>
              <a:t>for example,</a:t>
            </a:r>
            <a:endParaRPr lang="en-US" sz="1600" b="1" i="1">
              <a:solidFill>
                <a:srgbClr val="0070C0"/>
              </a:solidFill>
              <a:latin typeface="Trebuchet MS" panose="020B0603020202020204" charset="0"/>
              <a:cs typeface="Trebuchet MS" panose="020B0603020202020204" charset="0"/>
            </a:endParaRPr>
          </a:p>
          <a:p>
            <a:r>
              <a:rPr lang="en-US" sz="1600" b="1">
                <a:solidFill>
                  <a:srgbClr val="C00000"/>
                </a:solidFill>
                <a:latin typeface="Trebuchet MS" panose="020B0603020202020204" charset="0"/>
                <a:cs typeface="Trebuchet MS" panose="020B0603020202020204" charset="0"/>
              </a:rPr>
              <a:t>&lt;table&gt;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solidFill>
                  <a:srgbClr val="0070C0"/>
                </a:solidFill>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rPr>
              <a:t>&lt;thead&gt;</a:t>
            </a:r>
            <a:endParaRPr lang="en-US" sz="1600" b="1">
              <a:solidFill>
                <a:srgbClr val="0070C0"/>
              </a:solidFill>
              <a:latin typeface="Trebuchet MS" panose="020B0603020202020204" charset="0"/>
              <a:cs typeface="Trebuchet MS" panose="020B0603020202020204" charset="0"/>
            </a:endParaRPr>
          </a:p>
          <a:p>
            <a:pPr marL="0" indent="0">
              <a:buNone/>
            </a:pPr>
            <a:r>
              <a:rPr lang="en-US" sz="1600" b="1">
                <a:solidFill>
                  <a:srgbClr val="0070C0"/>
                </a:solidFill>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rPr>
              <a:t>&lt;tr&gt;</a:t>
            </a:r>
            <a:endParaRPr lang="en-US" sz="1600" b="1">
              <a:solidFill>
                <a:srgbClr val="0070C0"/>
              </a:solidFill>
              <a:latin typeface="Trebuchet MS" panose="020B0603020202020204" charset="0"/>
              <a:cs typeface="Trebuchet MS" panose="020B0603020202020204" charset="0"/>
            </a:endParaRPr>
          </a:p>
          <a:p>
            <a:pPr marL="0" indent="0">
              <a:buNone/>
            </a:pPr>
            <a:r>
              <a:rPr lang="en-US" sz="1600" b="1">
                <a:solidFill>
                  <a:srgbClr val="0070C0"/>
                </a:solidFill>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rPr>
              <a:t>&lt;th&gt;</a:t>
            </a:r>
            <a:r>
              <a:rPr lang="en-US" sz="1600" b="1">
                <a:solidFill>
                  <a:srgbClr val="0070C0"/>
                </a:solidFill>
                <a:latin typeface="Trebuchet MS" panose="020B0603020202020204" charset="0"/>
                <a:cs typeface="Trebuchet MS" panose="020B0603020202020204" charset="0"/>
              </a:rPr>
              <a:t> First Name </a:t>
            </a:r>
            <a:r>
              <a:rPr lang="en-US" sz="1600" b="1">
                <a:solidFill>
                  <a:srgbClr val="C00000"/>
                </a:solidFill>
                <a:latin typeface="Trebuchet MS" panose="020B0603020202020204" charset="0"/>
                <a:cs typeface="Trebuchet MS" panose="020B0603020202020204" charset="0"/>
              </a:rPr>
              <a:t>&lt;/th&gt;</a:t>
            </a:r>
            <a:endParaRPr lang="en-US" sz="1600" b="1">
              <a:solidFill>
                <a:srgbClr val="0070C0"/>
              </a:solidFill>
              <a:latin typeface="Trebuchet MS" panose="020B0603020202020204" charset="0"/>
              <a:cs typeface="Trebuchet MS" panose="020B0603020202020204" charset="0"/>
            </a:endParaRPr>
          </a:p>
          <a:p>
            <a:pPr marL="0" indent="0">
              <a:buNone/>
            </a:pPr>
            <a:r>
              <a:rPr lang="en-US" sz="1600" b="1">
                <a:solidFill>
                  <a:srgbClr val="0070C0"/>
                </a:solidFill>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sym typeface="+mn-ea"/>
              </a:rPr>
              <a:t>&lt;th&gt;</a:t>
            </a:r>
            <a:r>
              <a:rPr lang="en-US" sz="1600" b="1">
                <a:solidFill>
                  <a:srgbClr val="0070C0"/>
                </a:solidFill>
                <a:latin typeface="Trebuchet MS" panose="020B0603020202020204" charset="0"/>
                <a:cs typeface="Trebuchet MS" panose="020B0603020202020204" charset="0"/>
                <a:sym typeface="+mn-ea"/>
              </a:rPr>
              <a:t> Last Name </a:t>
            </a:r>
            <a:r>
              <a:rPr lang="en-US" sz="1600" b="1">
                <a:solidFill>
                  <a:srgbClr val="C00000"/>
                </a:solidFill>
                <a:latin typeface="Trebuchet MS" panose="020B0603020202020204" charset="0"/>
                <a:cs typeface="Trebuchet MS" panose="020B0603020202020204" charset="0"/>
                <a:sym typeface="+mn-ea"/>
              </a:rPr>
              <a:t>&lt;/th&gt;</a:t>
            </a:r>
            <a:endParaRPr lang="en-US" sz="1600" b="1">
              <a:solidFill>
                <a:srgbClr val="0070C0"/>
              </a:solidFill>
              <a:latin typeface="Trebuchet MS" panose="020B0603020202020204" charset="0"/>
              <a:cs typeface="Trebuchet MS" panose="020B0603020202020204" charset="0"/>
              <a:sym typeface="+mn-ea"/>
            </a:endParaRPr>
          </a:p>
          <a:p>
            <a:pPr marL="0" indent="0">
              <a:buNone/>
            </a:pPr>
            <a:r>
              <a:rPr lang="en-US" sz="1600" b="1">
                <a:solidFill>
                  <a:srgbClr val="0070C0"/>
                </a:solidFill>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 &lt;/tr&gt;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&lt;/thead&gt;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&lt;tbody&gt;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&lt;tr&gt;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solidFill>
                  <a:srgbClr val="0070C0"/>
                </a:solidFill>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&lt;td&gt; </a:t>
            </a:r>
            <a:r>
              <a:rPr lang="en-US" sz="1600" b="1">
                <a:solidFill>
                  <a:srgbClr val="0070C0"/>
                </a:solidFill>
                <a:latin typeface="Trebuchet MS" panose="020B0603020202020204" charset="0"/>
                <a:cs typeface="Trebuchet MS" panose="020B0603020202020204" charset="0"/>
                <a:sym typeface="+mn-ea"/>
              </a:rPr>
              <a:t>Juan </a:t>
            </a:r>
            <a:r>
              <a:rPr lang="en-US" sz="1600" b="1">
                <a:solidFill>
                  <a:srgbClr val="C00000"/>
                </a:solidFill>
                <a:latin typeface="Trebuchet MS" panose="020B0603020202020204" charset="0"/>
                <a:cs typeface="Trebuchet MS" panose="020B0603020202020204" charset="0"/>
                <a:sym typeface="+mn-ea"/>
              </a:rPr>
              <a:t>&lt;/th&gt;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solidFill>
                  <a:srgbClr val="C00000"/>
                </a:solidFill>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&lt;th&gt;</a:t>
            </a:r>
            <a:r>
              <a:rPr lang="en-US" sz="1600" b="1">
                <a:solidFill>
                  <a:srgbClr val="0070C0"/>
                </a:solidFill>
                <a:latin typeface="Trebuchet MS" panose="020B0603020202020204" charset="0"/>
                <a:cs typeface="Trebuchet MS" panose="020B0603020202020204" charset="0"/>
                <a:sym typeface="+mn-ea"/>
              </a:rPr>
              <a:t> Doe </a:t>
            </a:r>
            <a:r>
              <a:rPr lang="en-US" sz="1600" b="1">
                <a:solidFill>
                  <a:srgbClr val="C00000"/>
                </a:solidFill>
                <a:latin typeface="Trebuchet MS" panose="020B0603020202020204" charset="0"/>
                <a:cs typeface="Trebuchet MS" panose="020B0603020202020204" charset="0"/>
                <a:sym typeface="+mn-ea"/>
              </a:rPr>
              <a:t>&lt;/th&gt;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&lt;/tr&gt;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&lt;/tbody&gt;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&lt;tfoot&gt;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&lt;tr&gt;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solidFill>
                  <a:srgbClr val="0070C0"/>
                </a:solidFill>
                <a:latin typeface="Trebuchet MS" panose="020B0603020202020204" charset="0"/>
                <a:cs typeface="Trebuchet MS" panose="020B0603020202020204" charset="0"/>
                <a:sym typeface="+mn-ea"/>
              </a:rPr>
              <a:t>                </a:t>
            </a:r>
            <a:r>
              <a:rPr lang="en-US" sz="1600" b="1">
                <a:solidFill>
                  <a:srgbClr val="C00000"/>
                </a:solidFill>
                <a:latin typeface="Trebuchet MS" panose="020B0603020202020204" charset="0"/>
                <a:cs typeface="Trebuchet MS" panose="020B0603020202020204" charset="0"/>
                <a:sym typeface="+mn-ea"/>
              </a:rPr>
              <a:t>&lt;td&gt; </a:t>
            </a:r>
            <a:r>
              <a:rPr lang="en-US" sz="1600" b="1">
                <a:solidFill>
                  <a:srgbClr val="0070C0"/>
                </a:solidFill>
                <a:latin typeface="Trebuchet MS" panose="020B0603020202020204" charset="0"/>
                <a:cs typeface="Trebuchet MS" panose="020B0603020202020204" charset="0"/>
                <a:sym typeface="+mn-ea"/>
              </a:rPr>
              <a:t>footer</a:t>
            </a:r>
            <a:r>
              <a:rPr lang="en-US" sz="1600" b="1">
                <a:solidFill>
                  <a:srgbClr val="C00000"/>
                </a:solidFill>
                <a:latin typeface="Trebuchet MS" panose="020B0603020202020204" charset="0"/>
                <a:cs typeface="Trebuchet MS" panose="020B0603020202020204" charset="0"/>
                <a:sym typeface="+mn-ea"/>
              </a:rPr>
              <a:t>&lt;/th&gt;</a:t>
            </a:r>
            <a:endParaRPr lang="en-US" sz="1600" b="1">
              <a:solidFill>
                <a:srgbClr val="C00000"/>
              </a:solidFill>
              <a:latin typeface="Trebuchet MS" panose="020B0603020202020204" charset="0"/>
              <a:cs typeface="Trebuchet MS" panose="020B0603020202020204" charset="0"/>
            </a:endParaRPr>
          </a:p>
          <a:p>
            <a:pPr marL="0" indent="0">
              <a:buNone/>
            </a:pPr>
            <a:r>
              <a:rPr lang="en-US" sz="1600" b="1">
                <a:solidFill>
                  <a:srgbClr val="C00000"/>
                </a:solidFill>
                <a:latin typeface="Trebuchet MS" panose="020B0603020202020204" charset="0"/>
                <a:cs typeface="Trebuchet MS" panose="020B0603020202020204" charset="0"/>
                <a:sym typeface="+mn-ea"/>
              </a:rPr>
              <a:t>                &lt;th&gt; </a:t>
            </a:r>
            <a:r>
              <a:rPr lang="en-US" sz="1600" b="1">
                <a:solidFill>
                  <a:srgbClr val="0070C0"/>
                </a:solidFill>
                <a:latin typeface="Trebuchet MS" panose="020B0603020202020204" charset="0"/>
                <a:cs typeface="Trebuchet MS" panose="020B0603020202020204" charset="0"/>
                <a:sym typeface="+mn-ea"/>
              </a:rPr>
              <a:t>footer</a:t>
            </a:r>
            <a:r>
              <a:rPr lang="en-US" sz="1600" b="1">
                <a:solidFill>
                  <a:srgbClr val="C00000"/>
                </a:solidFill>
                <a:latin typeface="Trebuchet MS" panose="020B0603020202020204" charset="0"/>
                <a:cs typeface="Trebuchet MS" panose="020B0603020202020204" charset="0"/>
                <a:sym typeface="+mn-ea"/>
              </a:rPr>
              <a:t>&lt;/th&gt;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&lt;/tr&gt;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a:solidFill>
                  <a:srgbClr val="C00000"/>
                </a:solidFill>
                <a:latin typeface="Trebuchet MS" panose="020B0603020202020204" charset="0"/>
                <a:cs typeface="Trebuchet MS" panose="020B0603020202020204" charset="0"/>
                <a:sym typeface="+mn-ea"/>
              </a:rPr>
              <a:t>        &lt;/tfoot&gt;</a:t>
            </a:r>
            <a:endParaRPr lang="en-US" sz="1600" b="1">
              <a:solidFill>
                <a:srgbClr val="C00000"/>
              </a:solidFill>
              <a:latin typeface="Trebuchet MS" panose="020B0603020202020204" charset="0"/>
              <a:cs typeface="Trebuchet MS" panose="020B0603020202020204" charset="0"/>
              <a:sym typeface="+mn-ea"/>
            </a:endParaRPr>
          </a:p>
          <a:p>
            <a:pPr marL="0" indent="0">
              <a:buNone/>
            </a:pPr>
            <a:r>
              <a:rPr lang="en-US" sz="1600" b="1" i="1">
                <a:solidFill>
                  <a:srgbClr val="C00000"/>
                </a:solidFill>
                <a:latin typeface="Trebuchet MS" panose="020B0603020202020204" charset="0"/>
                <a:cs typeface="Trebuchet MS" panose="020B0603020202020204" charset="0"/>
              </a:rPr>
              <a:t>    </a:t>
            </a:r>
            <a:r>
              <a:rPr lang="en-US" sz="1600" b="1">
                <a:solidFill>
                  <a:srgbClr val="C00000"/>
                </a:solidFill>
                <a:latin typeface="Trebuchet MS" panose="020B0603020202020204" charset="0"/>
                <a:cs typeface="Trebuchet MS" panose="020B0603020202020204" charset="0"/>
                <a:sym typeface="+mn-ea"/>
              </a:rPr>
              <a:t>&lt;/table&gt;</a:t>
            </a:r>
            <a:endParaRPr lang="en-US" sz="1600" b="1">
              <a:solidFill>
                <a:srgbClr val="C00000"/>
              </a:solidFill>
              <a:latin typeface="Trebuchet MS" panose="020B0603020202020204" charset="0"/>
              <a:cs typeface="Trebuchet MS" panose="020B0603020202020204" charset="0"/>
            </a:endParaRPr>
          </a:p>
          <a:p>
            <a:pPr marL="0" indent="0">
              <a:buNone/>
            </a:pPr>
            <a:endParaRPr lang="en-US" sz="1600" b="1" i="1">
              <a:solidFill>
                <a:srgbClr val="0070C0"/>
              </a:solidFill>
              <a:latin typeface="Trebuchet MS" panose="020B0603020202020204" charset="0"/>
              <a:cs typeface="Trebuchet MS" panose="020B0603020202020204" charset="0"/>
            </a:endParaRPr>
          </a:p>
          <a:p>
            <a:pPr marL="0" indent="0">
              <a:buNone/>
            </a:pPr>
            <a:endParaRPr lang="en-US" sz="2400" b="1" i="1">
              <a:solidFill>
                <a:srgbClr val="0070C0"/>
              </a:solidFill>
              <a:latin typeface="Trebuchet MS" panose="020B0603020202020204" charset="0"/>
              <a:cs typeface="Trebuchet MS" panose="020B0603020202020204" charset="0"/>
            </a:endParaRPr>
          </a:p>
          <a:p>
            <a:pPr marL="0" indent="0">
              <a:buNone/>
            </a:pPr>
            <a:endParaRPr lang="en-US" sz="2400" b="1" i="1">
              <a:solidFill>
                <a:srgbClr val="0070C0"/>
              </a:solidFill>
              <a:latin typeface="Trebuchet MS" panose="020B0603020202020204" charset="0"/>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588645"/>
          </a:xfrm>
        </p:spPr>
        <p:txBody>
          <a:bodyPr/>
          <a:p>
            <a:pPr algn="ctr"/>
            <a:br>
              <a:rPr lang="en-US" b="1">
                <a:latin typeface="Baskerville Old Face" panose="02020602080505020303" charset="0"/>
                <a:cs typeface="Baskerville Old Face" panose="02020602080505020303" charset="0"/>
                <a:sym typeface="+mn-ea"/>
              </a:rPr>
            </a:br>
            <a:r>
              <a:rPr lang="en-US" b="1">
                <a:latin typeface="Baskerville Old Face" panose="02020602080505020303" charset="0"/>
                <a:cs typeface="Baskerville Old Face" panose="02020602080505020303" charset="0"/>
                <a:sym typeface="+mn-ea"/>
              </a:rPr>
              <a:t>HTML FORMS</a:t>
            </a:r>
            <a:br>
              <a:rPr lang="en-US" b="1">
                <a:latin typeface="Baskerville Old Face" panose="02020602080505020303" charset="0"/>
                <a:cs typeface="Baskerville Old Face" panose="02020602080505020303" charset="0"/>
              </a:rPr>
            </a:br>
            <a:endParaRPr lang="en-US"/>
          </a:p>
        </p:txBody>
      </p:sp>
      <p:sp>
        <p:nvSpPr>
          <p:cNvPr id="3" name="Content Placeholder 2"/>
          <p:cNvSpPr>
            <a:spLocks noGrp="1"/>
          </p:cNvSpPr>
          <p:nvPr>
            <p:ph sz="half" idx="1"/>
          </p:nvPr>
        </p:nvSpPr>
        <p:spPr>
          <a:xfrm>
            <a:off x="609600" y="588645"/>
            <a:ext cx="5384800" cy="6269355"/>
          </a:xfrm>
        </p:spPr>
        <p:txBody>
          <a:bodyPr/>
          <a:p>
            <a:r>
              <a:rPr lang="en-US" sz="2400">
                <a:latin typeface="Arial Rounded MT Bold" panose="020F0704030504030204" charset="0"/>
                <a:cs typeface="Arial Rounded MT Bold" panose="020F0704030504030204" charset="0"/>
                <a:sym typeface="+mn-ea"/>
              </a:rPr>
              <a:t>FORM ELEMENT: </a:t>
            </a:r>
            <a:r>
              <a:rPr lang="en-US" sz="2400" b="1" i="1">
                <a:solidFill>
                  <a:srgbClr val="0070C0"/>
                </a:solidFill>
                <a:latin typeface="Trebuchet MS" panose="020B0603020202020204" charset="0"/>
                <a:cs typeface="Trebuchet MS" panose="020B0603020202020204" charset="0"/>
                <a:sym typeface="+mn-ea"/>
              </a:rPr>
              <a:t>for example,</a:t>
            </a:r>
            <a:endParaRPr lang="en-US" sz="2400" b="1" i="1">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&lt;form&gt; &lt;/form&gt;</a:t>
            </a:r>
            <a:endParaRPr lang="en-US" sz="1600" b="1" i="1">
              <a:solidFill>
                <a:srgbClr val="C00000"/>
              </a:solidFill>
              <a:latin typeface="Trebuchet MS" panose="020B0603020202020204" charset="0"/>
              <a:cs typeface="Trebuchet MS" panose="020B0603020202020204" charset="0"/>
            </a:endParaRPr>
          </a:p>
          <a:p>
            <a:r>
              <a:rPr lang="en-US" sz="2000">
                <a:solidFill>
                  <a:srgbClr val="00B050"/>
                </a:solidFill>
                <a:latin typeface="Arial Rounded MT Bold" panose="020F0704030504030204" charset="0"/>
                <a:cs typeface="Arial Rounded MT Bold" panose="020F0704030504030204" charset="0"/>
                <a:sym typeface="+mn-ea"/>
              </a:rPr>
              <a:t>Input Element: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rPr>
              <a:t>&lt;input /&gt;</a:t>
            </a:r>
            <a:endParaRPr lang="en-US" sz="1600" b="1" i="1">
              <a:solidFill>
                <a:srgbClr val="C00000"/>
              </a:solidFill>
              <a:latin typeface="Trebuchet MS" panose="020B0603020202020204" charset="0"/>
              <a:cs typeface="Trebuchet MS" panose="020B0603020202020204" charset="0"/>
            </a:endParaRPr>
          </a:p>
          <a:p>
            <a:r>
              <a:rPr lang="en-US" sz="2000">
                <a:solidFill>
                  <a:srgbClr val="00B050"/>
                </a:solidFill>
                <a:latin typeface="Arial Rounded MT Bold" panose="020F0704030504030204" charset="0"/>
                <a:cs typeface="Arial Rounded MT Bold" panose="020F0704030504030204" charset="0"/>
                <a:sym typeface="+mn-ea"/>
              </a:rPr>
              <a:t>Form Label:</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&lt;label</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00B050"/>
                </a:solidFill>
                <a:latin typeface="Trebuchet MS" panose="020B0603020202020204" charset="0"/>
                <a:cs typeface="Trebuchet MS" panose="020B0603020202020204" charset="0"/>
                <a:sym typeface="+mn-ea"/>
              </a:rPr>
              <a:t>for</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chemeClr val="tx1"/>
                </a:solidFill>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“demo”</a:t>
            </a:r>
            <a:r>
              <a:rPr lang="en-US" sz="1600" b="1" i="1" dirty="0">
                <a:solidFill>
                  <a:srgbClr val="C00000"/>
                </a:solidFill>
                <a:latin typeface="Trebuchet MS" panose="020B0603020202020204" charset="0"/>
                <a:cs typeface="Trebuchet MS" panose="020B0603020202020204" charset="0"/>
                <a:sym typeface="+mn-ea"/>
              </a:rPr>
              <a:t>&gt; </a:t>
            </a:r>
            <a:r>
              <a:rPr lang="en-US" sz="1600" b="1" i="1" dirty="0">
                <a:solidFill>
                  <a:schemeClr val="tx1"/>
                </a:solidFill>
                <a:latin typeface="Trebuchet MS" panose="020B0603020202020204" charset="0"/>
                <a:cs typeface="Trebuchet MS" panose="020B0603020202020204" charset="0"/>
                <a:sym typeface="+mn-ea"/>
              </a:rPr>
              <a:t>Username:</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&lt;/label&gt;</a:t>
            </a:r>
            <a:endParaRPr lang="en-US" sz="16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solidFill>
                  <a:schemeClr val="tx1"/>
                </a:solidFill>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“text”</a:t>
            </a:r>
            <a:r>
              <a:rPr lang="en-US" sz="1600" b="1" i="1">
                <a:solidFill>
                  <a:srgbClr val="C00000"/>
                </a:solidFill>
                <a:latin typeface="Trebuchet MS" panose="020B0603020202020204" charset="0"/>
                <a:cs typeface="Trebuchet MS" panose="020B0603020202020204" charset="0"/>
                <a:sym typeface="+mn-ea"/>
              </a:rPr>
              <a:t> </a:t>
            </a:r>
            <a:r>
              <a:rPr lang="en-US" sz="1600" b="1" i="1">
                <a:solidFill>
                  <a:srgbClr val="00B050"/>
                </a:solidFill>
                <a:latin typeface="Trebuchet MS" panose="020B0603020202020204" charset="0"/>
                <a:cs typeface="Trebuchet MS" panose="020B0603020202020204" charset="0"/>
                <a:sym typeface="+mn-ea"/>
              </a:rPr>
              <a:t>name </a:t>
            </a:r>
            <a:r>
              <a:rPr lang="en-US" sz="1600" b="1" i="1">
                <a:solidFill>
                  <a:schemeClr val="tx1"/>
                </a:solidFill>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“username”</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endParaRPr>
          </a:p>
          <a:p>
            <a:endParaRPr lang="en-US" sz="1800" b="1" i="1">
              <a:solidFill>
                <a:srgbClr val="C00000"/>
              </a:solidFill>
              <a:latin typeface="Trebuchet MS" panose="020B0603020202020204" charset="0"/>
              <a:cs typeface="Trebuchet MS" panose="020B0603020202020204" charset="0"/>
            </a:endParaRPr>
          </a:p>
          <a:p>
            <a:r>
              <a:rPr lang="en-US" sz="2400">
                <a:latin typeface="Arial Rounded MT Bold" panose="020F0704030504030204" charset="0"/>
                <a:cs typeface="Arial Rounded MT Bold" panose="020F0704030504030204" charset="0"/>
                <a:sym typeface="+mn-ea"/>
              </a:rPr>
              <a:t>INPUT TYPES:</a:t>
            </a:r>
            <a:endParaRPr lang="en-US" sz="2400">
              <a:latin typeface="Arial Rounded MT Bold" panose="020F0704030504030204" charset="0"/>
              <a:cs typeface="Arial Rounded MT Bold" panose="020F0704030504030204" charset="0"/>
              <a:sym typeface="+mn-ea"/>
            </a:endParaRPr>
          </a:p>
          <a:p>
            <a:r>
              <a:rPr lang="en-US" sz="2000">
                <a:solidFill>
                  <a:srgbClr val="7030A0"/>
                </a:solidFill>
                <a:latin typeface="Arial Rounded MT Bold" panose="020F0704030504030204" charset="0"/>
                <a:cs typeface="Arial Rounded MT Bold" panose="020F0704030504030204" charset="0"/>
                <a:sym typeface="+mn-ea"/>
              </a:rPr>
              <a:t>Text</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“text”</a:t>
            </a:r>
            <a:r>
              <a:rPr lang="en-US" sz="1600" b="1" i="1">
                <a:solidFill>
                  <a:srgbClr val="C00000"/>
                </a:solidFill>
                <a:latin typeface="Trebuchet MS" panose="020B0603020202020204" charset="0"/>
                <a:cs typeface="Trebuchet MS" panose="020B0603020202020204" charset="0"/>
                <a:sym typeface="+mn-ea"/>
              </a:rPr>
              <a:t> </a:t>
            </a:r>
            <a:r>
              <a:rPr lang="en-US" sz="1600" b="1" i="1">
                <a:solidFill>
                  <a:srgbClr val="00B050"/>
                </a:solidFill>
                <a:latin typeface="Trebuchet MS" panose="020B0603020202020204" charset="0"/>
                <a:cs typeface="Trebuchet MS" panose="020B0603020202020204" charset="0"/>
                <a:sym typeface="+mn-ea"/>
              </a:rPr>
              <a:t>name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“username”</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2000">
                <a:solidFill>
                  <a:srgbClr val="7030A0"/>
                </a:solidFill>
                <a:latin typeface="Arial Rounded MT Bold" panose="020F0704030504030204" charset="0"/>
                <a:cs typeface="Arial Rounded MT Bold" panose="020F0704030504030204" charset="0"/>
                <a:sym typeface="+mn-ea"/>
              </a:rPr>
              <a:t>Checkbox</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“checkbox”</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pPr marL="0" indent="0">
              <a:buNone/>
            </a:pPr>
            <a:r>
              <a:rPr lang="en-US" sz="1600" b="1" i="1">
                <a:solidFill>
                  <a:srgbClr val="C00000"/>
                </a:solidFill>
                <a:latin typeface="Trebuchet MS" panose="020B0603020202020204" charset="0"/>
                <a:cs typeface="Trebuchet MS" panose="020B0603020202020204" charset="0"/>
              </a:rPr>
              <a:t>      &lt;br /&gt;</a:t>
            </a:r>
            <a:endParaRPr lang="en-US" sz="1600" b="1" i="1">
              <a:solidFill>
                <a:srgbClr val="C00000"/>
              </a:solidFill>
              <a:latin typeface="Trebuchet MS" panose="020B0603020202020204" charset="0"/>
              <a:cs typeface="Trebuchet MS" panose="020B0603020202020204" charset="0"/>
            </a:endParaRPr>
          </a:p>
          <a:p>
            <a:pPr marL="0" indent="0">
              <a:buNone/>
            </a:pPr>
            <a:r>
              <a:rPr lang="en-US" sz="1600" b="1" i="1">
                <a:solidFill>
                  <a:srgbClr val="C00000"/>
                </a:solidFill>
                <a:latin typeface="Trebuchet MS" panose="020B0603020202020204" charset="0"/>
                <a:cs typeface="Trebuchet MS" panose="020B0603020202020204" charset="0"/>
              </a:rPr>
              <a:t>      </a:t>
            </a:r>
            <a:r>
              <a:rPr lang="en-US" sz="1600" b="1" i="1" dirty="0">
                <a:solidFill>
                  <a:srgbClr val="C00000"/>
                </a:solidFill>
                <a:latin typeface="Trebuchet MS" panose="020B0603020202020204" charset="0"/>
                <a:cs typeface="Trebuchet MS" panose="020B0603020202020204" charset="0"/>
                <a:sym typeface="+mn-ea"/>
              </a:rPr>
              <a:t>&lt;button </a:t>
            </a:r>
            <a:r>
              <a:rPr lang="en-US" sz="1600" b="1" i="1" dirty="0">
                <a:solidFill>
                  <a:srgbClr val="00B050"/>
                </a:solidFill>
                <a:latin typeface="Trebuchet MS" panose="020B0603020202020204" charset="0"/>
                <a:cs typeface="Trebuchet MS" panose="020B0603020202020204" charset="0"/>
                <a:sym typeface="+mn-ea"/>
              </a:rPr>
              <a:t>type</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“submit”</a:t>
            </a:r>
            <a:r>
              <a:rPr lang="en-US" sz="1600" b="1" i="1" dirty="0">
                <a:solidFill>
                  <a:srgbClr val="C00000"/>
                </a:solidFill>
                <a:latin typeface="Trebuchet MS" panose="020B0603020202020204" charset="0"/>
                <a:cs typeface="Trebuchet MS" panose="020B0603020202020204" charset="0"/>
                <a:sym typeface="+mn-ea"/>
              </a:rPr>
              <a:t>&gt; </a:t>
            </a:r>
            <a:r>
              <a:rPr lang="en-US" sz="1600" b="1" i="1" dirty="0">
                <a:latin typeface="Trebuchet MS" panose="020B0603020202020204" charset="0"/>
                <a:cs typeface="Trebuchet MS" panose="020B0603020202020204" charset="0"/>
                <a:sym typeface="+mn-ea"/>
              </a:rPr>
              <a:t>Submit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&lt;/button&gt;</a:t>
            </a:r>
            <a:endParaRPr lang="en-US" sz="1600" b="1" i="1" dirty="0">
              <a:solidFill>
                <a:srgbClr val="C00000"/>
              </a:solidFill>
              <a:latin typeface="Trebuchet MS" panose="020B0603020202020204" charset="0"/>
              <a:cs typeface="Trebuchet MS" panose="020B0603020202020204" charset="0"/>
              <a:sym typeface="+mn-ea"/>
            </a:endParaRPr>
          </a:p>
          <a:p>
            <a:pPr marL="0" indent="0">
              <a:buNone/>
            </a:pPr>
            <a:endParaRPr lang="en-US" sz="1600" b="1" i="1" dirty="0">
              <a:solidFill>
                <a:srgbClr val="0070C0"/>
              </a:solidFill>
              <a:latin typeface="Trebuchet MS" panose="020B0603020202020204" charset="0"/>
              <a:cs typeface="Trebuchet MS" panose="020B0603020202020204" charset="0"/>
              <a:sym typeface="+mn-ea"/>
            </a:endParaRPr>
          </a:p>
          <a:p>
            <a:r>
              <a:rPr lang="en-US" sz="2000">
                <a:solidFill>
                  <a:srgbClr val="7030A0"/>
                </a:solidFill>
                <a:latin typeface="Arial Rounded MT Bold" panose="020F0704030504030204" charset="0"/>
                <a:cs typeface="Arial Rounded MT Bold" panose="020F0704030504030204" charset="0"/>
                <a:sym typeface="+mn-ea"/>
              </a:rPr>
              <a:t>Color</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“color”</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endParaRPr lang="en-US" sz="2000" b="1" i="1" dirty="0">
              <a:solidFill>
                <a:srgbClr val="0070C0"/>
              </a:solidFill>
              <a:latin typeface="Trebuchet MS" panose="020B0603020202020204" charset="0"/>
              <a:cs typeface="Trebuchet MS" panose="020B0603020202020204" charset="0"/>
              <a:sym typeface="+mn-ea"/>
            </a:endParaRPr>
          </a:p>
          <a:p>
            <a:pPr>
              <a:buNone/>
            </a:pPr>
            <a:endParaRPr lang="en-US" sz="1600" b="1" i="1">
              <a:solidFill>
                <a:srgbClr val="C00000"/>
              </a:solidFill>
              <a:latin typeface="Trebuchet MS" panose="020B0603020202020204" charset="0"/>
              <a:cs typeface="Trebuchet MS" panose="020B0603020202020204" charset="0"/>
            </a:endParaRPr>
          </a:p>
          <a:p>
            <a:endParaRPr lang="en-US" sz="1600" b="1" i="1">
              <a:solidFill>
                <a:srgbClr val="C00000"/>
              </a:solidFill>
              <a:latin typeface="Trebuchet MS" panose="020B0603020202020204" charset="0"/>
              <a:cs typeface="Trebuchet MS" panose="020B0603020202020204" charset="0"/>
            </a:endParaRPr>
          </a:p>
          <a:p>
            <a:endParaRPr lang="en-US" sz="1600" b="1" i="1">
              <a:solidFill>
                <a:srgbClr val="C00000"/>
              </a:solidFill>
              <a:latin typeface="Trebuchet MS" panose="020B0603020202020204" charset="0"/>
              <a:cs typeface="Trebuchet MS" panose="020B0603020202020204" charset="0"/>
            </a:endParaRPr>
          </a:p>
        </p:txBody>
      </p:sp>
      <p:sp>
        <p:nvSpPr>
          <p:cNvPr id="4" name="Content Placeholder 3"/>
          <p:cNvSpPr>
            <a:spLocks noGrp="1"/>
          </p:cNvSpPr>
          <p:nvPr>
            <p:ph sz="half" idx="2"/>
          </p:nvPr>
        </p:nvSpPr>
        <p:spPr>
          <a:xfrm>
            <a:off x="6197600" y="588645"/>
            <a:ext cx="5384800" cy="6269355"/>
          </a:xfrm>
        </p:spPr>
        <p:txBody>
          <a:bodyPr/>
          <a:p>
            <a:r>
              <a:rPr lang="en-US" sz="2000">
                <a:solidFill>
                  <a:srgbClr val="7030A0"/>
                </a:solidFill>
                <a:latin typeface="Arial Rounded MT Bold" panose="020F0704030504030204" charset="0"/>
                <a:cs typeface="Arial Rounded MT Bold" panose="020F0704030504030204" charset="0"/>
                <a:sym typeface="+mn-ea"/>
              </a:rPr>
              <a:t>Email</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“email”</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2000">
                <a:solidFill>
                  <a:srgbClr val="7030A0"/>
                </a:solidFill>
                <a:latin typeface="Arial Rounded MT Bold" panose="020F0704030504030204" charset="0"/>
                <a:cs typeface="Arial Rounded MT Bold" panose="020F0704030504030204" charset="0"/>
                <a:sym typeface="+mn-ea"/>
              </a:rPr>
              <a:t>File</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“file”</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2000">
                <a:solidFill>
                  <a:srgbClr val="7030A0"/>
                </a:solidFill>
                <a:latin typeface="Arial Rounded MT Bold" panose="020F0704030504030204" charset="0"/>
                <a:cs typeface="Arial Rounded MT Bold" panose="020F0704030504030204" charset="0"/>
                <a:sym typeface="+mn-ea"/>
              </a:rPr>
              <a:t>Month</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“month”</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1800">
                <a:solidFill>
                  <a:srgbClr val="7030A0"/>
                </a:solidFill>
                <a:latin typeface="Arial Rounded MT Bold" panose="020F0704030504030204" charset="0"/>
                <a:cs typeface="Arial Rounded MT Bold" panose="020F0704030504030204" charset="0"/>
                <a:sym typeface="+mn-ea"/>
              </a:rPr>
              <a:t>Number</a:t>
            </a:r>
            <a:r>
              <a:rPr lang="en-US" sz="1800">
                <a:solidFill>
                  <a:srgbClr val="00B050"/>
                </a:solidFill>
                <a:latin typeface="Arial Rounded MT Bold" panose="020F0704030504030204" charset="0"/>
                <a:cs typeface="Arial Rounded MT Bold" panose="020F0704030504030204" charset="0"/>
                <a:sym typeface="+mn-ea"/>
              </a:rPr>
              <a:t>:</a:t>
            </a:r>
            <a:r>
              <a:rPr lang="en-US" sz="1800">
                <a:solidFill>
                  <a:srgbClr val="7030A0"/>
                </a:solidFill>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8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“number”</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1800">
                <a:solidFill>
                  <a:srgbClr val="7030A0"/>
                </a:solidFill>
                <a:latin typeface="Arial Rounded MT Bold" panose="020F0704030504030204" charset="0"/>
                <a:cs typeface="Arial Rounded MT Bold" panose="020F0704030504030204" charset="0"/>
                <a:sym typeface="+mn-ea"/>
              </a:rPr>
              <a:t>Password</a:t>
            </a:r>
            <a:r>
              <a:rPr lang="en-US" sz="1800">
                <a:solidFill>
                  <a:srgbClr val="00B050"/>
                </a:solidFill>
                <a:latin typeface="Arial Rounded MT Bold" panose="020F0704030504030204" charset="0"/>
                <a:cs typeface="Arial Rounded MT Bold" panose="020F0704030504030204" charset="0"/>
                <a:sym typeface="+mn-ea"/>
              </a:rPr>
              <a:t>:</a:t>
            </a:r>
            <a:r>
              <a:rPr lang="en-US" sz="1800">
                <a:solidFill>
                  <a:srgbClr val="7030A0"/>
                </a:solidFill>
                <a:latin typeface="Arial Rounded MT Bold" panose="020F0704030504030204" charset="0"/>
                <a:cs typeface="Arial Rounded MT Bold" panose="020F0704030504030204" charset="0"/>
                <a:sym typeface="+mn-ea"/>
              </a:rPr>
              <a:t> </a:t>
            </a:r>
            <a:r>
              <a:rPr lang="en-US" sz="1800" b="1" i="1" dirty="0">
                <a:solidFill>
                  <a:srgbClr val="0070C0"/>
                </a:solidFill>
                <a:latin typeface="Trebuchet MS" panose="020B0603020202020204" charset="0"/>
                <a:cs typeface="Trebuchet MS" panose="020B0603020202020204" charset="0"/>
                <a:sym typeface="+mn-ea"/>
              </a:rPr>
              <a:t>for example,</a:t>
            </a:r>
            <a:endParaRPr lang="en-US" sz="18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“password”</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2000">
                <a:solidFill>
                  <a:srgbClr val="7030A0"/>
                </a:solidFill>
                <a:latin typeface="Arial Rounded MT Bold" panose="020F0704030504030204" charset="0"/>
                <a:cs typeface="Arial Rounded MT Bold" panose="020F0704030504030204" charset="0"/>
                <a:sym typeface="+mn-ea"/>
              </a:rPr>
              <a:t>Radio</a:t>
            </a:r>
            <a:r>
              <a:rPr lang="en-US" sz="2000">
                <a:solidFill>
                  <a:srgbClr val="00B050"/>
                </a:solidFill>
                <a:latin typeface="Arial Rounded MT Bold" panose="020F0704030504030204" charset="0"/>
                <a:cs typeface="Arial Rounded MT Bold" panose="020F0704030504030204" charset="0"/>
                <a:sym typeface="+mn-ea"/>
              </a:rPr>
              <a:t>:</a:t>
            </a:r>
            <a:r>
              <a:rPr lang="en-US" sz="2000">
                <a:solidFill>
                  <a:srgbClr val="7030A0"/>
                </a:solidFill>
                <a:latin typeface="Arial Rounded MT Bold" panose="020F0704030504030204" charset="0"/>
                <a:cs typeface="Arial Rounded MT Bold" panose="020F0704030504030204" charset="0"/>
                <a:sym typeface="+mn-ea"/>
              </a:rPr>
              <a:t> </a:t>
            </a:r>
            <a:r>
              <a:rPr lang="en-US" sz="2000" b="1" i="1" dirty="0">
                <a:solidFill>
                  <a:srgbClr val="0070C0"/>
                </a:solidFill>
                <a:latin typeface="Trebuchet MS" panose="020B0603020202020204" charset="0"/>
                <a:cs typeface="Trebuchet MS" panose="020B0603020202020204" charset="0"/>
                <a:sym typeface="+mn-ea"/>
              </a:rPr>
              <a:t>for example,</a:t>
            </a:r>
            <a:endParaRPr lang="en-US" sz="20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“radio”</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r>
              <a:rPr lang="en-US" sz="1600">
                <a:solidFill>
                  <a:srgbClr val="7030A0"/>
                </a:solidFill>
                <a:latin typeface="Arial Rounded MT Bold" panose="020F0704030504030204" charset="0"/>
                <a:cs typeface="Arial Rounded MT Bold" panose="020F0704030504030204" charset="0"/>
                <a:sym typeface="+mn-ea"/>
              </a:rPr>
              <a:t>Date</a:t>
            </a:r>
            <a:r>
              <a:rPr lang="en-US" sz="1600">
                <a:solidFill>
                  <a:srgbClr val="00B050"/>
                </a:solidFill>
                <a:latin typeface="Arial Rounded MT Bold" panose="020F0704030504030204" charset="0"/>
                <a:cs typeface="Arial Rounded MT Bold" panose="020F0704030504030204" charset="0"/>
                <a:sym typeface="+mn-ea"/>
              </a:rPr>
              <a:t>:</a:t>
            </a:r>
            <a:r>
              <a:rPr lang="en-US" sz="1600">
                <a:solidFill>
                  <a:srgbClr val="7030A0"/>
                </a:solidFill>
                <a:latin typeface="Arial Rounded MT Bold" panose="020F0704030504030204" charset="0"/>
                <a:cs typeface="Arial Rounded MT Bold" panose="020F0704030504030204" charset="0"/>
                <a:sym typeface="+mn-ea"/>
              </a:rPr>
              <a:t> </a:t>
            </a:r>
            <a:r>
              <a:rPr lang="en-US" sz="1600" b="1" i="1" dirty="0">
                <a:solidFill>
                  <a:srgbClr val="0070C0"/>
                </a:solidFill>
                <a:latin typeface="Trebuchet MS" panose="020B0603020202020204" charset="0"/>
                <a:cs typeface="Trebuchet MS" panose="020B0603020202020204" charset="0"/>
                <a:sym typeface="+mn-ea"/>
              </a:rPr>
              <a:t>for example,</a:t>
            </a:r>
            <a:endParaRPr lang="en-US" sz="1600" b="1" i="1" dirty="0">
              <a:solidFill>
                <a:srgbClr val="0070C0"/>
              </a:solidFill>
              <a:latin typeface="Trebuchet MS" panose="020B0603020202020204" charset="0"/>
              <a:cs typeface="Trebuchet MS" panose="020B0603020202020204" charset="0"/>
              <a:sym typeface="+mn-ea"/>
            </a:endParaRPr>
          </a:p>
          <a:p>
            <a:r>
              <a:rPr lang="en-US" sz="1600" b="1" i="1">
                <a:solidFill>
                  <a:srgbClr val="C00000"/>
                </a:solidFill>
                <a:latin typeface="Trebuchet MS" panose="020B0603020202020204" charset="0"/>
                <a:cs typeface="Trebuchet MS" panose="020B0603020202020204" charset="0"/>
                <a:sym typeface="+mn-ea"/>
              </a:rPr>
              <a:t>&lt;input </a:t>
            </a:r>
            <a:r>
              <a:rPr lang="en-US" sz="1600" b="1" i="1">
                <a:solidFill>
                  <a:srgbClr val="00B050"/>
                </a:solidFill>
                <a:latin typeface="Trebuchet MS" panose="020B0603020202020204" charset="0"/>
                <a:cs typeface="Trebuchet MS" panose="020B0603020202020204" charset="0"/>
                <a:sym typeface="+mn-ea"/>
              </a:rPr>
              <a:t>type </a:t>
            </a:r>
            <a:r>
              <a:rPr lang="en-US" sz="1600" b="1" i="1">
                <a:latin typeface="Trebuchet MS" panose="020B0603020202020204" charset="0"/>
                <a:cs typeface="Trebuchet MS" panose="020B0603020202020204" charset="0"/>
                <a:sym typeface="+mn-ea"/>
              </a:rPr>
              <a:t>= </a:t>
            </a:r>
            <a:r>
              <a:rPr lang="en-US" sz="1600" b="1" i="1">
                <a:solidFill>
                  <a:srgbClr val="0070C0"/>
                </a:solidFill>
                <a:latin typeface="Trebuchet MS" panose="020B0603020202020204" charset="0"/>
                <a:cs typeface="Trebuchet MS" panose="020B0603020202020204" charset="0"/>
                <a:sym typeface="+mn-ea"/>
              </a:rPr>
              <a:t>“date”</a:t>
            </a:r>
            <a:r>
              <a:rPr lang="en-US" sz="1600" b="1" i="1">
                <a:solidFill>
                  <a:srgbClr val="C00000"/>
                </a:solidFill>
                <a:latin typeface="Trebuchet MS" panose="020B0603020202020204" charset="0"/>
                <a:cs typeface="Trebuchet MS" panose="020B0603020202020204" charset="0"/>
                <a:sym typeface="+mn-ea"/>
              </a:rPr>
              <a:t> /&gt;</a:t>
            </a:r>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endParaRPr lang="en-US" sz="1600" b="1" i="1">
              <a:solidFill>
                <a:srgbClr val="C00000"/>
              </a:solidFill>
              <a:latin typeface="Trebuchet MS" panose="020B0603020202020204" charset="0"/>
              <a:cs typeface="Trebuchet MS" panose="020B0603020202020204" charset="0"/>
              <a:sym typeface="+mn-ea"/>
            </a:endParaRPr>
          </a:p>
          <a:p>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b="1">
                <a:latin typeface="Baskerville Old Face" panose="02020602080505020303" charset="0"/>
                <a:cs typeface="Baskerville Old Face" panose="02020602080505020303" charset="0"/>
                <a:sym typeface="+mn-ea"/>
              </a:rPr>
            </a:br>
            <a:r>
              <a:rPr lang="en-US" b="1">
                <a:latin typeface="Baskerville Old Face" panose="02020602080505020303" charset="0"/>
                <a:cs typeface="Baskerville Old Face" panose="02020602080505020303" charset="0"/>
                <a:sym typeface="+mn-ea"/>
              </a:rPr>
              <a:t>BUTTON, DROPDOWN, AUDIO AND VIDEO</a:t>
            </a:r>
            <a:br>
              <a:rPr lang="en-US" b="1">
                <a:latin typeface="Baskerville Old Face" panose="02020602080505020303" charset="0"/>
                <a:cs typeface="Baskerville Old Face" panose="02020602080505020303" charset="0"/>
              </a:rPr>
            </a:br>
            <a:endParaRPr lang="en-US"/>
          </a:p>
        </p:txBody>
      </p:sp>
      <p:sp>
        <p:nvSpPr>
          <p:cNvPr id="3" name="Content Placeholder 2"/>
          <p:cNvSpPr>
            <a:spLocks noGrp="1"/>
          </p:cNvSpPr>
          <p:nvPr>
            <p:ph sz="half" idx="1"/>
          </p:nvPr>
        </p:nvSpPr>
        <p:spPr>
          <a:xfrm>
            <a:off x="609600" y="1174750"/>
            <a:ext cx="5941060" cy="4953000"/>
          </a:xfrm>
        </p:spPr>
        <p:txBody>
          <a:bodyPr/>
          <a:p>
            <a:r>
              <a:rPr lang="en-US" sz="2400">
                <a:latin typeface="Arial Rounded MT Bold" panose="020F0704030504030204" charset="0"/>
                <a:cs typeface="Arial Rounded MT Bold" panose="020F0704030504030204" charset="0"/>
                <a:sym typeface="+mn-ea"/>
              </a:rPr>
              <a:t>BUTTON ELEMENT: </a:t>
            </a:r>
            <a:r>
              <a:rPr lang="en-US" sz="2400" b="1" i="1">
                <a:solidFill>
                  <a:srgbClr val="0070C0"/>
                </a:solidFill>
                <a:latin typeface="Trebuchet MS" panose="020B0603020202020204" charset="0"/>
                <a:cs typeface="Trebuchet MS" panose="020B0603020202020204" charset="0"/>
                <a:sym typeface="+mn-ea"/>
              </a:rPr>
              <a:t>for example,</a:t>
            </a:r>
            <a:endParaRPr lang="en-US" sz="2400" b="1" i="1">
              <a:solidFill>
                <a:srgbClr val="0070C0"/>
              </a:solidFill>
              <a:latin typeface="Trebuchet MS" panose="020B0603020202020204" charset="0"/>
              <a:cs typeface="Trebuchet MS" panose="020B0603020202020204" charset="0"/>
              <a:sym typeface="+mn-ea"/>
            </a:endParaRPr>
          </a:p>
          <a:p>
            <a:r>
              <a:rPr lang="en-US" sz="1800" b="1" i="1" dirty="0">
                <a:solidFill>
                  <a:srgbClr val="C00000"/>
                </a:solidFill>
                <a:latin typeface="Trebuchet MS" panose="020B0603020202020204" charset="0"/>
                <a:cs typeface="Trebuchet MS" panose="020B0603020202020204" charset="0"/>
                <a:sym typeface="+mn-ea"/>
              </a:rPr>
              <a:t>&lt;button </a:t>
            </a:r>
            <a:r>
              <a:rPr lang="en-US" sz="1800" b="1" i="1" dirty="0">
                <a:solidFill>
                  <a:srgbClr val="00B050"/>
                </a:solidFill>
                <a:latin typeface="Trebuchet MS" panose="020B0603020202020204" charset="0"/>
                <a:cs typeface="Trebuchet MS" panose="020B0603020202020204" charset="0"/>
                <a:sym typeface="+mn-ea"/>
              </a:rPr>
              <a:t>type</a:t>
            </a:r>
            <a:r>
              <a:rPr lang="en-US" sz="1800" b="1" i="1" dirty="0">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“submit”</a:t>
            </a:r>
            <a:r>
              <a:rPr lang="en-US" sz="1800" b="1" i="1" dirty="0">
                <a:solidFill>
                  <a:srgbClr val="C00000"/>
                </a:solidFill>
                <a:latin typeface="Trebuchet MS" panose="020B0603020202020204" charset="0"/>
                <a:cs typeface="Trebuchet MS" panose="020B0603020202020204" charset="0"/>
                <a:sym typeface="+mn-ea"/>
              </a:rPr>
              <a:t>&gt; </a:t>
            </a:r>
            <a:r>
              <a:rPr lang="en-US" sz="1800" b="1" i="1" dirty="0">
                <a:latin typeface="Trebuchet MS" panose="020B0603020202020204" charset="0"/>
                <a:cs typeface="Trebuchet MS" panose="020B0603020202020204" charset="0"/>
                <a:sym typeface="+mn-ea"/>
              </a:rPr>
              <a:t>Submit</a:t>
            </a:r>
            <a:r>
              <a:rPr lang="en-US" sz="1800" b="1" i="1" dirty="0">
                <a:solidFill>
                  <a:srgbClr val="0070C0"/>
                </a:solidFill>
                <a:latin typeface="Trebuchet MS" panose="020B0603020202020204" charset="0"/>
                <a:cs typeface="Trebuchet MS" panose="020B0603020202020204" charset="0"/>
                <a:sym typeface="+mn-ea"/>
              </a:rPr>
              <a:t> </a:t>
            </a:r>
            <a:r>
              <a:rPr lang="en-US" sz="1800" b="1" i="1" dirty="0">
                <a:solidFill>
                  <a:srgbClr val="C00000"/>
                </a:solidFill>
                <a:latin typeface="Trebuchet MS" panose="020B0603020202020204" charset="0"/>
                <a:cs typeface="Trebuchet MS" panose="020B0603020202020204" charset="0"/>
                <a:sym typeface="+mn-ea"/>
              </a:rPr>
              <a:t>&lt;/button&gt;</a:t>
            </a:r>
            <a:endParaRPr lang="en-US" sz="1800" b="1" i="1" dirty="0">
              <a:solidFill>
                <a:srgbClr val="C00000"/>
              </a:solidFill>
              <a:latin typeface="Trebuchet MS" panose="020B0603020202020204" charset="0"/>
              <a:cs typeface="Trebuchet MS" panose="020B0603020202020204" charset="0"/>
              <a:sym typeface="+mn-ea"/>
            </a:endParaRPr>
          </a:p>
          <a:p>
            <a:r>
              <a:rPr lang="en-US" sz="1800" b="1" i="1" dirty="0">
                <a:solidFill>
                  <a:srgbClr val="C00000"/>
                </a:solidFill>
                <a:latin typeface="Trebuchet MS" panose="020B0603020202020204" charset="0"/>
                <a:cs typeface="Trebuchet MS" panose="020B0603020202020204" charset="0"/>
                <a:sym typeface="+mn-ea"/>
              </a:rPr>
              <a:t>&lt;button </a:t>
            </a:r>
            <a:r>
              <a:rPr lang="en-US" sz="1800" b="1" i="1" dirty="0">
                <a:solidFill>
                  <a:srgbClr val="00B050"/>
                </a:solidFill>
                <a:latin typeface="Trebuchet MS" panose="020B0603020202020204" charset="0"/>
                <a:cs typeface="Trebuchet MS" panose="020B0603020202020204" charset="0"/>
                <a:sym typeface="+mn-ea"/>
              </a:rPr>
              <a:t>type</a:t>
            </a:r>
            <a:r>
              <a:rPr lang="en-US" sz="1800" b="1" i="1" dirty="0">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“reset”</a:t>
            </a:r>
            <a:r>
              <a:rPr lang="en-US" sz="1800" b="1" i="1" dirty="0">
                <a:solidFill>
                  <a:srgbClr val="C00000"/>
                </a:solidFill>
                <a:latin typeface="Trebuchet MS" panose="020B0603020202020204" charset="0"/>
                <a:cs typeface="Trebuchet MS" panose="020B0603020202020204" charset="0"/>
                <a:sym typeface="+mn-ea"/>
              </a:rPr>
              <a:t>&gt; </a:t>
            </a:r>
            <a:r>
              <a:rPr lang="en-US" sz="1800" b="1" i="1" dirty="0">
                <a:latin typeface="Trebuchet MS" panose="020B0603020202020204" charset="0"/>
                <a:cs typeface="Trebuchet MS" panose="020B0603020202020204" charset="0"/>
                <a:sym typeface="+mn-ea"/>
              </a:rPr>
              <a:t>Reset </a:t>
            </a:r>
            <a:r>
              <a:rPr lang="en-US" sz="1800" b="1" i="1" dirty="0">
                <a:solidFill>
                  <a:srgbClr val="C00000"/>
                </a:solidFill>
                <a:latin typeface="Trebuchet MS" panose="020B0603020202020204" charset="0"/>
                <a:cs typeface="Trebuchet MS" panose="020B0603020202020204" charset="0"/>
                <a:sym typeface="+mn-ea"/>
              </a:rPr>
              <a:t>&lt;/button&gt;</a:t>
            </a:r>
            <a:endParaRPr lang="en-US" sz="1800" b="1" i="1" dirty="0">
              <a:solidFill>
                <a:srgbClr val="C00000"/>
              </a:solidFill>
              <a:latin typeface="Trebuchet MS" panose="020B0603020202020204" charset="0"/>
              <a:cs typeface="Trebuchet MS" panose="020B0603020202020204" charset="0"/>
              <a:sym typeface="+mn-ea"/>
            </a:endParaRPr>
          </a:p>
          <a:p>
            <a:endParaRPr lang="en-US" sz="2400" b="1" i="1" dirty="0">
              <a:solidFill>
                <a:srgbClr val="C00000"/>
              </a:solidFill>
              <a:latin typeface="Trebuchet MS" panose="020B0603020202020204" charset="0"/>
              <a:cs typeface="Trebuchet MS" panose="020B0603020202020204" charset="0"/>
              <a:sym typeface="+mn-ea"/>
            </a:endParaRPr>
          </a:p>
          <a:p>
            <a:r>
              <a:rPr lang="en-US" sz="2400">
                <a:latin typeface="Arial Rounded MT Bold" panose="020F0704030504030204" charset="0"/>
                <a:cs typeface="Arial Rounded MT Bold" panose="020F0704030504030204" charset="0"/>
                <a:sym typeface="+mn-ea"/>
              </a:rPr>
              <a:t>DROPDOWN LIST: </a:t>
            </a:r>
            <a:r>
              <a:rPr lang="en-US" sz="2400" b="1" i="1">
                <a:solidFill>
                  <a:srgbClr val="0070C0"/>
                </a:solidFill>
                <a:latin typeface="Trebuchet MS" panose="020B0603020202020204" charset="0"/>
                <a:cs typeface="Trebuchet MS" panose="020B0603020202020204" charset="0"/>
                <a:sym typeface="+mn-ea"/>
              </a:rPr>
              <a:t>for example,</a:t>
            </a:r>
            <a:endParaRPr lang="en-US" sz="2400" b="1" i="1">
              <a:solidFill>
                <a:srgbClr val="0070C0"/>
              </a:solidFill>
              <a:latin typeface="Trebuchet MS" panose="020B0603020202020204" charset="0"/>
              <a:cs typeface="Trebuchet MS" panose="020B0603020202020204" charset="0"/>
              <a:sym typeface="+mn-ea"/>
            </a:endParaRPr>
          </a:p>
          <a:p>
            <a:r>
              <a:rPr lang="en-US" sz="1800" b="1" i="1" dirty="0">
                <a:solidFill>
                  <a:srgbClr val="C00000"/>
                </a:solidFill>
                <a:latin typeface="Trebuchet MS" panose="020B0603020202020204" charset="0"/>
                <a:cs typeface="Trebuchet MS" panose="020B0603020202020204" charset="0"/>
                <a:sym typeface="+mn-ea"/>
              </a:rPr>
              <a:t>&lt;select&gt;</a:t>
            </a:r>
            <a:endParaRPr lang="en-US" sz="1800" b="1" i="1" dirty="0">
              <a:solidFill>
                <a:srgbClr val="C00000"/>
              </a:solidFill>
              <a:latin typeface="Trebuchet MS" panose="020B0603020202020204" charset="0"/>
              <a:cs typeface="Trebuchet MS" panose="020B0603020202020204" charset="0"/>
              <a:sym typeface="+mn-ea"/>
            </a:endParaRPr>
          </a:p>
          <a:p>
            <a:pPr marL="0" indent="0">
              <a:buNone/>
            </a:pPr>
            <a:r>
              <a:rPr lang="en-US" sz="1800" b="1" i="1" dirty="0">
                <a:solidFill>
                  <a:srgbClr val="C00000"/>
                </a:solidFill>
                <a:latin typeface="Trebuchet MS" panose="020B0603020202020204" charset="0"/>
                <a:cs typeface="Trebuchet MS" panose="020B0603020202020204" charset="0"/>
                <a:sym typeface="+mn-ea"/>
              </a:rPr>
              <a:t>        &lt;option </a:t>
            </a:r>
            <a:r>
              <a:rPr lang="en-US" sz="1800" b="1" i="1" dirty="0">
                <a:solidFill>
                  <a:srgbClr val="00B050"/>
                </a:solidFill>
                <a:latin typeface="Trebuchet MS" panose="020B0603020202020204" charset="0"/>
                <a:cs typeface="Trebuchet MS" panose="020B0603020202020204" charset="0"/>
                <a:sym typeface="+mn-ea"/>
              </a:rPr>
              <a:t>value </a:t>
            </a:r>
            <a:r>
              <a:rPr lang="en-US" sz="1800" b="1" i="1" dirty="0">
                <a:solidFill>
                  <a:schemeClr val="tx1"/>
                </a:solidFill>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“Apples”</a:t>
            </a:r>
            <a:r>
              <a:rPr lang="en-US" sz="1800" b="1" i="1" dirty="0">
                <a:solidFill>
                  <a:srgbClr val="C00000"/>
                </a:solidFill>
                <a:latin typeface="Trebuchet MS" panose="020B0603020202020204" charset="0"/>
                <a:cs typeface="Trebuchet MS" panose="020B0603020202020204" charset="0"/>
                <a:sym typeface="+mn-ea"/>
              </a:rPr>
              <a:t> &gt; </a:t>
            </a:r>
            <a:r>
              <a:rPr lang="en-US" sz="1800" b="1" i="1" dirty="0">
                <a:solidFill>
                  <a:schemeClr val="tx1"/>
                </a:solidFill>
                <a:latin typeface="Trebuchet MS" panose="020B0603020202020204" charset="0"/>
                <a:cs typeface="Trebuchet MS" panose="020B0603020202020204" charset="0"/>
                <a:sym typeface="+mn-ea"/>
              </a:rPr>
              <a:t>Apples </a:t>
            </a:r>
            <a:r>
              <a:rPr lang="en-US" sz="1800" b="1" i="1" dirty="0">
                <a:solidFill>
                  <a:srgbClr val="C00000"/>
                </a:solidFill>
                <a:latin typeface="Trebuchet MS" panose="020B0603020202020204" charset="0"/>
                <a:cs typeface="Trebuchet MS" panose="020B0603020202020204" charset="0"/>
                <a:sym typeface="+mn-ea"/>
              </a:rPr>
              <a:t>&lt;/option&gt;</a:t>
            </a:r>
            <a:endParaRPr lang="en-US" sz="1800" b="1" i="1" dirty="0">
              <a:solidFill>
                <a:srgbClr val="C00000"/>
              </a:solidFill>
              <a:latin typeface="Trebuchet MS" panose="020B0603020202020204" charset="0"/>
              <a:cs typeface="Trebuchet MS" panose="020B0603020202020204" charset="0"/>
              <a:sym typeface="+mn-ea"/>
            </a:endParaRPr>
          </a:p>
          <a:p>
            <a:pPr marL="0" indent="0">
              <a:buNone/>
            </a:pPr>
            <a:r>
              <a:rPr lang="en-US" sz="1800" b="1" i="1" dirty="0">
                <a:solidFill>
                  <a:srgbClr val="C00000"/>
                </a:solidFill>
                <a:latin typeface="Trebuchet MS" panose="020B0603020202020204" charset="0"/>
                <a:cs typeface="Trebuchet MS" panose="020B0603020202020204" charset="0"/>
                <a:sym typeface="+mn-ea"/>
              </a:rPr>
              <a:t>        &lt;option </a:t>
            </a:r>
            <a:r>
              <a:rPr lang="en-US" sz="1800" b="1" i="1" dirty="0">
                <a:solidFill>
                  <a:srgbClr val="00B050"/>
                </a:solidFill>
                <a:latin typeface="Trebuchet MS" panose="020B0603020202020204" charset="0"/>
                <a:cs typeface="Trebuchet MS" panose="020B0603020202020204" charset="0"/>
                <a:sym typeface="+mn-ea"/>
              </a:rPr>
              <a:t>value </a:t>
            </a:r>
            <a:r>
              <a:rPr lang="en-US" sz="1800" b="1" i="1" dirty="0">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“Grapes”</a:t>
            </a:r>
            <a:r>
              <a:rPr lang="en-US" sz="1800" b="1" i="1" dirty="0">
                <a:solidFill>
                  <a:srgbClr val="C00000"/>
                </a:solidFill>
                <a:latin typeface="Trebuchet MS" panose="020B0603020202020204" charset="0"/>
                <a:cs typeface="Trebuchet MS" panose="020B0603020202020204" charset="0"/>
                <a:sym typeface="+mn-ea"/>
              </a:rPr>
              <a:t> &gt; </a:t>
            </a:r>
            <a:r>
              <a:rPr lang="en-US" sz="1800" b="1" i="1" dirty="0">
                <a:latin typeface="Trebuchet MS" panose="020B0603020202020204" charset="0"/>
                <a:cs typeface="Trebuchet MS" panose="020B0603020202020204" charset="0"/>
                <a:sym typeface="+mn-ea"/>
              </a:rPr>
              <a:t>Grapes</a:t>
            </a:r>
            <a:r>
              <a:rPr lang="en-US" sz="1800" b="1" i="1" dirty="0">
                <a:solidFill>
                  <a:srgbClr val="C00000"/>
                </a:solidFill>
                <a:latin typeface="Trebuchet MS" panose="020B0603020202020204" charset="0"/>
                <a:cs typeface="Trebuchet MS" panose="020B0603020202020204" charset="0"/>
                <a:sym typeface="+mn-ea"/>
              </a:rPr>
              <a:t>&lt;/option&gt;</a:t>
            </a:r>
            <a:endParaRPr lang="en-US" sz="1800" b="1" i="1" dirty="0">
              <a:solidFill>
                <a:srgbClr val="C00000"/>
              </a:solidFill>
              <a:latin typeface="Trebuchet MS" panose="020B0603020202020204" charset="0"/>
              <a:cs typeface="Trebuchet MS" panose="020B0603020202020204" charset="0"/>
              <a:sym typeface="+mn-ea"/>
            </a:endParaRPr>
          </a:p>
          <a:p>
            <a:pPr marL="0" indent="0">
              <a:buNone/>
            </a:pPr>
            <a:r>
              <a:rPr lang="en-US" sz="1800" b="1" i="1" dirty="0">
                <a:solidFill>
                  <a:srgbClr val="C00000"/>
                </a:solidFill>
                <a:latin typeface="Trebuchet MS" panose="020B0603020202020204" charset="0"/>
                <a:cs typeface="Trebuchet MS" panose="020B0603020202020204" charset="0"/>
                <a:sym typeface="+mn-ea"/>
              </a:rPr>
              <a:t>        &lt;option </a:t>
            </a:r>
            <a:r>
              <a:rPr lang="en-US" sz="1800" b="1" i="1" dirty="0">
                <a:solidFill>
                  <a:srgbClr val="00B050"/>
                </a:solidFill>
                <a:latin typeface="Trebuchet MS" panose="020B0603020202020204" charset="0"/>
                <a:cs typeface="Trebuchet MS" panose="020B0603020202020204" charset="0"/>
                <a:sym typeface="+mn-ea"/>
              </a:rPr>
              <a:t>value </a:t>
            </a:r>
            <a:r>
              <a:rPr lang="en-US" sz="1800" b="1" i="1" dirty="0">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“Oranges”</a:t>
            </a:r>
            <a:r>
              <a:rPr lang="en-US" sz="1800" b="1" i="1" dirty="0">
                <a:solidFill>
                  <a:srgbClr val="C00000"/>
                </a:solidFill>
                <a:latin typeface="Trebuchet MS" panose="020B0603020202020204" charset="0"/>
                <a:cs typeface="Trebuchet MS" panose="020B0603020202020204" charset="0"/>
                <a:sym typeface="+mn-ea"/>
              </a:rPr>
              <a:t> &gt; </a:t>
            </a:r>
            <a:r>
              <a:rPr lang="en-US" sz="1800" b="1" i="1" dirty="0">
                <a:latin typeface="Trebuchet MS" panose="020B0603020202020204" charset="0"/>
                <a:cs typeface="Trebuchet MS" panose="020B0603020202020204" charset="0"/>
                <a:sym typeface="+mn-ea"/>
              </a:rPr>
              <a:t>Oranges</a:t>
            </a:r>
            <a:r>
              <a:rPr lang="en-US" sz="1800" b="1" i="1" dirty="0">
                <a:solidFill>
                  <a:srgbClr val="C00000"/>
                </a:solidFill>
                <a:latin typeface="Trebuchet MS" panose="020B0603020202020204" charset="0"/>
                <a:cs typeface="Trebuchet MS" panose="020B0603020202020204" charset="0"/>
                <a:sym typeface="+mn-ea"/>
              </a:rPr>
              <a:t>&lt;/option&gt;</a:t>
            </a:r>
            <a:endParaRPr lang="en-US" sz="1800" b="1" i="1" dirty="0">
              <a:solidFill>
                <a:srgbClr val="C00000"/>
              </a:solidFill>
              <a:latin typeface="Trebuchet MS" panose="020B0603020202020204" charset="0"/>
              <a:cs typeface="Trebuchet MS" panose="020B0603020202020204" charset="0"/>
              <a:sym typeface="+mn-ea"/>
            </a:endParaRPr>
          </a:p>
          <a:p>
            <a:pPr marL="0" indent="0">
              <a:buNone/>
            </a:pPr>
            <a:r>
              <a:rPr lang="en-US" sz="1800" b="1" i="1" dirty="0">
                <a:solidFill>
                  <a:srgbClr val="C00000"/>
                </a:solidFill>
                <a:latin typeface="Trebuchet MS" panose="020B0603020202020204" charset="0"/>
                <a:cs typeface="Trebuchet MS" panose="020B0603020202020204" charset="0"/>
                <a:sym typeface="+mn-ea"/>
              </a:rPr>
              <a:t>        &lt;option </a:t>
            </a:r>
            <a:r>
              <a:rPr lang="en-US" sz="1800" b="1" i="1" dirty="0">
                <a:solidFill>
                  <a:srgbClr val="00B050"/>
                </a:solidFill>
                <a:latin typeface="Trebuchet MS" panose="020B0603020202020204" charset="0"/>
                <a:cs typeface="Trebuchet MS" panose="020B0603020202020204" charset="0"/>
                <a:sym typeface="+mn-ea"/>
              </a:rPr>
              <a:t>value </a:t>
            </a:r>
            <a:r>
              <a:rPr lang="en-US" sz="1800" b="1" i="1" dirty="0">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“Bananas”</a:t>
            </a:r>
            <a:r>
              <a:rPr lang="en-US" sz="1800" b="1" i="1" dirty="0">
                <a:solidFill>
                  <a:srgbClr val="C00000"/>
                </a:solidFill>
                <a:latin typeface="Trebuchet MS" panose="020B0603020202020204" charset="0"/>
                <a:cs typeface="Trebuchet MS" panose="020B0603020202020204" charset="0"/>
                <a:sym typeface="+mn-ea"/>
              </a:rPr>
              <a:t> &gt; </a:t>
            </a:r>
            <a:r>
              <a:rPr lang="en-US" sz="1800" b="1" i="1" dirty="0">
                <a:latin typeface="Trebuchet MS" panose="020B0603020202020204" charset="0"/>
                <a:cs typeface="Trebuchet MS" panose="020B0603020202020204" charset="0"/>
                <a:sym typeface="+mn-ea"/>
              </a:rPr>
              <a:t>Bananas</a:t>
            </a:r>
            <a:r>
              <a:rPr lang="en-US" sz="1800" b="1" i="1" dirty="0">
                <a:solidFill>
                  <a:srgbClr val="C00000"/>
                </a:solidFill>
                <a:latin typeface="Trebuchet MS" panose="020B0603020202020204" charset="0"/>
                <a:cs typeface="Trebuchet MS" panose="020B0603020202020204" charset="0"/>
                <a:sym typeface="+mn-ea"/>
              </a:rPr>
              <a:t>&lt;/option&gt;</a:t>
            </a:r>
            <a:endParaRPr lang="en-US" sz="1800" b="1" i="1" dirty="0">
              <a:solidFill>
                <a:srgbClr val="C00000"/>
              </a:solidFill>
              <a:latin typeface="Trebuchet MS" panose="020B0603020202020204" charset="0"/>
              <a:cs typeface="Trebuchet MS" panose="020B0603020202020204" charset="0"/>
              <a:sym typeface="+mn-ea"/>
            </a:endParaRPr>
          </a:p>
          <a:p>
            <a:pPr marL="0" indent="0">
              <a:buNone/>
            </a:pPr>
            <a:r>
              <a:rPr lang="en-US" sz="1800" b="1" i="1" dirty="0">
                <a:solidFill>
                  <a:srgbClr val="C00000"/>
                </a:solidFill>
                <a:latin typeface="Trebuchet MS" panose="020B0603020202020204" charset="0"/>
                <a:cs typeface="Trebuchet MS" panose="020B0603020202020204" charset="0"/>
                <a:sym typeface="+mn-ea"/>
              </a:rPr>
              <a:t>        &lt;option </a:t>
            </a:r>
            <a:r>
              <a:rPr lang="en-US" sz="1800" b="1" i="1" dirty="0">
                <a:solidFill>
                  <a:srgbClr val="00B050"/>
                </a:solidFill>
                <a:latin typeface="Trebuchet MS" panose="020B0603020202020204" charset="0"/>
                <a:cs typeface="Trebuchet MS" panose="020B0603020202020204" charset="0"/>
                <a:sym typeface="+mn-ea"/>
              </a:rPr>
              <a:t>value </a:t>
            </a:r>
            <a:r>
              <a:rPr lang="en-US" sz="1800" b="1" i="1" dirty="0">
                <a:latin typeface="Trebuchet MS" panose="020B0603020202020204" charset="0"/>
                <a:cs typeface="Trebuchet MS" panose="020B0603020202020204" charset="0"/>
                <a:sym typeface="+mn-ea"/>
              </a:rPr>
              <a:t>= </a:t>
            </a:r>
            <a:r>
              <a:rPr lang="en-US" sz="1800" b="1" i="1" dirty="0">
                <a:solidFill>
                  <a:srgbClr val="0070C0"/>
                </a:solidFill>
                <a:latin typeface="Trebuchet MS" panose="020B0603020202020204" charset="0"/>
                <a:cs typeface="Trebuchet MS" panose="020B0603020202020204" charset="0"/>
                <a:sym typeface="+mn-ea"/>
              </a:rPr>
              <a:t>“Carrots”</a:t>
            </a:r>
            <a:r>
              <a:rPr lang="en-US" sz="1800" b="1" i="1" dirty="0">
                <a:solidFill>
                  <a:srgbClr val="C00000"/>
                </a:solidFill>
                <a:latin typeface="Trebuchet MS" panose="020B0603020202020204" charset="0"/>
                <a:cs typeface="Trebuchet MS" panose="020B0603020202020204" charset="0"/>
                <a:sym typeface="+mn-ea"/>
              </a:rPr>
              <a:t> &gt; </a:t>
            </a:r>
            <a:r>
              <a:rPr lang="en-US" sz="1800" b="1" i="1" dirty="0">
                <a:latin typeface="Trebuchet MS" panose="020B0603020202020204" charset="0"/>
                <a:cs typeface="Trebuchet MS" panose="020B0603020202020204" charset="0"/>
                <a:sym typeface="+mn-ea"/>
              </a:rPr>
              <a:t>Carrots</a:t>
            </a:r>
            <a:r>
              <a:rPr lang="en-US" sz="1800" b="1" i="1" dirty="0">
                <a:solidFill>
                  <a:srgbClr val="C00000"/>
                </a:solidFill>
                <a:latin typeface="Trebuchet MS" panose="020B0603020202020204" charset="0"/>
                <a:cs typeface="Trebuchet MS" panose="020B0603020202020204" charset="0"/>
                <a:sym typeface="+mn-ea"/>
              </a:rPr>
              <a:t>&lt;/option&gt;</a:t>
            </a:r>
            <a:endParaRPr lang="en-US" sz="1800" b="1" i="1" dirty="0">
              <a:solidFill>
                <a:srgbClr val="C00000"/>
              </a:solidFill>
              <a:latin typeface="Trebuchet MS" panose="020B0603020202020204" charset="0"/>
              <a:cs typeface="Trebuchet MS" panose="020B0603020202020204" charset="0"/>
              <a:sym typeface="+mn-ea"/>
            </a:endParaRPr>
          </a:p>
          <a:p>
            <a:pPr marL="0" indent="0">
              <a:buNone/>
            </a:pPr>
            <a:r>
              <a:rPr lang="en-US" sz="1800" b="1" i="1" dirty="0">
                <a:solidFill>
                  <a:srgbClr val="C00000"/>
                </a:solidFill>
                <a:latin typeface="Trebuchet MS" panose="020B0603020202020204" charset="0"/>
                <a:cs typeface="Trebuchet MS" panose="020B0603020202020204" charset="0"/>
                <a:sym typeface="+mn-ea"/>
              </a:rPr>
              <a:t>    &lt;/select&gt;</a:t>
            </a:r>
            <a:endParaRPr lang="en-US" sz="1800" b="1" i="1" dirty="0">
              <a:solidFill>
                <a:srgbClr val="C00000"/>
              </a:solidFill>
              <a:latin typeface="Trebuchet MS" panose="020B0603020202020204" charset="0"/>
              <a:cs typeface="Trebuchet MS" panose="020B0603020202020204" charset="0"/>
              <a:sym typeface="+mn-ea"/>
            </a:endParaRPr>
          </a:p>
          <a:p>
            <a:endParaRPr lang="en-US" sz="1800"/>
          </a:p>
        </p:txBody>
      </p:sp>
      <p:sp>
        <p:nvSpPr>
          <p:cNvPr id="4" name="Content Placeholder 3"/>
          <p:cNvSpPr>
            <a:spLocks noGrp="1"/>
          </p:cNvSpPr>
          <p:nvPr>
            <p:ph sz="half" idx="2"/>
          </p:nvPr>
        </p:nvSpPr>
        <p:spPr>
          <a:xfrm>
            <a:off x="6708140" y="1174750"/>
            <a:ext cx="4874260" cy="4953000"/>
          </a:xfrm>
        </p:spPr>
        <p:txBody>
          <a:bodyPr/>
          <a:p>
            <a:r>
              <a:rPr lang="en-US" sz="2400">
                <a:latin typeface="Arial Rounded MT Bold" panose="020F0704030504030204" charset="0"/>
                <a:cs typeface="Arial Rounded MT Bold" panose="020F0704030504030204" charset="0"/>
                <a:sym typeface="+mn-ea"/>
              </a:rPr>
              <a:t>AUDIO: </a:t>
            </a:r>
            <a:r>
              <a:rPr lang="en-US" sz="2400" b="1" i="1">
                <a:solidFill>
                  <a:srgbClr val="0070C0"/>
                </a:solidFill>
                <a:latin typeface="Trebuchet MS" panose="020B0603020202020204" charset="0"/>
                <a:cs typeface="Trebuchet MS" panose="020B0603020202020204" charset="0"/>
                <a:sym typeface="+mn-ea"/>
              </a:rPr>
              <a:t>for example,</a:t>
            </a:r>
            <a:endParaRPr lang="en-US" sz="2400" b="1" i="1">
              <a:solidFill>
                <a:srgbClr val="0070C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&lt;audio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“audio.mp3” </a:t>
            </a:r>
            <a:r>
              <a:rPr lang="en-US" sz="1600" b="1" i="1" dirty="0">
                <a:solidFill>
                  <a:srgbClr val="00B050"/>
                </a:solidFill>
                <a:latin typeface="Trebuchet MS" panose="020B0603020202020204" charset="0"/>
                <a:cs typeface="Trebuchet MS" panose="020B0603020202020204" charset="0"/>
                <a:sym typeface="+mn-ea"/>
              </a:rPr>
              <a:t>autoplay</a:t>
            </a:r>
            <a:r>
              <a:rPr lang="en-US" sz="1600" b="1" i="1" dirty="0">
                <a:solidFill>
                  <a:srgbClr val="C00000"/>
                </a:solidFill>
                <a:latin typeface="Trebuchet MS" panose="020B0603020202020204" charset="0"/>
                <a:cs typeface="Trebuchet MS" panose="020B0603020202020204" charset="0"/>
                <a:sym typeface="+mn-ea"/>
              </a:rPr>
              <a:t>&gt;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&lt;/audio&gt;</a:t>
            </a:r>
            <a:endParaRPr lang="en-US" sz="1600" b="1" i="1" dirty="0">
              <a:solidFill>
                <a:srgbClr val="C0000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&lt;audio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“audio.mp3” </a:t>
            </a:r>
            <a:r>
              <a:rPr lang="en-US" sz="1600" b="1" i="1" dirty="0">
                <a:solidFill>
                  <a:srgbClr val="00B050"/>
                </a:solidFill>
                <a:latin typeface="Trebuchet MS" panose="020B0603020202020204" charset="0"/>
                <a:cs typeface="Trebuchet MS" panose="020B0603020202020204" charset="0"/>
                <a:sym typeface="+mn-ea"/>
              </a:rPr>
              <a:t>autoplay loop</a:t>
            </a:r>
            <a:r>
              <a:rPr lang="en-US" sz="1600" b="1" i="1" dirty="0">
                <a:solidFill>
                  <a:srgbClr val="C00000"/>
                </a:solidFill>
                <a:latin typeface="Trebuchet MS" panose="020B0603020202020204" charset="0"/>
                <a:cs typeface="Trebuchet MS" panose="020B0603020202020204" charset="0"/>
                <a:sym typeface="+mn-ea"/>
              </a:rPr>
              <a:t>&gt;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&lt;/audio&gt;</a:t>
            </a:r>
            <a:endParaRPr lang="en-US" sz="1600" b="1" i="1" dirty="0">
              <a:solidFill>
                <a:srgbClr val="C0000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&lt;audio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“audio.mp3” </a:t>
            </a:r>
            <a:r>
              <a:rPr lang="en-US" sz="1600" b="1" i="1" dirty="0">
                <a:solidFill>
                  <a:srgbClr val="00B050"/>
                </a:solidFill>
                <a:latin typeface="Trebuchet MS" panose="020B0603020202020204" charset="0"/>
                <a:cs typeface="Trebuchet MS" panose="020B0603020202020204" charset="0"/>
                <a:sym typeface="+mn-ea"/>
              </a:rPr>
              <a:t>controls</a:t>
            </a:r>
            <a:r>
              <a:rPr lang="en-US" sz="1600" b="1" i="1" dirty="0">
                <a:solidFill>
                  <a:srgbClr val="C00000"/>
                </a:solidFill>
                <a:latin typeface="Trebuchet MS" panose="020B0603020202020204" charset="0"/>
                <a:cs typeface="Trebuchet MS" panose="020B0603020202020204" charset="0"/>
                <a:sym typeface="+mn-ea"/>
              </a:rPr>
              <a:t>&gt;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&lt;/audio&gt;</a:t>
            </a:r>
            <a:endParaRPr lang="en-US" sz="1600" b="1" i="1" dirty="0">
              <a:solidFill>
                <a:srgbClr val="C00000"/>
              </a:solidFill>
              <a:latin typeface="Trebuchet MS" panose="020B0603020202020204" charset="0"/>
              <a:cs typeface="Trebuchet MS" panose="020B0603020202020204" charset="0"/>
              <a:sym typeface="+mn-ea"/>
            </a:endParaRPr>
          </a:p>
          <a:p>
            <a:endParaRPr lang="en-US" sz="1600" b="1" i="1" dirty="0">
              <a:solidFill>
                <a:srgbClr val="C00000"/>
              </a:solidFill>
              <a:latin typeface="Trebuchet MS" panose="020B0603020202020204" charset="0"/>
              <a:cs typeface="Trebuchet MS" panose="020B0603020202020204" charset="0"/>
              <a:sym typeface="+mn-ea"/>
            </a:endParaRPr>
          </a:p>
          <a:p>
            <a:r>
              <a:rPr lang="en-US" sz="2400">
                <a:latin typeface="Arial Rounded MT Bold" panose="020F0704030504030204" charset="0"/>
                <a:cs typeface="Arial Rounded MT Bold" panose="020F0704030504030204" charset="0"/>
                <a:sym typeface="+mn-ea"/>
              </a:rPr>
              <a:t>VIDEO: </a:t>
            </a:r>
            <a:r>
              <a:rPr lang="en-US" sz="2400" b="1" i="1">
                <a:solidFill>
                  <a:srgbClr val="0070C0"/>
                </a:solidFill>
                <a:latin typeface="Trebuchet MS" panose="020B0603020202020204" charset="0"/>
                <a:cs typeface="Trebuchet MS" panose="020B0603020202020204" charset="0"/>
                <a:sym typeface="+mn-ea"/>
              </a:rPr>
              <a:t>for example,</a:t>
            </a:r>
            <a:endParaRPr lang="en-US" sz="2400" b="1" i="1">
              <a:solidFill>
                <a:srgbClr val="0070C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&lt;video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“video.mp4” </a:t>
            </a:r>
            <a:r>
              <a:rPr lang="en-US" sz="1600" b="1" i="1" dirty="0">
                <a:solidFill>
                  <a:srgbClr val="00B050"/>
                </a:solidFill>
                <a:latin typeface="Trebuchet MS" panose="020B0603020202020204" charset="0"/>
                <a:cs typeface="Trebuchet MS" panose="020B0603020202020204" charset="0"/>
                <a:sym typeface="+mn-ea"/>
              </a:rPr>
              <a:t>width</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“480” </a:t>
            </a:r>
            <a:r>
              <a:rPr lang="en-US" sz="1600" b="1" i="1" dirty="0">
                <a:solidFill>
                  <a:srgbClr val="00B050"/>
                </a:solidFill>
                <a:latin typeface="Trebuchet MS" panose="020B0603020202020204" charset="0"/>
                <a:cs typeface="Trebuchet MS" panose="020B0603020202020204" charset="0"/>
                <a:sym typeface="+mn-ea"/>
              </a:rPr>
              <a:t>height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“320”   </a:t>
            </a:r>
            <a:r>
              <a:rPr lang="en-US" sz="1600" b="1" i="1" dirty="0">
                <a:solidFill>
                  <a:srgbClr val="00B050"/>
                </a:solidFill>
                <a:latin typeface="Trebuchet MS" panose="020B0603020202020204" charset="0"/>
                <a:cs typeface="Trebuchet MS" panose="020B0603020202020204" charset="0"/>
                <a:sym typeface="+mn-ea"/>
              </a:rPr>
              <a:t>autoplay</a:t>
            </a:r>
            <a:r>
              <a:rPr lang="en-US" sz="1600" b="1" i="1" dirty="0">
                <a:solidFill>
                  <a:srgbClr val="C00000"/>
                </a:solidFill>
                <a:latin typeface="Trebuchet MS" panose="020B0603020202020204" charset="0"/>
                <a:cs typeface="Trebuchet MS" panose="020B0603020202020204" charset="0"/>
                <a:sym typeface="+mn-ea"/>
              </a:rPr>
              <a:t>&gt;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&lt;/video&gt;</a:t>
            </a:r>
            <a:endParaRPr lang="en-US" sz="1600" b="1" i="1" dirty="0">
              <a:solidFill>
                <a:srgbClr val="C0000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&lt;video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“video.mp4” </a:t>
            </a:r>
            <a:r>
              <a:rPr lang="en-US" sz="1600" b="1" i="1" dirty="0">
                <a:solidFill>
                  <a:srgbClr val="00B050"/>
                </a:solidFill>
                <a:latin typeface="Trebuchet MS" panose="020B0603020202020204" charset="0"/>
                <a:cs typeface="Trebuchet MS" panose="020B0603020202020204" charset="0"/>
                <a:sym typeface="+mn-ea"/>
              </a:rPr>
              <a:t>width</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“480” </a:t>
            </a:r>
            <a:r>
              <a:rPr lang="en-US" sz="1600" b="1" i="1" dirty="0">
                <a:solidFill>
                  <a:srgbClr val="00B050"/>
                </a:solidFill>
                <a:latin typeface="Trebuchet MS" panose="020B0603020202020204" charset="0"/>
                <a:cs typeface="Trebuchet MS" panose="020B0603020202020204" charset="0"/>
                <a:sym typeface="+mn-ea"/>
              </a:rPr>
              <a:t>height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“320”   </a:t>
            </a:r>
            <a:r>
              <a:rPr lang="en-US" sz="1600" b="1" i="1" dirty="0">
                <a:solidFill>
                  <a:srgbClr val="00B050"/>
                </a:solidFill>
                <a:latin typeface="Trebuchet MS" panose="020B0603020202020204" charset="0"/>
                <a:cs typeface="Trebuchet MS" panose="020B0603020202020204" charset="0"/>
                <a:sym typeface="+mn-ea"/>
              </a:rPr>
              <a:t>autoplay loop</a:t>
            </a:r>
            <a:r>
              <a:rPr lang="en-US" sz="1600" b="1" i="1" dirty="0">
                <a:solidFill>
                  <a:srgbClr val="C00000"/>
                </a:solidFill>
                <a:latin typeface="Trebuchet MS" panose="020B0603020202020204" charset="0"/>
                <a:cs typeface="Trebuchet MS" panose="020B0603020202020204" charset="0"/>
                <a:sym typeface="+mn-ea"/>
              </a:rPr>
              <a:t>&gt;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&lt;/video&gt;</a:t>
            </a:r>
            <a:endParaRPr lang="en-US" sz="1600" b="1" i="1" dirty="0">
              <a:solidFill>
                <a:srgbClr val="C00000"/>
              </a:solidFill>
              <a:latin typeface="Trebuchet MS" panose="020B0603020202020204" charset="0"/>
              <a:cs typeface="Trebuchet MS" panose="020B0603020202020204" charset="0"/>
              <a:sym typeface="+mn-ea"/>
            </a:endParaRPr>
          </a:p>
          <a:p>
            <a:r>
              <a:rPr lang="en-US" sz="1600" b="1" i="1" dirty="0">
                <a:solidFill>
                  <a:srgbClr val="C00000"/>
                </a:solidFill>
                <a:latin typeface="Trebuchet MS" panose="020B0603020202020204" charset="0"/>
                <a:cs typeface="Trebuchet MS" panose="020B0603020202020204" charset="0"/>
                <a:sym typeface="+mn-ea"/>
              </a:rPr>
              <a:t>&lt;video </a:t>
            </a:r>
            <a:r>
              <a:rPr lang="en-US" sz="1600" b="1" i="1" dirty="0">
                <a:solidFill>
                  <a:srgbClr val="00B050"/>
                </a:solidFill>
                <a:latin typeface="Trebuchet MS" panose="020B0603020202020204" charset="0"/>
                <a:cs typeface="Trebuchet MS" panose="020B0603020202020204" charset="0"/>
                <a:sym typeface="+mn-ea"/>
              </a:rPr>
              <a:t>src </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“video.mp4” </a:t>
            </a:r>
            <a:r>
              <a:rPr lang="en-US" sz="1600" b="1" i="1" dirty="0">
                <a:solidFill>
                  <a:srgbClr val="00B050"/>
                </a:solidFill>
                <a:latin typeface="Trebuchet MS" panose="020B0603020202020204" charset="0"/>
                <a:cs typeface="Trebuchet MS" panose="020B0603020202020204" charset="0"/>
                <a:sym typeface="+mn-ea"/>
              </a:rPr>
              <a:t>width</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“480” </a:t>
            </a:r>
            <a:r>
              <a:rPr lang="en-US" sz="1600" b="1" i="1" dirty="0">
                <a:solidFill>
                  <a:srgbClr val="00B050"/>
                </a:solidFill>
                <a:latin typeface="Trebuchet MS" panose="020B0603020202020204" charset="0"/>
                <a:cs typeface="Trebuchet MS" panose="020B0603020202020204" charset="0"/>
                <a:sym typeface="+mn-ea"/>
              </a:rPr>
              <a:t>height</a:t>
            </a:r>
            <a:r>
              <a:rPr lang="en-US" sz="1600" b="1" i="1" dirty="0">
                <a:latin typeface="Trebuchet MS" panose="020B0603020202020204" charset="0"/>
                <a:cs typeface="Trebuchet MS" panose="020B0603020202020204" charset="0"/>
                <a:sym typeface="+mn-ea"/>
              </a:rPr>
              <a:t>= </a:t>
            </a:r>
            <a:r>
              <a:rPr lang="en-US" sz="1600" b="1" i="1" dirty="0">
                <a:solidFill>
                  <a:srgbClr val="0070C0"/>
                </a:solidFill>
                <a:latin typeface="Trebuchet MS" panose="020B0603020202020204" charset="0"/>
                <a:cs typeface="Trebuchet MS" panose="020B0603020202020204" charset="0"/>
                <a:sym typeface="+mn-ea"/>
              </a:rPr>
              <a:t>“320”   </a:t>
            </a:r>
            <a:r>
              <a:rPr lang="en-US" sz="1600" b="1" i="1" dirty="0">
                <a:solidFill>
                  <a:srgbClr val="00B050"/>
                </a:solidFill>
                <a:latin typeface="Trebuchet MS" panose="020B0603020202020204" charset="0"/>
                <a:cs typeface="Trebuchet MS" panose="020B0603020202020204" charset="0"/>
                <a:sym typeface="+mn-ea"/>
              </a:rPr>
              <a:t>controls</a:t>
            </a:r>
            <a:r>
              <a:rPr lang="en-US" sz="1600" b="1" i="1" dirty="0">
                <a:solidFill>
                  <a:srgbClr val="C00000"/>
                </a:solidFill>
                <a:latin typeface="Trebuchet MS" panose="020B0603020202020204" charset="0"/>
                <a:cs typeface="Trebuchet MS" panose="020B0603020202020204" charset="0"/>
                <a:sym typeface="+mn-ea"/>
              </a:rPr>
              <a:t>&gt;</a:t>
            </a:r>
            <a:r>
              <a:rPr lang="en-US" sz="1600" b="1" i="1" dirty="0">
                <a:solidFill>
                  <a:srgbClr val="0070C0"/>
                </a:solidFill>
                <a:latin typeface="Trebuchet MS" panose="020B0603020202020204" charset="0"/>
                <a:cs typeface="Trebuchet MS" panose="020B0603020202020204" charset="0"/>
                <a:sym typeface="+mn-ea"/>
              </a:rPr>
              <a:t> </a:t>
            </a:r>
            <a:r>
              <a:rPr lang="en-US" sz="1600" b="1" i="1" dirty="0">
                <a:solidFill>
                  <a:srgbClr val="C00000"/>
                </a:solidFill>
                <a:latin typeface="Trebuchet MS" panose="020B0603020202020204" charset="0"/>
                <a:cs typeface="Trebuchet MS" panose="020B0603020202020204" charset="0"/>
                <a:sym typeface="+mn-ea"/>
              </a:rPr>
              <a:t>&lt;/video&gt;</a:t>
            </a:r>
            <a:endParaRPr lang="en-US" sz="1600" b="1" i="1" dirty="0">
              <a:solidFill>
                <a:srgbClr val="C00000"/>
              </a:solidFill>
              <a:latin typeface="Trebuchet MS" panose="020B0603020202020204" charset="0"/>
              <a:cs typeface="Trebuchet MS" panose="020B0603020202020204" charset="0"/>
              <a:sym typeface="+mn-ea"/>
            </a:endParaRPr>
          </a:p>
          <a:p>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b="1">
                <a:latin typeface="Baskerville Old Face" panose="02020602080505020303" charset="0"/>
                <a:cs typeface="Baskerville Old Face" panose="02020602080505020303" charset="0"/>
                <a:sym typeface="+mn-ea"/>
              </a:rPr>
              <a:t>GIT AND VERSION CONTROL</a:t>
            </a:r>
            <a:endParaRPr lang="en-US"/>
          </a:p>
        </p:txBody>
      </p:sp>
      <p:sp>
        <p:nvSpPr>
          <p:cNvPr id="6" name="Content Placeholder 5"/>
          <p:cNvSpPr>
            <a:spLocks noGrp="1"/>
          </p:cNvSpPr>
          <p:nvPr>
            <p:ph idx="1"/>
          </p:nvPr>
        </p:nvSpPr>
        <p:spPr>
          <a:xfrm>
            <a:off x="609600" y="773430"/>
            <a:ext cx="10972800" cy="6085205"/>
          </a:xfrm>
        </p:spPr>
        <p:txBody>
          <a:bodyPr/>
          <a:p>
            <a:r>
              <a:rPr lang="en-US">
                <a:latin typeface="Arial Rounded MT Bold" panose="020F0704030504030204" charset="0"/>
                <a:cs typeface="Arial Rounded MT Bold" panose="020F0704030504030204" charset="0"/>
                <a:sym typeface="+mn-ea"/>
              </a:rPr>
              <a:t>WHAT IS GIT: </a:t>
            </a:r>
            <a:r>
              <a:rPr lang="en-US" sz="1600">
                <a:solidFill>
                  <a:srgbClr val="7030A0"/>
                </a:solidFill>
                <a:latin typeface="Trebuchet MS" panose="020B0603020202020204" charset="0"/>
                <a:cs typeface="Trebuchet MS" panose="020B0603020202020204" charset="0"/>
                <a:sym typeface="+mn-ea"/>
              </a:rPr>
              <a:t>GIT is software that allows you to save your work at any given moment in time. It's typically called a </a:t>
            </a:r>
            <a:r>
              <a:rPr lang="en-US" sz="1600">
                <a:solidFill>
                  <a:srgbClr val="C00000"/>
                </a:solidFill>
                <a:latin typeface="Trebuchet MS" panose="020B0603020202020204" charset="0"/>
                <a:cs typeface="Trebuchet MS" panose="020B0603020202020204" charset="0"/>
                <a:sym typeface="+mn-ea"/>
              </a:rPr>
              <a:t>`version control system`</a:t>
            </a:r>
            <a:r>
              <a:rPr lang="en-US" sz="1600">
                <a:solidFill>
                  <a:srgbClr val="7030A0"/>
                </a:solidFill>
                <a:latin typeface="Trebuchet MS" panose="020B0603020202020204" charset="0"/>
                <a:cs typeface="Trebuchet MS" panose="020B0603020202020204" charset="0"/>
                <a:sym typeface="+mn-ea"/>
              </a:rPr>
              <a:t>, which essentially means that it allows you to create </a:t>
            </a:r>
            <a:r>
              <a:rPr lang="en-US" sz="1600">
                <a:solidFill>
                  <a:srgbClr val="C00000"/>
                </a:solidFill>
                <a:latin typeface="Trebuchet MS" panose="020B0603020202020204" charset="0"/>
                <a:cs typeface="Trebuchet MS" panose="020B0603020202020204" charset="0"/>
                <a:sym typeface="+mn-ea"/>
              </a:rPr>
              <a:t>`versions` </a:t>
            </a:r>
            <a:r>
              <a:rPr lang="en-US" sz="1600">
                <a:solidFill>
                  <a:srgbClr val="7030A0"/>
                </a:solidFill>
                <a:latin typeface="Trebuchet MS" panose="020B0603020202020204" charset="0"/>
                <a:cs typeface="Trebuchet MS" panose="020B0603020202020204" charset="0"/>
                <a:sym typeface="+mn-ea"/>
              </a:rPr>
              <a:t>of your workspace and makes possible to switch between older and newer states.</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You can think of it like a video game. You get to a certain point in the game, after hours of struggle. You're really proud of how far you've come, and don't want to do it over again in case you die. So you decide to </a:t>
            </a:r>
            <a:r>
              <a:rPr lang="en-US" sz="1600">
                <a:solidFill>
                  <a:srgbClr val="C00000"/>
                </a:solidFill>
                <a:latin typeface="Trebuchet MS" panose="020B0603020202020204" charset="0"/>
                <a:cs typeface="Trebuchet MS" panose="020B0603020202020204" charset="0"/>
                <a:sym typeface="+mn-ea"/>
              </a:rPr>
              <a:t>_save your game_</a:t>
            </a:r>
            <a:r>
              <a:rPr lang="en-US" sz="1600">
                <a:solidFill>
                  <a:srgbClr val="7030A0"/>
                </a:solidFill>
                <a:latin typeface="Trebuchet MS" panose="020B0603020202020204" charset="0"/>
                <a:cs typeface="Trebuchet MS" panose="020B0603020202020204" charset="0"/>
                <a:sym typeface="+mn-ea"/>
              </a:rPr>
              <a:t>. If something bad happens after that point you can always reload your game and start from that point on.</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This is exactly what happens with GIT: however, instead of calling it </a:t>
            </a:r>
            <a:r>
              <a:rPr lang="en-US" sz="1600">
                <a:solidFill>
                  <a:srgbClr val="C00000"/>
                </a:solidFill>
                <a:latin typeface="Trebuchet MS" panose="020B0603020202020204" charset="0"/>
                <a:cs typeface="Trebuchet MS" panose="020B0603020202020204" charset="0"/>
                <a:sym typeface="+mn-ea"/>
              </a:rPr>
              <a:t>_saving your game_ </a:t>
            </a:r>
            <a:r>
              <a:rPr lang="en-US" sz="1600">
                <a:solidFill>
                  <a:srgbClr val="7030A0"/>
                </a:solidFill>
                <a:latin typeface="Trebuchet MS" panose="020B0603020202020204" charset="0"/>
                <a:cs typeface="Trebuchet MS" panose="020B0603020202020204" charset="0"/>
                <a:sym typeface="+mn-ea"/>
              </a:rPr>
              <a:t>we call it </a:t>
            </a:r>
            <a:r>
              <a:rPr lang="en-US" sz="1600">
                <a:solidFill>
                  <a:srgbClr val="C00000"/>
                </a:solidFill>
                <a:latin typeface="Trebuchet MS" panose="020B0603020202020204" charset="0"/>
                <a:cs typeface="Trebuchet MS" panose="020B0603020202020204" charset="0"/>
                <a:sym typeface="+mn-ea"/>
              </a:rPr>
              <a:t>**committing your changes*</a:t>
            </a:r>
            <a:r>
              <a:rPr lang="en-US" sz="1600">
                <a:solidFill>
                  <a:srgbClr val="7030A0"/>
                </a:solidFill>
                <a:latin typeface="Trebuchet MS" panose="020B0603020202020204" charset="0"/>
                <a:cs typeface="Trebuchet MS" panose="020B0603020202020204" charset="0"/>
                <a:sym typeface="+mn-ea"/>
              </a:rPr>
              <a:t>*. A </a:t>
            </a:r>
            <a:r>
              <a:rPr lang="en-US" sz="1600">
                <a:solidFill>
                  <a:srgbClr val="C00000"/>
                </a:solidFill>
                <a:latin typeface="Trebuchet MS" panose="020B0603020202020204" charset="0"/>
                <a:cs typeface="Trebuchet MS" panose="020B0603020202020204" charset="0"/>
                <a:sym typeface="+mn-ea"/>
              </a:rPr>
              <a:t>"change"</a:t>
            </a:r>
            <a:r>
              <a:rPr lang="en-US" sz="1600">
                <a:solidFill>
                  <a:srgbClr val="7030A0"/>
                </a:solidFill>
                <a:latin typeface="Trebuchet MS" panose="020B0603020202020204" charset="0"/>
                <a:cs typeface="Trebuchet MS" panose="020B0603020202020204" charset="0"/>
                <a:sym typeface="+mn-ea"/>
              </a:rPr>
              <a:t> is a code modification you made within a working day.</a:t>
            </a:r>
            <a:endParaRPr lang="en-US" sz="1600">
              <a:solidFill>
                <a:srgbClr val="7030A0"/>
              </a:solidFill>
              <a:latin typeface="Trebuchet MS" panose="020B0603020202020204" charset="0"/>
              <a:cs typeface="Trebuchet MS" panose="020B0603020202020204" charset="0"/>
              <a:sym typeface="+mn-ea"/>
            </a:endParaRPr>
          </a:p>
          <a:p>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In order to use GIT you first have to install it. The software is different depending on your operating system:</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 For Windows,</a:t>
            </a:r>
            <a:r>
              <a:rPr lang="en-US" sz="1600">
                <a:solidFill>
                  <a:srgbClr val="7030A0"/>
                </a:solidFill>
                <a:latin typeface="Trebuchet MS" panose="020B0603020202020204" charset="0"/>
                <a:cs typeface="Trebuchet MS" panose="020B0603020202020204" charset="0"/>
                <a:sym typeface="+mn-ea"/>
              </a:rPr>
              <a:t> install [Git Bash](</a:t>
            </a:r>
            <a:r>
              <a:rPr lang="en-US" sz="1600">
                <a:solidFill>
                  <a:srgbClr val="C00000"/>
                </a:solidFill>
                <a:latin typeface="Trebuchet MS" panose="020B0603020202020204" charset="0"/>
                <a:cs typeface="Trebuchet MS" panose="020B0603020202020204" charset="0"/>
                <a:sym typeface="+mn-ea"/>
              </a:rPr>
              <a:t>https://git-scm.com/download/win</a:t>
            </a:r>
            <a:r>
              <a:rPr lang="en-US" sz="1600">
                <a:solidFill>
                  <a:srgbClr val="7030A0"/>
                </a:solidFill>
                <a:latin typeface="Trebuchet MS" panose="020B0603020202020204" charset="0"/>
                <a:cs typeface="Trebuchet MS" panose="020B0603020202020204" charset="0"/>
                <a:sym typeface="+mn-ea"/>
              </a:rPr>
              <a:t>)</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 For MacOS,</a:t>
            </a:r>
            <a:r>
              <a:rPr lang="en-US" sz="1600">
                <a:solidFill>
                  <a:srgbClr val="7030A0"/>
                </a:solidFill>
                <a:latin typeface="Trebuchet MS" panose="020B0603020202020204" charset="0"/>
                <a:cs typeface="Trebuchet MS" panose="020B0603020202020204" charset="0"/>
                <a:sym typeface="+mn-ea"/>
              </a:rPr>
              <a:t> install [GIT](</a:t>
            </a:r>
            <a:r>
              <a:rPr lang="en-US" sz="1600">
                <a:solidFill>
                  <a:srgbClr val="C00000"/>
                </a:solidFill>
                <a:latin typeface="Trebuchet MS" panose="020B0603020202020204" charset="0"/>
                <a:cs typeface="Trebuchet MS" panose="020B0603020202020204" charset="0"/>
                <a:sym typeface="+mn-ea"/>
              </a:rPr>
              <a:t>https://git-scm.com/download/mac</a:t>
            </a:r>
            <a:r>
              <a:rPr lang="en-US" sz="1600">
                <a:solidFill>
                  <a:srgbClr val="7030A0"/>
                </a:solidFill>
                <a:latin typeface="Trebuchet MS" panose="020B0603020202020204" charset="0"/>
                <a:cs typeface="Trebuchet MS" panose="020B0603020202020204" charset="0"/>
                <a:sym typeface="+mn-ea"/>
              </a:rPr>
              <a:t>)</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00B050"/>
                </a:solidFill>
                <a:latin typeface="Trebuchet MS" panose="020B0603020202020204" charset="0"/>
                <a:cs typeface="Trebuchet MS" panose="020B0603020202020204" charset="0"/>
                <a:sym typeface="+mn-ea"/>
              </a:rPr>
              <a:t>- For Linux,</a:t>
            </a:r>
            <a:r>
              <a:rPr lang="en-US" sz="1600">
                <a:solidFill>
                  <a:srgbClr val="7030A0"/>
                </a:solidFill>
                <a:latin typeface="Trebuchet MS" panose="020B0603020202020204" charset="0"/>
                <a:cs typeface="Trebuchet MS" panose="020B0603020202020204" charset="0"/>
                <a:sym typeface="+mn-ea"/>
              </a:rPr>
              <a:t> install [GIT](</a:t>
            </a:r>
            <a:r>
              <a:rPr lang="en-US" sz="1600">
                <a:solidFill>
                  <a:srgbClr val="C00000"/>
                </a:solidFill>
                <a:latin typeface="Trebuchet MS" panose="020B0603020202020204" charset="0"/>
                <a:cs typeface="Trebuchet MS" panose="020B0603020202020204" charset="0"/>
                <a:sym typeface="+mn-ea"/>
              </a:rPr>
              <a:t>https://git-scm.com/download/linux</a:t>
            </a:r>
            <a:r>
              <a:rPr lang="en-US" sz="1600">
                <a:solidFill>
                  <a:srgbClr val="7030A0"/>
                </a:solidFill>
                <a:latin typeface="Trebuchet MS" panose="020B0603020202020204" charset="0"/>
                <a:cs typeface="Trebuchet MS" panose="020B0603020202020204" charset="0"/>
                <a:sym typeface="+mn-ea"/>
              </a:rPr>
              <a:t>)</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After you've installed it you can use it through the CLI. To verify that it worked, open the </a:t>
            </a:r>
            <a:r>
              <a:rPr lang="en-US" sz="1600">
                <a:solidFill>
                  <a:srgbClr val="C00000"/>
                </a:solidFill>
                <a:latin typeface="Trebuchet MS" panose="020B0603020202020204" charset="0"/>
                <a:cs typeface="Trebuchet MS" panose="020B0603020202020204" charset="0"/>
                <a:sym typeface="+mn-ea"/>
              </a:rPr>
              <a:t>command line</a:t>
            </a:r>
            <a:r>
              <a:rPr lang="en-US" sz="1600">
                <a:solidFill>
                  <a:srgbClr val="7030A0"/>
                </a:solidFill>
                <a:latin typeface="Trebuchet MS" panose="020B0603020202020204" charset="0"/>
                <a:cs typeface="Trebuchet MS" panose="020B0603020202020204" charset="0"/>
                <a:sym typeface="+mn-ea"/>
              </a:rPr>
              <a:t> and enter the command: </a:t>
            </a:r>
            <a:r>
              <a:rPr lang="en-US" sz="1600">
                <a:solidFill>
                  <a:srgbClr val="C00000"/>
                </a:solidFill>
                <a:latin typeface="Trebuchet MS" panose="020B0603020202020204" charset="0"/>
                <a:cs typeface="Trebuchet MS" panose="020B0603020202020204" charset="0"/>
                <a:sym typeface="+mn-ea"/>
              </a:rPr>
              <a:t>git --version, </a:t>
            </a:r>
            <a:r>
              <a:rPr lang="en-US" sz="1600">
                <a:solidFill>
                  <a:srgbClr val="7030A0"/>
                </a:solidFill>
                <a:latin typeface="Trebuchet MS" panose="020B0603020202020204" charset="0"/>
                <a:cs typeface="Trebuchet MS" panose="020B0603020202020204" charset="0"/>
                <a:sym typeface="+mn-ea"/>
              </a:rPr>
              <a:t>It should say that the version is **2.31** (or up if you've installed a new version).</a:t>
            </a:r>
            <a:endParaRPr lang="en-US" sz="1600">
              <a:solidFill>
                <a:srgbClr val="7030A0"/>
              </a:solidFill>
              <a:latin typeface="Trebuchet MS" panose="020B0603020202020204" charset="0"/>
              <a:cs typeface="Trebuchet MS" panose="020B0603020202020204" charset="0"/>
              <a:sym typeface="+mn-ea"/>
            </a:endParaRPr>
          </a:p>
          <a:p>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Now that you have GIT installed, it's important to make a basic configuration. Inside your CLI, type in the following </a:t>
            </a:r>
            <a:r>
              <a:rPr lang="en-US" sz="1600">
                <a:solidFill>
                  <a:srgbClr val="C00000"/>
                </a:solidFill>
                <a:latin typeface="Trebuchet MS" panose="020B0603020202020204" charset="0"/>
                <a:cs typeface="Trebuchet MS" panose="020B0603020202020204" charset="0"/>
                <a:sym typeface="+mn-ea"/>
              </a:rPr>
              <a:t>(Replace "Your name" and "your.email@youremailserver.com" with your own name and email address, respectively)</a:t>
            </a:r>
            <a:r>
              <a:rPr lang="en-US" sz="1600">
                <a:solidFill>
                  <a:srgbClr val="7030A0"/>
                </a:solidFill>
                <a:latin typeface="Trebuchet MS" panose="020B0603020202020204" charset="0"/>
                <a:cs typeface="Trebuchet MS" panose="020B0603020202020204" charset="0"/>
                <a:sym typeface="+mn-ea"/>
              </a:rPr>
              <a:t>: This makes sure GIT is able to identify you as the person that uses it to save your files and folders.</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git config --global user.name </a:t>
            </a:r>
            <a:r>
              <a:rPr lang="en-US" sz="1600">
                <a:solidFill>
                  <a:srgbClr val="00B050"/>
                </a:solidFill>
                <a:latin typeface="Trebuchet MS" panose="020B0603020202020204" charset="0"/>
                <a:cs typeface="Trebuchet MS" panose="020B0603020202020204" charset="0"/>
                <a:sym typeface="+mn-ea"/>
              </a:rPr>
              <a:t>"Your name"</a:t>
            </a:r>
            <a:endParaRPr lang="en-US" sz="1600">
              <a:solidFill>
                <a:srgbClr val="7030A0"/>
              </a:solidFill>
              <a:latin typeface="Trebuchet MS" panose="020B0603020202020204" charset="0"/>
              <a:cs typeface="Trebuchet MS" panose="020B0603020202020204" charset="0"/>
              <a:sym typeface="+mn-ea"/>
            </a:endParaRPr>
          </a:p>
          <a:p>
            <a:r>
              <a:rPr lang="en-US" sz="1600">
                <a:solidFill>
                  <a:srgbClr val="7030A0"/>
                </a:solidFill>
                <a:latin typeface="Trebuchet MS" panose="020B0603020202020204" charset="0"/>
                <a:cs typeface="Trebuchet MS" panose="020B0603020202020204" charset="0"/>
                <a:sym typeface="+mn-ea"/>
              </a:rPr>
              <a:t>git config --global user.email </a:t>
            </a:r>
            <a:r>
              <a:rPr lang="en-US" sz="1600">
                <a:solidFill>
                  <a:srgbClr val="00B050"/>
                </a:solidFill>
                <a:latin typeface="Trebuchet MS" panose="020B0603020202020204" charset="0"/>
                <a:cs typeface="Trebuchet MS" panose="020B0603020202020204" charset="0"/>
                <a:sym typeface="+mn-ea"/>
              </a:rPr>
              <a:t>"your.email@yourmailserver.com"</a:t>
            </a:r>
            <a:endParaRPr lang="en-US" sz="1600">
              <a:solidFill>
                <a:srgbClr val="00B050"/>
              </a:solidFill>
              <a:latin typeface="Trebuchet MS" panose="020B0603020202020204" charset="0"/>
              <a:cs typeface="Trebuchet MS" panose="020B0603020202020204" charset="0"/>
              <a:sym typeface="+mn-ea"/>
            </a:endParaRPr>
          </a:p>
        </p:txBody>
      </p:sp>
    </p:spTree>
  </p:cSld>
  <p:clrMapOvr>
    <a:masterClrMapping/>
  </p:clrMapOvr>
</p:sld>
</file>

<file path=ppt/theme/theme1.xml><?xml version="1.0" encoding="utf-8"?>
<a:theme xmlns:a="http://schemas.openxmlformats.org/drawingml/2006/main" name="Blue Wav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10278</Words>
  <Application>WPS Presentation</Application>
  <PresentationFormat>Widescreen</PresentationFormat>
  <Paragraphs>314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Algerian</vt:lpstr>
      <vt:lpstr>Baskerville Old Face</vt:lpstr>
      <vt:lpstr>Trebuchet MS</vt:lpstr>
      <vt:lpstr>Wingdings</vt:lpstr>
      <vt:lpstr>Arial Rounded MT Bold</vt:lpstr>
      <vt:lpstr>Microsoft YaHei</vt:lpstr>
      <vt:lpstr>Arial Unicode MS</vt:lpstr>
      <vt:lpstr>Calibri</vt:lpstr>
      <vt:lpstr>Blue Waves</vt:lpstr>
      <vt:lpstr> SIDE HUSTLE INTERNSHIP </vt:lpstr>
      <vt:lpstr>HTML      (Hyper Text Markup Language)</vt:lpstr>
      <vt:lpstr>COMMENTS, TEXTS, LINKS, LINE BREAKS, HORIZONTAL RULES</vt:lpstr>
      <vt:lpstr>HTML STYLES AND IMAGES</vt:lpstr>
      <vt:lpstr>HTML LISTS</vt:lpstr>
      <vt:lpstr>HTML TABLES</vt:lpstr>
      <vt:lpstr> HTML FORMS </vt:lpstr>
      <vt:lpstr> BUTTON, DROPDOWN, AUDIO AND VIDEO </vt:lpstr>
      <vt:lpstr>GIT AND VERSION CONTROL</vt:lpstr>
      <vt:lpstr> GIT, GITHUB AND VERSION CONTROL </vt:lpstr>
      <vt:lpstr>GIT, GITHUB AND VERSION CONTROL</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_x000B_SIDE HUSTLE INTERNSHIP </dc:title>
  <dc:creator/>
  <cp:lastModifiedBy>USER</cp:lastModifiedBy>
  <cp:revision>10</cp:revision>
  <dcterms:created xsi:type="dcterms:W3CDTF">2022-02-10T21:31:00Z</dcterms:created>
  <dcterms:modified xsi:type="dcterms:W3CDTF">2022-02-13T20:04:36Z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A62BF54C70BA4D8D8D1680252CE7B5EA</vt:lpwstr>
  </property>
  <property fmtid="{D5CDD505-2E9C-101B-9397-08002B2CF9AE}" pid="3" name="KSOProductBuildVer">
    <vt:lpwstr>1033-11.2.0.10463</vt:lpwstr>
  </property>
</Properties>
</file>