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0"/>
            <p14:sldId id="264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442" autoAdjust="0"/>
  </p:normalViewPr>
  <p:slideViewPr>
    <p:cSldViewPr snapToObjects="1">
      <p:cViewPr varScale="1">
        <p:scale>
          <a:sx n="70" d="100"/>
          <a:sy n="70" d="100"/>
        </p:scale>
        <p:origin x="-28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BA20-3CC6-4CA7-A64E-677853DDDBD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D8A57-A6DA-4DCE-ADC7-3F4B291D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Buongiorno, sono Andrei Ciulpan (nr. matricola 872394) e oggi presento</a:t>
            </a:r>
          </a:p>
          <a:p>
            <a:r>
              <a:rPr lang="it-IT" dirty="0" smtClean="0"/>
              <a:t>il progetto su cui ho lavorato durante il tirocinio all'interno di Yatta, </a:t>
            </a:r>
          </a:p>
          <a:p>
            <a:r>
              <a:rPr lang="it-IT" dirty="0" smtClean="0"/>
              <a:t>un makerspace in centro a Milano, munito di un laboratorio in cui gli studenti</a:t>
            </a:r>
          </a:p>
          <a:p>
            <a:r>
              <a:rPr lang="it-IT" dirty="0" smtClean="0"/>
              <a:t>tirocinanti partecipano allo sviluppo di progetti di physical computing.</a:t>
            </a:r>
          </a:p>
          <a:p>
            <a:r>
              <a:rPr lang="it-IT" dirty="0" smtClean="0"/>
              <a:t>Il mio progetto ha avuto come scopo la creazione di un prototipo (chiamato SimSim) </a:t>
            </a:r>
          </a:p>
          <a:p>
            <a:r>
              <a:rPr lang="it-IT" dirty="0" smtClean="0"/>
              <a:t>di un sistema di controllo accessi basato su un microcontrollore da applicare poi all'interno dell'azienda. </a:t>
            </a:r>
          </a:p>
          <a:p>
            <a:r>
              <a:rPr lang="it-IT" dirty="0" smtClean="0"/>
              <a:t>Si tratta di un sistema IoT (che sta per Internet of Things) in cui la connessione </a:t>
            </a:r>
          </a:p>
          <a:p>
            <a:r>
              <a:rPr lang="it-IT" dirty="0" smtClean="0"/>
              <a:t>Internet viene estesa anche al mondo degli oggetti fisici.</a:t>
            </a:r>
          </a:p>
          <a:p>
            <a:r>
              <a:rPr lang="it-IT" dirty="0" smtClean="0"/>
              <a:t>Questi oggetti sono normalmente dotati di un processore embedded, sensori e attuatori e sono in grado</a:t>
            </a:r>
          </a:p>
          <a:p>
            <a:r>
              <a:rPr lang="it-IT" dirty="0" smtClean="0"/>
              <a:t>di mandare dati in rete verso il back-end di un'applicazione dove potranno poi essere salvati ed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1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Questo è il prototipo finale che è stato presentato anche all'Arduino Day. </a:t>
            </a:r>
          </a:p>
          <a:p>
            <a:r>
              <a:rPr lang="it-IT" dirty="0" smtClean="0"/>
              <a:t>Vorrei ringraziare la mia collega Cecilia per la creazione del modello 3D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Ringrazio la commissione, il mio relatore Dott. Andrea Trentini e correlatore Marco Lanza, e tutti quelli presenti per l'attenzione.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Qui ho preparato un piccolo sommario con i punti che verranno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Innanzittutto abbiamo i requisiti che sono descritti da questo diagramma dei casi d’uso.</a:t>
            </a:r>
          </a:p>
          <a:p>
            <a:r>
              <a:rPr lang="it-IT" dirty="0" smtClean="0"/>
              <a:t>C’è da notare che i requisiti iniziali del progetto erano più semplificati, </a:t>
            </a:r>
          </a:p>
          <a:p>
            <a:r>
              <a:rPr lang="it-IT" dirty="0" smtClean="0"/>
              <a:t>nel senso che non includevano ancora il database dell'azienda </a:t>
            </a:r>
          </a:p>
          <a:p>
            <a:r>
              <a:rPr lang="it-IT" dirty="0" smtClean="0"/>
              <a:t>e il sito web per gestirlo. Questi dettagli sono stati poi</a:t>
            </a:r>
          </a:p>
          <a:p>
            <a:r>
              <a:rPr lang="it-IT" dirty="0" smtClean="0"/>
              <a:t>aggiunti durante la fase di sviluppo del prototipo.</a:t>
            </a:r>
          </a:p>
          <a:p>
            <a:r>
              <a:rPr lang="it-IT" dirty="0" smtClean="0"/>
              <a:t>Principalmente il sistema deve essere in grado di </a:t>
            </a:r>
          </a:p>
          <a:p>
            <a:r>
              <a:rPr lang="it-IT" dirty="0" smtClean="0"/>
              <a:t>funzionare con tre diverse modalità di riconoscimento: </a:t>
            </a:r>
          </a:p>
          <a:p>
            <a:r>
              <a:rPr lang="it-IT" dirty="0" smtClean="0"/>
              <a:t>tessere RFID, tastierino numerico (e quindi password), telecomando e,</a:t>
            </a:r>
          </a:p>
          <a:p>
            <a:r>
              <a:rPr lang="it-IT" dirty="0" smtClean="0"/>
              <a:t>a seguito di ogni accesso avvenuto con successo, </a:t>
            </a:r>
          </a:p>
          <a:p>
            <a:r>
              <a:rPr lang="it-IT" dirty="0" smtClean="0"/>
              <a:t>deve aprire la serratura di una porta e salvare automaticamente il log nel database. </a:t>
            </a:r>
          </a:p>
          <a:p>
            <a:r>
              <a:rPr lang="it-IT" dirty="0" smtClean="0"/>
              <a:t>Oltre ai log degli accessi, vanno salvati anche i soci e le tessere dell'azienda.</a:t>
            </a:r>
          </a:p>
          <a:p>
            <a:r>
              <a:rPr lang="it-IT" dirty="0" smtClean="0"/>
              <a:t>Infatti l'amministratore deve</a:t>
            </a:r>
            <a:r>
              <a:rPr lang="it-IT" baseline="0" dirty="0" smtClean="0"/>
              <a:t> </a:t>
            </a:r>
            <a:r>
              <a:rPr lang="it-IT" dirty="0" smtClean="0"/>
              <a:t>essere in grado di fare, tramite un'interfaccia grafica (in questo </a:t>
            </a:r>
          </a:p>
          <a:p>
            <a:r>
              <a:rPr lang="it-IT" dirty="0" smtClean="0"/>
              <a:t>caso un sito web), semplici operazioni CRUD (quindi di aggiungere/modificare/leggere/cancellare </a:t>
            </a:r>
          </a:p>
          <a:p>
            <a:r>
              <a:rPr lang="it-IT" dirty="0" smtClean="0"/>
              <a:t>i soci e le tessere, e visualizzare i log degli accessi)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</a:t>
            </a:r>
            <a:r>
              <a:rPr lang="it-IT" baseline="0" dirty="0" smtClean="0"/>
              <a:t> prima parte del progetto consiste nel sistema embedded, e quindi tutto ciò che gira </a:t>
            </a:r>
          </a:p>
          <a:p>
            <a:r>
              <a:rPr lang="it-IT" baseline="0" dirty="0" smtClean="0"/>
              <a:t>intorno al microcontrollore montato sull’Arduino UNO, </a:t>
            </a:r>
            <a:r>
              <a:rPr lang="it-IT" dirty="0" smtClean="0"/>
              <a:t>una board </a:t>
            </a:r>
          </a:p>
          <a:p>
            <a:r>
              <a:rPr lang="it-IT" dirty="0" smtClean="0"/>
              <a:t>di basso costo, open-source e facile da programmare tramite Arduino Programming Language.</a:t>
            </a:r>
          </a:p>
          <a:p>
            <a:r>
              <a:rPr lang="it-IT" dirty="0" smtClean="0"/>
              <a:t>Poi abbiamo il ricevitore RF che serve per comunicare con il telecomando per via di frequenze radio</a:t>
            </a:r>
          </a:p>
          <a:p>
            <a:r>
              <a:rPr lang="it-IT" dirty="0" smtClean="0"/>
              <a:t>Il lettore RFID per leggere le tessere dei soci</a:t>
            </a:r>
          </a:p>
          <a:p>
            <a:r>
              <a:rPr lang="it-IT" dirty="0" smtClean="0"/>
              <a:t>Poi abbiamo il tastierino numerico, per dare la possibilità di entrare per via password </a:t>
            </a:r>
          </a:p>
          <a:p>
            <a:r>
              <a:rPr lang="it-IT" dirty="0" smtClean="0"/>
              <a:t>L'LCD per dare informazioni all'utente (e.g. accesso consentito/negato ecc.) </a:t>
            </a:r>
          </a:p>
          <a:p>
            <a:r>
              <a:rPr lang="it-IT" dirty="0" smtClean="0"/>
              <a:t>Il servomotore è l'attuatore che apre la serratura della porta </a:t>
            </a:r>
          </a:p>
          <a:p>
            <a:r>
              <a:rPr lang="it-IT" dirty="0" smtClean="0"/>
              <a:t>Infine, siccome l'Arduino UNO non può connettersi alla rete locale via WiFi, </a:t>
            </a:r>
          </a:p>
          <a:p>
            <a:r>
              <a:rPr lang="it-IT" dirty="0" smtClean="0"/>
              <a:t>è stato aggiunto un chip chiamato ESP8266 che fa da intermediario tra </a:t>
            </a:r>
          </a:p>
          <a:p>
            <a:r>
              <a:rPr lang="it-IT" dirty="0" smtClean="0"/>
              <a:t>l'Arduino UNO e il server.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server web è in esecuzione su un Raspberry Pi all'interno di una LAN</a:t>
            </a:r>
            <a:r>
              <a:rPr lang="it-IT" baseline="0" dirty="0" smtClean="0"/>
              <a:t> </a:t>
            </a:r>
            <a:r>
              <a:rPr lang="it-IT" dirty="0" smtClean="0"/>
              <a:t>dedicata solo al progetto. </a:t>
            </a:r>
          </a:p>
          <a:p>
            <a:r>
              <a:rPr lang="it-IT" dirty="0" smtClean="0"/>
              <a:t>Il lato server è stato implementato in JavaScript, in particolare</a:t>
            </a:r>
            <a:r>
              <a:rPr lang="it-IT" baseline="0" dirty="0" smtClean="0"/>
              <a:t> </a:t>
            </a:r>
            <a:r>
              <a:rPr lang="it-IT" dirty="0" smtClean="0"/>
              <a:t>utilizzando Node.js, un framework open-source che esegue codice JavaScript </a:t>
            </a:r>
          </a:p>
          <a:p>
            <a:r>
              <a:rPr lang="it-IT" dirty="0" smtClean="0"/>
              <a:t>al di fuori di un browser. Alcuni vantaggi principali di Node.js</a:t>
            </a:r>
            <a:r>
              <a:rPr lang="it-IT" baseline="0" dirty="0" smtClean="0"/>
              <a:t> </a:t>
            </a:r>
            <a:r>
              <a:rPr lang="it-IT" dirty="0" smtClean="0"/>
              <a:t>sono la programmazione </a:t>
            </a:r>
          </a:p>
          <a:p>
            <a:r>
              <a:rPr lang="it-IT" dirty="0" smtClean="0"/>
              <a:t>a eventi (in cui un'azione viene lanciata solo al verificarsi di un evento, aumentando l'efficienza soprattutto nell'ambito di networking dove capita spesso </a:t>
            </a:r>
          </a:p>
          <a:p>
            <a:r>
              <a:rPr lang="it-IT" dirty="0" smtClean="0"/>
              <a:t>di dover rimanere in attesa di una risposta), la scalabilità del software e NPM (node package manager - il più grande ecosistema di librerie open-source al mondo)</a:t>
            </a:r>
          </a:p>
          <a:p>
            <a:r>
              <a:rPr lang="it-IT" dirty="0" smtClean="0"/>
              <a:t>Il DBMS utilizzato è MongoDB: un DBMS open-source di tipo NoSQL e</a:t>
            </a:r>
            <a:r>
              <a:rPr lang="it-IT" baseline="0" dirty="0" smtClean="0"/>
              <a:t> </a:t>
            </a:r>
            <a:r>
              <a:rPr lang="it-IT" dirty="0" smtClean="0"/>
              <a:t>orientato ai documenti. Questo significa che, anzichè avere le tipiche tabelle</a:t>
            </a:r>
          </a:p>
          <a:p>
            <a:r>
              <a:rPr lang="it-IT" dirty="0" smtClean="0"/>
              <a:t>di un database relazionale definite secondo uno schema rigido e fisso, si hanno dei documenti in formato BSON - binary JSON, ovvero la serializzazione codificata </a:t>
            </a:r>
          </a:p>
          <a:p>
            <a:r>
              <a:rPr lang="it-IT" dirty="0" smtClean="0"/>
              <a:t>in binario del formato JSON - facilitando quindi l'integrazione dei dati con quasi tutte le applicazioni web.</a:t>
            </a:r>
            <a:r>
              <a:rPr lang="it-IT" baseline="0" dirty="0" smtClean="0"/>
              <a:t> </a:t>
            </a:r>
            <a:r>
              <a:rPr lang="it-IT" dirty="0" smtClean="0"/>
              <a:t>Infine, la comunicazione tra il client e</a:t>
            </a:r>
          </a:p>
          <a:p>
            <a:r>
              <a:rPr lang="it-IT" dirty="0" smtClean="0"/>
              <a:t> il server è basata sull'approccio REST (Representational State Transfer) in cui il concetto più importante è l'esistenza di risorse del server a cui si possono accedere </a:t>
            </a:r>
          </a:p>
          <a:p>
            <a:r>
              <a:rPr lang="it-IT" dirty="0" smtClean="0"/>
              <a:t>tramite identificatori univoci chiamati URI.</a:t>
            </a:r>
            <a:r>
              <a:rPr lang="it-IT" baseline="0" dirty="0" smtClean="0"/>
              <a:t> </a:t>
            </a:r>
          </a:p>
          <a:p>
            <a:r>
              <a:rPr lang="it-IT" dirty="0" smtClean="0"/>
              <a:t>| Generalmente le API RESTful sfruttano le chiamate HTTP per dare la possibilità ai client di leggere, aggiornare, creare e rimuovere risorse. | -&gt;</a:t>
            </a:r>
            <a:r>
              <a:rPr lang="it-IT" baseline="0" dirty="0" smtClean="0"/>
              <a:t> cancello l’ultima frase?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Per</a:t>
            </a:r>
            <a:r>
              <a:rPr lang="it-IT" baseline="0" dirty="0" smtClean="0"/>
              <a:t> quanto riguarda la scalabilità, l’</a:t>
            </a:r>
            <a:r>
              <a:rPr lang="it-IT" dirty="0" smtClean="0"/>
              <a:t>applicazione web segue uno dei più famosi pattern architetturali conosciuti: MVC (model-view-controller)</a:t>
            </a:r>
          </a:p>
          <a:p>
            <a:r>
              <a:rPr lang="it-IT" dirty="0" smtClean="0"/>
              <a:t>L'idea consiste nella modularizzazione del codice per garantire l'indipendenza tra i dati e l'interfaccia,</a:t>
            </a:r>
          </a:p>
          <a:p>
            <a:r>
              <a:rPr lang="it-IT" dirty="0" smtClean="0"/>
              <a:t>rendendo il codice più facile da comprendere, più scalabile e riutilizzabile.</a:t>
            </a:r>
          </a:p>
          <a:p>
            <a:r>
              <a:rPr lang="it-IT" dirty="0" smtClean="0"/>
              <a:t>Infatti l'applicazione è separata in tre principali componenti: il modello, la vista e il controller </a:t>
            </a:r>
          </a:p>
          <a:p>
            <a:r>
              <a:rPr lang="it-IT" dirty="0" smtClean="0"/>
              <a:t>Il modello corrisponde alla struttura e alla logica dei dati dell'applicazione (in questo caso corrisponde </a:t>
            </a:r>
          </a:p>
          <a:p>
            <a:r>
              <a:rPr lang="it-IT" dirty="0" smtClean="0"/>
              <a:t>agli schemi dei documenti di MongoDB). Il modello è manipulato dal controller ed è usato per aggiornare la vista.</a:t>
            </a:r>
          </a:p>
          <a:p>
            <a:r>
              <a:rPr lang="it-IT" dirty="0" smtClean="0"/>
              <a:t>La vista corrisponde all'interfaccia utente dell'applicazione e rappresenta il modo in cui vengono presentati </a:t>
            </a:r>
          </a:p>
          <a:p>
            <a:r>
              <a:rPr lang="it-IT" dirty="0" smtClean="0"/>
              <a:t>i dati all'utente.</a:t>
            </a:r>
          </a:p>
          <a:p>
            <a:r>
              <a:rPr lang="it-IT" dirty="0" smtClean="0"/>
              <a:t>Tramite l'interfaccia grafica (e.g. click di un pulsante) il controller accetta l'input dell'utente e lo trasforma in comandi </a:t>
            </a:r>
          </a:p>
          <a:p>
            <a:r>
              <a:rPr lang="it-IT" dirty="0" smtClean="0"/>
              <a:t>per il modello, così da recuperare i dati richiesti e inviarli alla vista.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termine front-end rappresenta l'interfaccia dell'applicazione, </a:t>
            </a:r>
          </a:p>
          <a:p>
            <a:r>
              <a:rPr lang="it-IT" dirty="0" smtClean="0"/>
              <a:t>ovvero la parte visibile agli utenti e quella con cui essi interagiscono.</a:t>
            </a:r>
          </a:p>
          <a:p>
            <a:r>
              <a:rPr lang="it-IT" dirty="0" smtClean="0"/>
              <a:t>Ho usato HTML per la struttura e il contenuto, </a:t>
            </a:r>
          </a:p>
          <a:p>
            <a:r>
              <a:rPr lang="it-IT" dirty="0" smtClean="0"/>
              <a:t>JavaScript per aggiungere dinamicità e CSS per lo stile.</a:t>
            </a:r>
          </a:p>
          <a:p>
            <a:r>
              <a:rPr lang="it-IT" dirty="0" smtClean="0"/>
              <a:t>Per quanto riguarda JavaScript ho usato jQuery, una libreria molto diffusa (soprattutto</a:t>
            </a:r>
          </a:p>
          <a:p>
            <a:r>
              <a:rPr lang="it-IT" dirty="0" smtClean="0"/>
              <a:t>qualche anno fa) proposta a ridurre e semplificare il codice, ad un basso costo di performance.</a:t>
            </a:r>
          </a:p>
          <a:p>
            <a:r>
              <a:rPr lang="it-IT" dirty="0" smtClean="0"/>
              <a:t>Per il passaggio dei dati dal server al client ho usato EJS, un linguaggio di templating che permette</a:t>
            </a:r>
          </a:p>
          <a:p>
            <a:r>
              <a:rPr lang="it-IT" dirty="0" smtClean="0"/>
              <a:t>di incorporare codice JavaScript, con cui si possono manipolare i dati in maniera semplice e veloce, all'interno dei documenti HTML. </a:t>
            </a:r>
          </a:p>
          <a:p>
            <a:r>
              <a:rPr lang="it-IT" dirty="0" smtClean="0"/>
              <a:t>Per quanto riguarda lo stile, ho usato un template della W3CSS.</a:t>
            </a:r>
          </a:p>
          <a:p>
            <a:r>
              <a:rPr lang="it-IT" dirty="0" smtClean="0"/>
              <a:t>L'intero sito web è responsivo, ovvero è stato progettato per essere visualizzabile </a:t>
            </a:r>
          </a:p>
          <a:p>
            <a:r>
              <a:rPr lang="it-IT" dirty="0" smtClean="0"/>
              <a:t>su qualsiasi tipo di dispositivo.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Siccome il server è ospitato in locale, non c’è bisogno di avere la connessione Internet sul Raspberry Pi,</a:t>
            </a:r>
            <a:r>
              <a:rPr lang="it-IT" baseline="0" dirty="0" smtClean="0"/>
              <a:t> ma ciò </a:t>
            </a:r>
            <a:r>
              <a:rPr lang="it-IT" dirty="0" smtClean="0"/>
              <a:t>ha sollevato un problema: </a:t>
            </a:r>
          </a:p>
          <a:p>
            <a:r>
              <a:rPr lang="it-IT" dirty="0" smtClean="0"/>
              <a:t>il Raspberry Pi non ha un orologio interno e per tenere traccia del tempo deve connettersi a dei server NTP. </a:t>
            </a:r>
          </a:p>
          <a:p>
            <a:r>
              <a:rPr lang="it-IT" dirty="0" smtClean="0"/>
              <a:t>Questo significa che non può</a:t>
            </a:r>
            <a:r>
              <a:rPr lang="it-IT" baseline="0" dirty="0" smtClean="0"/>
              <a:t> </a:t>
            </a:r>
            <a:r>
              <a:rPr lang="it-IT" dirty="0" smtClean="0"/>
              <a:t>salvare i log con la data e l'ora corrente. Per aggirare il problema, ho usato un RTC (real-time clock) </a:t>
            </a:r>
          </a:p>
          <a:p>
            <a:r>
              <a:rPr lang="it-IT" dirty="0" smtClean="0"/>
              <a:t>che può essere interrogato direttamente dall'Arduino.</a:t>
            </a:r>
            <a:r>
              <a:rPr lang="it-IT" baseline="0" dirty="0" smtClean="0"/>
              <a:t> </a:t>
            </a:r>
            <a:r>
              <a:rPr lang="it-IT" dirty="0" smtClean="0"/>
              <a:t>In questo modo l'Arduino può incorporare la data e l'ora direttamente all'interno dell’oggetto contenente</a:t>
            </a:r>
            <a:r>
              <a:rPr lang="it-IT" baseline="0" dirty="0" smtClean="0"/>
              <a:t> il log</a:t>
            </a:r>
            <a:endParaRPr lang="it-IT" dirty="0" smtClean="0"/>
          </a:p>
          <a:p>
            <a:r>
              <a:rPr lang="it-IT" dirty="0" smtClean="0"/>
              <a:t>Durante lo sviluppo ho scoperto che Raspbian, il sistema operativo progettato per i Raspberry Pi, non è ancora stato aggiornato </a:t>
            </a:r>
          </a:p>
          <a:p>
            <a:endParaRPr lang="it-IT" dirty="0" smtClean="0"/>
          </a:p>
          <a:p>
            <a:r>
              <a:rPr lang="it-IT" dirty="0" smtClean="0"/>
              <a:t>per essere un sistema operativo a 64 bit, perciò non poteva sfruttare al meglio l'architettura ARM a 64 bit del modello usato. Questo comportava alcune incompatibilità:</a:t>
            </a:r>
          </a:p>
          <a:p>
            <a:r>
              <a:rPr lang="it-IT" dirty="0" smtClean="0"/>
              <a:t>MongoDB su 32 bit era limitato a 2 GB di dati e inoltre aveva problemi a connettersi con le</a:t>
            </a:r>
            <a:r>
              <a:rPr lang="it-IT" baseline="0" dirty="0" smtClean="0"/>
              <a:t> </a:t>
            </a:r>
            <a:r>
              <a:rPr lang="it-IT" dirty="0" smtClean="0"/>
              <a:t>ultime versioni di Node.js.</a:t>
            </a:r>
            <a:r>
              <a:rPr lang="it-IT" baseline="0" dirty="0" smtClean="0"/>
              <a:t> </a:t>
            </a:r>
            <a:r>
              <a:rPr lang="it-IT" dirty="0" smtClean="0"/>
              <a:t>Come soluzione a questo problema</a:t>
            </a:r>
          </a:p>
          <a:p>
            <a:r>
              <a:rPr lang="it-IT" dirty="0" smtClean="0"/>
              <a:t>ho deciso di installare openSUSE, che non è stato progettato per il Raspberry Pi e quindi offriva una prestazione minore, ma non ha creato grossi problemi.</a:t>
            </a:r>
          </a:p>
          <a:p>
            <a:endParaRPr lang="it-IT" dirty="0" smtClean="0"/>
          </a:p>
          <a:p>
            <a:r>
              <a:rPr lang="it-IT" dirty="0" smtClean="0"/>
              <a:t>L'ingresso nello spazio di Yatta è regolato da un tesseramento: ogni anno, tutte le tessere non rinnovate vengono disattivate: per evitare di farlo manualmente, </a:t>
            </a:r>
          </a:p>
          <a:p>
            <a:r>
              <a:rPr lang="it-IT" dirty="0" smtClean="0"/>
              <a:t>ho implementato uno scheduler che viene eseguito automaticamente una volta all'anno</a:t>
            </a:r>
            <a:r>
              <a:rPr lang="it-IT" baseline="0" dirty="0" smtClean="0"/>
              <a:t> e che disattiva tutte le tessere non rinnovate nell’anno corrente.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Prima di essere messo in utilizzo, ci sono alcuni possibili miglioramenti </a:t>
            </a:r>
          </a:p>
          <a:p>
            <a:r>
              <a:rPr lang="it-IT" dirty="0" smtClean="0"/>
              <a:t>per portare il prototipo più verso lo standard attuale dei sistemi commerciali.</a:t>
            </a:r>
          </a:p>
          <a:p>
            <a:endParaRPr lang="it-IT" dirty="0" smtClean="0"/>
          </a:p>
          <a:p>
            <a:r>
              <a:rPr lang="it-IT" dirty="0" smtClean="0"/>
              <a:t>Al momento, il progetto dispone di una rete LAN privata a cui può accedere solo l'amministratore. </a:t>
            </a:r>
          </a:p>
          <a:p>
            <a:r>
              <a:rPr lang="it-IT" dirty="0" smtClean="0"/>
              <a:t>Per evitarlo, si potrebbe creare un sistema di login sul sito web per far sì che possano accedere solo le persone verificate </a:t>
            </a:r>
          </a:p>
          <a:p>
            <a:endParaRPr lang="it-IT" dirty="0" smtClean="0"/>
          </a:p>
          <a:p>
            <a:r>
              <a:rPr lang="it-IT" dirty="0" smtClean="0"/>
              <a:t>E' possibile far sì che l'Arduino sia attivo soltanto durante la fascia oraria di lavoro, quando c'è qualcuno </a:t>
            </a:r>
          </a:p>
          <a:p>
            <a:r>
              <a:rPr lang="it-IT" dirty="0" smtClean="0"/>
              <a:t>presente in sede. </a:t>
            </a:r>
          </a:p>
          <a:p>
            <a:endParaRPr lang="it-IT" dirty="0" smtClean="0"/>
          </a:p>
          <a:p>
            <a:r>
              <a:rPr lang="it-IT" dirty="0" smtClean="0"/>
              <a:t>L'Arduino è stato programmato per chiudere la porta dopo un certo intervallo di tempo. E' possibile aggiungere </a:t>
            </a:r>
          </a:p>
          <a:p>
            <a:r>
              <a:rPr lang="it-IT" dirty="0" smtClean="0"/>
              <a:t>un sensore per il rilevamento delle persone per far in modo che la porta venga chiusa solo quando non ci sono </a:t>
            </a:r>
          </a:p>
          <a:p>
            <a:r>
              <a:rPr lang="it-IT" dirty="0" smtClean="0"/>
              <a:t>più persone nella vicinanza.</a:t>
            </a:r>
          </a:p>
          <a:p>
            <a:endParaRPr lang="it-IT" dirty="0" smtClean="0"/>
          </a:p>
          <a:p>
            <a:r>
              <a:rPr lang="it-IT" dirty="0" smtClean="0"/>
              <a:t>Inoltre si potrebbe installare un sistema di allarme per quando la porta viene aperta forzatamente durante la fascia oraria </a:t>
            </a:r>
          </a:p>
          <a:p>
            <a:r>
              <a:rPr lang="it-IT" dirty="0" smtClean="0"/>
              <a:t>di inattività.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01-Jul-19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587030"/>
            <a:ext cx="573086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Sistema Accessi 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28985" y="2315255"/>
            <a:ext cx="5730860" cy="106640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  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</a:t>
            </a: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b="1" dirty="0" smtClean="0"/>
              <a:t>Marco  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3" y="4547167"/>
            <a:ext cx="426295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4700785"/>
            <a:ext cx="2636718" cy="10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rept 5"/>
          <p:cNvCxnSpPr/>
          <p:nvPr/>
        </p:nvCxnSpPr>
        <p:spPr>
          <a:xfrm>
            <a:off x="961930" y="2161635"/>
            <a:ext cx="5415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Prototipo</a:t>
            </a:r>
            <a:r>
              <a:rPr lang="en-US" sz="4100" dirty="0" smtClean="0"/>
              <a:t> </a:t>
            </a:r>
            <a:r>
              <a:rPr lang="en-US" sz="4100" dirty="0" err="1" smtClean="0"/>
              <a:t>SimSim</a:t>
            </a:r>
            <a:endParaRPr lang="en-US" sz="4100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1488619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1840629" y="5656490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l’Arduino</a:t>
            </a:r>
            <a:r>
              <a:rPr lang="en-US" sz="2400" dirty="0" smtClean="0"/>
              <a:t> 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885120" y="2852925"/>
            <a:ext cx="737376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73300" y="356600"/>
            <a:ext cx="3286036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47450" y="1924428"/>
            <a:ext cx="559031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Requisiti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progetto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embedded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sito</a:t>
            </a:r>
            <a:r>
              <a:rPr lang="en-US" sz="2600" dirty="0" smtClean="0"/>
              <a:t> web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Problemi</a:t>
            </a:r>
            <a:r>
              <a:rPr lang="en-US" sz="2600" dirty="0" smtClean="0"/>
              <a:t> </a:t>
            </a:r>
            <a:r>
              <a:rPr lang="en-US" sz="2600" dirty="0" err="1" smtClean="0"/>
              <a:t>affrontati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Eventuali</a:t>
            </a:r>
            <a:r>
              <a:rPr lang="en-US" sz="2600" dirty="0" smtClean="0"/>
              <a:t> </a:t>
            </a:r>
            <a:r>
              <a:rPr lang="en-US" sz="2600" dirty="0" err="1" smtClean="0"/>
              <a:t>miglioramenti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sty\Desktop\SimSimGit\SimSim\Tesi_Sistema_Accessi_IoT_Andrei_Ciulpan_872394\img\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20" y="1574405"/>
            <a:ext cx="5491915" cy="47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u 1"/>
          <p:cNvSpPr txBox="1">
            <a:spLocks/>
          </p:cNvSpPr>
          <p:nvPr/>
        </p:nvSpPr>
        <p:spPr>
          <a:xfrm>
            <a:off x="501070" y="471815"/>
            <a:ext cx="5730860" cy="833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 smtClean="0"/>
              <a:t>Diagramma</a:t>
            </a:r>
            <a:r>
              <a:rPr lang="en-US" sz="4100" dirty="0" smtClean="0"/>
              <a:t> </a:t>
            </a:r>
            <a:r>
              <a:rPr lang="en-US" sz="4100" dirty="0" err="1" smtClean="0"/>
              <a:t>dei</a:t>
            </a:r>
            <a:r>
              <a:rPr lang="en-US" sz="4100" dirty="0" smtClean="0"/>
              <a:t> </a:t>
            </a:r>
            <a:r>
              <a:rPr lang="en-US" sz="4100" dirty="0" err="1" smtClean="0"/>
              <a:t>casi</a:t>
            </a:r>
            <a:r>
              <a:rPr lang="en-US" sz="4100" dirty="0" smtClean="0"/>
              <a:t> </a:t>
            </a:r>
            <a:r>
              <a:rPr lang="en-US" sz="4100" dirty="0" err="1" smtClean="0"/>
              <a:t>d’uso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931205"/>
            <a:ext cx="6611126" cy="424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/>
              <a:t>Linguaggio</a:t>
            </a:r>
            <a:r>
              <a:rPr lang="en-US" sz="2500" dirty="0" smtClean="0"/>
              <a:t>: </a:t>
            </a:r>
            <a:r>
              <a:rPr lang="en-US" sz="2500" dirty="0" err="1" smtClean="0"/>
              <a:t>Arduino</a:t>
            </a:r>
            <a:r>
              <a:rPr lang="en-US" sz="2500" dirty="0" smtClean="0"/>
              <a:t> Programming Language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UNO   	| </a:t>
            </a:r>
            <a:r>
              <a:rPr lang="en-US" sz="2400" dirty="0" err="1" smtClean="0"/>
              <a:t>microcontrollore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Ricevitore</a:t>
            </a:r>
            <a:r>
              <a:rPr lang="en-US" sz="2400" dirty="0" smtClean="0"/>
              <a:t> RF 	| </a:t>
            </a:r>
            <a:r>
              <a:rPr lang="en-US" sz="2400" dirty="0" err="1" smtClean="0"/>
              <a:t>telecomando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Lettore</a:t>
            </a:r>
            <a:r>
              <a:rPr lang="en-US" sz="2400" dirty="0" smtClean="0"/>
              <a:t> RFID 	| tag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Keypad 4x4 	| password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LCD 16x2 		| info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Servomotore</a:t>
            </a:r>
            <a:r>
              <a:rPr lang="en-US" sz="2400" dirty="0" smtClean="0"/>
              <a:t> 	| </a:t>
            </a:r>
            <a:r>
              <a:rPr lang="en-US" sz="2400" dirty="0" err="1" smtClean="0"/>
              <a:t>attuatore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ESP8266 		| </a:t>
            </a:r>
            <a:r>
              <a:rPr lang="en-US" sz="2400" dirty="0" err="1" smtClean="0"/>
              <a:t>WiFi</a:t>
            </a:r>
            <a:endParaRPr lang="en-US" sz="2400" dirty="0" smtClean="0"/>
          </a:p>
        </p:txBody>
      </p:sp>
      <p:pic>
        <p:nvPicPr>
          <p:cNvPr id="1027" name="Picture 3" descr="C:\Users\Jolsty\Desktop\SimSimGit\SimSim\Tesi_Sistema_Accessi_IoT_Andrei_Ciulpan_872394\presentazione\img\un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99" y="3600993"/>
            <a:ext cx="2688350" cy="20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4737" y="1969610"/>
            <a:ext cx="6575184" cy="418614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Back-End: JavaScript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Pi 	| hosting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Node.js 		| </a:t>
            </a:r>
            <a:r>
              <a:rPr lang="en-US" sz="2400" dirty="0" err="1" smtClean="0"/>
              <a:t>efficienza</a:t>
            </a:r>
            <a:r>
              <a:rPr lang="en-US" sz="2400" dirty="0" smtClean="0"/>
              <a:t>, </a:t>
            </a:r>
            <a:r>
              <a:rPr lang="en-US" sz="2400" dirty="0" err="1" smtClean="0"/>
              <a:t>scalabilità</a:t>
            </a:r>
            <a:r>
              <a:rPr lang="en-US" sz="2400" dirty="0" smtClean="0"/>
              <a:t>, NPM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		| </a:t>
            </a:r>
            <a:r>
              <a:rPr lang="en-US" sz="2400" dirty="0" err="1" smtClean="0"/>
              <a:t>NoSQL</a:t>
            </a:r>
            <a:r>
              <a:rPr lang="en-US" sz="2400" dirty="0" smtClean="0"/>
              <a:t>, BSON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API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	| </a:t>
            </a:r>
            <a:r>
              <a:rPr lang="en-US" sz="2400" dirty="0" err="1" smtClean="0"/>
              <a:t>risorse</a:t>
            </a:r>
            <a:r>
              <a:rPr lang="en-US" sz="2400" dirty="0" smtClean="0"/>
              <a:t>, URI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2050" name="Picture 2" descr="C:\Users\Jolsty\Desktop\SimSimGit\SimSim\Tesi_Sistema_Accessi_IoT_Andrei_Ciulpan_872394\presentazione\img\n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18" y="4657960"/>
            <a:ext cx="1883015" cy="11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olsty\Desktop\SimSimGit\SimSim\Tesi_Sistema_Accessi_IoT_Andrei_Ciulpan_872394\presentazione\img\p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2433">
            <a:off x="5280530" y="1568890"/>
            <a:ext cx="1862702" cy="12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/>
              <a:t>Sviluppo</a:t>
            </a:r>
            <a:r>
              <a:rPr lang="en-US" sz="4100" dirty="0"/>
              <a:t> del </a:t>
            </a:r>
            <a:r>
              <a:rPr lang="en-US" sz="4100" dirty="0" err="1"/>
              <a:t>sito</a:t>
            </a:r>
            <a:r>
              <a:rPr lang="en-US" sz="4100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1086" y="1823310"/>
            <a:ext cx="2930359" cy="67664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Pattern </a:t>
            </a:r>
            <a:r>
              <a:rPr lang="en-US" sz="3200" dirty="0" smtClean="0"/>
              <a:t>MVC</a:t>
            </a:r>
            <a:endParaRPr lang="en-US" sz="3200" dirty="0"/>
          </a:p>
        </p:txBody>
      </p:sp>
      <p:pic>
        <p:nvPicPr>
          <p:cNvPr id="1026" name="Picture 2" descr="C:\Users\Jolsty\Desktop\SimSimGit\SimSim\Tesi_Sistema_Accessi_IoT_Andrei_Ciulpan_872394\presentazione\img\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6" y="2849807"/>
            <a:ext cx="6644065" cy="32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xfrm>
            <a:off x="462205" y="1417638"/>
            <a:ext cx="7620000" cy="4200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Front-End: HTML5 / JavaScript / CSS3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jQuery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EJS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W3CSS | responsive 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Problemi</a:t>
            </a:r>
            <a:r>
              <a:rPr lang="en-US" sz="4100" dirty="0" smtClean="0"/>
              <a:t> </a:t>
            </a:r>
            <a:r>
              <a:rPr lang="en-US" sz="4100" dirty="0" err="1" smtClean="0"/>
              <a:t>affrontati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38912" y="1845862"/>
            <a:ext cx="7935183" cy="3349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</a:t>
            </a:r>
            <a:r>
              <a:rPr lang="en-US" sz="2400" dirty="0" err="1" smtClean="0"/>
              <a:t>senza</a:t>
            </a:r>
            <a:r>
              <a:rPr lang="en-US" sz="2400" dirty="0" smtClean="0"/>
              <a:t> Internet -&gt; RTC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Raspbian</a:t>
            </a:r>
            <a:r>
              <a:rPr lang="en-US" sz="2400" dirty="0" smtClean="0"/>
              <a:t> e ARM 64-bit -&gt; </a:t>
            </a:r>
            <a:r>
              <a:rPr lang="en-US" sz="2400" dirty="0" err="1" smtClean="0"/>
              <a:t>openSUSE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Disattivazione</a:t>
            </a:r>
            <a:r>
              <a:rPr lang="en-US" sz="2400" dirty="0" smtClean="0"/>
              <a:t> </a:t>
            </a:r>
            <a:r>
              <a:rPr lang="en-US" sz="2400" dirty="0" err="1" smtClean="0"/>
              <a:t>delle</a:t>
            </a:r>
            <a:r>
              <a:rPr lang="en-US" sz="2400" dirty="0" smtClean="0"/>
              <a:t> </a:t>
            </a:r>
            <a:r>
              <a:rPr lang="en-US" sz="2400" dirty="0" err="1" smtClean="0"/>
              <a:t>tessere</a:t>
            </a:r>
            <a:r>
              <a:rPr lang="en-US" sz="2400" dirty="0" smtClean="0"/>
              <a:t> </a:t>
            </a:r>
            <a:r>
              <a:rPr lang="en-US" sz="2400" dirty="0" err="1" smtClean="0"/>
              <a:t>scadute</a:t>
            </a:r>
            <a:r>
              <a:rPr lang="en-US" sz="2400" dirty="0" smtClean="0"/>
              <a:t> -&gt; scheduler</a:t>
            </a: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Possibili</a:t>
            </a:r>
            <a:r>
              <a:rPr lang="en-US" sz="4100" dirty="0" smtClean="0"/>
              <a:t> </a:t>
            </a:r>
            <a:r>
              <a:rPr lang="en-US" sz="4100" dirty="0" err="1" smtClean="0"/>
              <a:t>miglioramenti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login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Fascia </a:t>
            </a:r>
            <a:r>
              <a:rPr lang="en-US" sz="2800" dirty="0" err="1" smtClean="0"/>
              <a:t>oraria</a:t>
            </a:r>
            <a:r>
              <a:rPr lang="en-US" sz="2800" dirty="0" smtClean="0"/>
              <a:t>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Sensore</a:t>
            </a:r>
            <a:r>
              <a:rPr lang="en-US" sz="2800" dirty="0" smtClean="0"/>
              <a:t> di </a:t>
            </a:r>
            <a:r>
              <a:rPr lang="en-US" sz="2800" dirty="0" err="1" smtClean="0"/>
              <a:t>rilevamento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</a:t>
            </a:r>
            <a:r>
              <a:rPr lang="en-US" sz="2800" dirty="0" err="1" smtClean="0"/>
              <a:t>allarme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ță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897</TotalTime>
  <Words>1608</Words>
  <Application>Microsoft Office PowerPoint</Application>
  <PresentationFormat>Expunere pe ecran (4:3)</PresentationFormat>
  <Paragraphs>171</Paragraphs>
  <Slides>11</Slides>
  <Notes>11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Adiacență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</vt:lpstr>
      <vt:lpstr>Possibili miglioramenti</vt:lpstr>
      <vt:lpstr>Prototipo SimSim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65</cp:revision>
  <dcterms:created xsi:type="dcterms:W3CDTF">2019-06-17T17:30:06Z</dcterms:created>
  <dcterms:modified xsi:type="dcterms:W3CDTF">2019-07-01T18:03:45Z</dcterms:modified>
</cp:coreProperties>
</file>