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70" d="100"/>
          <a:sy n="70" d="100"/>
        </p:scale>
        <p:origin x="-28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 il progetto al quale ho lavorato durante il tirocinio presso YATTA,  il laboratorio per maker, cioè un makerspace, di Milano. YATTA è attrezzato per dare modo alle persone di ideare e partecipare allo sviluppo di progetti di physical computing. </a:t>
            </a:r>
            <a:r>
              <a:rPr lang="it-IT" baseline="0" dirty="0" smtClean="0"/>
              <a:t> </a:t>
            </a:r>
            <a:r>
              <a:rPr lang="it-IT" baseline="0" smtClean="0"/>
              <a:t>Inoltre </a:t>
            </a:r>
            <a:r>
              <a:rPr lang="it-IT" smtClean="0"/>
              <a:t>è </a:t>
            </a:r>
            <a:r>
              <a:rPr lang="it-IT" dirty="0" smtClean="0"/>
              <a:t>un posto ideale per svolgere anche i tirocini universitari perché ci sono i materiali necessari alla sperimentazione e di norma i progetti proposti si possono realizzare nell’arco di 3 mesi.</a:t>
            </a:r>
          </a:p>
          <a:p>
            <a:r>
              <a:rPr lang="it-IT" dirty="0" smtClean="0"/>
              <a:t>Il mio progetto ha avuto come scopo la creazione di un prototipo (chiamato SimSim) </a:t>
            </a:r>
          </a:p>
          <a:p>
            <a:r>
              <a:rPr lang="it-IT" dirty="0" smtClean="0"/>
              <a:t>di un sistema di controllo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fisici.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commissione, il mio relatore Dott. Andrea Trentini e correlatore Marco Lanza,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Innanzittutto abbiamo i requisiti che sono descritti da questo diagramma dei casi d’uso.</a:t>
            </a:r>
          </a:p>
          <a:p>
            <a:r>
              <a:rPr lang="it-IT" dirty="0" smtClean="0"/>
              <a:t>C’è da notare che 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e,</a:t>
            </a:r>
          </a:p>
          <a:p>
            <a:r>
              <a:rPr lang="it-IT" dirty="0" smtClean="0"/>
              <a:t>a seguito di ogni accesso avvenuto con successo,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</a:t>
            </a:r>
            <a:r>
              <a:rPr lang="it-IT" baseline="0" dirty="0" smtClean="0"/>
              <a:t> </a:t>
            </a:r>
            <a:r>
              <a:rPr lang="it-IT" dirty="0" smtClean="0"/>
              <a:t>avere la possibilità di compiere,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</a:t>
            </a:r>
            <a:r>
              <a:rPr lang="it-IT" baseline="0" dirty="0" smtClean="0"/>
              <a:t> prima parte del progetto consiste nel sistema embedded, e quindi tutto ciò che gira </a:t>
            </a:r>
          </a:p>
          <a:p>
            <a:r>
              <a:rPr lang="it-IT" baseline="0" dirty="0" smtClean="0"/>
              <a:t>intorno al microcontrollore montato sull’Arduino UNO, </a:t>
            </a:r>
            <a:r>
              <a:rPr lang="it-IT" dirty="0" smtClean="0"/>
              <a:t>una board </a:t>
            </a:r>
          </a:p>
          <a:p>
            <a:r>
              <a:rPr lang="it-IT" dirty="0" smtClean="0"/>
              <a:t>di basso costo, open-source e facile da programmare tramite Arduino Programming Language.</a:t>
            </a:r>
          </a:p>
          <a:p>
            <a:r>
              <a:rPr lang="it-IT" dirty="0" smtClean="0"/>
              <a:t>Poi abbiamo il ricevitore RF che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Infine, siccome l'Arduino UNO non può connettersi alla rete locale via WiFi, </a:t>
            </a:r>
          </a:p>
          <a:p>
            <a:r>
              <a:rPr lang="it-IT" dirty="0" smtClean="0"/>
              <a:t>è stato aggiunto un chip chiamato ESP8266 che opera come un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in esecuzione su un Raspberry Pi all'interno di una LAN</a:t>
            </a:r>
            <a:r>
              <a:rPr lang="it-IT" baseline="0" dirty="0" smtClean="0"/>
              <a:t> </a:t>
            </a:r>
            <a:r>
              <a:rPr lang="it-IT" dirty="0" smtClean="0"/>
              <a:t>dedicata solo al progetto. </a:t>
            </a:r>
          </a:p>
          <a:p>
            <a:r>
              <a:rPr lang="it-IT" dirty="0" smtClean="0"/>
              <a:t>Il lato server è stato implementato in JavaScript, in particolare</a:t>
            </a:r>
            <a:r>
              <a:rPr lang="it-IT" baseline="0" dirty="0" smtClean="0"/>
              <a:t> </a:t>
            </a:r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</a:t>
            </a:r>
            <a:r>
              <a:rPr lang="it-IT" baseline="0" dirty="0" smtClean="0"/>
              <a:t> </a:t>
            </a:r>
            <a:r>
              <a:rPr lang="it-IT" dirty="0" smtClean="0"/>
              <a:t>sono la programmazione </a:t>
            </a:r>
          </a:p>
          <a:p>
            <a:r>
              <a:rPr lang="it-IT" dirty="0" smtClean="0"/>
              <a:t>a eventi (in cui un'azione viene lanciata solo al verificarsi di un evento, aumentando l'efficienza soprattutto nell'ambito di networking dove capita spesso </a:t>
            </a:r>
          </a:p>
          <a:p>
            <a:r>
              <a:rPr lang="it-IT" dirty="0" smtClean="0"/>
              <a:t>di dover rimanere in attesa di una risposta), la scalabilità del software e NPM (node package manager - 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</a:t>
            </a:r>
            <a:r>
              <a:rPr lang="it-IT" baseline="0" dirty="0" smtClean="0"/>
              <a:t> </a:t>
            </a:r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le applicazioni web.</a:t>
            </a:r>
            <a:r>
              <a:rPr lang="it-IT" baseline="0" dirty="0" smtClean="0"/>
              <a:t> </a:t>
            </a:r>
            <a:r>
              <a:rPr lang="it-IT" dirty="0" smtClean="0"/>
              <a:t>Infine, la comunicazione tra il client e</a:t>
            </a:r>
          </a:p>
          <a:p>
            <a:r>
              <a:rPr lang="it-IT" dirty="0" smtClean="0"/>
              <a:t> il server è basata sull'approccio REST (Representational State Transfer) di cui il concetto più importante è l'esistenza di risorse del server alle</a:t>
            </a:r>
            <a:r>
              <a:rPr lang="it-IT" baseline="0" dirty="0" smtClean="0"/>
              <a:t> quali </a:t>
            </a:r>
            <a:r>
              <a:rPr lang="it-IT" dirty="0" smtClean="0"/>
              <a:t>si può accedere </a:t>
            </a:r>
          </a:p>
          <a:p>
            <a:r>
              <a:rPr lang="it-IT" dirty="0" smtClean="0"/>
              <a:t>tramite identificatori univoci chiamati URI.</a:t>
            </a:r>
            <a:r>
              <a:rPr lang="it-IT" baseline="0" dirty="0" smtClean="0"/>
              <a:t> </a:t>
            </a:r>
          </a:p>
          <a:p>
            <a:r>
              <a:rPr lang="it-IT" dirty="0" smtClean="0"/>
              <a:t>Generalmente le API RESTful sfruttano le chiamate HTTP per dare la possibilità ai client di leggere, aggiornare, creare e rimuovere risorse.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</a:t>
            </a:r>
            <a:r>
              <a:rPr lang="it-IT" baseline="0" dirty="0" smtClean="0"/>
              <a:t> quanto riguarda la scalabilità, l’</a:t>
            </a:r>
            <a:r>
              <a:rPr lang="it-IT" dirty="0" smtClean="0"/>
              <a:t>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i dati vengono presentati </a:t>
            </a:r>
          </a:p>
          <a:p>
            <a:r>
              <a:rPr lang="it-IT" dirty="0" smtClean="0"/>
              <a:t>all'utente.</a:t>
            </a:r>
          </a:p>
          <a:p>
            <a:r>
              <a:rPr lang="it-IT" dirty="0" smtClean="0"/>
              <a:t>Tramite l'interfaccia grafica (e.g. click di un pulsante) il controller accetta l'input dell'utente e lo trasforma in comandi </a:t>
            </a:r>
          </a:p>
          <a:p>
            <a:r>
              <a:rPr lang="it-IT" dirty="0" smtClean="0"/>
              <a:t>per il modello, così da recuperare i dati richiesti e inviarli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usato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JavaScript, con cui si possono manipolare i dati in maniera semplice e veloce,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c’è bisogno di avere la connessione Internet sul Raspberry Pi,</a:t>
            </a:r>
            <a:r>
              <a:rPr lang="it-IT" baseline="0" dirty="0" smtClean="0"/>
              <a:t> ma ciò </a:t>
            </a:r>
            <a:r>
              <a:rPr lang="it-IT" dirty="0" smtClean="0"/>
              <a:t>ha sollevato un problema: </a:t>
            </a:r>
          </a:p>
          <a:p>
            <a:r>
              <a:rPr lang="it-IT" dirty="0" smtClean="0"/>
              <a:t>il Raspberry Pi non ha un orologio interno e per tenere traccia del tempo deve connettersi a dei server NTP. </a:t>
            </a:r>
          </a:p>
          <a:p>
            <a:r>
              <a:rPr lang="it-IT" dirty="0" smtClean="0"/>
              <a:t>Questo significa che non può</a:t>
            </a:r>
            <a:r>
              <a:rPr lang="it-IT" baseline="0" dirty="0" smtClean="0"/>
              <a:t> </a:t>
            </a:r>
            <a:r>
              <a:rPr lang="it-IT" dirty="0" smtClean="0"/>
              <a:t>salvare i log con la data e l'ora corrente. Per aggirare il problema, ho usato un RTC (real-time clock) </a:t>
            </a:r>
          </a:p>
          <a:p>
            <a:r>
              <a:rPr lang="it-IT" dirty="0" smtClean="0"/>
              <a:t>che può essere interrogato direttamente dall'Arduino.</a:t>
            </a:r>
            <a:r>
              <a:rPr lang="it-IT" baseline="0" dirty="0" smtClean="0"/>
              <a:t> </a:t>
            </a:r>
            <a:r>
              <a:rPr lang="it-IT" dirty="0" smtClean="0"/>
              <a:t>In questo modo l'Arduino può incorporare la data e l'ora direttamente all'interno dell’oggetto contenente</a:t>
            </a:r>
            <a:r>
              <a:rPr lang="it-IT" baseline="0" dirty="0" smtClean="0"/>
              <a:t> il log</a:t>
            </a:r>
            <a:endParaRPr lang="it-IT" dirty="0" smtClean="0"/>
          </a:p>
          <a:p>
            <a:r>
              <a:rPr lang="it-IT" dirty="0" smtClean="0"/>
              <a:t>Durante lo sviluppo ho scoperto che Raspbian, il sistema operativo progettato per i Raspberry Pi, non è ancora stato aggiornato </a:t>
            </a:r>
          </a:p>
          <a:p>
            <a:endParaRPr lang="it-IT" dirty="0" smtClean="0"/>
          </a:p>
          <a:p>
            <a:r>
              <a:rPr lang="it-IT" dirty="0" smtClean="0"/>
              <a:t>per essere un sistema operativo a 64 bit, perciò non poteva sfruttare al meglio 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inoltre aveva problemi a connettersi con le</a:t>
            </a:r>
            <a:r>
              <a:rPr lang="it-IT" baseline="0" dirty="0" smtClean="0"/>
              <a:t> </a:t>
            </a:r>
            <a:r>
              <a:rPr lang="it-IT" dirty="0" smtClean="0"/>
              <a:t>ultime versioni di Node.js.</a:t>
            </a:r>
            <a:r>
              <a:rPr lang="it-IT" baseline="0" dirty="0" smtClean="0"/>
              <a:t> </a:t>
            </a:r>
            <a:r>
              <a:rPr lang="it-IT" dirty="0" smtClean="0"/>
              <a:t>Come soluzione a questo problema</a:t>
            </a:r>
          </a:p>
          <a:p>
            <a:r>
              <a:rPr lang="it-IT" dirty="0" smtClean="0"/>
              <a:t>ho deciso di installare openSUSE, che non è stato progettato per il Raspberry Pi e quindi offriva una prestazione minore, ma non ha creato grossi problemi.</a:t>
            </a:r>
          </a:p>
          <a:p>
            <a:endParaRPr lang="it-IT" dirty="0" smtClean="0"/>
          </a:p>
          <a:p>
            <a:r>
              <a:rPr lang="it-IT" dirty="0" smtClean="0"/>
              <a:t>L'ingresso nello spazio di Yatta è regolato da un tesseramento: ogni anno, tutte le tessere non rinnovate vengono disattivate: per evitare di farlo manualmente, </a:t>
            </a:r>
          </a:p>
          <a:p>
            <a:r>
              <a:rPr lang="it-IT" dirty="0" smtClean="0"/>
              <a:t>ho implementato uno scheduler che viene eseguito automaticamente 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 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Per evitarlo, si potrebbe creare un sistema di login sul sito web per far sì che possano accedere solo le persone verificate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09-Jul-19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Prototipo</a:t>
            </a:r>
            <a:r>
              <a:rPr lang="en-US" sz="4100" dirty="0" smtClean="0"/>
              <a:t> </a:t>
            </a:r>
            <a:r>
              <a:rPr lang="en-US" sz="4100" dirty="0" err="1" smtClean="0"/>
              <a:t>SimSim</a:t>
            </a:r>
            <a:endParaRPr lang="en-US" sz="4100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73300" y="356600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47450" y="1924428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 smtClean="0"/>
              <a:t>Diagramma</a:t>
            </a:r>
            <a:r>
              <a:rPr lang="en-US" sz="4100" dirty="0" smtClean="0"/>
              <a:t> </a:t>
            </a:r>
            <a:r>
              <a:rPr lang="en-US" sz="4100" dirty="0" err="1" smtClean="0"/>
              <a:t>dei</a:t>
            </a:r>
            <a:r>
              <a:rPr lang="en-US" sz="4100" dirty="0" smtClean="0"/>
              <a:t> </a:t>
            </a:r>
            <a:r>
              <a:rPr lang="en-US" sz="4100" dirty="0" err="1" smtClean="0"/>
              <a:t>casi</a:t>
            </a:r>
            <a:r>
              <a:rPr lang="en-US" sz="4100" dirty="0" smtClean="0"/>
              <a:t> </a:t>
            </a:r>
            <a:r>
              <a:rPr lang="en-US" sz="4100" dirty="0" err="1" smtClean="0"/>
              <a:t>d’uso</a:t>
            </a:r>
            <a:endParaRPr lang="en-US" sz="4100" dirty="0"/>
          </a:p>
        </p:txBody>
      </p:sp>
      <p:pic>
        <p:nvPicPr>
          <p:cNvPr id="1027" name="Picture 3" descr="C:\Users\Jolsty\Desktop\SimSimGit\SimSim\Tesi_Sistema_Accessi_IoT_Andrei_Ciulpan_872394\presentazione\img\SimSim_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6" y="1305569"/>
            <a:ext cx="7780029" cy="55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   	| </a:t>
            </a:r>
            <a:r>
              <a:rPr lang="en-US" sz="2400" dirty="0" err="1" smtClean="0"/>
              <a:t>microcontrollore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Ricevitore</a:t>
            </a:r>
            <a:r>
              <a:rPr lang="en-US" sz="2400" dirty="0" smtClean="0"/>
              <a:t> RF 	| </a:t>
            </a:r>
            <a:r>
              <a:rPr lang="en-US" sz="2400" dirty="0" err="1" smtClean="0"/>
              <a:t>telecomando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Lettore</a:t>
            </a:r>
            <a:r>
              <a:rPr lang="en-US" sz="2400" dirty="0" smtClean="0"/>
              <a:t> RFID 	| tag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Keypad 4x4 	| password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LCD 16x2 		| info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Servomotore</a:t>
            </a:r>
            <a:r>
              <a:rPr lang="en-US" sz="2400" dirty="0" smtClean="0"/>
              <a:t> 	| </a:t>
            </a:r>
            <a:r>
              <a:rPr lang="en-US" sz="2400" dirty="0" err="1" smtClean="0"/>
              <a:t>attuatore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ESP8266 		| 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  <p:pic>
        <p:nvPicPr>
          <p:cNvPr id="1027" name="Picture 3" descr="C:\Users\Jolsty\Desktop\SimSimGit\SimSim\Tesi_Sistema_Accessi_IoT_Andrei_Ciulpan_872394\presentazione\img\u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99" y="3600993"/>
            <a:ext cx="2688350" cy="2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6575184" cy="418614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Pi 	| hosting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Node.js 		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		| </a:t>
            </a:r>
            <a:r>
              <a:rPr lang="en-US" sz="2400" dirty="0" err="1" smtClean="0"/>
              <a:t>NoSQL</a:t>
            </a:r>
            <a:r>
              <a:rPr lang="en-US" sz="2400" dirty="0" smtClean="0"/>
              <a:t>, BSON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	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2050" name="Picture 2" descr="C:\Users\Jolsty\Desktop\SimSimGit\SimSim\Tesi_Sistema_Accessi_IoT_Andrei_Ciulpan_872394\presentazione\img\n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8" y="4657960"/>
            <a:ext cx="1883015" cy="1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lsty\Desktop\SimSimGit\SimSim\Tesi_Sistema_Accessi_IoT_Andrei_Ciulpan_872394\presentazione\img\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2433">
            <a:off x="5280530" y="1568890"/>
            <a:ext cx="1862702" cy="12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Sviluppo</a:t>
            </a:r>
            <a:r>
              <a:rPr lang="en-US" sz="4100" dirty="0"/>
              <a:t> del </a:t>
            </a:r>
            <a:r>
              <a:rPr lang="en-US" sz="4100" dirty="0" err="1"/>
              <a:t>sito</a:t>
            </a:r>
            <a:r>
              <a:rPr lang="en-US" sz="4100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930359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Pattern 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xfrm>
            <a:off x="462205" y="1417638"/>
            <a:ext cx="7620000" cy="4200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Front-End: HTML5 / JavaScript / CSS3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jQuery		| </a:t>
            </a:r>
            <a:r>
              <a:rPr lang="en-US" dirty="0" err="1" smtClean="0"/>
              <a:t>semplicità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EJS			| </a:t>
            </a:r>
            <a:r>
              <a:rPr lang="en-US" dirty="0" err="1" smtClean="0"/>
              <a:t>dati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W3CSS 		| </a:t>
            </a:r>
            <a:r>
              <a:rPr lang="en-US" dirty="0" err="1" smtClean="0"/>
              <a:t>responsivo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Problemi</a:t>
            </a:r>
            <a:r>
              <a:rPr lang="en-US" sz="4100" dirty="0" smtClean="0"/>
              <a:t> </a:t>
            </a:r>
            <a:r>
              <a:rPr lang="en-US" sz="4100" dirty="0" err="1" smtClean="0"/>
              <a:t>affrontati</a:t>
            </a:r>
            <a:r>
              <a:rPr lang="en-US" sz="4100" dirty="0" smtClean="0"/>
              <a:t> e </a:t>
            </a:r>
            <a:r>
              <a:rPr lang="en-US" sz="4100" dirty="0" err="1" smtClean="0"/>
              <a:t>soluzioni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Internet         RTC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e ARM 64-bit        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        scheduler</a:t>
            </a:r>
          </a:p>
        </p:txBody>
      </p:sp>
      <p:sp>
        <p:nvSpPr>
          <p:cNvPr id="5" name="În zigzag 4"/>
          <p:cNvSpPr/>
          <p:nvPr/>
        </p:nvSpPr>
        <p:spPr>
          <a:xfrm>
            <a:off x="4242318" y="2456515"/>
            <a:ext cx="291277" cy="1211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În zigzag 6"/>
          <p:cNvSpPr/>
          <p:nvPr/>
        </p:nvSpPr>
        <p:spPr>
          <a:xfrm>
            <a:off x="3957520" y="3313785"/>
            <a:ext cx="291277" cy="1211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În zigzag 7"/>
          <p:cNvSpPr/>
          <p:nvPr/>
        </p:nvSpPr>
        <p:spPr>
          <a:xfrm>
            <a:off x="5548088" y="4197100"/>
            <a:ext cx="291277" cy="1211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Possibili</a:t>
            </a:r>
            <a:r>
              <a:rPr lang="en-US" sz="4100" dirty="0" smtClean="0"/>
              <a:t> </a:t>
            </a:r>
            <a:r>
              <a:rPr lang="en-US" sz="4100" dirty="0" err="1" smtClean="0"/>
              <a:t>miglioramenti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login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984</TotalTime>
  <Words>1633</Words>
  <Application>Microsoft Office PowerPoint</Application>
  <PresentationFormat>Expunere pe ecran (4:3)</PresentationFormat>
  <Paragraphs>168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 e soluzioni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88</cp:revision>
  <cp:lastPrinted>2019-07-03T13:37:17Z</cp:lastPrinted>
  <dcterms:created xsi:type="dcterms:W3CDTF">2019-06-17T17:30:06Z</dcterms:created>
  <dcterms:modified xsi:type="dcterms:W3CDTF">2019-07-09T13:27:19Z</dcterms:modified>
</cp:coreProperties>
</file>