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70" d="100"/>
          <a:sy n="70" d="100"/>
        </p:scale>
        <p:origin x="-28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</a:t>
            </a:r>
          </a:p>
          <a:p>
            <a:r>
              <a:rPr lang="it-IT" dirty="0" smtClean="0"/>
              <a:t>il progetto su cui ho lavorato durante il tirocinio all'interno di Yatta, </a:t>
            </a:r>
          </a:p>
          <a:p>
            <a:r>
              <a:rPr lang="it-IT" dirty="0" smtClean="0"/>
              <a:t>un makerspace in centro a Milano, munito di un laboratorio in cui gli studenti</a:t>
            </a:r>
          </a:p>
          <a:p>
            <a:r>
              <a:rPr lang="it-IT" dirty="0" smtClean="0"/>
              <a:t>tirocinanti sono inseriti per partecipare allo sviluppo di progetti di physical computing.</a:t>
            </a:r>
          </a:p>
          <a:p>
            <a:r>
              <a:rPr lang="it-IT" dirty="0" smtClean="0"/>
              <a:t>Il progetto ha portato alla creazione di un prototipo (chiamato SimSim) </a:t>
            </a:r>
          </a:p>
          <a:p>
            <a:r>
              <a:rPr lang="it-IT" dirty="0" smtClean="0"/>
              <a:t>di un sistema di controlli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 comunemente chiamati "oggetti smart".  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requisiti principali sono descritti da questo diagramma dei casi d'uso</a:t>
            </a:r>
          </a:p>
          <a:p>
            <a:r>
              <a:rPr lang="it-IT" dirty="0" smtClean="0"/>
              <a:t>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</a:t>
            </a:r>
          </a:p>
          <a:p>
            <a:r>
              <a:rPr lang="it-IT" dirty="0" smtClean="0"/>
              <a:t>A seguito di ogni accesso avvenuto con successo, il sistema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 essere in grado di fare,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Questi sono i componenti principali del sistema embedded, che riescono a lavorare insieme </a:t>
            </a:r>
          </a:p>
          <a:p>
            <a:r>
              <a:rPr lang="it-IT" dirty="0" smtClean="0"/>
              <a:t>grazie all'Arduino.</a:t>
            </a:r>
          </a:p>
          <a:p>
            <a:r>
              <a:rPr lang="it-IT" dirty="0" smtClean="0"/>
              <a:t>Per implementare la funzione del microcontrollore, è stato scelto l'Arduino UNO, una board </a:t>
            </a:r>
          </a:p>
          <a:p>
            <a:r>
              <a:rPr lang="it-IT" dirty="0" smtClean="0"/>
              <a:t>di basso costo, open-source e facile da programmare tramite il linguaggio di programmazione </a:t>
            </a:r>
          </a:p>
          <a:p>
            <a:r>
              <a:rPr lang="it-IT" dirty="0" smtClean="0"/>
              <a:t>appositamente chiamato Arduino Programming Language.</a:t>
            </a:r>
          </a:p>
          <a:p>
            <a:r>
              <a:rPr lang="it-IT" dirty="0" smtClean="0"/>
              <a:t>Il ricevitore RF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Siccome l'Arduino UNO non può connettersi alla rete locale via WiFi, </a:t>
            </a:r>
          </a:p>
          <a:p>
            <a:r>
              <a:rPr lang="it-IT" dirty="0" smtClean="0"/>
              <a:t>è stato aggiunto un chip chiamato ESP8266 che fa da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stato sviluppato su un Raspberry Pi ed è hostato in locale </a:t>
            </a:r>
          </a:p>
          <a:p>
            <a:r>
              <a:rPr lang="it-IT" dirty="0" smtClean="0"/>
              <a:t>all'interno di una rete privata e dedicata solo al progetto. </a:t>
            </a:r>
          </a:p>
          <a:p>
            <a:r>
              <a:rPr lang="it-IT" dirty="0" smtClean="0"/>
              <a:t>Il lato server è stato implementato in JavaScript, particolarmente </a:t>
            </a:r>
          </a:p>
          <a:p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Node.js, oltre al fatto </a:t>
            </a:r>
          </a:p>
          <a:p>
            <a:r>
              <a:rPr lang="it-IT" dirty="0" smtClean="0"/>
              <a:t>di poter creare il back-end utilizzando JavaScript, sono la programmazione a eventi (un'azione </a:t>
            </a:r>
          </a:p>
          <a:p>
            <a:r>
              <a:rPr lang="it-IT" dirty="0" smtClean="0"/>
              <a:t>viene lanciata solo dopo che si è verificato un evento aumentando l'efficienza </a:t>
            </a:r>
          </a:p>
          <a:p>
            <a:r>
              <a:rPr lang="it-IT" dirty="0" smtClean="0"/>
              <a:t>soprattutto nell'ambito di networking dove capita spesso di dover rimanere in attesa </a:t>
            </a:r>
          </a:p>
          <a:p>
            <a:r>
              <a:rPr lang="it-IT" dirty="0" smtClean="0"/>
              <a:t>di una risposta), la scalabilità del software e NPM (node package manager - </a:t>
            </a:r>
          </a:p>
          <a:p>
            <a:r>
              <a:rPr lang="it-IT" dirty="0" smtClean="0"/>
              <a:t>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ed è</a:t>
            </a:r>
          </a:p>
          <a:p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</a:t>
            </a:r>
          </a:p>
          <a:p>
            <a:r>
              <a:rPr lang="it-IT" dirty="0" smtClean="0"/>
              <a:t>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</a:t>
            </a:r>
          </a:p>
          <a:p>
            <a:r>
              <a:rPr lang="it-IT" dirty="0" smtClean="0"/>
              <a:t>le applicazioni web.</a:t>
            </a:r>
          </a:p>
          <a:p>
            <a:r>
              <a:rPr lang="it-IT" dirty="0" smtClean="0"/>
              <a:t>Infine, la comunicazione tra il client (ovvero browser) e il server è basata sull'approccio </a:t>
            </a:r>
          </a:p>
          <a:p>
            <a:r>
              <a:rPr lang="it-IT" dirty="0" smtClean="0"/>
              <a:t>REST (Representational State Transfer) in cui il concetto più importante è l'esistenza </a:t>
            </a:r>
          </a:p>
          <a:p>
            <a:r>
              <a:rPr lang="it-IT" dirty="0" smtClean="0"/>
              <a:t>di risorse del server a cui si possono accedere tramite identificatori univoci chiamati URI.</a:t>
            </a:r>
          </a:p>
          <a:p>
            <a:r>
              <a:rPr lang="it-IT" dirty="0" smtClean="0"/>
              <a:t>Generalmente le API RESTful sfruttano le chiamate HTTP per dare la possibilità ai client di </a:t>
            </a:r>
          </a:p>
          <a:p>
            <a:r>
              <a:rPr lang="it-IT" dirty="0" smtClean="0"/>
              <a:t>leggere, aggiornare, creare e rimuovere risorse.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L'applicazione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più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vengono presentati </a:t>
            </a:r>
          </a:p>
          <a:p>
            <a:r>
              <a:rPr lang="it-IT" dirty="0" smtClean="0"/>
              <a:t>i dati all'utente.</a:t>
            </a:r>
          </a:p>
          <a:p>
            <a:r>
              <a:rPr lang="it-IT" dirty="0" smtClean="0"/>
              <a:t>Il controller, invece, accetta l'input dell'utente - normalmente interagendo con l'interfaccia grafica </a:t>
            </a:r>
          </a:p>
          <a:p>
            <a:r>
              <a:rPr lang="it-IT" dirty="0" smtClean="0"/>
              <a:t>(e.g. invio modulo, click su un pulsante ecc.) e lo trasforma in comandi per il modello per recuperare </a:t>
            </a:r>
          </a:p>
          <a:p>
            <a:r>
              <a:rPr lang="it-IT" dirty="0" smtClean="0"/>
              <a:t>i dati e le invia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i tipici linguaggi come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c'era bisogno di avere la connessione Internet sul Raspberry Pi:</a:t>
            </a:r>
          </a:p>
          <a:p>
            <a:r>
              <a:rPr lang="it-IT" dirty="0" smtClean="0"/>
              <a:t>la mancanza di connessione ha sollevato un problema: il Raspberry Pi non ha un orologio interno e per tenere traccia </a:t>
            </a:r>
          </a:p>
          <a:p>
            <a:r>
              <a:rPr lang="it-IT" dirty="0" smtClean="0"/>
              <a:t>del tempo deve connettersi a dei server NTP. Questo significa che non poteva salvare i log con la data e l'ora corrente.</a:t>
            </a:r>
          </a:p>
          <a:p>
            <a:r>
              <a:rPr lang="it-IT" dirty="0" smtClean="0"/>
              <a:t>Per aggirare il problema, ho usato un RTC (real-time clock) che può essere interrogato direttamente dall'Arduino.</a:t>
            </a:r>
          </a:p>
          <a:p>
            <a:r>
              <a:rPr lang="it-IT" dirty="0" smtClean="0"/>
              <a:t>In questo modo l'Arduino può incorporare la data e l'ora direttamente all'interno del log.</a:t>
            </a:r>
          </a:p>
          <a:p>
            <a:endParaRPr lang="it-IT" dirty="0" smtClean="0"/>
          </a:p>
          <a:p>
            <a:r>
              <a:rPr lang="it-IT" dirty="0" smtClean="0"/>
              <a:t>Durante lo sviluppo ho scoperto che Raspbian, il sistema operativo </a:t>
            </a:r>
          </a:p>
          <a:p>
            <a:r>
              <a:rPr lang="it-IT" dirty="0" smtClean="0"/>
              <a:t>progettato per i Raspberry Pi, non è ancora stato aggiornato </a:t>
            </a:r>
          </a:p>
          <a:p>
            <a:r>
              <a:rPr lang="it-IT" dirty="0" smtClean="0"/>
              <a:t>per essere un sistema operativo a 64 bit, perciò non poteva sfruttare al meglio </a:t>
            </a:r>
          </a:p>
          <a:p>
            <a:r>
              <a:rPr lang="it-IT" dirty="0" smtClean="0"/>
              <a:t>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aveva problemi a connettersi </a:t>
            </a:r>
          </a:p>
          <a:p>
            <a:r>
              <a:rPr lang="it-IT" dirty="0" smtClean="0"/>
              <a:t>con l'ultima versione di Node.js.</a:t>
            </a:r>
          </a:p>
          <a:p>
            <a:r>
              <a:rPr lang="it-IT" dirty="0" smtClean="0"/>
              <a:t>Come soluzione a questo problema ho deciso di installare openSUSE, che non è stato progettato </a:t>
            </a:r>
          </a:p>
          <a:p>
            <a:r>
              <a:rPr lang="it-IT" dirty="0" smtClean="0"/>
              <a:t>per il Raspberry Pi e quindi offriva una prestazione minore, ma non ha creato grossi problemi.</a:t>
            </a:r>
          </a:p>
          <a:p>
            <a:endParaRPr lang="it-IT" dirty="0" smtClean="0"/>
          </a:p>
          <a:p>
            <a:r>
              <a:rPr lang="it-IT" dirty="0" smtClean="0"/>
              <a:t>L'ingresso nello spazio di Yatta è regolato da un tesseramento: ogni anno, tutte le tessere non rinnovate </a:t>
            </a:r>
          </a:p>
          <a:p>
            <a:r>
              <a:rPr lang="it-IT" dirty="0" smtClean="0"/>
              <a:t>vengono disattivate: per evitare di farlo manualmente, ho implementato uno scheduler che viene eseguito automaticamente </a:t>
            </a:r>
          </a:p>
          <a:p>
            <a:r>
              <a:rPr lang="it-IT" dirty="0" smtClean="0"/>
              <a:t>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</a:t>
            </a:r>
            <a:r>
              <a:rPr lang="it-IT" baseline="0" dirty="0" smtClean="0"/>
              <a:t> </a:t>
            </a:r>
            <a:r>
              <a:rPr lang="it-IT" dirty="0" smtClean="0"/>
              <a:t>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Si potrebbe evitare questa cosa con un sistema di login sul sito web, per far sì che possano accedere </a:t>
            </a:r>
          </a:p>
          <a:p>
            <a:r>
              <a:rPr lang="it-IT" dirty="0" smtClean="0"/>
              <a:t>solo le persone verificate.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24-Jun-19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</a:t>
            </a:r>
            <a:r>
              <a:rPr lang="en-US" sz="2800" b="1" dirty="0" smtClean="0"/>
              <a:t>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SimSim</a:t>
            </a:r>
            <a:endParaRPr lang="en-US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25859" y="548625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25859" y="1931205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Scopo e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0" y="1574405"/>
            <a:ext cx="5491915" cy="47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Diagramma</a:t>
            </a:r>
            <a:r>
              <a:rPr lang="en-US" sz="4000" dirty="0" smtClean="0"/>
              <a:t> </a:t>
            </a:r>
            <a:r>
              <a:rPr lang="en-US" sz="4000" dirty="0" err="1" smtClean="0"/>
              <a:t>dei</a:t>
            </a:r>
            <a:r>
              <a:rPr lang="en-US" sz="4000" dirty="0" smtClean="0"/>
              <a:t> </a:t>
            </a:r>
            <a:r>
              <a:rPr lang="en-US" sz="4000" dirty="0" err="1" smtClean="0"/>
              <a:t>casi</a:t>
            </a:r>
            <a:r>
              <a:rPr lang="en-US" sz="4000" dirty="0" smtClean="0"/>
              <a:t> </a:t>
            </a:r>
            <a:r>
              <a:rPr lang="en-US" sz="4000" dirty="0" err="1" smtClean="0"/>
              <a:t>d’uso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Arduino</a:t>
            </a:r>
            <a:r>
              <a:rPr lang="en-US" sz="2400" dirty="0" smtClean="0"/>
              <a:t> UNO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Ricevitore</a:t>
            </a:r>
            <a:r>
              <a:rPr lang="en-US" sz="2400" dirty="0" smtClean="0"/>
              <a:t> RF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Lettore</a:t>
            </a:r>
            <a:r>
              <a:rPr lang="en-US" sz="2400" dirty="0" smtClean="0"/>
              <a:t> RFID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Keypad 4x4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LCD 16x2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Servomotore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5231008" cy="433976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Raspberry Pi | hosting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Node.js 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MongoDB</a:t>
            </a:r>
            <a:r>
              <a:rPr lang="en-US" sz="2400" dirty="0" smtClean="0"/>
              <a:t> | </a:t>
            </a:r>
            <a:r>
              <a:rPr lang="en-US" sz="2400" dirty="0" err="1" smtClean="0"/>
              <a:t>NoSQL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803565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Pattern 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Front-End: HTML5 / </a:t>
            </a:r>
            <a:r>
              <a:rPr lang="en-US" dirty="0" smtClean="0"/>
              <a:t>JavaScript / CSS3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jQuery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EJS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W3CSS | Responsive 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</a:t>
            </a:r>
            <a:r>
              <a:rPr lang="en-US" sz="2400" dirty="0" smtClean="0"/>
              <a:t>Internet </a:t>
            </a:r>
            <a:r>
              <a:rPr lang="en-US" sz="2400" dirty="0" smtClean="0"/>
              <a:t>-&gt; RTC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Raspbian</a:t>
            </a:r>
            <a:r>
              <a:rPr lang="en-US" sz="2400" dirty="0" smtClean="0"/>
              <a:t> e ARM 64-bit -&gt;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-&gt; </a:t>
            </a:r>
            <a:r>
              <a:rPr lang="en-US" sz="2400" dirty="0" smtClean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Sistema di login 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Sistema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772</TotalTime>
  <Words>1623</Words>
  <Application>Microsoft Office PowerPoint</Application>
  <PresentationFormat>Expunere pe ecran (4:3)</PresentationFormat>
  <Paragraphs>190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42</cp:revision>
  <dcterms:created xsi:type="dcterms:W3CDTF">2019-06-17T17:30:06Z</dcterms:created>
  <dcterms:modified xsi:type="dcterms:W3CDTF">2019-06-24T16:23:25Z</dcterms:modified>
</cp:coreProperties>
</file>