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9" r:id="rId4"/>
    <p:sldId id="269" r:id="rId5"/>
    <p:sldId id="270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7BA"/>
    <a:srgbClr val="8CDBB8"/>
    <a:srgbClr val="E9E9E9"/>
    <a:srgbClr val="E1E1E1"/>
    <a:srgbClr val="E54E57"/>
    <a:srgbClr val="D4B7A5"/>
    <a:srgbClr val="DEDFDF"/>
    <a:srgbClr val="DFDFDF"/>
    <a:srgbClr val="F5F5F5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81A43-0F30-49C8-ADF5-145F8CAE6942}" v="795" dt="2021-05-30T21:55:40.7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717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1384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05378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36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78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033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8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930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4675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9608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79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May 30,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68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2BC852-7828-40B3-8F73-BD661472C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2112" y="3715657"/>
            <a:ext cx="4700133" cy="888011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FFFFFF"/>
                </a:solidFill>
              </a:rPr>
              <a:t>Разработчик: Алексеев Игорь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solidFill>
                  <a:srgbClr val="FFFFFF"/>
                </a:solidFill>
              </a:rPr>
              <a:t>Группа: ДИТ-11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0B42F5C-CEAD-467E-95A7-48CD2BAB99D0}"/>
              </a:ext>
            </a:extLst>
          </p:cNvPr>
          <p:cNvSpPr/>
          <p:nvPr/>
        </p:nvSpPr>
        <p:spPr>
          <a:xfrm>
            <a:off x="3049" y="238523"/>
            <a:ext cx="12188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4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 цифровых технологий и кибербезопасности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Кафедра информационной безопасности и цифровых технологий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75AAD3-E3D8-4BE5-A45A-EB4FBBEFD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934" y="112838"/>
            <a:ext cx="1268017" cy="126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C54B19A-07B6-44EC-9F55-11D8C2A2A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30321"/>
            <a:ext cx="9144000" cy="1370671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/>
                <a:cs typeface="Times New Roman"/>
              </a:rPr>
              <a:t>КУРСОВАЯ РАБОТА 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b="1" dirty="0">
                <a:latin typeface="Times New Roman"/>
                <a:cs typeface="Times New Roman"/>
              </a:rPr>
              <a:t>Разработка программного обеспечения "Система подбора путешествий"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/>
                <a:cs typeface="Times New Roman"/>
              </a:rPr>
              <a:t>выполнена в рамках изучения дисциплины</a:t>
            </a: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 dirty="0">
                <a:latin typeface="Times New Roman"/>
                <a:cs typeface="Times New Roman"/>
              </a:rPr>
              <a:t>«Основы программирования»</a:t>
            </a:r>
            <a:br>
              <a:rPr lang="ru-RU" sz="1800" dirty="0">
                <a:latin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</a:rPr>
            </a:br>
            <a:r>
              <a:rPr lang="ru-RU" sz="180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Направление подготовки: </a:t>
            </a:r>
            <a:r>
              <a:rPr lang="ru-RU" sz="1800">
                <a:latin typeface="Times New Roman"/>
                <a:ea typeface="Times New Roman" panose="02020603050405020304" pitchFamily="18" charset="0"/>
                <a:cs typeface="Times New Roman"/>
              </a:rPr>
              <a:t>09.03.02 Информационные системы и технологии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4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2A51C-0F08-47D7-B185-36A0E2C6B915}"/>
              </a:ext>
            </a:extLst>
          </p:cNvPr>
          <p:cNvSpPr txBox="1"/>
          <p:nvPr/>
        </p:nvSpPr>
        <p:spPr>
          <a:xfrm>
            <a:off x="8187777" y="4334896"/>
            <a:ext cx="3614468" cy="19082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400" dirty="0"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Исполнитель: студент группы </a:t>
            </a:r>
            <a:r>
              <a:rPr lang="ru-RU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ИТ-11 </a:t>
            </a:r>
            <a:endParaRPr lang="ru-RU" sz="1400" dirty="0">
              <a:effectLst/>
              <a:latin typeface="Times New Roman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ru-RU" sz="1400" dirty="0">
                <a:latin typeface="Times New Roman"/>
                <a:ea typeface="Times New Roman" panose="02020603050405020304" pitchFamily="18" charset="0"/>
                <a:cs typeface="Times New Roman"/>
              </a:rPr>
              <a:t>Антонова Мария Владимировна</a:t>
            </a:r>
            <a:endParaRPr lang="ru-RU" sz="14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 к.т.н., доцент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</a:t>
            </a:r>
            <a:r>
              <a:rPr lang="ru-RU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Марьенков А.Н </a:t>
            </a:r>
          </a:p>
          <a:p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Консультант: старший преподаватель </a:t>
            </a:r>
          </a:p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кафедры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ИБиЦ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Смирнова Ю.А </a:t>
            </a:r>
          </a:p>
        </p:txBody>
      </p:sp>
    </p:spTree>
    <p:extLst>
      <p:ext uri="{BB962C8B-B14F-4D97-AF65-F5344CB8AC3E}">
        <p14:creationId xmlns:p14="http://schemas.microsoft.com/office/powerpoint/2010/main" val="387875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C1F3D-EFA0-4076-8EE8-69CDC428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latin typeface="Times New Roman"/>
                <a:cs typeface="Times New Roman"/>
              </a:rPr>
              <a:t>Актуальность</a:t>
            </a:r>
            <a:endParaRPr lang="en-US" sz="3600" kern="120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F3E6F4-9ACB-4FCF-B987-6B55983D1C0C}"/>
              </a:ext>
            </a:extLst>
          </p:cNvPr>
          <p:cNvSpPr txBox="1"/>
          <p:nvPr/>
        </p:nvSpPr>
        <p:spPr>
          <a:xfrm>
            <a:off x="643467" y="1782981"/>
            <a:ext cx="10905066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cs typeface="Segoe UI Light"/>
              </a:rPr>
              <a:t>    </a:t>
            </a:r>
            <a:r>
              <a:rPr lang="en-US" sz="2000" dirty="0">
                <a:latin typeface="Times New Roman"/>
                <a:cs typeface="Segoe UI Light"/>
              </a:rPr>
              <a:t>       </a:t>
            </a:r>
            <a:r>
              <a:rPr lang="en-US" sz="2400" dirty="0">
                <a:latin typeface="Times New Roman"/>
                <a:cs typeface="Segoe UI Light"/>
              </a:rPr>
              <a:t>В </a:t>
            </a:r>
            <a:r>
              <a:rPr lang="en-US" sz="2400" dirty="0" err="1">
                <a:latin typeface="Times New Roman"/>
                <a:cs typeface="Segoe UI Light"/>
              </a:rPr>
              <a:t>туристические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компании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обращаются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большое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количество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человек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Не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всегда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консультация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проходит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быстро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что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может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создавать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очередь</a:t>
            </a:r>
            <a:r>
              <a:rPr lang="en-US" sz="2400" dirty="0">
                <a:latin typeface="Times New Roman"/>
                <a:cs typeface="Segoe UI Light"/>
              </a:rPr>
              <a:t> в </a:t>
            </a:r>
            <a:r>
              <a:rPr lang="en-US" sz="2400" dirty="0" err="1">
                <a:latin typeface="Times New Roman"/>
                <a:cs typeface="Segoe UI Light"/>
              </a:rPr>
              <a:t>турагентстве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Решением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данной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проблемы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является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кроссплатформенное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приложение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для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компьютерной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системы</a:t>
            </a:r>
            <a:r>
              <a:rPr lang="en-US" sz="2400" dirty="0">
                <a:latin typeface="Times New Roman"/>
                <a:cs typeface="Segoe UI Light"/>
              </a:rPr>
              <a:t> «</a:t>
            </a:r>
            <a:r>
              <a:rPr lang="en-US" sz="2400" dirty="0" err="1">
                <a:latin typeface="Times New Roman"/>
                <a:cs typeface="Segoe UI Light"/>
              </a:rPr>
              <a:t>Терминал</a:t>
            </a:r>
            <a:r>
              <a:rPr lang="en-US" sz="2400" dirty="0">
                <a:latin typeface="Times New Roman"/>
                <a:cs typeface="Segoe UI Light"/>
              </a:rPr>
              <a:t>».  </a:t>
            </a:r>
            <a:endParaRPr lang="ru-RU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/>
              <a:cs typeface="Segoe UI Ligh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Segoe UI Light"/>
              </a:rPr>
              <a:t>           </a:t>
            </a:r>
            <a:r>
              <a:rPr lang="en-US" sz="2400" dirty="0" err="1">
                <a:latin typeface="Times New Roman"/>
                <a:cs typeface="Segoe UI Light"/>
              </a:rPr>
              <a:t>Большое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количество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туристических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сайтов</a:t>
            </a:r>
            <a:r>
              <a:rPr lang="en-US" sz="2400" dirty="0">
                <a:latin typeface="Times New Roman"/>
                <a:cs typeface="Segoe UI Light"/>
              </a:rPr>
              <a:t> и </a:t>
            </a:r>
            <a:r>
              <a:rPr lang="en-US" sz="2400" dirty="0" err="1">
                <a:latin typeface="Times New Roman"/>
                <a:cs typeface="Segoe UI Light"/>
              </a:rPr>
              <a:t>приложений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создано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принципу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выбора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страны</a:t>
            </a:r>
            <a:r>
              <a:rPr lang="en-US" sz="2400" dirty="0">
                <a:latin typeface="Times New Roman"/>
                <a:cs typeface="Segoe UI Light"/>
              </a:rPr>
              <a:t> и </a:t>
            </a:r>
            <a:r>
              <a:rPr lang="en-US" sz="2400" dirty="0" err="1">
                <a:latin typeface="Times New Roman"/>
                <a:cs typeface="Segoe UI Light"/>
              </a:rPr>
              <a:t>отеля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Отличительной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чертой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данного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приложения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является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уклон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на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развлечения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Например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походы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парки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развлечений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отдых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на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море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различные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виды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шоу</a:t>
            </a:r>
            <a:r>
              <a:rPr lang="en-US" sz="2400" dirty="0">
                <a:latin typeface="Times New Roman"/>
                <a:cs typeface="Segoe UI Light"/>
              </a:rPr>
              <a:t> и </a:t>
            </a:r>
            <a:r>
              <a:rPr lang="en-US" sz="2400" dirty="0" err="1">
                <a:latin typeface="Times New Roman"/>
                <a:cs typeface="Segoe UI Light"/>
              </a:rPr>
              <a:t>т.д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Предполагается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что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такой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разнообразный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выбор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развлечений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сделает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поиск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путешествия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интереснее</a:t>
            </a:r>
            <a:r>
              <a:rPr lang="en-US" sz="2400" dirty="0">
                <a:latin typeface="Times New Roman"/>
                <a:cs typeface="Segoe UI Light"/>
              </a:rPr>
              <a:t> и </a:t>
            </a:r>
            <a:r>
              <a:rPr lang="en-US" sz="2400" dirty="0" err="1">
                <a:latin typeface="Times New Roman"/>
                <a:cs typeface="Segoe UI Light"/>
              </a:rPr>
              <a:t>непохожим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на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другие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Так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пользователя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может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заинтересовать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страна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конкретному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шоу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которое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происходит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только</a:t>
            </a:r>
            <a:r>
              <a:rPr lang="en-US" sz="2400" dirty="0">
                <a:latin typeface="Times New Roman"/>
                <a:cs typeface="Segoe UI Light"/>
              </a:rPr>
              <a:t> в </a:t>
            </a:r>
            <a:r>
              <a:rPr lang="en-US" sz="2400" dirty="0" err="1">
                <a:latin typeface="Times New Roman"/>
                <a:cs typeface="Segoe UI Light"/>
              </a:rPr>
              <a:t>определённой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стране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или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же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ему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может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быть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интересно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посещение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священного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места</a:t>
            </a:r>
            <a:r>
              <a:rPr lang="en-US" sz="2400" dirty="0">
                <a:latin typeface="Times New Roman"/>
                <a:cs typeface="Segoe UI Light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/>
              <a:cs typeface="Segoe UI Light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Segoe UI Light"/>
              </a:rPr>
              <a:t>           </a:t>
            </a:r>
            <a:r>
              <a:rPr lang="en-US" sz="2400" dirty="0" err="1">
                <a:latin typeface="Times New Roman"/>
                <a:cs typeface="Segoe UI Light"/>
              </a:rPr>
              <a:t>Программа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включает</a:t>
            </a:r>
            <a:r>
              <a:rPr lang="en-US" sz="2400" dirty="0">
                <a:latin typeface="Times New Roman"/>
                <a:cs typeface="Segoe UI Light"/>
              </a:rPr>
              <a:t> в </a:t>
            </a:r>
            <a:r>
              <a:rPr lang="en-US" sz="2400" dirty="0" err="1">
                <a:latin typeface="Times New Roman"/>
                <a:cs typeface="Segoe UI Light"/>
              </a:rPr>
              <a:t>себя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несколько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функций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делающих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поиск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более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быстрым</a:t>
            </a:r>
            <a:r>
              <a:rPr lang="en-US" sz="2400" dirty="0">
                <a:latin typeface="Times New Roman"/>
                <a:cs typeface="Segoe UI Light"/>
              </a:rPr>
              <a:t>. К </a:t>
            </a:r>
            <a:r>
              <a:rPr lang="en-US" sz="2400" dirty="0" err="1">
                <a:latin typeface="Times New Roman"/>
                <a:cs typeface="Segoe UI Light"/>
              </a:rPr>
              <a:t>ним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относятся</a:t>
            </a:r>
            <a:r>
              <a:rPr lang="en-US" sz="2400" dirty="0">
                <a:latin typeface="Times New Roman"/>
                <a:cs typeface="Segoe UI Light"/>
              </a:rPr>
              <a:t>: </a:t>
            </a:r>
            <a:r>
              <a:rPr lang="en-US" sz="2400" dirty="0" err="1">
                <a:latin typeface="Times New Roman"/>
                <a:cs typeface="Segoe UI Light"/>
              </a:rPr>
              <a:t>сортировка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по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возрастанию</a:t>
            </a:r>
            <a:r>
              <a:rPr lang="en-US" sz="2400" dirty="0">
                <a:latin typeface="Times New Roman"/>
                <a:cs typeface="Segoe UI Light"/>
              </a:rPr>
              <a:t> и </a:t>
            </a:r>
            <a:r>
              <a:rPr lang="en-US" sz="2400" dirty="0" err="1">
                <a:latin typeface="Times New Roman"/>
                <a:cs typeface="Segoe UI Light"/>
              </a:rPr>
              <a:t>убыванию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цены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выбор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даты</a:t>
            </a:r>
            <a:r>
              <a:rPr lang="en-US" sz="2400" dirty="0">
                <a:latin typeface="Times New Roman"/>
                <a:cs typeface="Segoe UI Light"/>
              </a:rPr>
              <a:t>. </a:t>
            </a:r>
            <a:r>
              <a:rPr lang="en-US" sz="2400" dirty="0" err="1">
                <a:latin typeface="Times New Roman"/>
                <a:cs typeface="Segoe UI Light"/>
              </a:rPr>
              <a:t>Если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же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клиенту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требуется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место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жилья</a:t>
            </a:r>
            <a:r>
              <a:rPr lang="en-US" sz="2400" dirty="0">
                <a:latin typeface="Times New Roman"/>
                <a:cs typeface="Segoe UI Light"/>
              </a:rPr>
              <a:t>, </a:t>
            </a:r>
            <a:r>
              <a:rPr lang="en-US" sz="2400" dirty="0" err="1">
                <a:latin typeface="Times New Roman"/>
                <a:cs typeface="Segoe UI Light"/>
              </a:rPr>
              <a:t>он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всегда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может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добавить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отель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за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определённую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стоимость</a:t>
            </a:r>
            <a:r>
              <a:rPr lang="en-US" sz="2400" dirty="0">
                <a:latin typeface="Times New Roman"/>
                <a:cs typeface="Segoe UI Light"/>
              </a:rPr>
              <a:t> в </a:t>
            </a:r>
            <a:r>
              <a:rPr lang="en-US" sz="2400" dirty="0" err="1">
                <a:latin typeface="Times New Roman"/>
                <a:cs typeface="Segoe UI Light"/>
              </a:rPr>
              <a:t>выбранной</a:t>
            </a:r>
            <a:r>
              <a:rPr lang="en-US" sz="2400" dirty="0">
                <a:latin typeface="Times New Roman"/>
                <a:cs typeface="Segoe UI Light"/>
              </a:rPr>
              <a:t> </a:t>
            </a:r>
            <a:r>
              <a:rPr lang="en-US" sz="2400" dirty="0" err="1">
                <a:latin typeface="Times New Roman"/>
                <a:cs typeface="Segoe UI Light"/>
              </a:rPr>
              <a:t>стране</a:t>
            </a:r>
            <a:r>
              <a:rPr lang="en-US" sz="2400" dirty="0">
                <a:latin typeface="Times New Roman"/>
                <a:cs typeface="Segoe UI Light"/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5F9B9-D413-4603-90EA-15B6695082EA}"/>
              </a:ext>
            </a:extLst>
          </p:cNvPr>
          <p:cNvSpPr txBox="1"/>
          <p:nvPr/>
        </p:nvSpPr>
        <p:spPr>
          <a:xfrm>
            <a:off x="1186261" y="499064"/>
            <a:ext cx="10894628" cy="54691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Целью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проекта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является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не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только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комфортное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обслуживание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компанией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но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удобный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отличающийся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множества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сайтов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интерфейс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lang="ru-RU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br>
              <a:rPr lang="en-US" sz="2400" dirty="0">
                <a:latin typeface="Times New Roman"/>
              </a:rPr>
            </a:br>
            <a:r>
              <a:rPr lang="en-US" sz="2400" dirty="0" err="1">
                <a:latin typeface="Times New Roman"/>
                <a:cs typeface="Times New Roman"/>
              </a:rPr>
              <a:t>Основные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функции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системы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Генерация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путешествий</a:t>
            </a:r>
            <a:endParaRPr lang="en-US" sz="2400" dirty="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Фильтрация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объявлений</a:t>
            </a:r>
            <a:endParaRPr lang="en-US" sz="2400" dirty="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latin typeface="Times New Roman"/>
                <a:cs typeface="Times New Roman"/>
              </a:rPr>
              <a:t>Сортировка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объявлений</a:t>
            </a:r>
            <a:endParaRPr lang="en-US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latin typeface="Times New Roman"/>
                <a:cs typeface="Times New Roman"/>
              </a:rPr>
              <a:t>Информационная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страница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каждому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путешествию</a:t>
            </a:r>
            <a:endParaRPr lang="en-US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latin typeface="Times New Roman"/>
                <a:cs typeface="Times New Roman"/>
              </a:rPr>
              <a:t>Добавление</a:t>
            </a:r>
            <a:r>
              <a:rPr lang="en-US" sz="2400" dirty="0">
                <a:latin typeface="Times New Roman"/>
                <a:cs typeface="Times New Roman"/>
              </a:rPr>
              <a:t> в </a:t>
            </a:r>
            <a:r>
              <a:rPr lang="en-US" sz="2400" err="1">
                <a:latin typeface="Times New Roman"/>
                <a:cs typeface="Times New Roman"/>
              </a:rPr>
              <a:t>корзину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выбранного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err="1">
                <a:latin typeface="Times New Roman"/>
                <a:cs typeface="Times New Roman"/>
              </a:rPr>
              <a:t>путешествия</a:t>
            </a:r>
            <a:endParaRPr lang="en-US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Покупка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dirty="0" err="1">
                <a:latin typeface="Times New Roman"/>
                <a:cs typeface="Times New Roman"/>
              </a:rPr>
              <a:t>удаление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путешествия</a:t>
            </a:r>
            <a:r>
              <a:rPr lang="en-US" sz="2400" dirty="0">
                <a:latin typeface="Times New Roman"/>
                <a:cs typeface="Times New Roman"/>
              </a:rPr>
              <a:t> в </a:t>
            </a:r>
            <a:r>
              <a:rPr lang="en-US" sz="2400" dirty="0" err="1">
                <a:latin typeface="Times New Roman"/>
                <a:cs typeface="Times New Roman"/>
              </a:rPr>
              <a:t>корзине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400" dirty="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latin typeface="Times New Roman"/>
                <a:cs typeface="Times New Roman"/>
              </a:rPr>
              <a:t>Авторизация</a:t>
            </a:r>
            <a:r>
              <a:rPr lang="en-US" sz="2400" dirty="0">
                <a:latin typeface="Times New Roman"/>
                <a:cs typeface="Times New Roman"/>
              </a:rPr>
              <a:t>/</a:t>
            </a:r>
            <a:r>
              <a:rPr lang="en-US" sz="2400" err="1">
                <a:latin typeface="Times New Roman"/>
                <a:cs typeface="Times New Roman"/>
              </a:rPr>
              <a:t>Регистрация</a:t>
            </a:r>
            <a:endParaRPr lang="en-US" sz="240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     </a:t>
            </a:r>
            <a:r>
              <a:rPr lang="en-US" sz="2400" dirty="0" err="1">
                <a:latin typeface="Times New Roman"/>
                <a:cs typeface="Times New Roman"/>
              </a:rPr>
              <a:t>Создание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отчётов</a:t>
            </a:r>
            <a:r>
              <a:rPr lang="en-US" sz="2400" dirty="0">
                <a:latin typeface="Times New Roman"/>
                <a:cs typeface="Times New Roman"/>
              </a:rPr>
              <a:t>: 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        - </a:t>
            </a:r>
            <a:r>
              <a:rPr lang="en-US" sz="2400" dirty="0" err="1">
                <a:latin typeface="Times New Roman"/>
                <a:cs typeface="Times New Roman"/>
              </a:rPr>
              <a:t>Учёт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зарегистрировавших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пользователей</a:t>
            </a:r>
            <a:endParaRPr lang="en-US" sz="2400" dirty="0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Times New Roman"/>
                <a:cs typeface="Times New Roman"/>
              </a:rPr>
              <a:t>        - </a:t>
            </a:r>
            <a:r>
              <a:rPr lang="en-US" sz="2400" dirty="0" err="1">
                <a:latin typeface="Times New Roman"/>
                <a:cs typeface="Times New Roman"/>
              </a:rPr>
              <a:t>Учёт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покупок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8C64F-D83B-4CCB-8CEC-3ED9FABFB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/>
              <a:t>Входные</a:t>
            </a:r>
            <a:r>
              <a:rPr lang="en-US" sz="3600" kern="1200" dirty="0"/>
              <a:t> </a:t>
            </a:r>
            <a:r>
              <a:rPr lang="en-US" sz="3600" kern="1200" dirty="0" err="1"/>
              <a:t>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60295-85DB-444F-A048-95469566660E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Times New Roman"/>
                <a:cs typeface="Times New Roman"/>
              </a:rPr>
              <a:t>Программа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использует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данные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введенные</a:t>
            </a:r>
            <a:r>
              <a:rPr lang="en-US" sz="2000" dirty="0">
                <a:latin typeface="Times New Roman"/>
                <a:cs typeface="Times New Roman"/>
              </a:rPr>
              <a:t> с </a:t>
            </a:r>
            <a:r>
              <a:rPr lang="en-US" sz="2000" dirty="0" err="1">
                <a:latin typeface="Times New Roman"/>
                <a:cs typeface="Times New Roman"/>
              </a:rPr>
              <a:t>клавиатуры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  <a:r>
              <a:rPr lang="en-US" sz="2000" dirty="0" err="1">
                <a:latin typeface="Times New Roman"/>
                <a:cs typeface="Times New Roman"/>
              </a:rPr>
              <a:t>Все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используемые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данные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описаны</a:t>
            </a:r>
            <a:r>
              <a:rPr lang="en-US" sz="2000" dirty="0">
                <a:latin typeface="Times New Roman"/>
                <a:cs typeface="Times New Roman"/>
              </a:rPr>
              <a:t> в </a:t>
            </a:r>
            <a:r>
              <a:rPr lang="en-US" sz="2000" dirty="0" err="1">
                <a:latin typeface="Times New Roman"/>
                <a:cs typeface="Times New Roman"/>
              </a:rPr>
              <a:t>таблице</a:t>
            </a:r>
            <a:r>
              <a:rPr lang="en-US" sz="2000" dirty="0">
                <a:latin typeface="Times New Roman"/>
                <a:cs typeface="Times New Roman"/>
              </a:rPr>
              <a:t> 1. В </a:t>
            </a:r>
            <a:r>
              <a:rPr lang="en-US" sz="2000" dirty="0" err="1">
                <a:latin typeface="Times New Roman"/>
                <a:cs typeface="Times New Roman"/>
              </a:rPr>
              <a:t>данной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таблице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описаны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параметр</a:t>
            </a:r>
            <a:r>
              <a:rPr lang="en-US" sz="2000" dirty="0">
                <a:latin typeface="Times New Roman"/>
                <a:cs typeface="Times New Roman"/>
              </a:rPr>
              <a:t> и </a:t>
            </a:r>
            <a:r>
              <a:rPr lang="en-US" sz="2000" dirty="0" err="1">
                <a:latin typeface="Times New Roman"/>
                <a:cs typeface="Times New Roman"/>
              </a:rPr>
              <a:t>тип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параметра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типы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параметров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могут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быть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строчными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dirty="0" err="1">
                <a:latin typeface="Times New Roman"/>
                <a:cs typeface="Times New Roman"/>
              </a:rPr>
              <a:t>числовыми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cs typeface="Segoe UI Ligh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FC2959-1EEF-4566-A3B6-D4AD00303CEA}"/>
              </a:ext>
            </a:extLst>
          </p:cNvPr>
          <p:cNvSpPr txBox="1"/>
          <p:nvPr/>
        </p:nvSpPr>
        <p:spPr>
          <a:xfrm>
            <a:off x="5528154" y="1311059"/>
            <a:ext cx="3849664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 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Таблица</a:t>
            </a:r>
            <a:r>
              <a:rPr lang="en-US" sz="2000" dirty="0">
                <a:latin typeface="Times New Roman"/>
                <a:ea typeface="+mn-lt"/>
                <a:cs typeface="+mn-lt"/>
              </a:rPr>
              <a:t> 1 – Путешествия.txt</a:t>
            </a:r>
            <a:endParaRPr lang="ru-RU" dirty="0">
              <a:latin typeface="Times New Roman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51312B91-35D7-4716-A292-C69F8C1FF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8699"/>
              </p:ext>
            </p:extLst>
          </p:nvPr>
        </p:nvGraphicFramePr>
        <p:xfrm>
          <a:off x="5683280" y="1782981"/>
          <a:ext cx="5477293" cy="436190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3269264">
                  <a:extLst>
                    <a:ext uri="{9D8B030D-6E8A-4147-A177-3AD203B41FA5}">
                      <a16:colId xmlns:a16="http://schemas.microsoft.com/office/drawing/2014/main" val="2201155961"/>
                    </a:ext>
                  </a:extLst>
                </a:gridCol>
                <a:gridCol w="2208029">
                  <a:extLst>
                    <a:ext uri="{9D8B030D-6E8A-4147-A177-3AD203B41FA5}">
                      <a16:colId xmlns:a16="http://schemas.microsoft.com/office/drawing/2014/main" val="772626147"/>
                    </a:ext>
                  </a:extLst>
                </a:gridCol>
              </a:tblGrid>
              <a:tr h="3355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Параметр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Тип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95973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Название темы развлечения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41125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Название путешествия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769072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Цена за одного человека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Целое число</a:t>
                      </a:r>
                    </a:p>
                  </a:txBody>
                  <a:tcPr marL="121471" marR="72883" marT="72883" marB="72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203623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Описание путешествия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401347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Цена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87050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Наличие питания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617322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Страна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484671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Город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366576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Дата старта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900159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Дата окончания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840888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Возможность прохода с питомцами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996131"/>
                  </a:ext>
                </a:extLst>
              </a:tr>
              <a:tr h="33553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 b="1">
                          <a:solidFill>
                            <a:srgbClr val="FFFFFF"/>
                          </a:solidFill>
                          <a:effectLst/>
                        </a:rPr>
                        <a:t>Возможность съёмки</a:t>
                      </a:r>
                    </a:p>
                  </a:txBody>
                  <a:tcPr marL="121471" marR="72883" marT="72883" marB="72883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Строка</a:t>
                      </a:r>
                    </a:p>
                  </a:txBody>
                  <a:tcPr marL="121471" marR="72883" marT="72883" marB="72883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01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5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1114C-82EA-42DA-951F-5B0BAA09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97060" y="187672"/>
            <a:ext cx="10515600" cy="889743"/>
          </a:xfrm>
        </p:spPr>
        <p:txBody>
          <a:bodyPr/>
          <a:lstStyle/>
          <a:p>
            <a:pPr algn="ctr"/>
            <a:r>
              <a:rPr lang="en-US" sz="3600" dirty="0" err="1">
                <a:ea typeface="+mj-lt"/>
                <a:cs typeface="+mj-lt"/>
              </a:rPr>
              <a:t>Входные</a:t>
            </a:r>
            <a:r>
              <a:rPr lang="en-US" sz="3600" dirty="0">
                <a:ea typeface="+mj-lt"/>
                <a:cs typeface="+mj-lt"/>
              </a:rPr>
              <a:t> </a:t>
            </a:r>
            <a:r>
              <a:rPr lang="en-US" sz="3600" dirty="0" err="1">
                <a:ea typeface="+mj-lt"/>
                <a:cs typeface="+mj-lt"/>
              </a:rPr>
              <a:t>данные</a:t>
            </a:r>
            <a:endParaRPr lang="en-US" sz="4000" dirty="0">
              <a:ea typeface="+mj-lt"/>
              <a:cs typeface="+mj-lt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31C90C2-253E-41BB-846D-81AA07F28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94441"/>
              </p:ext>
            </p:extLst>
          </p:nvPr>
        </p:nvGraphicFramePr>
        <p:xfrm>
          <a:off x="5302685" y="1440493"/>
          <a:ext cx="5941060" cy="1801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9436">
                  <a:extLst>
                    <a:ext uri="{9D8B030D-6E8A-4147-A177-3AD203B41FA5}">
                      <a16:colId xmlns:a16="http://schemas.microsoft.com/office/drawing/2014/main" val="205760649"/>
                    </a:ext>
                  </a:extLst>
                </a:gridCol>
                <a:gridCol w="3091624">
                  <a:extLst>
                    <a:ext uri="{9D8B030D-6E8A-4147-A177-3AD203B41FA5}">
                      <a16:colId xmlns:a16="http://schemas.microsoft.com/office/drawing/2014/main" val="1117843200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Параметр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Тип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677276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Логин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79821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Пароль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658601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Имя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461354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Фамилия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3262678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7CC8102-83C0-48F9-8A1A-C83713479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39959"/>
              </p:ext>
            </p:extLst>
          </p:nvPr>
        </p:nvGraphicFramePr>
        <p:xfrm>
          <a:off x="5317525" y="4080678"/>
          <a:ext cx="5941060" cy="2162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9436">
                  <a:extLst>
                    <a:ext uri="{9D8B030D-6E8A-4147-A177-3AD203B41FA5}">
                      <a16:colId xmlns:a16="http://schemas.microsoft.com/office/drawing/2014/main" val="683119216"/>
                    </a:ext>
                  </a:extLst>
                </a:gridCol>
                <a:gridCol w="3091624">
                  <a:extLst>
                    <a:ext uri="{9D8B030D-6E8A-4147-A177-3AD203B41FA5}">
                      <a16:colId xmlns:a16="http://schemas.microsoft.com/office/drawing/2014/main" val="92361121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Параметр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Тип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0031499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Имя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5835525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Фамилия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22079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Название путешествия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9719400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Количество человек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1709972"/>
                  </a:ext>
                </a:extLst>
              </a:tr>
              <a:tr h="2882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Стоимость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Строка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42578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276FDD-8813-4EC0-BBC0-AAEE30C66E37}"/>
              </a:ext>
            </a:extLst>
          </p:cNvPr>
          <p:cNvSpPr txBox="1"/>
          <p:nvPr/>
        </p:nvSpPr>
        <p:spPr>
          <a:xfrm>
            <a:off x="194154" y="1258867"/>
            <a:ext cx="442377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В </a:t>
            </a:r>
            <a:r>
              <a:rPr lang="en-US" dirty="0" err="1">
                <a:latin typeface="Times New Roman"/>
                <a:cs typeface="Times New Roman"/>
              </a:rPr>
              <a:t>качестве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выходных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документов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используются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файл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авторизованных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пользователей</a:t>
            </a:r>
            <a:r>
              <a:rPr lang="en-US" dirty="0">
                <a:latin typeface="Times New Roman"/>
                <a:cs typeface="Times New Roman"/>
              </a:rPr>
              <a:t> – login.txt, </a:t>
            </a:r>
            <a:r>
              <a:rPr lang="en-US" dirty="0" err="1">
                <a:latin typeface="Times New Roman"/>
                <a:cs typeface="Times New Roman"/>
              </a:rPr>
              <a:t>данные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представлены</a:t>
            </a:r>
            <a:r>
              <a:rPr lang="en-US" dirty="0">
                <a:latin typeface="Times New Roman"/>
                <a:cs typeface="Times New Roman"/>
              </a:rPr>
              <a:t> в </a:t>
            </a:r>
            <a:r>
              <a:rPr lang="en-US" dirty="0" err="1">
                <a:latin typeface="Times New Roman"/>
                <a:cs typeface="Times New Roman"/>
              </a:rPr>
              <a:t>таблице</a:t>
            </a:r>
            <a:r>
              <a:rPr lang="en-US" dirty="0">
                <a:latin typeface="Times New Roman"/>
                <a:cs typeface="Times New Roman"/>
              </a:rPr>
              <a:t> 2; </a:t>
            </a:r>
            <a:endParaRPr lang="ru-RU"/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  </a:t>
            </a:r>
            <a:endParaRPr lang="en-US">
              <a:latin typeface="Segoe UI Light"/>
              <a:cs typeface="Segoe UI Ligh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 err="1">
                <a:latin typeface="Times New Roman"/>
                <a:cs typeface="Times New Roman"/>
              </a:rPr>
              <a:t>Данные</a:t>
            </a:r>
            <a:r>
              <a:rPr lang="en-US" dirty="0">
                <a:latin typeface="Times New Roman"/>
                <a:cs typeface="Times New Roman"/>
              </a:rPr>
              <a:t> с </a:t>
            </a:r>
            <a:r>
              <a:rPr lang="en-US" dirty="0" err="1">
                <a:latin typeface="Times New Roman"/>
                <a:cs typeface="Times New Roman"/>
              </a:rPr>
              <a:t>купленными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путешествиями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содержится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файла</a:t>
            </a:r>
            <a:r>
              <a:rPr lang="en-US" dirty="0">
                <a:latin typeface="Times New Roman"/>
                <a:cs typeface="Times New Roman"/>
              </a:rPr>
              <a:t> Pay.txt </a:t>
            </a:r>
            <a:r>
              <a:rPr lang="en-US" dirty="0" err="1">
                <a:latin typeface="Times New Roman"/>
                <a:cs typeface="Times New Roman"/>
              </a:rPr>
              <a:t>представлены</a:t>
            </a:r>
            <a:r>
              <a:rPr lang="en-US" dirty="0">
                <a:latin typeface="Times New Roman"/>
                <a:cs typeface="Times New Roman"/>
              </a:rPr>
              <a:t> в </a:t>
            </a:r>
            <a:r>
              <a:rPr lang="en-US" dirty="0" err="1">
                <a:latin typeface="Times New Roman"/>
                <a:cs typeface="Times New Roman"/>
              </a:rPr>
              <a:t>таблице</a:t>
            </a:r>
            <a:r>
              <a:rPr lang="en-US" dirty="0">
                <a:latin typeface="Times New Roman"/>
                <a:cs typeface="Times New Roman"/>
              </a:rPr>
              <a:t> 3.</a:t>
            </a:r>
            <a:endParaRPr lang="en-US">
              <a:cs typeface="Segoe UI Light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C4D89-B54D-4550-9459-E162CDE133F8}"/>
              </a:ext>
            </a:extLst>
          </p:cNvPr>
          <p:cNvSpPr txBox="1"/>
          <p:nvPr/>
        </p:nvSpPr>
        <p:spPr>
          <a:xfrm>
            <a:off x="5183689" y="101878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Segoe UI Light"/>
              </a:rPr>
              <a:t>Таблица</a:t>
            </a:r>
            <a:r>
              <a:rPr lang="en-US" dirty="0">
                <a:latin typeface="Times New Roman"/>
                <a:cs typeface="Segoe UI Light"/>
              </a:rPr>
              <a:t> 2 – login.txt</a:t>
            </a:r>
            <a:endParaRPr lang="en-US" dirty="0">
              <a:latin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79497-30EE-45DB-A3DA-D594F98550B3}"/>
              </a:ext>
            </a:extLst>
          </p:cNvPr>
          <p:cNvSpPr txBox="1"/>
          <p:nvPr/>
        </p:nvSpPr>
        <p:spPr>
          <a:xfrm>
            <a:off x="5246318" y="365968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Таблица</a:t>
            </a:r>
            <a:r>
              <a:rPr lang="en-US" dirty="0">
                <a:latin typeface="Times New Roman"/>
                <a:cs typeface="Times New Roman"/>
              </a:rPr>
              <a:t> 3 – Pay.txt</a:t>
            </a:r>
            <a:endParaRPr lang="ru-RU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156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4D112-ADE6-45E3-BAA9-21CF4F384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техническому и программному обеспечению</a:t>
            </a:r>
            <a:endParaRPr lang="ru-RU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C42FA-D3B8-4EDF-AF10-DD19F7732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ru-RU" sz="2000">
                <a:ea typeface="+mn-lt"/>
                <a:cs typeface="+mn-lt"/>
              </a:rPr>
              <a:t>Требования к программному обременению: 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Microsoft Windows Vista/7/8/8.1/10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Python 3+</a:t>
            </a:r>
            <a:endParaRPr lang="ru-RU" sz="2000"/>
          </a:p>
          <a:p>
            <a:pPr indent="0">
              <a:buNone/>
            </a:pPr>
            <a:r>
              <a:rPr lang="ru-RU" sz="2000">
                <a:ea typeface="+mn-lt"/>
                <a:cs typeface="+mn-lt"/>
              </a:rPr>
              <a:t>Требования к техническому обеспечению 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процесс: </a:t>
            </a:r>
            <a:r>
              <a:rPr lang="en-US" sz="2000">
                <a:ea typeface="+mn-lt"/>
                <a:cs typeface="+mn-lt"/>
              </a:rPr>
              <a:t>20</a:t>
            </a:r>
            <a:r>
              <a:rPr lang="ru-RU" sz="2000">
                <a:ea typeface="+mn-lt"/>
                <a:cs typeface="+mn-lt"/>
              </a:rPr>
              <a:t>00МГц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ОЗУ: </a:t>
            </a:r>
            <a:r>
              <a:rPr lang="en-US" sz="2000">
                <a:ea typeface="+mn-lt"/>
                <a:cs typeface="+mn-lt"/>
              </a:rPr>
              <a:t>1024</a:t>
            </a:r>
            <a:r>
              <a:rPr lang="ru-RU" sz="2000">
                <a:ea typeface="+mn-lt"/>
                <a:cs typeface="+mn-lt"/>
              </a:rPr>
              <a:t> МБ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Видеокарта: DirectX 9 совместимый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Видеопамять: </a:t>
            </a:r>
            <a:r>
              <a:rPr lang="en-US" sz="2000">
                <a:ea typeface="+mn-lt"/>
                <a:cs typeface="+mn-lt"/>
              </a:rPr>
              <a:t>128 </a:t>
            </a:r>
            <a:r>
              <a:rPr lang="ru-RU" sz="2000">
                <a:ea typeface="+mn-lt"/>
                <a:cs typeface="+mn-lt"/>
              </a:rPr>
              <a:t>МБ </a:t>
            </a:r>
            <a:endParaRPr lang="ru-RU" sz="2000"/>
          </a:p>
          <a:p>
            <a:pPr>
              <a:buFont typeface="Arial"/>
              <a:buChar char="•"/>
            </a:pPr>
            <a:r>
              <a:rPr lang="ru-RU" sz="2000">
                <a:ea typeface="+mn-lt"/>
                <a:cs typeface="+mn-lt"/>
              </a:rPr>
              <a:t>Внутренняя или внешняя звуковая карта</a:t>
            </a:r>
            <a:endParaRPr lang="ru-RU" sz="2000"/>
          </a:p>
          <a:p>
            <a:pPr>
              <a:buFont typeface="Arial"/>
              <a:buChar char="•"/>
            </a:pPr>
            <a:endParaRPr lang="ru-RU" sz="2000">
              <a:cs typeface="Segoe UI Light"/>
            </a:endParaRPr>
          </a:p>
          <a:p>
            <a:pPr marL="0" indent="0">
              <a:buNone/>
            </a:pPr>
            <a:endParaRPr lang="ru-RU" sz="2000" b="1">
              <a:cs typeface="Segoe UI Light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0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696FB-D02F-4384-AEBE-4885A06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Блок-схема алгоритма 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5F86F4A5-D9F8-49A0-B0FB-889CCC8E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6" y="176835"/>
            <a:ext cx="7263809" cy="64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1C7E9-6AEC-48FF-836D-FF9B57DE3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4989890" cy="54132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Заключение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71C34-043C-45B2-988C-19A448537624}"/>
              </a:ext>
            </a:extLst>
          </p:cNvPr>
          <p:cNvSpPr txBox="1"/>
          <p:nvPr/>
        </p:nvSpPr>
        <p:spPr>
          <a:xfrm>
            <a:off x="4968658" y="633028"/>
            <a:ext cx="6026641" cy="5591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>
                <a:latin typeface="Times New Roman"/>
                <a:cs typeface="Times New Roman"/>
              </a:rPr>
              <a:t>Результатом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выполнения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данной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курсовой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работы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является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разработка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программы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помогающей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клиенту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самостоятельно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выбрать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купить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путешествие</a:t>
            </a:r>
            <a:r>
              <a:rPr lang="en-US" sz="2400" dirty="0">
                <a:latin typeface="Times New Roman"/>
                <a:cs typeface="Times New Roman"/>
              </a:rPr>
              <a:t>; </a:t>
            </a:r>
            <a:r>
              <a:rPr lang="en-US" sz="2400" dirty="0" err="1">
                <a:latin typeface="Times New Roman"/>
                <a:cs typeface="Times New Roman"/>
              </a:rPr>
              <a:t>ускорение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процесса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оказания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услуг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туристического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агентства</a:t>
            </a:r>
            <a:r>
              <a:rPr lang="en-US" sz="2400" dirty="0">
                <a:latin typeface="Times New Roman"/>
                <a:cs typeface="Times New Roman"/>
              </a:rPr>
              <a:t>. </a:t>
            </a:r>
            <a:r>
              <a:rPr lang="en-US" sz="2400" dirty="0" err="1">
                <a:latin typeface="Times New Roman"/>
                <a:cs typeface="Times New Roman"/>
              </a:rPr>
              <a:t>Во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время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выполнения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работы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были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выполнены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следующие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задачи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  <a:endParaRPr lang="ru-RU" sz="2400" dirty="0">
              <a:cs typeface="Segoe UI Light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Спроектирован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разработан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интерфейс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для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программы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Проанализирована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предметная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область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Проанализированы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входные</a:t>
            </a:r>
            <a:r>
              <a:rPr lang="en-US" sz="2400" dirty="0">
                <a:latin typeface="Times New Roman"/>
                <a:cs typeface="Times New Roman"/>
              </a:rPr>
              <a:t> и </a:t>
            </a:r>
            <a:r>
              <a:rPr lang="en-US" sz="2400" dirty="0" err="1">
                <a:latin typeface="Times New Roman"/>
                <a:cs typeface="Times New Roman"/>
              </a:rPr>
              <a:t>выходные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данные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системы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Было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совершено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тестирование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программы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/>
                <a:cs typeface="Times New Roman"/>
              </a:rPr>
              <a:t>Разработка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функций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которые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позволят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создавать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редактировать</a:t>
            </a:r>
            <a:r>
              <a:rPr lang="en-US" sz="2400" dirty="0">
                <a:latin typeface="Times New Roman"/>
                <a:cs typeface="Times New Roman"/>
              </a:rPr>
              <a:t>, </a:t>
            </a:r>
            <a:r>
              <a:rPr lang="en-US" sz="2400" dirty="0" err="1">
                <a:latin typeface="Times New Roman"/>
                <a:cs typeface="Times New Roman"/>
              </a:rPr>
              <a:t>удалять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данные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29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Другая 6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144</Words>
  <Application>Microsoft Office PowerPoint</Application>
  <PresentationFormat>Широкоэкранный</PresentationFormat>
  <Paragraphs>37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Office Theme</vt:lpstr>
      <vt:lpstr>КУРСОВАЯ РАБОТА   Разработка программного обеспечения "Система подбора путешествий"  выполнена в рамках изучения дисциплины «Основы программирования»  Направление подготовки: 09.03.02 Информационные системы и технологии </vt:lpstr>
      <vt:lpstr>Актуальность</vt:lpstr>
      <vt:lpstr>Презентация PowerPoint</vt:lpstr>
      <vt:lpstr>Входные данные</vt:lpstr>
      <vt:lpstr>Входные данные</vt:lpstr>
      <vt:lpstr>Требования к техническому и программному обеспечению</vt:lpstr>
      <vt:lpstr>Блок-схема алгоритма 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учета кадров на предприятии</dc:title>
  <dc:creator>Igor Alekseev</dc:creator>
  <cp:lastModifiedBy>Julia Smirnova</cp:lastModifiedBy>
  <cp:revision>179</cp:revision>
  <dcterms:created xsi:type="dcterms:W3CDTF">2020-06-23T17:18:34Z</dcterms:created>
  <dcterms:modified xsi:type="dcterms:W3CDTF">2021-05-30T21:55:54Z</dcterms:modified>
</cp:coreProperties>
</file>