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8288000" cy="10287000"/>
  <p:notesSz cx="6858000" cy="9144000"/>
  <p:embeddedFontLst>
    <p:embeddedFont>
      <p:font typeface="Arimo" panose="020B0604020202020204" charset="0"/>
      <p:regular r:id="rId28"/>
    </p:embeddedFont>
    <p:embeddedFont>
      <p:font typeface="Canva Sans" panose="020B0604020202020204" charset="0"/>
      <p:regular r:id="rId29"/>
    </p:embeddedFont>
    <p:embeddedFont>
      <p:font typeface="Canva Sans Bold" panose="020B0604020202020204" charset="0"/>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68" d="100"/>
          <a:sy n="68" d="100"/>
        </p:scale>
        <p:origin x="81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3.fntdata"/><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hyperlink" Target="https://www.mongodb.com/docs/drivers/python-drivers/" TargetMode="External"/><Relationship Id="rId3" Type="http://schemas.openxmlformats.org/officeDocument/2006/relationships/hyperlink" Target="https://www.scirp.org/reference/referencespapers?referenceid=3819141" TargetMode="External"/><Relationship Id="rId7" Type="http://schemas.openxmlformats.org/officeDocument/2006/relationships/hyperlink" Target="https://ai.google.dev/gemini-api/docs/quickstart?lang=python" TargetMode="External"/><Relationship Id="rId2" Type="http://schemas.openxmlformats.org/officeDocument/2006/relationships/hyperlink" Target="https://iris.who.int/bitstream/handle/10665/43918/9789241596077_eng.pdf" TargetMode="External"/><Relationship Id="rId1" Type="http://schemas.openxmlformats.org/officeDocument/2006/relationships/slideLayout" Target="../slideLayouts/slideLayout7.xml"/><Relationship Id="rId6" Type="http://schemas.openxmlformats.org/officeDocument/2006/relationships/hyperlink" Target="https://arxiv.org/html/2402.00746v6" TargetMode="External"/><Relationship Id="rId5" Type="http://schemas.openxmlformats.org/officeDocument/2006/relationships/hyperlink" Target="https://archive.ics.uci.edu" TargetMode="External"/><Relationship Id="rId10" Type="http://schemas.openxmlformats.org/officeDocument/2006/relationships/hyperlink" Target="https://scikit-learn.org/stable/index.html" TargetMode="External"/><Relationship Id="rId4" Type="http://schemas.openxmlformats.org/officeDocument/2006/relationships/hyperlink" Target="https://pmc.ncbi.nlm.nih.gov/articles/PMC8950225/" TargetMode="External"/><Relationship Id="rId9" Type="http://schemas.openxmlformats.org/officeDocument/2006/relationships/hyperlink" Target="https://flask.palletsprojects.com/en/stable/"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CDFFD8">
                <a:alpha val="100000"/>
              </a:srgbClr>
            </a:gs>
            <a:gs pos="100000">
              <a:srgbClr val="94B9FF">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3975812" y="404721"/>
            <a:ext cx="10336377" cy="2192565"/>
          </a:xfrm>
          <a:custGeom>
            <a:avLst/>
            <a:gdLst/>
            <a:ahLst/>
            <a:cxnLst/>
            <a:rect l="l" t="t" r="r" b="b"/>
            <a:pathLst>
              <a:path w="10336377" h="2192565">
                <a:moveTo>
                  <a:pt x="0" y="0"/>
                </a:moveTo>
                <a:lnTo>
                  <a:pt x="10336376" y="0"/>
                </a:lnTo>
                <a:lnTo>
                  <a:pt x="10336376" y="2192564"/>
                </a:lnTo>
                <a:lnTo>
                  <a:pt x="0" y="2192564"/>
                </a:lnTo>
                <a:lnTo>
                  <a:pt x="0" y="0"/>
                </a:lnTo>
                <a:close/>
              </a:path>
            </a:pathLst>
          </a:custGeom>
          <a:blipFill>
            <a:blip r:embed="rId2"/>
            <a:stretch>
              <a:fillRect/>
            </a:stretch>
          </a:blipFill>
        </p:spPr>
      </p:sp>
      <p:sp>
        <p:nvSpPr>
          <p:cNvPr id="3" name="Freeform 3"/>
          <p:cNvSpPr/>
          <p:nvPr/>
        </p:nvSpPr>
        <p:spPr>
          <a:xfrm>
            <a:off x="8198239" y="8166025"/>
            <a:ext cx="1891521" cy="1891521"/>
          </a:xfrm>
          <a:custGeom>
            <a:avLst/>
            <a:gdLst/>
            <a:ahLst/>
            <a:cxnLst/>
            <a:rect l="l" t="t" r="r" b="b"/>
            <a:pathLst>
              <a:path w="1891521" h="1891521">
                <a:moveTo>
                  <a:pt x="0" y="0"/>
                </a:moveTo>
                <a:lnTo>
                  <a:pt x="1891522" y="0"/>
                </a:lnTo>
                <a:lnTo>
                  <a:pt x="1891522" y="1891522"/>
                </a:lnTo>
                <a:lnTo>
                  <a:pt x="0" y="1891522"/>
                </a:lnTo>
                <a:lnTo>
                  <a:pt x="0" y="0"/>
                </a:lnTo>
                <a:close/>
              </a:path>
            </a:pathLst>
          </a:custGeom>
          <a:blipFill>
            <a:blip r:embed="rId3"/>
            <a:stretch>
              <a:fillRect/>
            </a:stretch>
          </a:blipFill>
        </p:spPr>
      </p:sp>
      <p:sp>
        <p:nvSpPr>
          <p:cNvPr id="4" name="TextBox 4"/>
          <p:cNvSpPr txBox="1"/>
          <p:nvPr/>
        </p:nvSpPr>
        <p:spPr>
          <a:xfrm>
            <a:off x="2252898" y="5245616"/>
            <a:ext cx="13782204" cy="2454275"/>
          </a:xfrm>
          <a:prstGeom prst="rect">
            <a:avLst/>
          </a:prstGeom>
        </p:spPr>
        <p:txBody>
          <a:bodyPr lIns="0" tIns="0" rIns="0" bIns="0" rtlCol="0" anchor="t">
            <a:spAutoFit/>
          </a:bodyPr>
          <a:lstStyle/>
          <a:p>
            <a:pPr algn="ctr">
              <a:lnSpc>
                <a:spcPts val="4900"/>
              </a:lnSpc>
            </a:pPr>
            <a:endParaRPr/>
          </a:p>
          <a:p>
            <a:pPr algn="ctr">
              <a:lnSpc>
                <a:spcPts val="4900"/>
              </a:lnSpc>
              <a:spcBef>
                <a:spcPct val="0"/>
              </a:spcBef>
            </a:pPr>
            <a:r>
              <a:rPr lang="en-US" sz="3500">
                <a:solidFill>
                  <a:srgbClr val="004AAD"/>
                </a:solidFill>
                <a:latin typeface="Canva Sans"/>
                <a:ea typeface="Canva Sans"/>
                <a:cs typeface="Canva Sans"/>
                <a:sym typeface="Canva Sans"/>
              </a:rPr>
              <a:t>AI powered medical analysis and recommendation system</a:t>
            </a:r>
          </a:p>
          <a:p>
            <a:pPr algn="ctr">
              <a:lnSpc>
                <a:spcPts val="4900"/>
              </a:lnSpc>
              <a:spcBef>
                <a:spcPct val="0"/>
              </a:spcBef>
            </a:pPr>
            <a:endParaRPr lang="en-US" sz="3500">
              <a:solidFill>
                <a:srgbClr val="004AAD"/>
              </a:solidFill>
              <a:latin typeface="Canva Sans"/>
              <a:ea typeface="Canva Sans"/>
              <a:cs typeface="Canva Sans"/>
              <a:sym typeface="Canva Sans"/>
            </a:endParaRPr>
          </a:p>
          <a:p>
            <a:pPr algn="ctr">
              <a:lnSpc>
                <a:spcPts val="4900"/>
              </a:lnSpc>
              <a:spcBef>
                <a:spcPct val="0"/>
              </a:spcBef>
            </a:pPr>
            <a:endParaRPr lang="en-US" sz="3500">
              <a:solidFill>
                <a:srgbClr val="004AAD"/>
              </a:solidFill>
              <a:latin typeface="Canva Sans"/>
              <a:ea typeface="Canva Sans"/>
              <a:cs typeface="Canva Sans"/>
              <a:sym typeface="Canva Sans"/>
            </a:endParaRPr>
          </a:p>
        </p:txBody>
      </p:sp>
      <p:sp>
        <p:nvSpPr>
          <p:cNvPr id="5" name="TextBox 5"/>
          <p:cNvSpPr txBox="1"/>
          <p:nvPr/>
        </p:nvSpPr>
        <p:spPr>
          <a:xfrm>
            <a:off x="5340642" y="4279900"/>
            <a:ext cx="7606715" cy="863600"/>
          </a:xfrm>
          <a:prstGeom prst="rect">
            <a:avLst/>
          </a:prstGeom>
        </p:spPr>
        <p:txBody>
          <a:bodyPr lIns="0" tIns="0" rIns="0" bIns="0" rtlCol="0" anchor="t">
            <a:spAutoFit/>
          </a:bodyPr>
          <a:lstStyle/>
          <a:p>
            <a:pPr algn="ctr">
              <a:lnSpc>
                <a:spcPts val="7000"/>
              </a:lnSpc>
              <a:spcBef>
                <a:spcPct val="0"/>
              </a:spcBef>
            </a:pPr>
            <a:r>
              <a:rPr lang="en-US" sz="5000" b="1">
                <a:solidFill>
                  <a:srgbClr val="000000"/>
                </a:solidFill>
                <a:latin typeface="Canva Sans Bold"/>
                <a:ea typeface="Canva Sans Bold"/>
                <a:cs typeface="Canva Sans Bold"/>
                <a:sym typeface="Canva Sans Bold"/>
              </a:rPr>
              <a:t>HEALTH MONITOR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rgbClr val="CDFFD8">
                <a:alpha val="100000"/>
              </a:srgbClr>
            </a:gs>
            <a:gs pos="100000">
              <a:srgbClr val="94B9FF">
                <a:alpha val="100000"/>
              </a:srgbClr>
            </a:gs>
          </a:gsLst>
          <a:lin ang="0"/>
        </a:gradFill>
        <a:effectLst/>
      </p:bgPr>
    </p:bg>
    <p:spTree>
      <p:nvGrpSpPr>
        <p:cNvPr id="1" name=""/>
        <p:cNvGrpSpPr/>
        <p:nvPr/>
      </p:nvGrpSpPr>
      <p:grpSpPr>
        <a:xfrm>
          <a:off x="0" y="0"/>
          <a:ext cx="0" cy="0"/>
          <a:chOff x="0" y="0"/>
          <a:chExt cx="0" cy="0"/>
        </a:xfrm>
      </p:grpSpPr>
      <p:sp>
        <p:nvSpPr>
          <p:cNvPr id="2" name="TextBox 2"/>
          <p:cNvSpPr txBox="1"/>
          <p:nvPr/>
        </p:nvSpPr>
        <p:spPr>
          <a:xfrm>
            <a:off x="510462" y="1158881"/>
            <a:ext cx="17267076" cy="8406130"/>
          </a:xfrm>
          <a:prstGeom prst="rect">
            <a:avLst/>
          </a:prstGeom>
        </p:spPr>
        <p:txBody>
          <a:bodyPr lIns="0" tIns="0" rIns="0" bIns="0" rtlCol="0" anchor="t">
            <a:spAutoFit/>
          </a:bodyPr>
          <a:lstStyle/>
          <a:p>
            <a:pPr marL="604523" lvl="1" indent="-302261" algn="l">
              <a:lnSpc>
                <a:spcPts val="3920"/>
              </a:lnSpc>
              <a:buFont typeface="Arial"/>
              <a:buChar char="•"/>
            </a:pPr>
            <a:r>
              <a:rPr lang="en-US" sz="2800" dirty="0">
                <a:solidFill>
                  <a:srgbClr val="000000"/>
                </a:solidFill>
                <a:latin typeface="Canva Sans"/>
                <a:ea typeface="Canva Sans"/>
                <a:cs typeface="Canva Sans"/>
                <a:sym typeface="Canva Sans"/>
              </a:rPr>
              <a:t>Medical Report Analysis:</a:t>
            </a:r>
          </a:p>
          <a:p>
            <a:pPr marL="1209045" lvl="2" indent="-403015" algn="l">
              <a:lnSpc>
                <a:spcPts val="3920"/>
              </a:lnSpc>
              <a:buFont typeface="Arial"/>
              <a:buChar char="⚬"/>
            </a:pPr>
            <a:r>
              <a:rPr lang="en-US" sz="2800" dirty="0">
                <a:solidFill>
                  <a:srgbClr val="000000"/>
                </a:solidFill>
                <a:latin typeface="Canva Sans"/>
                <a:ea typeface="Canva Sans"/>
                <a:cs typeface="Canva Sans"/>
                <a:sym typeface="Canva Sans"/>
              </a:rPr>
              <a:t>Analyze medical symptoms, test reports and clinical data to detect potential health conditions.</a:t>
            </a:r>
          </a:p>
          <a:p>
            <a:pPr marL="1209045" lvl="2" indent="-403015" algn="l">
              <a:lnSpc>
                <a:spcPts val="3920"/>
              </a:lnSpc>
              <a:buFont typeface="Arial"/>
              <a:buChar char="⚬"/>
            </a:pPr>
            <a:r>
              <a:rPr lang="en-US" sz="2800" dirty="0">
                <a:solidFill>
                  <a:srgbClr val="000000"/>
                </a:solidFill>
                <a:latin typeface="Canva Sans"/>
                <a:ea typeface="Canva Sans"/>
                <a:cs typeface="Canva Sans"/>
                <a:sym typeface="Canva Sans"/>
              </a:rPr>
              <a:t>Utilize predictive analytics to assess health risks and provide likely diagnoses based on input data.</a:t>
            </a:r>
          </a:p>
          <a:p>
            <a:pPr marL="1209045" lvl="2" indent="-403015" algn="l">
              <a:lnSpc>
                <a:spcPts val="3920"/>
              </a:lnSpc>
              <a:buFont typeface="Arial"/>
              <a:buChar char="⚬"/>
            </a:pPr>
            <a:r>
              <a:rPr lang="en-US" sz="2800" dirty="0">
                <a:solidFill>
                  <a:srgbClr val="000000"/>
                </a:solidFill>
                <a:latin typeface="Canva Sans"/>
                <a:ea typeface="Canva Sans"/>
                <a:cs typeface="Canva Sans"/>
                <a:sym typeface="Canva Sans"/>
              </a:rPr>
              <a:t>Predictions are in simple, understandable language so that users can easily interpret results.</a:t>
            </a:r>
          </a:p>
          <a:p>
            <a:pPr marL="604523" lvl="1" indent="-302261" algn="l">
              <a:lnSpc>
                <a:spcPts val="3920"/>
              </a:lnSpc>
              <a:buFont typeface="Arial"/>
              <a:buChar char="•"/>
            </a:pPr>
            <a:r>
              <a:rPr lang="en-US" sz="2800" dirty="0">
                <a:solidFill>
                  <a:srgbClr val="000000"/>
                </a:solidFill>
                <a:latin typeface="Canva Sans"/>
                <a:ea typeface="Canva Sans"/>
                <a:cs typeface="Canva Sans"/>
                <a:sym typeface="Canva Sans"/>
              </a:rPr>
              <a:t>Disease Prediction &amp; Detection:</a:t>
            </a:r>
          </a:p>
          <a:p>
            <a:pPr marL="1209045" lvl="2" indent="-403015" algn="l">
              <a:lnSpc>
                <a:spcPts val="3920"/>
              </a:lnSpc>
              <a:buFont typeface="Arial"/>
              <a:buChar char="⚬"/>
            </a:pPr>
            <a:r>
              <a:rPr lang="en-US" sz="2800" dirty="0">
                <a:solidFill>
                  <a:srgbClr val="000000"/>
                </a:solidFill>
                <a:latin typeface="Canva Sans"/>
                <a:ea typeface="Canva Sans"/>
                <a:cs typeface="Canva Sans"/>
                <a:sym typeface="Canva Sans"/>
              </a:rPr>
              <a:t>Employ machine learning models to predict potential diseases from user inputs, including symptoms and test values.</a:t>
            </a:r>
          </a:p>
          <a:p>
            <a:pPr marL="1209045" lvl="2" indent="-403015" algn="l">
              <a:lnSpc>
                <a:spcPts val="3920"/>
              </a:lnSpc>
              <a:buFont typeface="Arial"/>
              <a:buChar char="⚬"/>
            </a:pPr>
            <a:r>
              <a:rPr lang="en-US" sz="2800" dirty="0">
                <a:solidFill>
                  <a:srgbClr val="000000"/>
                </a:solidFill>
                <a:latin typeface="Canva Sans"/>
                <a:ea typeface="Canva Sans"/>
                <a:cs typeface="Canva Sans"/>
                <a:sym typeface="Canva Sans"/>
              </a:rPr>
              <a:t>Generate risk levels (e.g., low, medium, high) for various conditions to help users understand their health status.</a:t>
            </a:r>
          </a:p>
          <a:p>
            <a:pPr marL="1209045" lvl="2" indent="-403015" algn="l">
              <a:lnSpc>
                <a:spcPts val="3920"/>
              </a:lnSpc>
              <a:buFont typeface="Arial"/>
              <a:buChar char="⚬"/>
            </a:pPr>
            <a:r>
              <a:rPr lang="en-US" sz="2800" dirty="0">
                <a:solidFill>
                  <a:srgbClr val="000000"/>
                </a:solidFill>
                <a:latin typeface="Canva Sans"/>
                <a:ea typeface="Canva Sans"/>
                <a:cs typeface="Canva Sans"/>
                <a:sym typeface="Canva Sans"/>
              </a:rPr>
              <a:t>Provide personalized treatment recommendations and suggest next steps, such as consulting a specialist.</a:t>
            </a:r>
          </a:p>
          <a:p>
            <a:pPr marL="604523" lvl="1" indent="-302261" algn="l">
              <a:lnSpc>
                <a:spcPts val="3920"/>
              </a:lnSpc>
              <a:buFont typeface="Arial"/>
              <a:buChar char="•"/>
            </a:pPr>
            <a:r>
              <a:rPr lang="en-US" sz="2800" dirty="0">
                <a:solidFill>
                  <a:srgbClr val="000000"/>
                </a:solidFill>
                <a:latin typeface="Canva Sans"/>
                <a:ea typeface="Canva Sans"/>
                <a:cs typeface="Canva Sans"/>
                <a:sym typeface="Canva Sans"/>
              </a:rPr>
              <a:t>User Authentication and Medical History Management:</a:t>
            </a:r>
          </a:p>
          <a:p>
            <a:pPr marL="1209045" lvl="2" indent="-403015" algn="l">
              <a:lnSpc>
                <a:spcPts val="3920"/>
              </a:lnSpc>
              <a:buFont typeface="Arial"/>
              <a:buChar char="⚬"/>
            </a:pPr>
            <a:r>
              <a:rPr lang="en-US" sz="2800" dirty="0">
                <a:solidFill>
                  <a:srgbClr val="000000"/>
                </a:solidFill>
                <a:latin typeface="Canva Sans"/>
                <a:ea typeface="Canva Sans"/>
                <a:cs typeface="Canva Sans"/>
                <a:sym typeface="Canva Sans"/>
              </a:rPr>
              <a:t>Offer secure login and registration to ensure that sensitive health information is protected.</a:t>
            </a:r>
          </a:p>
          <a:p>
            <a:pPr marL="1209045" lvl="2" indent="-403015" algn="l">
              <a:lnSpc>
                <a:spcPts val="3920"/>
              </a:lnSpc>
              <a:buFont typeface="Arial"/>
              <a:buChar char="⚬"/>
            </a:pPr>
            <a:r>
              <a:rPr lang="en-US" sz="2800" dirty="0">
                <a:solidFill>
                  <a:srgbClr val="000000"/>
                </a:solidFill>
                <a:latin typeface="Canva Sans"/>
                <a:ea typeface="Canva Sans"/>
                <a:cs typeface="Canva Sans"/>
                <a:sym typeface="Canva Sans"/>
              </a:rPr>
              <a:t>Enable role-based access to support personalized health monitoring and management.</a:t>
            </a:r>
          </a:p>
          <a:p>
            <a:pPr marL="1209045" lvl="2" indent="-403015" algn="l">
              <a:lnSpc>
                <a:spcPts val="3920"/>
              </a:lnSpc>
              <a:buFont typeface="Arial"/>
              <a:buChar char="⚬"/>
            </a:pPr>
            <a:r>
              <a:rPr lang="en-US" sz="2800" dirty="0">
                <a:solidFill>
                  <a:srgbClr val="000000"/>
                </a:solidFill>
                <a:latin typeface="Canva Sans"/>
                <a:ea typeface="Canva Sans"/>
                <a:cs typeface="Canva Sans"/>
                <a:sym typeface="Canva Sans"/>
              </a:rPr>
              <a:t>Save medical history for continuous tracking and improved long-term health assessments.</a:t>
            </a:r>
          </a:p>
        </p:txBody>
      </p:sp>
      <p:sp>
        <p:nvSpPr>
          <p:cNvPr id="3" name="TextBox 3"/>
          <p:cNvSpPr txBox="1"/>
          <p:nvPr/>
        </p:nvSpPr>
        <p:spPr>
          <a:xfrm>
            <a:off x="6754376" y="320062"/>
            <a:ext cx="4779248" cy="838819"/>
          </a:xfrm>
          <a:prstGeom prst="rect">
            <a:avLst/>
          </a:prstGeom>
        </p:spPr>
        <p:txBody>
          <a:bodyPr wrap="square" lIns="0" tIns="0" rIns="0" bIns="0" rtlCol="0" anchor="t">
            <a:spAutoFit/>
          </a:bodyPr>
          <a:lstStyle/>
          <a:p>
            <a:pPr algn="ctr">
              <a:lnSpc>
                <a:spcPts val="7000"/>
              </a:lnSpc>
            </a:pPr>
            <a:r>
              <a:rPr lang="en-US" sz="5000" b="1" dirty="0">
                <a:solidFill>
                  <a:srgbClr val="000000"/>
                </a:solidFill>
                <a:latin typeface="Canva Sans Bold"/>
                <a:ea typeface="Canva Sans Bold"/>
                <a:cs typeface="Canva Sans Bold"/>
                <a:sym typeface="Canva Sans Bold"/>
              </a:rPr>
              <a:t>Objectives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rgbClr val="CDFFD8">
                <a:alpha val="100000"/>
              </a:srgbClr>
            </a:gs>
            <a:gs pos="100000">
              <a:srgbClr val="94B9FF">
                <a:alpha val="100000"/>
              </a:srgbClr>
            </a:gs>
          </a:gsLst>
          <a:lin ang="0"/>
        </a:gradFill>
        <a:effectLst/>
      </p:bgPr>
    </p:bg>
    <p:spTree>
      <p:nvGrpSpPr>
        <p:cNvPr id="1" name=""/>
        <p:cNvGrpSpPr/>
        <p:nvPr/>
      </p:nvGrpSpPr>
      <p:grpSpPr>
        <a:xfrm>
          <a:off x="0" y="0"/>
          <a:ext cx="0" cy="0"/>
          <a:chOff x="0" y="0"/>
          <a:chExt cx="0" cy="0"/>
        </a:xfrm>
      </p:grpSpPr>
      <p:sp>
        <p:nvSpPr>
          <p:cNvPr id="2" name="TextBox 2"/>
          <p:cNvSpPr txBox="1"/>
          <p:nvPr/>
        </p:nvSpPr>
        <p:spPr>
          <a:xfrm>
            <a:off x="712121" y="1740661"/>
            <a:ext cx="16863757" cy="6415086"/>
          </a:xfrm>
          <a:prstGeom prst="rect">
            <a:avLst/>
          </a:prstGeom>
        </p:spPr>
        <p:txBody>
          <a:bodyPr lIns="0" tIns="0" rIns="0" bIns="0" rtlCol="0" anchor="t">
            <a:spAutoFit/>
          </a:bodyPr>
          <a:lstStyle/>
          <a:p>
            <a:pPr marL="647711" lvl="1" indent="-323856" algn="just">
              <a:lnSpc>
                <a:spcPts val="4200"/>
              </a:lnSpc>
              <a:buFont typeface="Arial"/>
              <a:buChar char="•"/>
            </a:pPr>
            <a:r>
              <a:rPr lang="en-US" sz="3000">
                <a:solidFill>
                  <a:srgbClr val="000000"/>
                </a:solidFill>
                <a:latin typeface="Canva Sans"/>
                <a:ea typeface="Canva Sans"/>
                <a:cs typeface="Canva Sans"/>
                <a:sym typeface="Canva Sans"/>
              </a:rPr>
              <a:t>Web Accessibility &amp; Usability:</a:t>
            </a:r>
          </a:p>
          <a:p>
            <a:pPr marL="1295423" lvl="2" indent="-431808" algn="just">
              <a:lnSpc>
                <a:spcPts val="4200"/>
              </a:lnSpc>
              <a:buFont typeface="Arial"/>
              <a:buChar char="⚬"/>
            </a:pPr>
            <a:r>
              <a:rPr lang="en-US" sz="3000">
                <a:solidFill>
                  <a:srgbClr val="000000"/>
                </a:solidFill>
                <a:latin typeface="Canva Sans"/>
                <a:ea typeface="Canva Sans"/>
                <a:cs typeface="Canva Sans"/>
                <a:sym typeface="Canva Sans"/>
              </a:rPr>
              <a:t>Develop a responsive web application accessible on smartphones, tablets, and desktops.</a:t>
            </a:r>
          </a:p>
          <a:p>
            <a:pPr marL="1295423" lvl="2" indent="-431808" algn="just">
              <a:lnSpc>
                <a:spcPts val="4200"/>
              </a:lnSpc>
              <a:buFont typeface="Arial"/>
              <a:buChar char="⚬"/>
            </a:pPr>
            <a:r>
              <a:rPr lang="en-US" sz="3000">
                <a:solidFill>
                  <a:srgbClr val="000000"/>
                </a:solidFill>
                <a:latin typeface="Canva Sans"/>
                <a:ea typeface="Canva Sans"/>
                <a:cs typeface="Canva Sans"/>
                <a:sym typeface="Canva Sans"/>
              </a:rPr>
              <a:t>Design an intuitive user interface that simplifies data entry, report upload, and result interpretation.</a:t>
            </a:r>
          </a:p>
          <a:p>
            <a:pPr marL="1295423" lvl="2" indent="-431808" algn="just">
              <a:lnSpc>
                <a:spcPts val="4200"/>
              </a:lnSpc>
              <a:buFont typeface="Arial"/>
              <a:buChar char="⚬"/>
            </a:pPr>
            <a:r>
              <a:rPr lang="en-US" sz="3000">
                <a:solidFill>
                  <a:srgbClr val="000000"/>
                </a:solidFill>
                <a:latin typeface="Canva Sans"/>
                <a:ea typeface="Canva Sans"/>
                <a:cs typeface="Canva Sans"/>
                <a:sym typeface="Canva Sans"/>
              </a:rPr>
              <a:t>Support both Auto Mode for general health assessments and Specific Mode for targeted, disease-specific analysis.</a:t>
            </a:r>
          </a:p>
          <a:p>
            <a:pPr marL="647711" lvl="1" indent="-323856" algn="just">
              <a:lnSpc>
                <a:spcPts val="4200"/>
              </a:lnSpc>
              <a:buFont typeface="Arial"/>
              <a:buChar char="•"/>
            </a:pPr>
            <a:r>
              <a:rPr lang="en-US" sz="3000">
                <a:solidFill>
                  <a:srgbClr val="000000"/>
                </a:solidFill>
                <a:latin typeface="Canva Sans"/>
                <a:ea typeface="Canva Sans"/>
                <a:cs typeface="Canva Sans"/>
                <a:sym typeface="Canva Sans"/>
              </a:rPr>
              <a:t>Scalability and Future Expansion:</a:t>
            </a:r>
          </a:p>
          <a:p>
            <a:pPr marL="1295423" lvl="2" indent="-431808" algn="just">
              <a:lnSpc>
                <a:spcPts val="4200"/>
              </a:lnSpc>
              <a:buFont typeface="Arial"/>
              <a:buChar char="⚬"/>
            </a:pPr>
            <a:r>
              <a:rPr lang="en-US" sz="3000">
                <a:solidFill>
                  <a:srgbClr val="000000"/>
                </a:solidFill>
                <a:latin typeface="Canva Sans"/>
                <a:ea typeface="Canva Sans"/>
                <a:cs typeface="Canva Sans"/>
                <a:sym typeface="Canva Sans"/>
              </a:rPr>
              <a:t>Build a scalable architecture capable of incorporating additional diseases and health conditions over time.</a:t>
            </a:r>
          </a:p>
          <a:p>
            <a:pPr marL="1295423" lvl="2" indent="-431808" algn="just">
              <a:lnSpc>
                <a:spcPts val="4200"/>
              </a:lnSpc>
              <a:buFont typeface="Arial"/>
              <a:buChar char="⚬"/>
            </a:pPr>
            <a:r>
              <a:rPr lang="en-US" sz="3000">
                <a:solidFill>
                  <a:srgbClr val="000000"/>
                </a:solidFill>
                <a:latin typeface="Canva Sans"/>
                <a:ea typeface="Canva Sans"/>
                <a:cs typeface="Canva Sans"/>
                <a:sym typeface="Canva Sans"/>
              </a:rPr>
              <a:t>Integrate additional AI models as needed to further enhance the platform's diagnostic capabilities.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rgbClr val="CDFFD8">
                <a:alpha val="100000"/>
              </a:srgbClr>
            </a:gs>
            <a:gs pos="100000">
              <a:srgbClr val="94B9FF">
                <a:alpha val="100000"/>
              </a:srgbClr>
            </a:gs>
          </a:gsLst>
          <a:lin ang="0"/>
        </a:gradFill>
        <a:effectLst/>
      </p:bgPr>
    </p:bg>
    <p:spTree>
      <p:nvGrpSpPr>
        <p:cNvPr id="1" name=""/>
        <p:cNvGrpSpPr/>
        <p:nvPr/>
      </p:nvGrpSpPr>
      <p:grpSpPr>
        <a:xfrm>
          <a:off x="0" y="0"/>
          <a:ext cx="0" cy="0"/>
          <a:chOff x="0" y="0"/>
          <a:chExt cx="0" cy="0"/>
        </a:xfrm>
      </p:grpSpPr>
      <p:sp>
        <p:nvSpPr>
          <p:cNvPr id="2" name="TextBox 2"/>
          <p:cNvSpPr txBox="1"/>
          <p:nvPr/>
        </p:nvSpPr>
        <p:spPr>
          <a:xfrm>
            <a:off x="7071568" y="544513"/>
            <a:ext cx="4144863" cy="863600"/>
          </a:xfrm>
          <a:prstGeom prst="rect">
            <a:avLst/>
          </a:prstGeom>
        </p:spPr>
        <p:txBody>
          <a:bodyPr lIns="0" tIns="0" rIns="0" bIns="0" rtlCol="0" anchor="t">
            <a:spAutoFit/>
          </a:bodyPr>
          <a:lstStyle/>
          <a:p>
            <a:pPr algn="ctr">
              <a:lnSpc>
                <a:spcPts val="7000"/>
              </a:lnSpc>
              <a:spcBef>
                <a:spcPct val="0"/>
              </a:spcBef>
            </a:pPr>
            <a:r>
              <a:rPr lang="en-US" sz="5000" b="1">
                <a:solidFill>
                  <a:srgbClr val="000000"/>
                </a:solidFill>
                <a:latin typeface="Canva Sans Bold"/>
                <a:ea typeface="Canva Sans Bold"/>
                <a:cs typeface="Canva Sans Bold"/>
                <a:sym typeface="Canva Sans Bold"/>
              </a:rPr>
              <a:t>Methodology</a:t>
            </a:r>
          </a:p>
        </p:txBody>
      </p:sp>
      <p:sp>
        <p:nvSpPr>
          <p:cNvPr id="3" name="TextBox 3"/>
          <p:cNvSpPr txBox="1"/>
          <p:nvPr/>
        </p:nvSpPr>
        <p:spPr>
          <a:xfrm>
            <a:off x="1028700" y="1859764"/>
            <a:ext cx="14143012" cy="7877175"/>
          </a:xfrm>
          <a:prstGeom prst="rect">
            <a:avLst/>
          </a:prstGeom>
        </p:spPr>
        <p:txBody>
          <a:bodyPr lIns="0" tIns="0" rIns="0" bIns="0" rtlCol="0" anchor="t">
            <a:spAutoFit/>
          </a:bodyPr>
          <a:lstStyle/>
          <a:p>
            <a:pPr marL="647697" lvl="1" indent="-323848" algn="l">
              <a:lnSpc>
                <a:spcPts val="4199"/>
              </a:lnSpc>
              <a:buAutoNum type="arabicPeriod"/>
            </a:pPr>
            <a:r>
              <a:rPr lang="en-US" sz="2999">
                <a:solidFill>
                  <a:srgbClr val="000000"/>
                </a:solidFill>
                <a:latin typeface="Canva Sans"/>
                <a:ea typeface="Canva Sans"/>
                <a:cs typeface="Canva Sans"/>
                <a:sym typeface="Canva Sans"/>
              </a:rPr>
              <a:t>Data Collection and Preprocessing:</a:t>
            </a:r>
          </a:p>
          <a:p>
            <a:pPr marL="1295394" lvl="2" indent="-431798" algn="l">
              <a:lnSpc>
                <a:spcPts val="4199"/>
              </a:lnSpc>
              <a:buFont typeface="Arial"/>
              <a:buChar char="⚬"/>
            </a:pPr>
            <a:r>
              <a:rPr lang="en-US" sz="2999">
                <a:solidFill>
                  <a:srgbClr val="000000"/>
                </a:solidFill>
                <a:latin typeface="Canva Sans"/>
                <a:ea typeface="Canva Sans"/>
                <a:cs typeface="Canva Sans"/>
                <a:sym typeface="Canva Sans"/>
              </a:rPr>
              <a:t>Data Cleaning and Transformation</a:t>
            </a:r>
          </a:p>
          <a:p>
            <a:pPr marL="1295394" lvl="2" indent="-431798" algn="l">
              <a:lnSpc>
                <a:spcPts val="4199"/>
              </a:lnSpc>
              <a:buFont typeface="Arial"/>
              <a:buChar char="⚬"/>
            </a:pPr>
            <a:r>
              <a:rPr lang="en-US" sz="2999">
                <a:solidFill>
                  <a:srgbClr val="000000"/>
                </a:solidFill>
                <a:latin typeface="Canva Sans"/>
                <a:ea typeface="Canva Sans"/>
                <a:cs typeface="Canva Sans"/>
                <a:sym typeface="Canva Sans"/>
              </a:rPr>
              <a:t>Feature Engineering</a:t>
            </a:r>
          </a:p>
          <a:p>
            <a:pPr marL="1295394" lvl="2" indent="-431798" algn="l">
              <a:lnSpc>
                <a:spcPts val="4199"/>
              </a:lnSpc>
              <a:buFont typeface="Arial"/>
              <a:buChar char="⚬"/>
            </a:pPr>
            <a:r>
              <a:rPr lang="en-US" sz="2999">
                <a:solidFill>
                  <a:srgbClr val="000000"/>
                </a:solidFill>
                <a:latin typeface="Canva Sans"/>
                <a:ea typeface="Canva Sans"/>
                <a:cs typeface="Canva Sans"/>
                <a:sym typeface="Canva Sans"/>
              </a:rPr>
              <a:t>Missing Value Handling</a:t>
            </a:r>
          </a:p>
          <a:p>
            <a:pPr marL="647697" lvl="1" indent="-323848" algn="l">
              <a:lnSpc>
                <a:spcPts val="4199"/>
              </a:lnSpc>
              <a:buAutoNum type="arabicPeriod"/>
            </a:pPr>
            <a:r>
              <a:rPr lang="en-US" sz="2999">
                <a:solidFill>
                  <a:srgbClr val="000000"/>
                </a:solidFill>
                <a:latin typeface="Canva Sans"/>
                <a:ea typeface="Canva Sans"/>
                <a:cs typeface="Canva Sans"/>
                <a:sym typeface="Canva Sans"/>
              </a:rPr>
              <a:t>Model Training and Evaluation</a:t>
            </a:r>
          </a:p>
          <a:p>
            <a:pPr marL="1295394" lvl="2" indent="-431798" algn="l">
              <a:lnSpc>
                <a:spcPts val="4199"/>
              </a:lnSpc>
              <a:buFont typeface="Arial"/>
              <a:buChar char="⚬"/>
            </a:pPr>
            <a:r>
              <a:rPr lang="en-US" sz="2999">
                <a:solidFill>
                  <a:srgbClr val="000000"/>
                </a:solidFill>
                <a:latin typeface="Canva Sans"/>
                <a:ea typeface="Canva Sans"/>
                <a:cs typeface="Canva Sans"/>
                <a:sym typeface="Canva Sans"/>
              </a:rPr>
              <a:t>Algorithm Selection (Logistic Regression)</a:t>
            </a:r>
          </a:p>
          <a:p>
            <a:pPr marL="1295394" lvl="2" indent="-431798" algn="l">
              <a:lnSpc>
                <a:spcPts val="4199"/>
              </a:lnSpc>
              <a:buFont typeface="Arial"/>
              <a:buChar char="⚬"/>
            </a:pPr>
            <a:r>
              <a:rPr lang="en-US" sz="2999">
                <a:solidFill>
                  <a:srgbClr val="000000"/>
                </a:solidFill>
                <a:latin typeface="Canva Sans"/>
                <a:ea typeface="Canva Sans"/>
                <a:cs typeface="Canva Sans"/>
                <a:sym typeface="Canva Sans"/>
              </a:rPr>
              <a:t>Training Process</a:t>
            </a:r>
          </a:p>
          <a:p>
            <a:pPr marL="1295394" lvl="2" indent="-431798" algn="l">
              <a:lnSpc>
                <a:spcPts val="4199"/>
              </a:lnSpc>
              <a:buFont typeface="Arial"/>
              <a:buChar char="⚬"/>
            </a:pPr>
            <a:r>
              <a:rPr lang="en-US" sz="2999">
                <a:solidFill>
                  <a:srgbClr val="000000"/>
                </a:solidFill>
                <a:latin typeface="Canva Sans"/>
                <a:ea typeface="Canva Sans"/>
                <a:cs typeface="Canva Sans"/>
                <a:sym typeface="Canva Sans"/>
              </a:rPr>
              <a:t>Validation and Testing</a:t>
            </a:r>
          </a:p>
          <a:p>
            <a:pPr marL="647697" lvl="1" indent="-323848" algn="l">
              <a:lnSpc>
                <a:spcPts val="4199"/>
              </a:lnSpc>
              <a:buAutoNum type="arabicPeriod"/>
            </a:pPr>
            <a:r>
              <a:rPr lang="en-US" sz="2999">
                <a:solidFill>
                  <a:srgbClr val="000000"/>
                </a:solidFill>
                <a:latin typeface="Canva Sans"/>
                <a:ea typeface="Canva Sans"/>
                <a:cs typeface="Canva Sans"/>
                <a:sym typeface="Canva Sans"/>
              </a:rPr>
              <a:t>Backend Processing and Model Inference</a:t>
            </a:r>
          </a:p>
          <a:p>
            <a:pPr marL="1295394" lvl="2" indent="-431798" algn="l">
              <a:lnSpc>
                <a:spcPts val="4199"/>
              </a:lnSpc>
              <a:buFont typeface="Arial"/>
              <a:buChar char="⚬"/>
            </a:pPr>
            <a:r>
              <a:rPr lang="en-US" sz="2999">
                <a:solidFill>
                  <a:srgbClr val="000000"/>
                </a:solidFill>
                <a:latin typeface="Canva Sans"/>
                <a:ea typeface="Canva Sans"/>
                <a:cs typeface="Canva Sans"/>
                <a:sym typeface="Canva Sans"/>
              </a:rPr>
              <a:t>Model Inference Pipeline</a:t>
            </a:r>
          </a:p>
          <a:p>
            <a:pPr marL="1295394" lvl="2" indent="-431798" algn="l">
              <a:lnSpc>
                <a:spcPts val="4199"/>
              </a:lnSpc>
              <a:buFont typeface="Arial"/>
              <a:buChar char="⚬"/>
            </a:pPr>
            <a:r>
              <a:rPr lang="en-US" sz="2999">
                <a:solidFill>
                  <a:srgbClr val="000000"/>
                </a:solidFill>
                <a:latin typeface="Canva Sans"/>
                <a:ea typeface="Canva Sans"/>
                <a:cs typeface="Canva Sans"/>
                <a:sym typeface="Canva Sans"/>
              </a:rPr>
              <a:t>Large Language Model (LLM) Integration (Gemini)</a:t>
            </a:r>
          </a:p>
          <a:p>
            <a:pPr marL="647697" lvl="1" indent="-323848" algn="l">
              <a:lnSpc>
                <a:spcPts val="4199"/>
              </a:lnSpc>
              <a:buAutoNum type="arabicPeriod"/>
            </a:pPr>
            <a:r>
              <a:rPr lang="en-US" sz="2999">
                <a:solidFill>
                  <a:srgbClr val="000000"/>
                </a:solidFill>
                <a:latin typeface="Canva Sans"/>
                <a:ea typeface="Canva Sans"/>
                <a:cs typeface="Canva Sans"/>
                <a:sym typeface="Canva Sans"/>
              </a:rPr>
              <a:t>Web Application and User Interface Development</a:t>
            </a:r>
          </a:p>
          <a:p>
            <a:pPr marL="1295394" lvl="2" indent="-431798" algn="l">
              <a:lnSpc>
                <a:spcPts val="4199"/>
              </a:lnSpc>
              <a:buFont typeface="Arial"/>
              <a:buChar char="⚬"/>
            </a:pPr>
            <a:r>
              <a:rPr lang="en-US" sz="2999">
                <a:solidFill>
                  <a:srgbClr val="000000"/>
                </a:solidFill>
                <a:latin typeface="Canva Sans"/>
                <a:ea typeface="Canva Sans"/>
                <a:cs typeface="Canva Sans"/>
                <a:sym typeface="Canva Sans"/>
              </a:rPr>
              <a:t>Frontend - UI (HTML, CSS, and JavaScript)</a:t>
            </a:r>
          </a:p>
          <a:p>
            <a:pPr marL="1295394" lvl="2" indent="-431798" algn="l">
              <a:lnSpc>
                <a:spcPts val="4199"/>
              </a:lnSpc>
              <a:buFont typeface="Arial"/>
              <a:buChar char="⚬"/>
            </a:pPr>
            <a:r>
              <a:rPr lang="en-US" sz="2999">
                <a:solidFill>
                  <a:srgbClr val="000000"/>
                </a:solidFill>
                <a:latin typeface="Canva Sans"/>
                <a:ea typeface="Canva Sans"/>
                <a:cs typeface="Canva Sans"/>
                <a:sym typeface="Canva Sans"/>
              </a:rPr>
              <a:t>Backend - Server (Flask to handle RESTful API)</a:t>
            </a:r>
          </a:p>
          <a:p>
            <a:pPr algn="l">
              <a:lnSpc>
                <a:spcPts val="4199"/>
              </a:lnSpc>
            </a:pPr>
            <a:endParaRPr lang="en-US" sz="2999">
              <a:solidFill>
                <a:srgbClr val="000000"/>
              </a:solidFill>
              <a:latin typeface="Canva Sans"/>
              <a:ea typeface="Canva Sans"/>
              <a:cs typeface="Canva Sans"/>
              <a:sym typeface="Canva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rgbClr val="CDFFD8">
                <a:alpha val="100000"/>
              </a:srgbClr>
            </a:gs>
            <a:gs pos="100000">
              <a:srgbClr val="94B9FF">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2019566" y="1700367"/>
            <a:ext cx="14248867" cy="7344104"/>
          </a:xfrm>
          <a:custGeom>
            <a:avLst/>
            <a:gdLst/>
            <a:ahLst/>
            <a:cxnLst/>
            <a:rect l="l" t="t" r="r" b="b"/>
            <a:pathLst>
              <a:path w="14248867" h="7344104">
                <a:moveTo>
                  <a:pt x="0" y="0"/>
                </a:moveTo>
                <a:lnTo>
                  <a:pt x="14248868" y="0"/>
                </a:lnTo>
                <a:lnTo>
                  <a:pt x="14248868" y="7344104"/>
                </a:lnTo>
                <a:lnTo>
                  <a:pt x="0" y="7344104"/>
                </a:lnTo>
                <a:lnTo>
                  <a:pt x="0" y="0"/>
                </a:lnTo>
                <a:close/>
              </a:path>
            </a:pathLst>
          </a:custGeom>
          <a:blipFill>
            <a:blip r:embed="rId2"/>
            <a:stretch>
              <a:fillRect/>
            </a:stretch>
          </a:blipFill>
        </p:spPr>
      </p:sp>
      <p:sp>
        <p:nvSpPr>
          <p:cNvPr id="3" name="TextBox 3"/>
          <p:cNvSpPr txBox="1"/>
          <p:nvPr/>
        </p:nvSpPr>
        <p:spPr>
          <a:xfrm>
            <a:off x="5949393" y="378929"/>
            <a:ext cx="6389211" cy="863600"/>
          </a:xfrm>
          <a:prstGeom prst="rect">
            <a:avLst/>
          </a:prstGeom>
        </p:spPr>
        <p:txBody>
          <a:bodyPr lIns="0" tIns="0" rIns="0" bIns="0" rtlCol="0" anchor="t">
            <a:spAutoFit/>
          </a:bodyPr>
          <a:lstStyle/>
          <a:p>
            <a:pPr algn="ctr">
              <a:lnSpc>
                <a:spcPts val="7000"/>
              </a:lnSpc>
            </a:pPr>
            <a:r>
              <a:rPr lang="en-US" sz="5000" b="1" dirty="0">
                <a:solidFill>
                  <a:srgbClr val="000000"/>
                </a:solidFill>
                <a:latin typeface="Canva Sans Bold"/>
                <a:ea typeface="Canva Sans Bold"/>
                <a:cs typeface="Canva Sans Bold"/>
                <a:sym typeface="Canva Sans Bold"/>
              </a:rPr>
              <a:t>System Architecture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rgbClr val="CDFFD8">
                <a:alpha val="100000"/>
              </a:srgbClr>
            </a:gs>
            <a:gs pos="100000">
              <a:srgbClr val="94B9FF">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2399025" y="4175220"/>
            <a:ext cx="928665" cy="928665"/>
          </a:xfrm>
          <a:custGeom>
            <a:avLst/>
            <a:gdLst/>
            <a:ahLst/>
            <a:cxnLst/>
            <a:rect l="l" t="t" r="r" b="b"/>
            <a:pathLst>
              <a:path w="928665" h="928665">
                <a:moveTo>
                  <a:pt x="0" y="0"/>
                </a:moveTo>
                <a:lnTo>
                  <a:pt x="928665" y="0"/>
                </a:lnTo>
                <a:lnTo>
                  <a:pt x="928665" y="928666"/>
                </a:lnTo>
                <a:lnTo>
                  <a:pt x="0" y="928666"/>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 name="AutoShape 3"/>
          <p:cNvSpPr/>
          <p:nvPr/>
        </p:nvSpPr>
        <p:spPr>
          <a:xfrm>
            <a:off x="2863357" y="5103886"/>
            <a:ext cx="14727" cy="952823"/>
          </a:xfrm>
          <a:prstGeom prst="line">
            <a:avLst/>
          </a:prstGeom>
          <a:ln w="28575" cap="flat">
            <a:solidFill>
              <a:srgbClr val="000000"/>
            </a:solidFill>
            <a:prstDash val="solid"/>
            <a:headEnd type="none" w="sm" len="sm"/>
            <a:tailEnd type="none" w="sm" len="sm"/>
          </a:ln>
        </p:spPr>
      </p:sp>
      <p:sp>
        <p:nvSpPr>
          <p:cNvPr id="4" name="AutoShape 4"/>
          <p:cNvSpPr/>
          <p:nvPr/>
        </p:nvSpPr>
        <p:spPr>
          <a:xfrm flipH="1">
            <a:off x="2508799" y="6062632"/>
            <a:ext cx="371840" cy="816109"/>
          </a:xfrm>
          <a:prstGeom prst="line">
            <a:avLst/>
          </a:prstGeom>
          <a:ln w="28575" cap="flat">
            <a:solidFill>
              <a:srgbClr val="000000"/>
            </a:solidFill>
            <a:prstDash val="solid"/>
            <a:headEnd type="none" w="sm" len="sm"/>
            <a:tailEnd type="none" w="sm" len="sm"/>
          </a:ln>
        </p:spPr>
      </p:sp>
      <p:sp>
        <p:nvSpPr>
          <p:cNvPr id="5" name="AutoShape 5"/>
          <p:cNvSpPr/>
          <p:nvPr/>
        </p:nvSpPr>
        <p:spPr>
          <a:xfrm flipH="1" flipV="1">
            <a:off x="2876512" y="6068207"/>
            <a:ext cx="343050" cy="809586"/>
          </a:xfrm>
          <a:prstGeom prst="line">
            <a:avLst/>
          </a:prstGeom>
          <a:ln w="28575" cap="flat">
            <a:solidFill>
              <a:srgbClr val="000000"/>
            </a:solidFill>
            <a:prstDash val="solid"/>
            <a:headEnd type="none" w="sm" len="sm"/>
            <a:tailEnd type="none" w="sm" len="sm"/>
          </a:ln>
        </p:spPr>
      </p:sp>
      <p:grpSp>
        <p:nvGrpSpPr>
          <p:cNvPr id="6" name="Group 6"/>
          <p:cNvGrpSpPr/>
          <p:nvPr/>
        </p:nvGrpSpPr>
        <p:grpSpPr>
          <a:xfrm>
            <a:off x="5580612" y="1774754"/>
            <a:ext cx="5320110" cy="7483546"/>
            <a:chOff x="0" y="0"/>
            <a:chExt cx="1401181" cy="1970975"/>
          </a:xfrm>
        </p:grpSpPr>
        <p:sp>
          <p:nvSpPr>
            <p:cNvPr id="7" name="Freeform 7"/>
            <p:cNvSpPr/>
            <p:nvPr/>
          </p:nvSpPr>
          <p:spPr>
            <a:xfrm>
              <a:off x="0" y="0"/>
              <a:ext cx="1401181" cy="1970975"/>
            </a:xfrm>
            <a:custGeom>
              <a:avLst/>
              <a:gdLst/>
              <a:ahLst/>
              <a:cxnLst/>
              <a:rect l="l" t="t" r="r" b="b"/>
              <a:pathLst>
                <a:path w="1401181" h="1970975">
                  <a:moveTo>
                    <a:pt x="0" y="0"/>
                  </a:moveTo>
                  <a:lnTo>
                    <a:pt x="1401181" y="0"/>
                  </a:lnTo>
                  <a:lnTo>
                    <a:pt x="1401181" y="1970975"/>
                  </a:lnTo>
                  <a:lnTo>
                    <a:pt x="0" y="1970975"/>
                  </a:lnTo>
                  <a:close/>
                </a:path>
              </a:pathLst>
            </a:custGeom>
            <a:solidFill>
              <a:srgbClr val="000000">
                <a:alpha val="0"/>
              </a:srgbClr>
            </a:solidFill>
            <a:ln w="47625" cap="sq">
              <a:solidFill>
                <a:srgbClr val="000000"/>
              </a:solidFill>
              <a:prstDash val="solid"/>
              <a:miter/>
            </a:ln>
          </p:spPr>
        </p:sp>
        <p:sp>
          <p:nvSpPr>
            <p:cNvPr id="8" name="TextBox 8"/>
            <p:cNvSpPr txBox="1"/>
            <p:nvPr/>
          </p:nvSpPr>
          <p:spPr>
            <a:xfrm>
              <a:off x="0" y="-47625"/>
              <a:ext cx="1401181" cy="2018600"/>
            </a:xfrm>
            <a:prstGeom prst="rect">
              <a:avLst/>
            </a:prstGeom>
          </p:spPr>
          <p:txBody>
            <a:bodyPr lIns="50800" tIns="50800" rIns="50800" bIns="50800" rtlCol="0" anchor="ctr"/>
            <a:lstStyle/>
            <a:p>
              <a:pPr algn="ctr">
                <a:lnSpc>
                  <a:spcPts val="3220"/>
                </a:lnSpc>
              </a:pPr>
              <a:endParaRPr/>
            </a:p>
          </p:txBody>
        </p:sp>
      </p:grpSp>
      <p:sp>
        <p:nvSpPr>
          <p:cNvPr id="9" name="Freeform 9"/>
          <p:cNvSpPr/>
          <p:nvPr/>
        </p:nvSpPr>
        <p:spPr>
          <a:xfrm>
            <a:off x="6680279" y="3713342"/>
            <a:ext cx="3106226" cy="1522051"/>
          </a:xfrm>
          <a:custGeom>
            <a:avLst/>
            <a:gdLst/>
            <a:ahLst/>
            <a:cxnLst/>
            <a:rect l="l" t="t" r="r" b="b"/>
            <a:pathLst>
              <a:path w="3106226" h="1522051">
                <a:moveTo>
                  <a:pt x="0" y="0"/>
                </a:moveTo>
                <a:lnTo>
                  <a:pt x="3106226" y="0"/>
                </a:lnTo>
                <a:lnTo>
                  <a:pt x="3106226" y="1522051"/>
                </a:lnTo>
                <a:lnTo>
                  <a:pt x="0" y="152205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a:off x="6680303" y="1991635"/>
            <a:ext cx="3106226" cy="1522051"/>
          </a:xfrm>
          <a:custGeom>
            <a:avLst/>
            <a:gdLst/>
            <a:ahLst/>
            <a:cxnLst/>
            <a:rect l="l" t="t" r="r" b="b"/>
            <a:pathLst>
              <a:path w="3106226" h="1522051">
                <a:moveTo>
                  <a:pt x="0" y="0"/>
                </a:moveTo>
                <a:lnTo>
                  <a:pt x="3106227" y="0"/>
                </a:lnTo>
                <a:lnTo>
                  <a:pt x="3106227" y="1522051"/>
                </a:lnTo>
                <a:lnTo>
                  <a:pt x="0" y="152205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6680279" y="5435418"/>
            <a:ext cx="3106226" cy="1522051"/>
          </a:xfrm>
          <a:custGeom>
            <a:avLst/>
            <a:gdLst/>
            <a:ahLst/>
            <a:cxnLst/>
            <a:rect l="l" t="t" r="r" b="b"/>
            <a:pathLst>
              <a:path w="3106226" h="1522051">
                <a:moveTo>
                  <a:pt x="0" y="0"/>
                </a:moveTo>
                <a:lnTo>
                  <a:pt x="3106226" y="0"/>
                </a:lnTo>
                <a:lnTo>
                  <a:pt x="3106226" y="1522051"/>
                </a:lnTo>
                <a:lnTo>
                  <a:pt x="0" y="152205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Freeform 12"/>
          <p:cNvSpPr/>
          <p:nvPr/>
        </p:nvSpPr>
        <p:spPr>
          <a:xfrm>
            <a:off x="6680279" y="7157494"/>
            <a:ext cx="3106226" cy="1522051"/>
          </a:xfrm>
          <a:custGeom>
            <a:avLst/>
            <a:gdLst/>
            <a:ahLst/>
            <a:cxnLst/>
            <a:rect l="l" t="t" r="r" b="b"/>
            <a:pathLst>
              <a:path w="3106226" h="1522051">
                <a:moveTo>
                  <a:pt x="0" y="0"/>
                </a:moveTo>
                <a:lnTo>
                  <a:pt x="3106226" y="0"/>
                </a:lnTo>
                <a:lnTo>
                  <a:pt x="3106226" y="1522051"/>
                </a:lnTo>
                <a:lnTo>
                  <a:pt x="0" y="152205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AutoShape 13"/>
          <p:cNvSpPr/>
          <p:nvPr/>
        </p:nvSpPr>
        <p:spPr>
          <a:xfrm>
            <a:off x="2893641" y="5341987"/>
            <a:ext cx="740607" cy="0"/>
          </a:xfrm>
          <a:prstGeom prst="line">
            <a:avLst/>
          </a:prstGeom>
          <a:ln w="28575" cap="flat">
            <a:solidFill>
              <a:srgbClr val="000000"/>
            </a:solidFill>
            <a:prstDash val="solid"/>
            <a:headEnd type="none" w="sm" len="sm"/>
            <a:tailEnd type="none" w="sm" len="sm"/>
          </a:ln>
        </p:spPr>
      </p:sp>
      <p:sp>
        <p:nvSpPr>
          <p:cNvPr id="14" name="AutoShape 14"/>
          <p:cNvSpPr/>
          <p:nvPr/>
        </p:nvSpPr>
        <p:spPr>
          <a:xfrm flipV="1">
            <a:off x="3634248" y="4470341"/>
            <a:ext cx="3046055" cy="4027"/>
          </a:xfrm>
          <a:prstGeom prst="line">
            <a:avLst/>
          </a:prstGeom>
          <a:ln w="47625" cap="flat">
            <a:solidFill>
              <a:srgbClr val="000000"/>
            </a:solidFill>
            <a:prstDash val="solid"/>
            <a:headEnd type="none" w="sm" len="sm"/>
            <a:tailEnd type="none" w="sm" len="sm"/>
          </a:ln>
        </p:spPr>
      </p:sp>
      <p:sp>
        <p:nvSpPr>
          <p:cNvPr id="15" name="AutoShape 15"/>
          <p:cNvSpPr/>
          <p:nvPr/>
        </p:nvSpPr>
        <p:spPr>
          <a:xfrm>
            <a:off x="3634248" y="6196444"/>
            <a:ext cx="3046031" cy="0"/>
          </a:xfrm>
          <a:prstGeom prst="line">
            <a:avLst/>
          </a:prstGeom>
          <a:ln w="47625" cap="flat">
            <a:solidFill>
              <a:srgbClr val="000000"/>
            </a:solidFill>
            <a:prstDash val="solid"/>
            <a:headEnd type="none" w="sm" len="sm"/>
            <a:tailEnd type="none" w="sm" len="sm"/>
          </a:ln>
        </p:spPr>
      </p:sp>
      <p:sp>
        <p:nvSpPr>
          <p:cNvPr id="16" name="AutoShape 16"/>
          <p:cNvSpPr/>
          <p:nvPr/>
        </p:nvSpPr>
        <p:spPr>
          <a:xfrm>
            <a:off x="3634248" y="2708331"/>
            <a:ext cx="3046031" cy="0"/>
          </a:xfrm>
          <a:prstGeom prst="line">
            <a:avLst/>
          </a:prstGeom>
          <a:ln w="47625" cap="flat">
            <a:solidFill>
              <a:srgbClr val="000000"/>
            </a:solidFill>
            <a:prstDash val="solid"/>
            <a:headEnd type="none" w="sm" len="sm"/>
            <a:tailEnd type="none" w="sm" len="sm"/>
          </a:ln>
        </p:spPr>
      </p:sp>
      <p:sp>
        <p:nvSpPr>
          <p:cNvPr id="17" name="AutoShape 17"/>
          <p:cNvSpPr/>
          <p:nvPr/>
        </p:nvSpPr>
        <p:spPr>
          <a:xfrm>
            <a:off x="3634248" y="7976671"/>
            <a:ext cx="3045984" cy="7157"/>
          </a:xfrm>
          <a:prstGeom prst="line">
            <a:avLst/>
          </a:prstGeom>
          <a:ln w="47625" cap="flat">
            <a:solidFill>
              <a:srgbClr val="000000"/>
            </a:solidFill>
            <a:prstDash val="solid"/>
            <a:headEnd type="none" w="sm" len="sm"/>
            <a:tailEnd type="none" w="sm" len="sm"/>
          </a:ln>
        </p:spPr>
      </p:sp>
      <p:sp>
        <p:nvSpPr>
          <p:cNvPr id="18" name="TextBox 18"/>
          <p:cNvSpPr txBox="1"/>
          <p:nvPr/>
        </p:nvSpPr>
        <p:spPr>
          <a:xfrm>
            <a:off x="7090280" y="2473381"/>
            <a:ext cx="2136422" cy="422275"/>
          </a:xfrm>
          <a:prstGeom prst="rect">
            <a:avLst/>
          </a:prstGeom>
        </p:spPr>
        <p:txBody>
          <a:bodyPr lIns="0" tIns="0" rIns="0" bIns="0" rtlCol="0" anchor="t">
            <a:spAutoFit/>
          </a:bodyPr>
          <a:lstStyle/>
          <a:p>
            <a:pPr algn="ctr">
              <a:lnSpc>
                <a:spcPts val="3499"/>
              </a:lnSpc>
            </a:pPr>
            <a:r>
              <a:rPr lang="en-US" sz="2499" b="1">
                <a:solidFill>
                  <a:srgbClr val="000000"/>
                </a:solidFill>
                <a:latin typeface="Canva Sans Bold"/>
                <a:ea typeface="Canva Sans Bold"/>
                <a:cs typeface="Canva Sans Bold"/>
                <a:sym typeface="Canva Sans Bold"/>
              </a:rPr>
              <a:t>User Login</a:t>
            </a:r>
          </a:p>
        </p:txBody>
      </p:sp>
      <p:sp>
        <p:nvSpPr>
          <p:cNvPr id="19" name="TextBox 19"/>
          <p:cNvSpPr txBox="1"/>
          <p:nvPr/>
        </p:nvSpPr>
        <p:spPr>
          <a:xfrm>
            <a:off x="6861380" y="4070356"/>
            <a:ext cx="2760646" cy="815340"/>
          </a:xfrm>
          <a:prstGeom prst="rect">
            <a:avLst/>
          </a:prstGeom>
        </p:spPr>
        <p:txBody>
          <a:bodyPr lIns="0" tIns="0" rIns="0" bIns="0" rtlCol="0" anchor="t">
            <a:spAutoFit/>
          </a:bodyPr>
          <a:lstStyle/>
          <a:p>
            <a:pPr algn="ctr">
              <a:lnSpc>
                <a:spcPts val="3359"/>
              </a:lnSpc>
            </a:pPr>
            <a:r>
              <a:rPr lang="en-US" sz="2400" b="1">
                <a:solidFill>
                  <a:srgbClr val="000000"/>
                </a:solidFill>
                <a:latin typeface="Canva Sans Bold"/>
                <a:ea typeface="Canva Sans Bold"/>
                <a:cs typeface="Canva Sans Bold"/>
                <a:sym typeface="Canva Sans Bold"/>
              </a:rPr>
              <a:t>Report Analysis and Summary</a:t>
            </a:r>
          </a:p>
        </p:txBody>
      </p:sp>
      <p:sp>
        <p:nvSpPr>
          <p:cNvPr id="20" name="TextBox 20"/>
          <p:cNvSpPr txBox="1"/>
          <p:nvPr/>
        </p:nvSpPr>
        <p:spPr>
          <a:xfrm>
            <a:off x="7173721" y="5577954"/>
            <a:ext cx="2119342" cy="1189355"/>
          </a:xfrm>
          <a:prstGeom prst="rect">
            <a:avLst/>
          </a:prstGeom>
        </p:spPr>
        <p:txBody>
          <a:bodyPr lIns="0" tIns="0" rIns="0" bIns="0" rtlCol="0" anchor="t">
            <a:spAutoFit/>
          </a:bodyPr>
          <a:lstStyle/>
          <a:p>
            <a:pPr algn="ctr">
              <a:lnSpc>
                <a:spcPts val="3220"/>
              </a:lnSpc>
            </a:pPr>
            <a:r>
              <a:rPr lang="en-US" sz="2300" b="1">
                <a:solidFill>
                  <a:srgbClr val="000000"/>
                </a:solidFill>
                <a:latin typeface="Canva Sans Bold"/>
                <a:ea typeface="Canva Sans Bold"/>
                <a:cs typeface="Canva Sans Bold"/>
                <a:sym typeface="Canva Sans Bold"/>
              </a:rPr>
              <a:t>Specific Disease Detection</a:t>
            </a:r>
          </a:p>
        </p:txBody>
      </p:sp>
      <p:sp>
        <p:nvSpPr>
          <p:cNvPr id="21" name="TextBox 21"/>
          <p:cNvSpPr txBox="1"/>
          <p:nvPr/>
        </p:nvSpPr>
        <p:spPr>
          <a:xfrm>
            <a:off x="6998476" y="7519684"/>
            <a:ext cx="2469832" cy="750046"/>
          </a:xfrm>
          <a:prstGeom prst="rect">
            <a:avLst/>
          </a:prstGeom>
        </p:spPr>
        <p:txBody>
          <a:bodyPr lIns="0" tIns="0" rIns="0" bIns="0" rtlCol="0" anchor="t">
            <a:spAutoFit/>
          </a:bodyPr>
          <a:lstStyle/>
          <a:p>
            <a:pPr algn="ctr">
              <a:lnSpc>
                <a:spcPts val="3010"/>
              </a:lnSpc>
            </a:pPr>
            <a:r>
              <a:rPr lang="en-US" sz="2150" b="1">
                <a:solidFill>
                  <a:srgbClr val="000000"/>
                </a:solidFill>
                <a:latin typeface="Canva Sans Bold"/>
                <a:ea typeface="Canva Sans Bold"/>
                <a:cs typeface="Canva Sans Bold"/>
                <a:sym typeface="Canva Sans Bold"/>
              </a:rPr>
              <a:t>User Report History</a:t>
            </a:r>
          </a:p>
        </p:txBody>
      </p:sp>
      <p:sp>
        <p:nvSpPr>
          <p:cNvPr id="22" name="TextBox 22"/>
          <p:cNvSpPr txBox="1"/>
          <p:nvPr/>
        </p:nvSpPr>
        <p:spPr>
          <a:xfrm>
            <a:off x="4327465" y="258546"/>
            <a:ext cx="9951806" cy="829230"/>
          </a:xfrm>
          <a:prstGeom prst="rect">
            <a:avLst/>
          </a:prstGeom>
        </p:spPr>
        <p:txBody>
          <a:bodyPr lIns="0" tIns="0" rIns="0" bIns="0" rtlCol="0" anchor="t">
            <a:spAutoFit/>
          </a:bodyPr>
          <a:lstStyle/>
          <a:p>
            <a:pPr algn="ctr">
              <a:lnSpc>
                <a:spcPts val="6830"/>
              </a:lnSpc>
              <a:spcBef>
                <a:spcPct val="0"/>
              </a:spcBef>
            </a:pPr>
            <a:r>
              <a:rPr lang="en-US" sz="4878" b="1">
                <a:solidFill>
                  <a:srgbClr val="000000"/>
                </a:solidFill>
                <a:latin typeface="Canva Sans Bold"/>
                <a:ea typeface="Canva Sans Bold"/>
                <a:cs typeface="Canva Sans Bold"/>
                <a:sym typeface="Canva Sans Bold"/>
              </a:rPr>
              <a:t>Use - Case Diagram</a:t>
            </a:r>
          </a:p>
        </p:txBody>
      </p:sp>
      <p:sp>
        <p:nvSpPr>
          <p:cNvPr id="23" name="TextBox 23"/>
          <p:cNvSpPr txBox="1"/>
          <p:nvPr/>
        </p:nvSpPr>
        <p:spPr>
          <a:xfrm>
            <a:off x="1240732" y="5059353"/>
            <a:ext cx="1122565" cy="675930"/>
          </a:xfrm>
          <a:prstGeom prst="rect">
            <a:avLst/>
          </a:prstGeom>
        </p:spPr>
        <p:txBody>
          <a:bodyPr lIns="0" tIns="0" rIns="0" bIns="0" rtlCol="0" anchor="t">
            <a:spAutoFit/>
          </a:bodyPr>
          <a:lstStyle/>
          <a:p>
            <a:pPr algn="ctr">
              <a:lnSpc>
                <a:spcPts val="5563"/>
              </a:lnSpc>
            </a:pPr>
            <a:r>
              <a:rPr lang="en-US" sz="3973">
                <a:solidFill>
                  <a:srgbClr val="000000"/>
                </a:solidFill>
                <a:latin typeface="Canva Sans"/>
                <a:ea typeface="Canva Sans"/>
                <a:cs typeface="Canva Sans"/>
                <a:sym typeface="Canva Sans"/>
              </a:rPr>
              <a:t>User</a:t>
            </a:r>
          </a:p>
        </p:txBody>
      </p:sp>
      <p:sp>
        <p:nvSpPr>
          <p:cNvPr id="24" name="AutoShape 24"/>
          <p:cNvSpPr/>
          <p:nvPr/>
        </p:nvSpPr>
        <p:spPr>
          <a:xfrm flipV="1">
            <a:off x="3634248" y="2708331"/>
            <a:ext cx="19050" cy="5210189"/>
          </a:xfrm>
          <a:prstGeom prst="line">
            <a:avLst/>
          </a:prstGeom>
          <a:ln w="47625" cap="flat">
            <a:solidFill>
              <a:srgbClr val="000000"/>
            </a:solidFill>
            <a:prstDash val="solid"/>
            <a:headEnd type="none" w="sm" len="sm"/>
            <a:tailEnd type="none" w="sm" len="sm"/>
          </a:ln>
        </p:spPr>
      </p:sp>
      <p:sp>
        <p:nvSpPr>
          <p:cNvPr id="25" name="Freeform 25"/>
          <p:cNvSpPr/>
          <p:nvPr/>
        </p:nvSpPr>
        <p:spPr>
          <a:xfrm>
            <a:off x="13722769" y="5839249"/>
            <a:ext cx="928665" cy="928665"/>
          </a:xfrm>
          <a:custGeom>
            <a:avLst/>
            <a:gdLst/>
            <a:ahLst/>
            <a:cxnLst/>
            <a:rect l="l" t="t" r="r" b="b"/>
            <a:pathLst>
              <a:path w="928665" h="928665">
                <a:moveTo>
                  <a:pt x="0" y="0"/>
                </a:moveTo>
                <a:lnTo>
                  <a:pt x="928665" y="0"/>
                </a:lnTo>
                <a:lnTo>
                  <a:pt x="928665" y="928665"/>
                </a:lnTo>
                <a:lnTo>
                  <a:pt x="0" y="928665"/>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26" name="AutoShape 26"/>
          <p:cNvSpPr/>
          <p:nvPr/>
        </p:nvSpPr>
        <p:spPr>
          <a:xfrm>
            <a:off x="14187102" y="6767914"/>
            <a:ext cx="14727" cy="952823"/>
          </a:xfrm>
          <a:prstGeom prst="line">
            <a:avLst/>
          </a:prstGeom>
          <a:ln w="28575" cap="flat">
            <a:solidFill>
              <a:srgbClr val="000000"/>
            </a:solidFill>
            <a:prstDash val="solid"/>
            <a:headEnd type="none" w="sm" len="sm"/>
            <a:tailEnd type="none" w="sm" len="sm"/>
          </a:ln>
        </p:spPr>
      </p:sp>
      <p:sp>
        <p:nvSpPr>
          <p:cNvPr id="27" name="AutoShape 27"/>
          <p:cNvSpPr/>
          <p:nvPr/>
        </p:nvSpPr>
        <p:spPr>
          <a:xfrm flipH="1">
            <a:off x="13832544" y="7726661"/>
            <a:ext cx="371840" cy="816109"/>
          </a:xfrm>
          <a:prstGeom prst="line">
            <a:avLst/>
          </a:prstGeom>
          <a:ln w="28575" cap="flat">
            <a:solidFill>
              <a:srgbClr val="000000"/>
            </a:solidFill>
            <a:prstDash val="solid"/>
            <a:headEnd type="none" w="sm" len="sm"/>
            <a:tailEnd type="none" w="sm" len="sm"/>
          </a:ln>
        </p:spPr>
      </p:sp>
      <p:sp>
        <p:nvSpPr>
          <p:cNvPr id="28" name="AutoShape 28"/>
          <p:cNvSpPr/>
          <p:nvPr/>
        </p:nvSpPr>
        <p:spPr>
          <a:xfrm flipH="1" flipV="1">
            <a:off x="14200257" y="7732236"/>
            <a:ext cx="343050" cy="809586"/>
          </a:xfrm>
          <a:prstGeom prst="line">
            <a:avLst/>
          </a:prstGeom>
          <a:ln w="28575" cap="flat">
            <a:solidFill>
              <a:srgbClr val="000000"/>
            </a:solidFill>
            <a:prstDash val="solid"/>
            <a:headEnd type="none" w="sm" len="sm"/>
            <a:tailEnd type="none" w="sm" len="sm"/>
          </a:ln>
        </p:spPr>
      </p:sp>
      <p:sp>
        <p:nvSpPr>
          <p:cNvPr id="29" name="Freeform 29"/>
          <p:cNvSpPr/>
          <p:nvPr/>
        </p:nvSpPr>
        <p:spPr>
          <a:xfrm>
            <a:off x="13586772" y="1738306"/>
            <a:ext cx="928665" cy="928665"/>
          </a:xfrm>
          <a:custGeom>
            <a:avLst/>
            <a:gdLst/>
            <a:ahLst/>
            <a:cxnLst/>
            <a:rect l="l" t="t" r="r" b="b"/>
            <a:pathLst>
              <a:path w="928665" h="928665">
                <a:moveTo>
                  <a:pt x="0" y="0"/>
                </a:moveTo>
                <a:lnTo>
                  <a:pt x="928666" y="0"/>
                </a:lnTo>
                <a:lnTo>
                  <a:pt x="928666" y="928665"/>
                </a:lnTo>
                <a:lnTo>
                  <a:pt x="0" y="928665"/>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0" name="AutoShape 30"/>
          <p:cNvSpPr/>
          <p:nvPr/>
        </p:nvSpPr>
        <p:spPr>
          <a:xfrm>
            <a:off x="14051105" y="2666971"/>
            <a:ext cx="14727" cy="952823"/>
          </a:xfrm>
          <a:prstGeom prst="line">
            <a:avLst/>
          </a:prstGeom>
          <a:ln w="28575" cap="flat">
            <a:solidFill>
              <a:srgbClr val="000000"/>
            </a:solidFill>
            <a:prstDash val="solid"/>
            <a:headEnd type="none" w="sm" len="sm"/>
            <a:tailEnd type="none" w="sm" len="sm"/>
          </a:ln>
        </p:spPr>
      </p:sp>
      <p:sp>
        <p:nvSpPr>
          <p:cNvPr id="31" name="AutoShape 31"/>
          <p:cNvSpPr/>
          <p:nvPr/>
        </p:nvSpPr>
        <p:spPr>
          <a:xfrm flipH="1">
            <a:off x="13696547" y="3625718"/>
            <a:ext cx="371840" cy="816109"/>
          </a:xfrm>
          <a:prstGeom prst="line">
            <a:avLst/>
          </a:prstGeom>
          <a:ln w="28575" cap="flat">
            <a:solidFill>
              <a:srgbClr val="000000"/>
            </a:solidFill>
            <a:prstDash val="solid"/>
            <a:headEnd type="none" w="sm" len="sm"/>
            <a:tailEnd type="none" w="sm" len="sm"/>
          </a:ln>
        </p:spPr>
      </p:sp>
      <p:sp>
        <p:nvSpPr>
          <p:cNvPr id="32" name="AutoShape 32"/>
          <p:cNvSpPr/>
          <p:nvPr/>
        </p:nvSpPr>
        <p:spPr>
          <a:xfrm flipH="1" flipV="1">
            <a:off x="14064260" y="3631292"/>
            <a:ext cx="343050" cy="809586"/>
          </a:xfrm>
          <a:prstGeom prst="line">
            <a:avLst/>
          </a:prstGeom>
          <a:ln w="28575" cap="flat">
            <a:solidFill>
              <a:srgbClr val="000000"/>
            </a:solidFill>
            <a:prstDash val="solid"/>
            <a:headEnd type="none" w="sm" len="sm"/>
            <a:tailEnd type="none" w="sm" len="sm"/>
          </a:ln>
        </p:spPr>
      </p:sp>
      <p:sp>
        <p:nvSpPr>
          <p:cNvPr id="33" name="TextBox 33"/>
          <p:cNvSpPr txBox="1"/>
          <p:nvPr/>
        </p:nvSpPr>
        <p:spPr>
          <a:xfrm>
            <a:off x="14651434" y="6691714"/>
            <a:ext cx="2395834" cy="675930"/>
          </a:xfrm>
          <a:prstGeom prst="rect">
            <a:avLst/>
          </a:prstGeom>
        </p:spPr>
        <p:txBody>
          <a:bodyPr lIns="0" tIns="0" rIns="0" bIns="0" rtlCol="0" anchor="t">
            <a:spAutoFit/>
          </a:bodyPr>
          <a:lstStyle/>
          <a:p>
            <a:pPr algn="ctr">
              <a:lnSpc>
                <a:spcPts val="5563"/>
              </a:lnSpc>
            </a:pPr>
            <a:r>
              <a:rPr lang="en-US" sz="3973">
                <a:solidFill>
                  <a:srgbClr val="000000"/>
                </a:solidFill>
                <a:latin typeface="Canva Sans"/>
                <a:ea typeface="Canva Sans"/>
                <a:cs typeface="Canva Sans"/>
                <a:sym typeface="Canva Sans"/>
              </a:rPr>
              <a:t>ML Model</a:t>
            </a:r>
          </a:p>
        </p:txBody>
      </p:sp>
      <p:sp>
        <p:nvSpPr>
          <p:cNvPr id="34" name="TextBox 34"/>
          <p:cNvSpPr txBox="1"/>
          <p:nvPr/>
        </p:nvSpPr>
        <p:spPr>
          <a:xfrm>
            <a:off x="14651434" y="2590771"/>
            <a:ext cx="2295834" cy="675930"/>
          </a:xfrm>
          <a:prstGeom prst="rect">
            <a:avLst/>
          </a:prstGeom>
        </p:spPr>
        <p:txBody>
          <a:bodyPr lIns="0" tIns="0" rIns="0" bIns="0" rtlCol="0" anchor="t">
            <a:spAutoFit/>
          </a:bodyPr>
          <a:lstStyle/>
          <a:p>
            <a:pPr algn="ctr">
              <a:lnSpc>
                <a:spcPts val="5563"/>
              </a:lnSpc>
            </a:pPr>
            <a:r>
              <a:rPr lang="en-US" sz="3973">
                <a:solidFill>
                  <a:srgbClr val="000000"/>
                </a:solidFill>
                <a:latin typeface="Canva Sans"/>
                <a:ea typeface="Canva Sans"/>
                <a:cs typeface="Canva Sans"/>
                <a:sym typeface="Canva Sans"/>
              </a:rPr>
              <a:t>Database</a:t>
            </a:r>
          </a:p>
        </p:txBody>
      </p:sp>
      <p:sp>
        <p:nvSpPr>
          <p:cNvPr id="35" name="AutoShape 35"/>
          <p:cNvSpPr/>
          <p:nvPr/>
        </p:nvSpPr>
        <p:spPr>
          <a:xfrm flipV="1">
            <a:off x="9786505" y="3210219"/>
            <a:ext cx="4271963" cy="4708301"/>
          </a:xfrm>
          <a:prstGeom prst="line">
            <a:avLst/>
          </a:prstGeom>
          <a:ln w="38100" cap="flat">
            <a:solidFill>
              <a:srgbClr val="000000"/>
            </a:solidFill>
            <a:prstDash val="solid"/>
            <a:headEnd type="none" w="sm" len="sm"/>
            <a:tailEnd type="none" w="sm" len="sm"/>
          </a:ln>
        </p:spPr>
      </p:sp>
      <p:sp>
        <p:nvSpPr>
          <p:cNvPr id="36" name="AutoShape 36"/>
          <p:cNvSpPr/>
          <p:nvPr/>
        </p:nvSpPr>
        <p:spPr>
          <a:xfrm>
            <a:off x="9786530" y="2752661"/>
            <a:ext cx="4271939" cy="390722"/>
          </a:xfrm>
          <a:prstGeom prst="line">
            <a:avLst/>
          </a:prstGeom>
          <a:ln w="38100" cap="flat">
            <a:solidFill>
              <a:srgbClr val="000000"/>
            </a:solidFill>
            <a:prstDash val="solid"/>
            <a:headEnd type="none" w="sm" len="sm"/>
            <a:tailEnd type="none" w="sm" len="sm"/>
          </a:ln>
        </p:spPr>
      </p:sp>
      <p:sp>
        <p:nvSpPr>
          <p:cNvPr id="37" name="AutoShape 37"/>
          <p:cNvSpPr/>
          <p:nvPr/>
        </p:nvSpPr>
        <p:spPr>
          <a:xfrm>
            <a:off x="9786505" y="4474368"/>
            <a:ext cx="4417879" cy="2931376"/>
          </a:xfrm>
          <a:prstGeom prst="line">
            <a:avLst/>
          </a:prstGeom>
          <a:ln w="38100" cap="flat">
            <a:solidFill>
              <a:srgbClr val="000000"/>
            </a:solidFill>
            <a:prstDash val="solid"/>
            <a:headEnd type="none" w="sm" len="sm"/>
            <a:tailEnd type="none" w="sm" len="sm"/>
          </a:ln>
        </p:spPr>
      </p:sp>
      <p:sp>
        <p:nvSpPr>
          <p:cNvPr id="38" name="AutoShape 38"/>
          <p:cNvSpPr/>
          <p:nvPr/>
        </p:nvSpPr>
        <p:spPr>
          <a:xfrm>
            <a:off x="9786505" y="6196444"/>
            <a:ext cx="4417879" cy="1190251"/>
          </a:xfrm>
          <a:prstGeom prst="line">
            <a:avLst/>
          </a:prstGeom>
          <a:ln w="38100" cap="flat">
            <a:solidFill>
              <a:srgbClr val="000000"/>
            </a:solidFill>
            <a:prstDash val="solid"/>
            <a:headEnd type="none" w="sm" len="sm"/>
            <a:tailEnd type="none" w="sm" len="sm"/>
          </a:ln>
        </p:spPr>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rgbClr val="CDFFD8">
                <a:alpha val="100000"/>
              </a:srgbClr>
            </a:gs>
            <a:gs pos="100000">
              <a:srgbClr val="94B9FF">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5200068" y="2076353"/>
            <a:ext cx="7887865" cy="7181947"/>
          </a:xfrm>
          <a:custGeom>
            <a:avLst/>
            <a:gdLst/>
            <a:ahLst/>
            <a:cxnLst/>
            <a:rect l="l" t="t" r="r" b="b"/>
            <a:pathLst>
              <a:path w="7887865" h="7181947">
                <a:moveTo>
                  <a:pt x="0" y="0"/>
                </a:moveTo>
                <a:lnTo>
                  <a:pt x="7887864" y="0"/>
                </a:lnTo>
                <a:lnTo>
                  <a:pt x="7887864" y="7181947"/>
                </a:lnTo>
                <a:lnTo>
                  <a:pt x="0" y="7181947"/>
                </a:lnTo>
                <a:lnTo>
                  <a:pt x="0" y="0"/>
                </a:lnTo>
                <a:close/>
              </a:path>
            </a:pathLst>
          </a:custGeom>
          <a:blipFill>
            <a:blip r:embed="rId2"/>
            <a:stretch>
              <a:fillRect/>
            </a:stretch>
          </a:blipFill>
        </p:spPr>
      </p:sp>
      <p:sp>
        <p:nvSpPr>
          <p:cNvPr id="3" name="TextBox 3"/>
          <p:cNvSpPr txBox="1"/>
          <p:nvPr/>
        </p:nvSpPr>
        <p:spPr>
          <a:xfrm>
            <a:off x="6243876" y="544513"/>
            <a:ext cx="5800249" cy="863600"/>
          </a:xfrm>
          <a:prstGeom prst="rect">
            <a:avLst/>
          </a:prstGeom>
        </p:spPr>
        <p:txBody>
          <a:bodyPr lIns="0" tIns="0" rIns="0" bIns="0" rtlCol="0" anchor="t">
            <a:spAutoFit/>
          </a:bodyPr>
          <a:lstStyle/>
          <a:p>
            <a:pPr algn="ctr">
              <a:lnSpc>
                <a:spcPts val="7000"/>
              </a:lnSpc>
            </a:pPr>
            <a:r>
              <a:rPr lang="en-US" sz="5000" b="1" dirty="0">
                <a:solidFill>
                  <a:srgbClr val="000000"/>
                </a:solidFill>
                <a:latin typeface="Canva Sans Bold"/>
                <a:ea typeface="Canva Sans Bold"/>
                <a:cs typeface="Canva Sans Bold"/>
                <a:sym typeface="Canva Sans Bold"/>
              </a:rPr>
              <a:t>Data Flow(Level 0)</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rgbClr val="CDFFD8">
                <a:alpha val="100000"/>
              </a:srgbClr>
            </a:gs>
            <a:gs pos="100000">
              <a:srgbClr val="94B9FF">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5324532" y="2179046"/>
            <a:ext cx="7638936" cy="7183768"/>
          </a:xfrm>
          <a:custGeom>
            <a:avLst/>
            <a:gdLst/>
            <a:ahLst/>
            <a:cxnLst/>
            <a:rect l="l" t="t" r="r" b="b"/>
            <a:pathLst>
              <a:path w="7638936" h="7183768">
                <a:moveTo>
                  <a:pt x="0" y="0"/>
                </a:moveTo>
                <a:lnTo>
                  <a:pt x="7638936" y="0"/>
                </a:lnTo>
                <a:lnTo>
                  <a:pt x="7638936" y="7183768"/>
                </a:lnTo>
                <a:lnTo>
                  <a:pt x="0" y="7183768"/>
                </a:lnTo>
                <a:lnTo>
                  <a:pt x="0" y="0"/>
                </a:lnTo>
                <a:close/>
              </a:path>
            </a:pathLst>
          </a:custGeom>
          <a:blipFill>
            <a:blip r:embed="rId2"/>
            <a:stretch>
              <a:fillRect t="-40274" r="-100000"/>
            </a:stretch>
          </a:blipFill>
        </p:spPr>
      </p:sp>
      <p:sp>
        <p:nvSpPr>
          <p:cNvPr id="3" name="TextBox 3"/>
          <p:cNvSpPr txBox="1"/>
          <p:nvPr/>
        </p:nvSpPr>
        <p:spPr>
          <a:xfrm>
            <a:off x="6076077" y="544513"/>
            <a:ext cx="6192123" cy="863600"/>
          </a:xfrm>
          <a:prstGeom prst="rect">
            <a:avLst/>
          </a:prstGeom>
        </p:spPr>
        <p:txBody>
          <a:bodyPr wrap="square" lIns="0" tIns="0" rIns="0" bIns="0" rtlCol="0" anchor="t">
            <a:spAutoFit/>
          </a:bodyPr>
          <a:lstStyle/>
          <a:p>
            <a:pPr algn="ctr">
              <a:lnSpc>
                <a:spcPts val="7000"/>
              </a:lnSpc>
              <a:spcBef>
                <a:spcPct val="0"/>
              </a:spcBef>
            </a:pPr>
            <a:r>
              <a:rPr lang="en-US" sz="5000" b="1" dirty="0">
                <a:solidFill>
                  <a:srgbClr val="000000"/>
                </a:solidFill>
                <a:latin typeface="Canva Sans Bold"/>
                <a:ea typeface="Canva Sans Bold"/>
                <a:cs typeface="Canva Sans Bold"/>
                <a:sym typeface="Canva Sans Bold"/>
              </a:rPr>
              <a:t>Data Flow(Level 1)</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rgbClr val="CDFFD8">
                <a:alpha val="100000"/>
              </a:srgbClr>
            </a:gs>
            <a:gs pos="100000">
              <a:srgbClr val="94B9FF">
                <a:alpha val="100000"/>
              </a:srgbClr>
            </a:gs>
          </a:gsLst>
          <a:lin ang="0"/>
        </a:gradFill>
        <a:effectLst/>
      </p:bgPr>
    </p:bg>
    <p:spTree>
      <p:nvGrpSpPr>
        <p:cNvPr id="1" name=""/>
        <p:cNvGrpSpPr/>
        <p:nvPr/>
      </p:nvGrpSpPr>
      <p:grpSpPr>
        <a:xfrm>
          <a:off x="0" y="0"/>
          <a:ext cx="0" cy="0"/>
          <a:chOff x="0" y="0"/>
          <a:chExt cx="0" cy="0"/>
        </a:xfrm>
      </p:grpSpPr>
      <p:sp>
        <p:nvSpPr>
          <p:cNvPr id="2" name="TextBox 2"/>
          <p:cNvSpPr txBox="1"/>
          <p:nvPr/>
        </p:nvSpPr>
        <p:spPr>
          <a:xfrm>
            <a:off x="6066393" y="544513"/>
            <a:ext cx="6125607" cy="863600"/>
          </a:xfrm>
          <a:prstGeom prst="rect">
            <a:avLst/>
          </a:prstGeom>
        </p:spPr>
        <p:txBody>
          <a:bodyPr wrap="square" lIns="0" tIns="0" rIns="0" bIns="0" rtlCol="0" anchor="t">
            <a:spAutoFit/>
          </a:bodyPr>
          <a:lstStyle/>
          <a:p>
            <a:pPr algn="ctr">
              <a:lnSpc>
                <a:spcPts val="7000"/>
              </a:lnSpc>
              <a:spcBef>
                <a:spcPct val="0"/>
              </a:spcBef>
            </a:pPr>
            <a:r>
              <a:rPr lang="en-US" sz="5000" b="1" dirty="0">
                <a:solidFill>
                  <a:srgbClr val="000000"/>
                </a:solidFill>
                <a:latin typeface="Canva Sans Bold"/>
                <a:ea typeface="Canva Sans Bold"/>
                <a:cs typeface="Canva Sans Bold"/>
                <a:sym typeface="Canva Sans Bold"/>
              </a:rPr>
              <a:t>Data Flow(Level 2)</a:t>
            </a:r>
          </a:p>
        </p:txBody>
      </p:sp>
      <p:sp>
        <p:nvSpPr>
          <p:cNvPr id="3" name="Freeform 3"/>
          <p:cNvSpPr/>
          <p:nvPr/>
        </p:nvSpPr>
        <p:spPr>
          <a:xfrm>
            <a:off x="5373400" y="2140552"/>
            <a:ext cx="7280531" cy="7530093"/>
          </a:xfrm>
          <a:custGeom>
            <a:avLst/>
            <a:gdLst/>
            <a:ahLst/>
            <a:cxnLst/>
            <a:rect l="l" t="t" r="r" b="b"/>
            <a:pathLst>
              <a:path w="7280531" h="7530093">
                <a:moveTo>
                  <a:pt x="0" y="0"/>
                </a:moveTo>
                <a:lnTo>
                  <a:pt x="7280531" y="0"/>
                </a:lnTo>
                <a:lnTo>
                  <a:pt x="7280531" y="7530093"/>
                </a:lnTo>
                <a:lnTo>
                  <a:pt x="0" y="7530093"/>
                </a:lnTo>
                <a:lnTo>
                  <a:pt x="0" y="0"/>
                </a:lnTo>
                <a:close/>
              </a:path>
            </a:pathLst>
          </a:custGeom>
          <a:blipFill>
            <a:blip r:embed="rId2"/>
            <a:stretch>
              <a:fillRect t="-24955" r="-233161"/>
            </a:stretch>
          </a:blipFill>
        </p:spPr>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rgbClr val="CDFFD8">
                <a:alpha val="100000"/>
              </a:srgbClr>
            </a:gs>
            <a:gs pos="100000">
              <a:srgbClr val="94B9FF">
                <a:alpha val="100000"/>
              </a:srgbClr>
            </a:gs>
          </a:gsLst>
          <a:lin ang="0"/>
        </a:gradFill>
        <a:effectLst/>
      </p:bgPr>
    </p:bg>
    <p:spTree>
      <p:nvGrpSpPr>
        <p:cNvPr id="1" name=""/>
        <p:cNvGrpSpPr/>
        <p:nvPr/>
      </p:nvGrpSpPr>
      <p:grpSpPr>
        <a:xfrm>
          <a:off x="0" y="0"/>
          <a:ext cx="0" cy="0"/>
          <a:chOff x="0" y="0"/>
          <a:chExt cx="0" cy="0"/>
        </a:xfrm>
      </p:grpSpPr>
      <p:sp>
        <p:nvSpPr>
          <p:cNvPr id="2" name="TextBox 2"/>
          <p:cNvSpPr txBox="1"/>
          <p:nvPr/>
        </p:nvSpPr>
        <p:spPr>
          <a:xfrm>
            <a:off x="4724400" y="226378"/>
            <a:ext cx="8939451" cy="863600"/>
          </a:xfrm>
          <a:prstGeom prst="rect">
            <a:avLst/>
          </a:prstGeom>
        </p:spPr>
        <p:txBody>
          <a:bodyPr wrap="square" lIns="0" tIns="0" rIns="0" bIns="0" rtlCol="0" anchor="t">
            <a:spAutoFit/>
          </a:bodyPr>
          <a:lstStyle/>
          <a:p>
            <a:pPr algn="ctr">
              <a:lnSpc>
                <a:spcPts val="7000"/>
              </a:lnSpc>
            </a:pPr>
            <a:r>
              <a:rPr lang="en-US" sz="5000" b="1" dirty="0">
                <a:solidFill>
                  <a:srgbClr val="000000"/>
                </a:solidFill>
                <a:latin typeface="Canva Sans Bold"/>
                <a:ea typeface="Canva Sans Bold"/>
                <a:cs typeface="Canva Sans Bold"/>
                <a:sym typeface="Canva Sans Bold"/>
              </a:rPr>
              <a:t>Hardware Requirements</a:t>
            </a:r>
          </a:p>
        </p:txBody>
      </p:sp>
      <p:sp>
        <p:nvSpPr>
          <p:cNvPr id="3" name="TextBox 3"/>
          <p:cNvSpPr txBox="1"/>
          <p:nvPr/>
        </p:nvSpPr>
        <p:spPr>
          <a:xfrm>
            <a:off x="866233" y="2592262"/>
            <a:ext cx="8277767" cy="5619432"/>
          </a:xfrm>
          <a:prstGeom prst="rect">
            <a:avLst/>
          </a:prstGeom>
        </p:spPr>
        <p:txBody>
          <a:bodyPr lIns="0" tIns="0" rIns="0" bIns="0" rtlCol="0" anchor="t">
            <a:spAutoFit/>
          </a:bodyPr>
          <a:lstStyle/>
          <a:p>
            <a:pPr marL="690881" lvl="1" indent="-345440" algn="l">
              <a:lnSpc>
                <a:spcPts val="4480"/>
              </a:lnSpc>
              <a:buFont typeface="Arial"/>
              <a:buChar char="•"/>
            </a:pPr>
            <a:r>
              <a:rPr lang="en-US" sz="3200">
                <a:solidFill>
                  <a:srgbClr val="000000"/>
                </a:solidFill>
                <a:latin typeface="Canva Sans"/>
                <a:ea typeface="Canva Sans"/>
                <a:cs typeface="Canva Sans"/>
                <a:sym typeface="Canva Sans"/>
              </a:rPr>
              <a:t>Processor: A modern multi-core CPU (e.g.,Intel i5/i7 or AMD Ryzen 5/7)</a:t>
            </a:r>
          </a:p>
          <a:p>
            <a:pPr marL="690881" lvl="1" indent="-345440" algn="l">
              <a:lnSpc>
                <a:spcPts val="4480"/>
              </a:lnSpc>
              <a:buFont typeface="Arial"/>
              <a:buChar char="•"/>
            </a:pPr>
            <a:r>
              <a:rPr lang="en-US" sz="3200">
                <a:solidFill>
                  <a:srgbClr val="000000"/>
                </a:solidFill>
                <a:latin typeface="Canva Sans"/>
                <a:ea typeface="Canva Sans"/>
                <a:cs typeface="Canva Sans"/>
                <a:sym typeface="Canva Sans"/>
              </a:rPr>
              <a:t>Memory: At least 8 GB of RAM</a:t>
            </a:r>
          </a:p>
          <a:p>
            <a:pPr marL="690881" lvl="1" indent="-345440" algn="l">
              <a:lnSpc>
                <a:spcPts val="4480"/>
              </a:lnSpc>
              <a:buFont typeface="Arial"/>
              <a:buChar char="•"/>
            </a:pPr>
            <a:r>
              <a:rPr lang="en-US" sz="3200">
                <a:solidFill>
                  <a:srgbClr val="000000"/>
                </a:solidFill>
                <a:latin typeface="Canva Sans"/>
                <a:ea typeface="Canva Sans"/>
                <a:cs typeface="Canva Sans"/>
                <a:sym typeface="Canva Sans"/>
              </a:rPr>
              <a:t>Storage: A minimum of 256 GB SSD to store datasets, code, and model artifacts.</a:t>
            </a:r>
          </a:p>
          <a:p>
            <a:pPr marL="690881" lvl="1" indent="-345440" algn="l">
              <a:lnSpc>
                <a:spcPts val="4480"/>
              </a:lnSpc>
              <a:buFont typeface="Arial"/>
              <a:buChar char="•"/>
            </a:pPr>
            <a:r>
              <a:rPr lang="en-US" sz="3200">
                <a:solidFill>
                  <a:srgbClr val="000000"/>
                </a:solidFill>
                <a:latin typeface="Canva Sans"/>
                <a:ea typeface="Canva Sans"/>
                <a:cs typeface="Canva Sans"/>
                <a:sym typeface="Canva Sans"/>
              </a:rPr>
              <a:t>GPU: Not required for simple models like logistic regression.</a:t>
            </a:r>
          </a:p>
          <a:p>
            <a:pPr marL="690881" lvl="1" indent="-345440" algn="l">
              <a:lnSpc>
                <a:spcPts val="4480"/>
              </a:lnSpc>
              <a:buFont typeface="Arial"/>
              <a:buChar char="•"/>
            </a:pPr>
            <a:r>
              <a:rPr lang="en-US" sz="3200">
                <a:solidFill>
                  <a:srgbClr val="000000"/>
                </a:solidFill>
                <a:latin typeface="Canva Sans"/>
                <a:ea typeface="Canva Sans"/>
                <a:cs typeface="Canva Sans"/>
                <a:sym typeface="Canva Sans"/>
              </a:rPr>
              <a:t>Networking: Reliable internet connection.</a:t>
            </a:r>
          </a:p>
        </p:txBody>
      </p:sp>
      <p:sp>
        <p:nvSpPr>
          <p:cNvPr id="4" name="TextBox 4"/>
          <p:cNvSpPr txBox="1"/>
          <p:nvPr/>
        </p:nvSpPr>
        <p:spPr>
          <a:xfrm>
            <a:off x="3111229" y="1806781"/>
            <a:ext cx="5042171" cy="596900"/>
          </a:xfrm>
          <a:prstGeom prst="rect">
            <a:avLst/>
          </a:prstGeom>
        </p:spPr>
        <p:txBody>
          <a:bodyPr wrap="square" lIns="0" tIns="0" rIns="0" bIns="0" rtlCol="0" anchor="t">
            <a:spAutoFit/>
          </a:bodyPr>
          <a:lstStyle/>
          <a:p>
            <a:pPr marL="0" lvl="0" indent="0">
              <a:lnSpc>
                <a:spcPts val="4900"/>
              </a:lnSpc>
              <a:spcBef>
                <a:spcPct val="0"/>
              </a:spcBef>
            </a:pPr>
            <a:r>
              <a:rPr lang="en-US" sz="3500" b="1" dirty="0">
                <a:solidFill>
                  <a:srgbClr val="000000"/>
                </a:solidFill>
                <a:latin typeface="Canva Sans Bold"/>
                <a:ea typeface="Canva Sans Bold"/>
                <a:cs typeface="Canva Sans Bold"/>
                <a:sym typeface="Canva Sans Bold"/>
              </a:rPr>
              <a:t>For</a:t>
            </a:r>
            <a:r>
              <a:rPr lang="en-US" sz="3500" b="1" u="none" strike="noStrike" dirty="0">
                <a:solidFill>
                  <a:srgbClr val="000000"/>
                </a:solidFill>
                <a:latin typeface="Canva Sans Bold"/>
                <a:ea typeface="Canva Sans Bold"/>
                <a:cs typeface="Canva Sans Bold"/>
                <a:sym typeface="Canva Sans Bold"/>
              </a:rPr>
              <a:t> Development</a:t>
            </a:r>
          </a:p>
        </p:txBody>
      </p:sp>
      <p:sp>
        <p:nvSpPr>
          <p:cNvPr id="5" name="TextBox 5"/>
          <p:cNvSpPr txBox="1"/>
          <p:nvPr/>
        </p:nvSpPr>
        <p:spPr>
          <a:xfrm>
            <a:off x="11402854" y="1806781"/>
            <a:ext cx="4599146" cy="596900"/>
          </a:xfrm>
          <a:prstGeom prst="rect">
            <a:avLst/>
          </a:prstGeom>
        </p:spPr>
        <p:txBody>
          <a:bodyPr wrap="square" lIns="0" tIns="0" rIns="0" bIns="0" rtlCol="0" anchor="t">
            <a:spAutoFit/>
          </a:bodyPr>
          <a:lstStyle/>
          <a:p>
            <a:pPr marL="0" lvl="0" indent="0">
              <a:lnSpc>
                <a:spcPts val="4900"/>
              </a:lnSpc>
              <a:spcBef>
                <a:spcPct val="0"/>
              </a:spcBef>
              <a:tabLst>
                <a:tab pos="84138" algn="l"/>
              </a:tabLst>
            </a:pPr>
            <a:r>
              <a:rPr lang="en-US" sz="3500" b="1" dirty="0">
                <a:solidFill>
                  <a:srgbClr val="000000"/>
                </a:solidFill>
                <a:latin typeface="Canva Sans Bold"/>
                <a:ea typeface="Canva Sans Bold"/>
                <a:cs typeface="Canva Sans Bold"/>
                <a:sym typeface="Canva Sans Bold"/>
              </a:rPr>
              <a:t>For</a:t>
            </a:r>
            <a:r>
              <a:rPr lang="en-US" sz="3500" b="1" u="none" strike="noStrike" dirty="0">
                <a:solidFill>
                  <a:srgbClr val="000000"/>
                </a:solidFill>
                <a:latin typeface="Canva Sans Bold"/>
                <a:ea typeface="Canva Sans Bold"/>
                <a:cs typeface="Canva Sans Bold"/>
                <a:sym typeface="Canva Sans Bold"/>
              </a:rPr>
              <a:t> End Users</a:t>
            </a:r>
          </a:p>
        </p:txBody>
      </p:sp>
      <p:sp>
        <p:nvSpPr>
          <p:cNvPr id="6" name="TextBox 6"/>
          <p:cNvSpPr txBox="1"/>
          <p:nvPr/>
        </p:nvSpPr>
        <p:spPr>
          <a:xfrm>
            <a:off x="9144000" y="2592262"/>
            <a:ext cx="8277767" cy="6743382"/>
          </a:xfrm>
          <a:prstGeom prst="rect">
            <a:avLst/>
          </a:prstGeom>
        </p:spPr>
        <p:txBody>
          <a:bodyPr lIns="0" tIns="0" rIns="0" bIns="0" rtlCol="0" anchor="t">
            <a:spAutoFit/>
          </a:bodyPr>
          <a:lstStyle/>
          <a:p>
            <a:pPr marL="690881" lvl="1" indent="-345440" algn="l">
              <a:lnSpc>
                <a:spcPts val="4480"/>
              </a:lnSpc>
              <a:buFont typeface="Arial"/>
              <a:buChar char="•"/>
            </a:pPr>
            <a:r>
              <a:rPr lang="en-US" sz="3200">
                <a:solidFill>
                  <a:srgbClr val="000000"/>
                </a:solidFill>
                <a:latin typeface="Canva Sans"/>
                <a:ea typeface="Canva Sans"/>
                <a:cs typeface="Canva Sans"/>
                <a:sym typeface="Canva Sans"/>
              </a:rPr>
              <a:t>Processor: Any modern processor capable of running a web browser efficiently.</a:t>
            </a:r>
          </a:p>
          <a:p>
            <a:pPr marL="690881" lvl="1" indent="-345440" algn="l">
              <a:lnSpc>
                <a:spcPts val="4480"/>
              </a:lnSpc>
              <a:buFont typeface="Arial"/>
              <a:buChar char="•"/>
            </a:pPr>
            <a:r>
              <a:rPr lang="en-US" sz="3200">
                <a:solidFill>
                  <a:srgbClr val="000000"/>
                </a:solidFill>
                <a:latin typeface="Canva Sans"/>
                <a:ea typeface="Canva Sans"/>
                <a:cs typeface="Canva Sans"/>
                <a:sym typeface="Canva Sans"/>
              </a:rPr>
              <a:t>Memory: At least 4 GB of RAM.</a:t>
            </a:r>
          </a:p>
          <a:p>
            <a:pPr marL="690881" lvl="1" indent="-345440" algn="l">
              <a:lnSpc>
                <a:spcPts val="4480"/>
              </a:lnSpc>
              <a:buFont typeface="Arial"/>
              <a:buChar char="•"/>
            </a:pPr>
            <a:r>
              <a:rPr lang="en-US" sz="3200">
                <a:solidFill>
                  <a:srgbClr val="000000"/>
                </a:solidFill>
                <a:latin typeface="Canva Sans"/>
                <a:ea typeface="Canva Sans"/>
                <a:cs typeface="Canva Sans"/>
                <a:sym typeface="Canva Sans"/>
              </a:rPr>
              <a:t>Storage: Sufficient disk space to install and run the web application.</a:t>
            </a:r>
          </a:p>
          <a:p>
            <a:pPr marL="690881" lvl="1" indent="-345440" algn="l">
              <a:lnSpc>
                <a:spcPts val="4480"/>
              </a:lnSpc>
              <a:buFont typeface="Arial"/>
              <a:buChar char="•"/>
            </a:pPr>
            <a:r>
              <a:rPr lang="en-US" sz="3200">
                <a:solidFill>
                  <a:srgbClr val="000000"/>
                </a:solidFill>
                <a:latin typeface="Canva Sans"/>
                <a:ea typeface="Canva Sans"/>
                <a:cs typeface="Canva Sans"/>
                <a:sym typeface="Canva Sans"/>
              </a:rPr>
              <a:t>Display: A monitor or device with a resolution of 1024x768 or higher for clear UI display.</a:t>
            </a:r>
          </a:p>
          <a:p>
            <a:pPr marL="690881" lvl="1" indent="-345440" algn="l">
              <a:lnSpc>
                <a:spcPts val="4480"/>
              </a:lnSpc>
              <a:buFont typeface="Arial"/>
              <a:buChar char="•"/>
            </a:pPr>
            <a:r>
              <a:rPr lang="en-US" sz="3200">
                <a:solidFill>
                  <a:srgbClr val="000000"/>
                </a:solidFill>
                <a:latin typeface="Canva Sans"/>
                <a:ea typeface="Canva Sans"/>
                <a:cs typeface="Canva Sans"/>
                <a:sym typeface="Canva Sans"/>
              </a:rPr>
              <a:t>Networking: Stable internet connection for accessing the web app and real-time predictions.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rgbClr val="CDFFD8">
                <a:alpha val="100000"/>
              </a:srgbClr>
            </a:gs>
            <a:gs pos="100000">
              <a:srgbClr val="94B9FF">
                <a:alpha val="100000"/>
              </a:srgbClr>
            </a:gs>
          </a:gsLst>
          <a:lin ang="0"/>
        </a:gradFill>
        <a:effectLst/>
      </p:bgPr>
    </p:bg>
    <p:spTree>
      <p:nvGrpSpPr>
        <p:cNvPr id="1" name=""/>
        <p:cNvGrpSpPr/>
        <p:nvPr/>
      </p:nvGrpSpPr>
      <p:grpSpPr>
        <a:xfrm>
          <a:off x="0" y="0"/>
          <a:ext cx="0" cy="0"/>
          <a:chOff x="0" y="0"/>
          <a:chExt cx="0" cy="0"/>
        </a:xfrm>
      </p:grpSpPr>
      <p:sp>
        <p:nvSpPr>
          <p:cNvPr id="2" name="TextBox 2"/>
          <p:cNvSpPr txBox="1"/>
          <p:nvPr/>
        </p:nvSpPr>
        <p:spPr>
          <a:xfrm>
            <a:off x="5181600" y="226378"/>
            <a:ext cx="7914402" cy="863600"/>
          </a:xfrm>
          <a:prstGeom prst="rect">
            <a:avLst/>
          </a:prstGeom>
        </p:spPr>
        <p:txBody>
          <a:bodyPr wrap="square" lIns="0" tIns="0" rIns="0" bIns="0" rtlCol="0" anchor="t">
            <a:spAutoFit/>
          </a:bodyPr>
          <a:lstStyle/>
          <a:p>
            <a:pPr algn="ctr">
              <a:lnSpc>
                <a:spcPts val="7000"/>
              </a:lnSpc>
            </a:pPr>
            <a:r>
              <a:rPr lang="en-US" sz="5000" b="1" dirty="0">
                <a:solidFill>
                  <a:srgbClr val="000000"/>
                </a:solidFill>
                <a:latin typeface="Canva Sans Bold"/>
                <a:ea typeface="Canva Sans Bold"/>
                <a:cs typeface="Canva Sans Bold"/>
                <a:sym typeface="Canva Sans Bold"/>
              </a:rPr>
              <a:t>Software Requirements</a:t>
            </a:r>
          </a:p>
        </p:txBody>
      </p:sp>
      <p:sp>
        <p:nvSpPr>
          <p:cNvPr id="3" name="TextBox 3"/>
          <p:cNvSpPr txBox="1"/>
          <p:nvPr/>
        </p:nvSpPr>
        <p:spPr>
          <a:xfrm>
            <a:off x="1028700" y="1931676"/>
            <a:ext cx="9167320" cy="7415530"/>
          </a:xfrm>
          <a:prstGeom prst="rect">
            <a:avLst/>
          </a:prstGeom>
        </p:spPr>
        <p:txBody>
          <a:bodyPr lIns="0" tIns="0" rIns="0" bIns="0" rtlCol="0" anchor="t">
            <a:spAutoFit/>
          </a:bodyPr>
          <a:lstStyle/>
          <a:p>
            <a:pPr marL="604521" lvl="1" indent="-302261" algn="l">
              <a:lnSpc>
                <a:spcPts val="3920"/>
              </a:lnSpc>
              <a:buFont typeface="Arial"/>
              <a:buChar char="•"/>
            </a:pPr>
            <a:r>
              <a:rPr lang="en-US" sz="2800">
                <a:solidFill>
                  <a:srgbClr val="000000"/>
                </a:solidFill>
                <a:latin typeface="Canva Sans"/>
                <a:ea typeface="Canva Sans"/>
                <a:cs typeface="Canva Sans"/>
                <a:sym typeface="Canva Sans"/>
              </a:rPr>
              <a:t>Operating System: Windows, macOS, or Linux.</a:t>
            </a:r>
          </a:p>
          <a:p>
            <a:pPr marL="604521" lvl="1" indent="-302261" algn="l">
              <a:lnSpc>
                <a:spcPts val="3920"/>
              </a:lnSpc>
              <a:buFont typeface="Arial"/>
              <a:buChar char="•"/>
            </a:pPr>
            <a:r>
              <a:rPr lang="en-US" sz="2800">
                <a:solidFill>
                  <a:srgbClr val="000000"/>
                </a:solidFill>
                <a:latin typeface="Canva Sans"/>
                <a:ea typeface="Canva Sans"/>
                <a:cs typeface="Canva Sans"/>
                <a:sym typeface="Canva Sans"/>
              </a:rPr>
              <a:t>Programming Language: Python </a:t>
            </a:r>
          </a:p>
          <a:p>
            <a:pPr marL="604521" lvl="1" indent="-302261" algn="l">
              <a:lnSpc>
                <a:spcPts val="3920"/>
              </a:lnSpc>
              <a:buFont typeface="Arial"/>
              <a:buChar char="•"/>
            </a:pPr>
            <a:r>
              <a:rPr lang="en-US" sz="2800">
                <a:solidFill>
                  <a:srgbClr val="000000"/>
                </a:solidFill>
                <a:latin typeface="Canva Sans"/>
                <a:ea typeface="Canva Sans"/>
                <a:cs typeface="Canva Sans"/>
                <a:sym typeface="Canva Sans"/>
              </a:rPr>
              <a:t>IDE/Code Editor: VS Code, PyCharm etc.</a:t>
            </a:r>
          </a:p>
          <a:p>
            <a:pPr marL="604521" lvl="1" indent="-302261" algn="l">
              <a:lnSpc>
                <a:spcPts val="3920"/>
              </a:lnSpc>
              <a:buFont typeface="Arial"/>
              <a:buChar char="•"/>
            </a:pPr>
            <a:r>
              <a:rPr lang="en-US" sz="2800">
                <a:solidFill>
                  <a:srgbClr val="000000"/>
                </a:solidFill>
                <a:latin typeface="Canva Sans"/>
                <a:ea typeface="Canva Sans"/>
                <a:cs typeface="Canva Sans"/>
                <a:sym typeface="Canva Sans"/>
              </a:rPr>
              <a:t>Libraries and Frameworks:</a:t>
            </a:r>
          </a:p>
          <a:p>
            <a:pPr marL="1209042" lvl="2" indent="-403014" algn="l">
              <a:lnSpc>
                <a:spcPts val="3920"/>
              </a:lnSpc>
              <a:buFont typeface="Arial"/>
              <a:buChar char="⚬"/>
            </a:pPr>
            <a:r>
              <a:rPr lang="en-US" sz="2800">
                <a:solidFill>
                  <a:srgbClr val="000000"/>
                </a:solidFill>
                <a:latin typeface="Canva Sans"/>
                <a:ea typeface="Canva Sans"/>
                <a:cs typeface="Canva Sans"/>
                <a:sym typeface="Canva Sans"/>
              </a:rPr>
              <a:t>Flask for backend development.</a:t>
            </a:r>
          </a:p>
          <a:p>
            <a:pPr marL="1209042" lvl="2" indent="-403014" algn="l">
              <a:lnSpc>
                <a:spcPts val="3920"/>
              </a:lnSpc>
              <a:buFont typeface="Arial"/>
              <a:buChar char="⚬"/>
            </a:pPr>
            <a:r>
              <a:rPr lang="en-US" sz="2800">
                <a:solidFill>
                  <a:srgbClr val="000000"/>
                </a:solidFill>
                <a:latin typeface="Canva Sans"/>
                <a:ea typeface="Canva Sans"/>
                <a:cs typeface="Canva Sans"/>
                <a:sym typeface="Canva Sans"/>
              </a:rPr>
              <a:t>scikit-learn for model training and prediction.</a:t>
            </a:r>
          </a:p>
          <a:p>
            <a:pPr marL="1209042" lvl="2" indent="-403014" algn="l">
              <a:lnSpc>
                <a:spcPts val="3920"/>
              </a:lnSpc>
              <a:buFont typeface="Arial"/>
              <a:buChar char="⚬"/>
            </a:pPr>
            <a:r>
              <a:rPr lang="en-US" sz="2800">
                <a:solidFill>
                  <a:srgbClr val="000000"/>
                </a:solidFill>
                <a:latin typeface="Canva Sans"/>
                <a:ea typeface="Canva Sans"/>
                <a:cs typeface="Canva Sans"/>
                <a:sym typeface="Canva Sans"/>
              </a:rPr>
              <a:t>Pandas for data manipulation.</a:t>
            </a:r>
          </a:p>
          <a:p>
            <a:pPr marL="1209042" lvl="2" indent="-403014" algn="l">
              <a:lnSpc>
                <a:spcPts val="3920"/>
              </a:lnSpc>
              <a:buFont typeface="Arial"/>
              <a:buChar char="⚬"/>
            </a:pPr>
            <a:r>
              <a:rPr lang="en-US" sz="2800">
                <a:solidFill>
                  <a:srgbClr val="000000"/>
                </a:solidFill>
                <a:latin typeface="Canva Sans"/>
                <a:ea typeface="Canva Sans"/>
                <a:cs typeface="Canva Sans"/>
                <a:sym typeface="Canva Sans"/>
              </a:rPr>
              <a:t>PyPDF2 and python-docx for document parsing.</a:t>
            </a:r>
          </a:p>
          <a:p>
            <a:pPr marL="1209042" lvl="2" indent="-403014" algn="l">
              <a:lnSpc>
                <a:spcPts val="3920"/>
              </a:lnSpc>
              <a:buFont typeface="Arial"/>
              <a:buChar char="⚬"/>
            </a:pPr>
            <a:r>
              <a:rPr lang="en-US" sz="2800">
                <a:solidFill>
                  <a:srgbClr val="000000"/>
                </a:solidFill>
                <a:latin typeface="Canva Sans"/>
                <a:ea typeface="Canva Sans"/>
                <a:cs typeface="Canva Sans"/>
                <a:sym typeface="Canva Sans"/>
              </a:rPr>
              <a:t>Additional libraries: NumPy, SimpleImputer (from scikit-learn), etc.</a:t>
            </a:r>
          </a:p>
          <a:p>
            <a:pPr marL="604521" lvl="1" indent="-302261" algn="l">
              <a:lnSpc>
                <a:spcPts val="3920"/>
              </a:lnSpc>
              <a:buFont typeface="Arial"/>
              <a:buChar char="•"/>
            </a:pPr>
            <a:r>
              <a:rPr lang="en-US" sz="2800">
                <a:solidFill>
                  <a:srgbClr val="000000"/>
                </a:solidFill>
                <a:latin typeface="Canva Sans"/>
                <a:ea typeface="Canva Sans"/>
                <a:cs typeface="Canva Sans"/>
                <a:sym typeface="Canva Sans"/>
              </a:rPr>
              <a:t>Database: Cloud MongoDB service.</a:t>
            </a:r>
          </a:p>
          <a:p>
            <a:pPr marL="604521" lvl="1" indent="-302261" algn="l">
              <a:lnSpc>
                <a:spcPts val="3920"/>
              </a:lnSpc>
              <a:buFont typeface="Arial"/>
              <a:buChar char="•"/>
            </a:pPr>
            <a:r>
              <a:rPr lang="en-US" sz="2800">
                <a:solidFill>
                  <a:srgbClr val="000000"/>
                </a:solidFill>
                <a:latin typeface="Canva Sans"/>
                <a:ea typeface="Canva Sans"/>
                <a:cs typeface="Canva Sans"/>
                <a:sym typeface="Canva Sans"/>
              </a:rPr>
              <a:t>Version Control: Git for code management.</a:t>
            </a:r>
          </a:p>
          <a:p>
            <a:pPr marL="604521" lvl="1" indent="-302261" algn="l">
              <a:lnSpc>
                <a:spcPts val="3920"/>
              </a:lnSpc>
              <a:buFont typeface="Arial"/>
              <a:buChar char="•"/>
            </a:pPr>
            <a:r>
              <a:rPr lang="en-US" sz="2800">
                <a:solidFill>
                  <a:srgbClr val="000000"/>
                </a:solidFill>
                <a:latin typeface="Canva Sans"/>
                <a:ea typeface="Canva Sans"/>
                <a:cs typeface="Canva Sans"/>
                <a:sym typeface="Canva Sans"/>
              </a:rPr>
              <a:t>Web Technologies: HTML, CSS, and JavaScript for frontend development.</a:t>
            </a:r>
          </a:p>
        </p:txBody>
      </p:sp>
      <p:sp>
        <p:nvSpPr>
          <p:cNvPr id="4" name="TextBox 4"/>
          <p:cNvSpPr txBox="1"/>
          <p:nvPr/>
        </p:nvSpPr>
        <p:spPr>
          <a:xfrm>
            <a:off x="3059782" y="1286081"/>
            <a:ext cx="3722018" cy="497840"/>
          </a:xfrm>
          <a:prstGeom prst="rect">
            <a:avLst/>
          </a:prstGeom>
        </p:spPr>
        <p:txBody>
          <a:bodyPr wrap="square" lIns="0" tIns="0" rIns="0" bIns="0" rtlCol="0" anchor="t">
            <a:spAutoFit/>
          </a:bodyPr>
          <a:lstStyle/>
          <a:p>
            <a:pPr marL="0" lvl="0" indent="0">
              <a:lnSpc>
                <a:spcPts val="4060"/>
              </a:lnSpc>
              <a:spcBef>
                <a:spcPct val="0"/>
              </a:spcBef>
            </a:pPr>
            <a:r>
              <a:rPr lang="en-US" sz="2900" b="1" dirty="0">
                <a:solidFill>
                  <a:srgbClr val="000000"/>
                </a:solidFill>
                <a:latin typeface="Canva Sans Bold"/>
                <a:ea typeface="Canva Sans Bold"/>
                <a:cs typeface="Canva Sans Bold"/>
                <a:sym typeface="Canva Sans Bold"/>
              </a:rPr>
              <a:t>For</a:t>
            </a:r>
            <a:r>
              <a:rPr lang="en-US" sz="2900" b="1" u="none" strike="noStrike" dirty="0">
                <a:solidFill>
                  <a:srgbClr val="000000"/>
                </a:solidFill>
                <a:latin typeface="Canva Sans Bold"/>
                <a:ea typeface="Canva Sans Bold"/>
                <a:cs typeface="Canva Sans Bold"/>
                <a:sym typeface="Canva Sans Bold"/>
              </a:rPr>
              <a:t> Developers</a:t>
            </a:r>
          </a:p>
        </p:txBody>
      </p:sp>
      <p:sp>
        <p:nvSpPr>
          <p:cNvPr id="5" name="TextBox 5"/>
          <p:cNvSpPr txBox="1"/>
          <p:nvPr/>
        </p:nvSpPr>
        <p:spPr>
          <a:xfrm>
            <a:off x="12040744" y="1286081"/>
            <a:ext cx="2665856" cy="497840"/>
          </a:xfrm>
          <a:prstGeom prst="rect">
            <a:avLst/>
          </a:prstGeom>
        </p:spPr>
        <p:txBody>
          <a:bodyPr wrap="square" lIns="0" tIns="0" rIns="0" bIns="0" rtlCol="0" anchor="t">
            <a:spAutoFit/>
          </a:bodyPr>
          <a:lstStyle/>
          <a:p>
            <a:pPr marL="0" lvl="0" indent="0">
              <a:lnSpc>
                <a:spcPts val="4060"/>
              </a:lnSpc>
              <a:spcBef>
                <a:spcPct val="0"/>
              </a:spcBef>
            </a:pPr>
            <a:r>
              <a:rPr lang="en-US" sz="2900" b="1" dirty="0">
                <a:solidFill>
                  <a:srgbClr val="000000"/>
                </a:solidFill>
                <a:latin typeface="Canva Sans Bold"/>
                <a:ea typeface="Canva Sans Bold"/>
                <a:cs typeface="Canva Sans Bold"/>
                <a:sym typeface="Canva Sans Bold"/>
              </a:rPr>
              <a:t>For</a:t>
            </a:r>
            <a:r>
              <a:rPr lang="en-US" sz="2900" b="1" u="none" strike="noStrike" dirty="0">
                <a:solidFill>
                  <a:srgbClr val="000000"/>
                </a:solidFill>
                <a:latin typeface="Canva Sans Bold"/>
                <a:ea typeface="Canva Sans Bold"/>
                <a:cs typeface="Canva Sans Bold"/>
                <a:sym typeface="Canva Sans Bold"/>
              </a:rPr>
              <a:t> End Users</a:t>
            </a:r>
          </a:p>
        </p:txBody>
      </p:sp>
      <p:sp>
        <p:nvSpPr>
          <p:cNvPr id="6" name="TextBox 6"/>
          <p:cNvSpPr txBox="1"/>
          <p:nvPr/>
        </p:nvSpPr>
        <p:spPr>
          <a:xfrm>
            <a:off x="9852970" y="1931676"/>
            <a:ext cx="7406330" cy="3593465"/>
          </a:xfrm>
          <a:prstGeom prst="rect">
            <a:avLst/>
          </a:prstGeom>
        </p:spPr>
        <p:txBody>
          <a:bodyPr lIns="0" tIns="0" rIns="0" bIns="0" rtlCol="0" anchor="t">
            <a:spAutoFit/>
          </a:bodyPr>
          <a:lstStyle/>
          <a:p>
            <a:pPr marL="626111" lvl="1" indent="-313055" algn="l">
              <a:lnSpc>
                <a:spcPts val="4060"/>
              </a:lnSpc>
              <a:buFont typeface="Arial"/>
              <a:buChar char="•"/>
            </a:pPr>
            <a:r>
              <a:rPr lang="en-US" sz="2900">
                <a:solidFill>
                  <a:srgbClr val="000000"/>
                </a:solidFill>
                <a:latin typeface="Canva Sans"/>
                <a:ea typeface="Canva Sans"/>
                <a:cs typeface="Canva Sans"/>
                <a:sym typeface="Canva Sans"/>
              </a:rPr>
              <a:t>Web Browser: A modern browser (e.g., Chrome, Firefox, Edge, or Safari) with JavaScript enabled.</a:t>
            </a:r>
          </a:p>
          <a:p>
            <a:pPr marL="626111" lvl="1" indent="-313055" algn="l">
              <a:lnSpc>
                <a:spcPts val="4060"/>
              </a:lnSpc>
              <a:buFont typeface="Arial"/>
              <a:buChar char="•"/>
            </a:pPr>
            <a:r>
              <a:rPr lang="en-US" sz="2900">
                <a:solidFill>
                  <a:srgbClr val="000000"/>
                </a:solidFill>
                <a:latin typeface="Canva Sans"/>
                <a:ea typeface="Canva Sans"/>
                <a:cs typeface="Canva Sans"/>
                <a:sym typeface="Canva Sans"/>
              </a:rPr>
              <a:t>Operating System: Any OS that supports a modern web browser (Windows, macOS, Linux, iOS, Android).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rgbClr val="CDFFD8">
                <a:alpha val="100000"/>
              </a:srgbClr>
            </a:gs>
            <a:gs pos="100000">
              <a:srgbClr val="94B9FF">
                <a:alpha val="100000"/>
              </a:srgbClr>
            </a:gs>
          </a:gsLst>
          <a:lin ang="0"/>
        </a:gradFill>
        <a:effectLst/>
      </p:bgPr>
    </p:bg>
    <p:spTree>
      <p:nvGrpSpPr>
        <p:cNvPr id="1" name=""/>
        <p:cNvGrpSpPr/>
        <p:nvPr/>
      </p:nvGrpSpPr>
      <p:grpSpPr>
        <a:xfrm>
          <a:off x="0" y="0"/>
          <a:ext cx="0" cy="0"/>
          <a:chOff x="0" y="0"/>
          <a:chExt cx="0" cy="0"/>
        </a:xfrm>
      </p:grpSpPr>
      <p:sp>
        <p:nvSpPr>
          <p:cNvPr id="2" name="TextBox 2"/>
          <p:cNvSpPr txBox="1"/>
          <p:nvPr/>
        </p:nvSpPr>
        <p:spPr>
          <a:xfrm>
            <a:off x="2055950" y="1398413"/>
            <a:ext cx="5106849" cy="629920"/>
          </a:xfrm>
          <a:prstGeom prst="rect">
            <a:avLst/>
          </a:prstGeom>
        </p:spPr>
        <p:txBody>
          <a:bodyPr wrap="square" lIns="0" tIns="0" rIns="0" bIns="0" rtlCol="0" anchor="t">
            <a:spAutoFit/>
          </a:bodyPr>
          <a:lstStyle/>
          <a:p>
            <a:pPr>
              <a:lnSpc>
                <a:spcPts val="5180"/>
              </a:lnSpc>
            </a:pPr>
            <a:r>
              <a:rPr lang="en-US" sz="3700" b="1" dirty="0">
                <a:solidFill>
                  <a:srgbClr val="000000"/>
                </a:solidFill>
                <a:latin typeface="Canva Sans Bold"/>
                <a:ea typeface="Canva Sans Bold"/>
                <a:cs typeface="Canva Sans Bold"/>
                <a:sym typeface="Canva Sans Bold"/>
              </a:rPr>
              <a:t>Team Members:</a:t>
            </a:r>
          </a:p>
        </p:txBody>
      </p:sp>
      <p:sp>
        <p:nvSpPr>
          <p:cNvPr id="3" name="TextBox 3"/>
          <p:cNvSpPr txBox="1"/>
          <p:nvPr/>
        </p:nvSpPr>
        <p:spPr>
          <a:xfrm>
            <a:off x="3883084" y="2444535"/>
            <a:ext cx="6168177" cy="2223779"/>
          </a:xfrm>
          <a:prstGeom prst="rect">
            <a:avLst/>
          </a:prstGeom>
        </p:spPr>
        <p:txBody>
          <a:bodyPr lIns="0" tIns="0" rIns="0" bIns="0" rtlCol="0" anchor="t">
            <a:spAutoFit/>
          </a:bodyPr>
          <a:lstStyle/>
          <a:p>
            <a:pPr algn="l">
              <a:lnSpc>
                <a:spcPts val="4479"/>
              </a:lnSpc>
            </a:pPr>
            <a:r>
              <a:rPr lang="en-US" sz="3199">
                <a:solidFill>
                  <a:srgbClr val="000000"/>
                </a:solidFill>
                <a:latin typeface="Canva Sans"/>
                <a:ea typeface="Canva Sans"/>
                <a:cs typeface="Canva Sans"/>
                <a:sym typeface="Canva Sans"/>
              </a:rPr>
              <a:t>Jomal Sanish (30)</a:t>
            </a:r>
          </a:p>
          <a:p>
            <a:pPr algn="l">
              <a:lnSpc>
                <a:spcPts val="4479"/>
              </a:lnSpc>
            </a:pPr>
            <a:r>
              <a:rPr lang="en-US" sz="3199">
                <a:solidFill>
                  <a:srgbClr val="000000"/>
                </a:solidFill>
                <a:latin typeface="Canva Sans"/>
                <a:ea typeface="Canva Sans"/>
                <a:cs typeface="Canva Sans"/>
                <a:sym typeface="Canva Sans"/>
              </a:rPr>
              <a:t>Rahul K (54)</a:t>
            </a:r>
          </a:p>
          <a:p>
            <a:pPr algn="l">
              <a:lnSpc>
                <a:spcPts val="4479"/>
              </a:lnSpc>
            </a:pPr>
            <a:r>
              <a:rPr lang="en-US" sz="3199">
                <a:solidFill>
                  <a:srgbClr val="000000"/>
                </a:solidFill>
                <a:latin typeface="Canva Sans"/>
                <a:ea typeface="Canva Sans"/>
                <a:cs typeface="Canva Sans"/>
                <a:sym typeface="Canva Sans"/>
              </a:rPr>
              <a:t>George Kurian (24)</a:t>
            </a:r>
          </a:p>
          <a:p>
            <a:pPr algn="l">
              <a:lnSpc>
                <a:spcPts val="4479"/>
              </a:lnSpc>
            </a:pPr>
            <a:r>
              <a:rPr lang="en-US" sz="3199">
                <a:solidFill>
                  <a:srgbClr val="000000"/>
                </a:solidFill>
                <a:latin typeface="Canva Sans"/>
                <a:ea typeface="Canva Sans"/>
                <a:cs typeface="Canva Sans"/>
                <a:sym typeface="Canva Sans"/>
              </a:rPr>
              <a:t>Sonia Sara Joseph (70)</a:t>
            </a:r>
          </a:p>
        </p:txBody>
      </p:sp>
      <p:sp>
        <p:nvSpPr>
          <p:cNvPr id="4" name="TextBox 4"/>
          <p:cNvSpPr txBox="1"/>
          <p:nvPr/>
        </p:nvSpPr>
        <p:spPr>
          <a:xfrm>
            <a:off x="2055950" y="5074991"/>
            <a:ext cx="5335449" cy="629919"/>
          </a:xfrm>
          <a:prstGeom prst="rect">
            <a:avLst/>
          </a:prstGeom>
        </p:spPr>
        <p:txBody>
          <a:bodyPr wrap="square" lIns="0" tIns="0" rIns="0" bIns="0" rtlCol="0" anchor="t">
            <a:spAutoFit/>
          </a:bodyPr>
          <a:lstStyle/>
          <a:p>
            <a:pPr>
              <a:lnSpc>
                <a:spcPts val="5180"/>
              </a:lnSpc>
            </a:pPr>
            <a:r>
              <a:rPr lang="en-US" sz="3700" b="1" dirty="0">
                <a:solidFill>
                  <a:srgbClr val="000000"/>
                </a:solidFill>
                <a:latin typeface="Canva Sans Bold"/>
                <a:ea typeface="Canva Sans Bold"/>
                <a:cs typeface="Canva Sans Bold"/>
                <a:sym typeface="Canva Sans Bold"/>
              </a:rPr>
              <a:t>Project Guide:</a:t>
            </a:r>
          </a:p>
        </p:txBody>
      </p:sp>
      <p:sp>
        <p:nvSpPr>
          <p:cNvPr id="5" name="TextBox 5"/>
          <p:cNvSpPr txBox="1"/>
          <p:nvPr/>
        </p:nvSpPr>
        <p:spPr>
          <a:xfrm>
            <a:off x="3883084" y="6124010"/>
            <a:ext cx="3669791" cy="537845"/>
          </a:xfrm>
          <a:prstGeom prst="rect">
            <a:avLst/>
          </a:prstGeom>
        </p:spPr>
        <p:txBody>
          <a:bodyPr lIns="0" tIns="0" rIns="0" bIns="0" rtlCol="0" anchor="t">
            <a:spAutoFit/>
          </a:bodyPr>
          <a:lstStyle/>
          <a:p>
            <a:pPr algn="l">
              <a:lnSpc>
                <a:spcPts val="4480"/>
              </a:lnSpc>
            </a:pPr>
            <a:r>
              <a:rPr lang="en-US" sz="3200">
                <a:solidFill>
                  <a:srgbClr val="000000"/>
                </a:solidFill>
                <a:latin typeface="Canva Sans"/>
                <a:ea typeface="Canva Sans"/>
                <a:cs typeface="Canva Sans"/>
                <a:sym typeface="Canva Sans"/>
              </a:rPr>
              <a:t>Sheena K V</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rgbClr val="CDFFD8">
                <a:alpha val="100000"/>
              </a:srgbClr>
            </a:gs>
            <a:gs pos="100000">
              <a:srgbClr val="94B9FF">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5983053" y="2688963"/>
            <a:ext cx="11440662" cy="6115554"/>
          </a:xfrm>
          <a:custGeom>
            <a:avLst/>
            <a:gdLst/>
            <a:ahLst/>
            <a:cxnLst/>
            <a:rect l="l" t="t" r="r" b="b"/>
            <a:pathLst>
              <a:path w="11440662" h="6115554">
                <a:moveTo>
                  <a:pt x="0" y="0"/>
                </a:moveTo>
                <a:lnTo>
                  <a:pt x="11440662" y="0"/>
                </a:lnTo>
                <a:lnTo>
                  <a:pt x="11440662" y="6115554"/>
                </a:lnTo>
                <a:lnTo>
                  <a:pt x="0" y="6115554"/>
                </a:lnTo>
                <a:lnTo>
                  <a:pt x="0" y="0"/>
                </a:lnTo>
                <a:close/>
              </a:path>
            </a:pathLst>
          </a:custGeom>
          <a:blipFill>
            <a:blip r:embed="rId2"/>
            <a:stretch>
              <a:fillRect/>
            </a:stretch>
          </a:blipFill>
        </p:spPr>
      </p:sp>
      <p:sp>
        <p:nvSpPr>
          <p:cNvPr id="3" name="Freeform 3"/>
          <p:cNvSpPr/>
          <p:nvPr/>
        </p:nvSpPr>
        <p:spPr>
          <a:xfrm>
            <a:off x="817310" y="2688963"/>
            <a:ext cx="4784897" cy="6115554"/>
          </a:xfrm>
          <a:custGeom>
            <a:avLst/>
            <a:gdLst/>
            <a:ahLst/>
            <a:cxnLst/>
            <a:rect l="l" t="t" r="r" b="b"/>
            <a:pathLst>
              <a:path w="4784897" h="6115554">
                <a:moveTo>
                  <a:pt x="0" y="0"/>
                </a:moveTo>
                <a:lnTo>
                  <a:pt x="4784897" y="0"/>
                </a:lnTo>
                <a:lnTo>
                  <a:pt x="4784897" y="6115554"/>
                </a:lnTo>
                <a:lnTo>
                  <a:pt x="0" y="6115554"/>
                </a:lnTo>
                <a:lnTo>
                  <a:pt x="0" y="0"/>
                </a:lnTo>
                <a:close/>
              </a:path>
            </a:pathLst>
          </a:custGeom>
          <a:blipFill>
            <a:blip r:embed="rId3"/>
            <a:stretch>
              <a:fillRect/>
            </a:stretch>
          </a:blipFill>
        </p:spPr>
      </p:sp>
      <p:sp>
        <p:nvSpPr>
          <p:cNvPr id="4" name="TextBox 4"/>
          <p:cNvSpPr txBox="1"/>
          <p:nvPr/>
        </p:nvSpPr>
        <p:spPr>
          <a:xfrm>
            <a:off x="4423434" y="371030"/>
            <a:ext cx="9441132" cy="863600"/>
          </a:xfrm>
          <a:prstGeom prst="rect">
            <a:avLst/>
          </a:prstGeom>
        </p:spPr>
        <p:txBody>
          <a:bodyPr lIns="0" tIns="0" rIns="0" bIns="0" rtlCol="0" anchor="t">
            <a:spAutoFit/>
          </a:bodyPr>
          <a:lstStyle/>
          <a:p>
            <a:pPr algn="ctr">
              <a:lnSpc>
                <a:spcPts val="7000"/>
              </a:lnSpc>
              <a:spcBef>
                <a:spcPct val="0"/>
              </a:spcBef>
            </a:pPr>
            <a:r>
              <a:rPr lang="en-US" sz="5000" b="1">
                <a:solidFill>
                  <a:srgbClr val="000000"/>
                </a:solidFill>
                <a:latin typeface="Canva Sans Bold"/>
                <a:ea typeface="Canva Sans Bold"/>
                <a:cs typeface="Canva Sans Bold"/>
                <a:sym typeface="Canva Sans Bold"/>
              </a:rPr>
              <a:t>Implementation / Results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rgbClr val="CDFFD8">
                <a:alpha val="100000"/>
              </a:srgbClr>
            </a:gs>
            <a:gs pos="100000">
              <a:srgbClr val="94B9FF">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788826" y="1090888"/>
            <a:ext cx="8636289" cy="8172088"/>
          </a:xfrm>
          <a:custGeom>
            <a:avLst/>
            <a:gdLst/>
            <a:ahLst/>
            <a:cxnLst/>
            <a:rect l="l" t="t" r="r" b="b"/>
            <a:pathLst>
              <a:path w="8636289" h="8172088">
                <a:moveTo>
                  <a:pt x="0" y="0"/>
                </a:moveTo>
                <a:lnTo>
                  <a:pt x="8636289" y="0"/>
                </a:lnTo>
                <a:lnTo>
                  <a:pt x="8636289" y="8172089"/>
                </a:lnTo>
                <a:lnTo>
                  <a:pt x="0" y="8172089"/>
                </a:lnTo>
                <a:lnTo>
                  <a:pt x="0" y="0"/>
                </a:lnTo>
                <a:close/>
              </a:path>
            </a:pathLst>
          </a:custGeom>
          <a:blipFill>
            <a:blip r:embed="rId2"/>
            <a:stretch>
              <a:fillRect/>
            </a:stretch>
          </a:blipFill>
        </p:spPr>
      </p:sp>
      <p:sp>
        <p:nvSpPr>
          <p:cNvPr id="3" name="Freeform 3"/>
          <p:cNvSpPr/>
          <p:nvPr/>
        </p:nvSpPr>
        <p:spPr>
          <a:xfrm>
            <a:off x="10459512" y="1028700"/>
            <a:ext cx="6172200" cy="8229600"/>
          </a:xfrm>
          <a:custGeom>
            <a:avLst/>
            <a:gdLst/>
            <a:ahLst/>
            <a:cxnLst/>
            <a:rect l="l" t="t" r="r" b="b"/>
            <a:pathLst>
              <a:path w="6172200" h="8229600">
                <a:moveTo>
                  <a:pt x="0" y="0"/>
                </a:moveTo>
                <a:lnTo>
                  <a:pt x="6172200" y="0"/>
                </a:lnTo>
                <a:lnTo>
                  <a:pt x="6172200" y="8229600"/>
                </a:lnTo>
                <a:lnTo>
                  <a:pt x="0" y="8229600"/>
                </a:lnTo>
                <a:lnTo>
                  <a:pt x="0" y="0"/>
                </a:lnTo>
                <a:close/>
              </a:path>
            </a:pathLst>
          </a:custGeom>
          <a:blipFill>
            <a:blip r:embed="rId3"/>
            <a:stretch>
              <a:fillRect/>
            </a:stretch>
          </a:blipFill>
        </p:spPr>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rgbClr val="CDFFD8">
                <a:alpha val="100000"/>
              </a:srgbClr>
            </a:gs>
            <a:gs pos="100000">
              <a:srgbClr val="94B9FF">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1203998" y="1028700"/>
            <a:ext cx="15880003" cy="8229600"/>
          </a:xfrm>
          <a:custGeom>
            <a:avLst/>
            <a:gdLst/>
            <a:ahLst/>
            <a:cxnLst/>
            <a:rect l="l" t="t" r="r" b="b"/>
            <a:pathLst>
              <a:path w="15880003" h="8229600">
                <a:moveTo>
                  <a:pt x="0" y="0"/>
                </a:moveTo>
                <a:lnTo>
                  <a:pt x="15880004" y="0"/>
                </a:lnTo>
                <a:lnTo>
                  <a:pt x="15880004" y="8229600"/>
                </a:lnTo>
                <a:lnTo>
                  <a:pt x="0" y="8229600"/>
                </a:lnTo>
                <a:lnTo>
                  <a:pt x="0" y="0"/>
                </a:lnTo>
                <a:close/>
              </a:path>
            </a:pathLst>
          </a:custGeom>
          <a:blipFill>
            <a:blip r:embed="rId2"/>
            <a:stretch>
              <a:fillRect r="-142"/>
            </a:stretch>
          </a:blipFill>
        </p:spPr>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rgbClr val="CDFFD8">
                <a:alpha val="100000"/>
              </a:srgbClr>
            </a:gs>
            <a:gs pos="100000">
              <a:srgbClr val="94B9FF">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1028700" y="1028700"/>
            <a:ext cx="6991281" cy="8229600"/>
          </a:xfrm>
          <a:custGeom>
            <a:avLst/>
            <a:gdLst/>
            <a:ahLst/>
            <a:cxnLst/>
            <a:rect l="l" t="t" r="r" b="b"/>
            <a:pathLst>
              <a:path w="6991281" h="8229600">
                <a:moveTo>
                  <a:pt x="0" y="0"/>
                </a:moveTo>
                <a:lnTo>
                  <a:pt x="6991281" y="0"/>
                </a:lnTo>
                <a:lnTo>
                  <a:pt x="6991281" y="8229600"/>
                </a:lnTo>
                <a:lnTo>
                  <a:pt x="0" y="8229600"/>
                </a:lnTo>
                <a:lnTo>
                  <a:pt x="0" y="0"/>
                </a:lnTo>
                <a:close/>
              </a:path>
            </a:pathLst>
          </a:custGeom>
          <a:blipFill>
            <a:blip r:embed="rId2"/>
            <a:stretch>
              <a:fillRect l="-4726" t="-1528" r="-7756" b="-2337"/>
            </a:stretch>
          </a:blipFill>
        </p:spPr>
      </p:sp>
      <p:sp>
        <p:nvSpPr>
          <p:cNvPr id="3" name="Freeform 3"/>
          <p:cNvSpPr/>
          <p:nvPr/>
        </p:nvSpPr>
        <p:spPr>
          <a:xfrm>
            <a:off x="8441865" y="1621431"/>
            <a:ext cx="8817435" cy="7044138"/>
          </a:xfrm>
          <a:custGeom>
            <a:avLst/>
            <a:gdLst/>
            <a:ahLst/>
            <a:cxnLst/>
            <a:rect l="l" t="t" r="r" b="b"/>
            <a:pathLst>
              <a:path w="8817435" h="7044138">
                <a:moveTo>
                  <a:pt x="0" y="0"/>
                </a:moveTo>
                <a:lnTo>
                  <a:pt x="8817435" y="0"/>
                </a:lnTo>
                <a:lnTo>
                  <a:pt x="8817435" y="7044138"/>
                </a:lnTo>
                <a:lnTo>
                  <a:pt x="0" y="7044138"/>
                </a:lnTo>
                <a:lnTo>
                  <a:pt x="0" y="0"/>
                </a:lnTo>
                <a:close/>
              </a:path>
            </a:pathLst>
          </a:custGeom>
          <a:blipFill>
            <a:blip r:embed="rId3"/>
            <a:stretch>
              <a:fillRect l="-4159" r="-8722" b="-1735"/>
            </a:stretch>
          </a:blipFill>
        </p:spPr>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rgbClr val="CDFFD8">
                <a:alpha val="100000"/>
              </a:srgbClr>
            </a:gs>
            <a:gs pos="100000">
              <a:srgbClr val="94B9FF">
                <a:alpha val="100000"/>
              </a:srgbClr>
            </a:gs>
          </a:gsLst>
          <a:lin ang="0"/>
        </a:gradFill>
        <a:effectLst/>
      </p:bgPr>
    </p:bg>
    <p:spTree>
      <p:nvGrpSpPr>
        <p:cNvPr id="1" name=""/>
        <p:cNvGrpSpPr/>
        <p:nvPr/>
      </p:nvGrpSpPr>
      <p:grpSpPr>
        <a:xfrm>
          <a:off x="0" y="0"/>
          <a:ext cx="0" cy="0"/>
          <a:chOff x="0" y="0"/>
          <a:chExt cx="0" cy="0"/>
        </a:xfrm>
      </p:grpSpPr>
      <p:sp>
        <p:nvSpPr>
          <p:cNvPr id="2" name="TextBox 2"/>
          <p:cNvSpPr txBox="1"/>
          <p:nvPr/>
        </p:nvSpPr>
        <p:spPr>
          <a:xfrm>
            <a:off x="428244" y="2790906"/>
            <a:ext cx="17429480" cy="4466988"/>
          </a:xfrm>
          <a:prstGeom prst="rect">
            <a:avLst/>
          </a:prstGeom>
        </p:spPr>
        <p:txBody>
          <a:bodyPr lIns="0" tIns="0" rIns="0" bIns="0" rtlCol="0" anchor="t">
            <a:spAutoFit/>
          </a:bodyPr>
          <a:lstStyle/>
          <a:p>
            <a:pPr marL="782211" lvl="1" indent="-391106" algn="l">
              <a:lnSpc>
                <a:spcPts val="3224"/>
              </a:lnSpc>
              <a:buFont typeface="Arial"/>
              <a:buChar char="•"/>
            </a:pPr>
            <a:r>
              <a:rPr lang="en-US" sz="3623">
                <a:solidFill>
                  <a:srgbClr val="000000"/>
                </a:solidFill>
                <a:latin typeface="Canva Sans"/>
                <a:ea typeface="Canva Sans"/>
                <a:cs typeface="Canva Sans"/>
                <a:sym typeface="Canva Sans"/>
              </a:rPr>
              <a:t>Developed an AI-powered medical platform with a user-friendly interface.   </a:t>
            </a:r>
          </a:p>
          <a:p>
            <a:pPr algn="l">
              <a:lnSpc>
                <a:spcPts val="3224"/>
              </a:lnSpc>
            </a:pPr>
            <a:endParaRPr lang="en-US" sz="3623">
              <a:solidFill>
                <a:srgbClr val="000000"/>
              </a:solidFill>
              <a:latin typeface="Canva Sans"/>
              <a:ea typeface="Canva Sans"/>
              <a:cs typeface="Canva Sans"/>
              <a:sym typeface="Canva Sans"/>
            </a:endParaRPr>
          </a:p>
          <a:p>
            <a:pPr marL="782211" lvl="1" indent="-391106" algn="l">
              <a:lnSpc>
                <a:spcPts val="3224"/>
              </a:lnSpc>
              <a:buFont typeface="Arial"/>
              <a:buChar char="•"/>
            </a:pPr>
            <a:r>
              <a:rPr lang="en-US" sz="3623">
                <a:solidFill>
                  <a:srgbClr val="000000"/>
                </a:solidFill>
                <a:latin typeface="Canva Sans"/>
                <a:ea typeface="Canva Sans"/>
                <a:cs typeface="Canva Sans"/>
                <a:sym typeface="Canva Sans"/>
              </a:rPr>
              <a:t>Allows input of key patient data like symptoms and test results.</a:t>
            </a:r>
          </a:p>
          <a:p>
            <a:pPr algn="l">
              <a:lnSpc>
                <a:spcPts val="3224"/>
              </a:lnSpc>
            </a:pPr>
            <a:endParaRPr lang="en-US" sz="3623">
              <a:solidFill>
                <a:srgbClr val="000000"/>
              </a:solidFill>
              <a:latin typeface="Canva Sans"/>
              <a:ea typeface="Canva Sans"/>
              <a:cs typeface="Canva Sans"/>
              <a:sym typeface="Canva Sans"/>
            </a:endParaRPr>
          </a:p>
          <a:p>
            <a:pPr marL="782211" lvl="1" indent="-391106" algn="l">
              <a:lnSpc>
                <a:spcPts val="3224"/>
              </a:lnSpc>
              <a:buFont typeface="Arial"/>
              <a:buChar char="•"/>
            </a:pPr>
            <a:r>
              <a:rPr lang="en-US" sz="3623">
                <a:solidFill>
                  <a:srgbClr val="000000"/>
                </a:solidFill>
                <a:latin typeface="Canva Sans"/>
                <a:ea typeface="Canva Sans"/>
                <a:cs typeface="Canva Sans"/>
                <a:sym typeface="Canva Sans"/>
              </a:rPr>
              <a:t>Uses trusted medical sources to analyze and predict conditions accurately.</a:t>
            </a:r>
          </a:p>
          <a:p>
            <a:pPr algn="l">
              <a:lnSpc>
                <a:spcPts val="3224"/>
              </a:lnSpc>
            </a:pPr>
            <a:endParaRPr lang="en-US" sz="3623">
              <a:solidFill>
                <a:srgbClr val="000000"/>
              </a:solidFill>
              <a:latin typeface="Canva Sans"/>
              <a:ea typeface="Canva Sans"/>
              <a:cs typeface="Canva Sans"/>
              <a:sym typeface="Canva Sans"/>
            </a:endParaRPr>
          </a:p>
          <a:p>
            <a:pPr marL="782211" lvl="1" indent="-391106" algn="l">
              <a:lnSpc>
                <a:spcPts val="3224"/>
              </a:lnSpc>
              <a:buFont typeface="Arial"/>
              <a:buChar char="•"/>
            </a:pPr>
            <a:r>
              <a:rPr lang="en-US" sz="3623">
                <a:solidFill>
                  <a:srgbClr val="000000"/>
                </a:solidFill>
                <a:latin typeface="Canva Sans"/>
                <a:ea typeface="Canva Sans"/>
                <a:cs typeface="Canva Sans"/>
                <a:sym typeface="Canva Sans"/>
              </a:rPr>
              <a:t>Presents results clearly with risk levels and recommendations.</a:t>
            </a:r>
          </a:p>
          <a:p>
            <a:pPr algn="l">
              <a:lnSpc>
                <a:spcPts val="3224"/>
              </a:lnSpc>
            </a:pPr>
            <a:endParaRPr lang="en-US" sz="3623">
              <a:solidFill>
                <a:srgbClr val="000000"/>
              </a:solidFill>
              <a:latin typeface="Canva Sans"/>
              <a:ea typeface="Canva Sans"/>
              <a:cs typeface="Canva Sans"/>
              <a:sym typeface="Canva Sans"/>
            </a:endParaRPr>
          </a:p>
          <a:p>
            <a:pPr marL="782211" lvl="1" indent="-391106" algn="l">
              <a:lnSpc>
                <a:spcPts val="3224"/>
              </a:lnSpc>
              <a:buFont typeface="Arial"/>
              <a:buChar char="•"/>
            </a:pPr>
            <a:r>
              <a:rPr lang="en-US" sz="3623">
                <a:solidFill>
                  <a:srgbClr val="000000"/>
                </a:solidFill>
                <a:latin typeface="Canva Sans"/>
                <a:ea typeface="Canva Sans"/>
                <a:cs typeface="Canva Sans"/>
                <a:sym typeface="Canva Sans"/>
              </a:rPr>
              <a:t>Tested for reliability against expert medical opinions.</a:t>
            </a:r>
          </a:p>
          <a:p>
            <a:pPr algn="l">
              <a:lnSpc>
                <a:spcPts val="3224"/>
              </a:lnSpc>
            </a:pPr>
            <a:endParaRPr lang="en-US" sz="3623">
              <a:solidFill>
                <a:srgbClr val="000000"/>
              </a:solidFill>
              <a:latin typeface="Canva Sans"/>
              <a:ea typeface="Canva Sans"/>
              <a:cs typeface="Canva Sans"/>
              <a:sym typeface="Canva Sans"/>
            </a:endParaRPr>
          </a:p>
          <a:p>
            <a:pPr marL="782211" lvl="1" indent="-391106" algn="l">
              <a:lnSpc>
                <a:spcPts val="3224"/>
              </a:lnSpc>
              <a:buFont typeface="Arial"/>
              <a:buChar char="•"/>
            </a:pPr>
            <a:r>
              <a:rPr lang="en-US" sz="3623">
                <a:solidFill>
                  <a:srgbClr val="000000"/>
                </a:solidFill>
                <a:latin typeface="Canva Sans"/>
                <a:ea typeface="Canva Sans"/>
                <a:cs typeface="Canva Sans"/>
                <a:sym typeface="Canva Sans"/>
              </a:rPr>
              <a:t>Supports better patient care through quick, data-driven insights.</a:t>
            </a:r>
          </a:p>
        </p:txBody>
      </p:sp>
      <p:sp>
        <p:nvSpPr>
          <p:cNvPr id="3" name="TextBox 3"/>
          <p:cNvSpPr txBox="1"/>
          <p:nvPr/>
        </p:nvSpPr>
        <p:spPr>
          <a:xfrm>
            <a:off x="7401560" y="923925"/>
            <a:ext cx="3484880" cy="863600"/>
          </a:xfrm>
          <a:prstGeom prst="rect">
            <a:avLst/>
          </a:prstGeom>
        </p:spPr>
        <p:txBody>
          <a:bodyPr lIns="0" tIns="0" rIns="0" bIns="0" rtlCol="0" anchor="t">
            <a:spAutoFit/>
          </a:bodyPr>
          <a:lstStyle/>
          <a:p>
            <a:pPr algn="ctr">
              <a:lnSpc>
                <a:spcPts val="7000"/>
              </a:lnSpc>
            </a:pPr>
            <a:r>
              <a:rPr lang="en-US" sz="5000" b="1">
                <a:solidFill>
                  <a:srgbClr val="000000"/>
                </a:solidFill>
                <a:latin typeface="Canva Sans Bold"/>
                <a:ea typeface="Canva Sans Bold"/>
                <a:cs typeface="Canva Sans Bold"/>
                <a:sym typeface="Canva Sans Bold"/>
              </a:rPr>
              <a:t>Conclusion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rgbClr val="CDFFD8">
                <a:alpha val="100000"/>
              </a:srgbClr>
            </a:gs>
            <a:gs pos="100000">
              <a:srgbClr val="94B9FF">
                <a:alpha val="100000"/>
              </a:srgbClr>
            </a:gs>
          </a:gsLst>
          <a:lin ang="0"/>
        </a:gradFill>
        <a:effectLst/>
      </p:bgPr>
    </p:bg>
    <p:spTree>
      <p:nvGrpSpPr>
        <p:cNvPr id="1" name=""/>
        <p:cNvGrpSpPr/>
        <p:nvPr/>
      </p:nvGrpSpPr>
      <p:grpSpPr>
        <a:xfrm>
          <a:off x="0" y="0"/>
          <a:ext cx="0" cy="0"/>
          <a:chOff x="0" y="0"/>
          <a:chExt cx="0" cy="0"/>
        </a:xfrm>
      </p:grpSpPr>
      <p:sp>
        <p:nvSpPr>
          <p:cNvPr id="2" name="TextBox 2"/>
          <p:cNvSpPr txBox="1"/>
          <p:nvPr/>
        </p:nvSpPr>
        <p:spPr>
          <a:xfrm>
            <a:off x="7015656" y="528002"/>
            <a:ext cx="3494405" cy="863600"/>
          </a:xfrm>
          <a:prstGeom prst="rect">
            <a:avLst/>
          </a:prstGeom>
        </p:spPr>
        <p:txBody>
          <a:bodyPr lIns="0" tIns="0" rIns="0" bIns="0" rtlCol="0" anchor="t">
            <a:spAutoFit/>
          </a:bodyPr>
          <a:lstStyle/>
          <a:p>
            <a:pPr marL="0" lvl="0" indent="0" algn="ctr">
              <a:lnSpc>
                <a:spcPts val="7000"/>
              </a:lnSpc>
              <a:spcBef>
                <a:spcPct val="0"/>
              </a:spcBef>
            </a:pPr>
            <a:r>
              <a:rPr lang="en-US" sz="5000" b="1">
                <a:solidFill>
                  <a:srgbClr val="000000"/>
                </a:solidFill>
                <a:latin typeface="Canva Sans Bold"/>
                <a:ea typeface="Canva Sans Bold"/>
                <a:cs typeface="Canva Sans Bold"/>
                <a:sym typeface="Canva Sans Bold"/>
              </a:rPr>
              <a:t>References</a:t>
            </a:r>
          </a:p>
        </p:txBody>
      </p:sp>
      <p:sp>
        <p:nvSpPr>
          <p:cNvPr id="3" name="TextBox 3"/>
          <p:cNvSpPr txBox="1"/>
          <p:nvPr/>
        </p:nvSpPr>
        <p:spPr>
          <a:xfrm>
            <a:off x="1639822" y="1795824"/>
            <a:ext cx="14543895" cy="6712902"/>
          </a:xfrm>
          <a:prstGeom prst="rect">
            <a:avLst/>
          </a:prstGeom>
        </p:spPr>
        <p:txBody>
          <a:bodyPr lIns="0" tIns="0" rIns="0" bIns="0" rtlCol="0" anchor="t">
            <a:spAutoFit/>
          </a:bodyPr>
          <a:lstStyle/>
          <a:p>
            <a:pPr marL="626111" lvl="1" indent="-313055" algn="l">
              <a:lnSpc>
                <a:spcPts val="4060"/>
              </a:lnSpc>
              <a:buFont typeface="Arial"/>
              <a:buChar char="•"/>
            </a:pPr>
            <a:r>
              <a:rPr lang="en-US" sz="2900" u="sng">
                <a:solidFill>
                  <a:srgbClr val="000000"/>
                </a:solidFill>
                <a:latin typeface="Canva Sans"/>
                <a:ea typeface="Canva Sans"/>
                <a:cs typeface="Canva Sans"/>
                <a:sym typeface="Canva Sans"/>
                <a:hlinkClick r:id="rId2" tooltip="https://iris.who.int/bitstream/handle/10665/43918/9789241596077_eng.pdf"/>
              </a:rPr>
              <a:t>World Health Organization (2021). Health systems strengthening: Challenges and opportunities. </a:t>
            </a:r>
          </a:p>
          <a:p>
            <a:pPr marL="626111" lvl="1" indent="-313055" algn="l">
              <a:lnSpc>
                <a:spcPts val="4060"/>
              </a:lnSpc>
              <a:buFont typeface="Arial"/>
              <a:buChar char="•"/>
            </a:pPr>
            <a:r>
              <a:rPr lang="en-US" sz="2900" u="sng">
                <a:solidFill>
                  <a:srgbClr val="000000"/>
                </a:solidFill>
                <a:latin typeface="Canva Sans"/>
                <a:ea typeface="Canva Sans"/>
                <a:cs typeface="Canva Sans"/>
                <a:sym typeface="Canva Sans"/>
                <a:hlinkClick r:id="rId3" tooltip="https://www.scirp.org/reference/referencespapers?referenceid=3819141"/>
              </a:rPr>
              <a:t>Smith, J. and Johnson, P. (2022) The Impact of AI on Medical Data Analysis: A Case Study of IBM Watson Health. Journal of Health Informatics, 45, 145-156. </a:t>
            </a:r>
          </a:p>
          <a:p>
            <a:pPr marL="626111" lvl="1" indent="-313055" algn="l">
              <a:lnSpc>
                <a:spcPts val="4060"/>
              </a:lnSpc>
              <a:buFont typeface="Arial"/>
              <a:buChar char="•"/>
            </a:pPr>
            <a:r>
              <a:rPr lang="en-US" sz="2900" u="sng">
                <a:solidFill>
                  <a:srgbClr val="000000"/>
                </a:solidFill>
                <a:latin typeface="Canva Sans"/>
                <a:ea typeface="Canva Sans"/>
                <a:cs typeface="Canva Sans"/>
                <a:sym typeface="Canva Sans"/>
                <a:hlinkClick r:id="rId4" tooltip="https://pmc.ncbi.nlm.nih.gov/articles/PMC8950225/"/>
              </a:rPr>
              <a:t>Healthcare (Basel). 2022 Mar 15;10(3):541. Machine-Learning-Based Disease Diagnosis: A Comprehensive Review</a:t>
            </a:r>
          </a:p>
          <a:p>
            <a:pPr marL="626111" lvl="1" indent="-313055" algn="l">
              <a:lnSpc>
                <a:spcPts val="4060"/>
              </a:lnSpc>
              <a:buFont typeface="Arial"/>
              <a:buChar char="•"/>
            </a:pPr>
            <a:r>
              <a:rPr lang="en-US" sz="2900" u="sng">
                <a:solidFill>
                  <a:srgbClr val="000000"/>
                </a:solidFill>
                <a:latin typeface="Canva Sans"/>
                <a:ea typeface="Canva Sans"/>
                <a:cs typeface="Canva Sans"/>
                <a:sym typeface="Canva Sans"/>
                <a:hlinkClick r:id="rId5" tooltip="https://archive.ics.uci.edu"/>
              </a:rPr>
              <a:t>UC Irvine Machine Learning Repository.</a:t>
            </a:r>
          </a:p>
          <a:p>
            <a:pPr marL="626111" lvl="1" indent="-313055" algn="l">
              <a:lnSpc>
                <a:spcPts val="4060"/>
              </a:lnSpc>
              <a:buFont typeface="Arial"/>
              <a:buChar char="•"/>
            </a:pPr>
            <a:r>
              <a:rPr lang="en-US" sz="2900" u="sng">
                <a:solidFill>
                  <a:srgbClr val="000000"/>
                </a:solidFill>
                <a:latin typeface="Canva Sans"/>
                <a:ea typeface="Canva Sans"/>
                <a:cs typeface="Canva Sans"/>
                <a:sym typeface="Canva Sans"/>
                <a:hlinkClick r:id="rId6" tooltip="https://arxiv.org/html/2402.00746v6"/>
              </a:rPr>
              <a:t>Health-LLM: Personalized Retrieval-Augmented Disease Prediction System by Mingyu Jin, Qinkai Yu</a:t>
            </a:r>
          </a:p>
          <a:p>
            <a:pPr marL="626111" lvl="1" indent="-313055" algn="l">
              <a:lnSpc>
                <a:spcPts val="4060"/>
              </a:lnSpc>
              <a:buFont typeface="Arial"/>
              <a:buChar char="•"/>
            </a:pPr>
            <a:r>
              <a:rPr lang="en-US" sz="2900" u="sng">
                <a:solidFill>
                  <a:srgbClr val="000000"/>
                </a:solidFill>
                <a:latin typeface="Canva Sans"/>
                <a:ea typeface="Canva Sans"/>
                <a:cs typeface="Canva Sans"/>
                <a:sym typeface="Canva Sans"/>
                <a:hlinkClick r:id="rId7" tooltip="https://ai.google.dev/gemini-api/docs/quickstart?lang=python"/>
              </a:rPr>
              <a:t>Gemini API Documentation </a:t>
            </a:r>
          </a:p>
          <a:p>
            <a:pPr marL="626111" lvl="1" indent="-313055" algn="l">
              <a:lnSpc>
                <a:spcPts val="4060"/>
              </a:lnSpc>
              <a:buFont typeface="Arial"/>
              <a:buChar char="•"/>
            </a:pPr>
            <a:r>
              <a:rPr lang="en-US" sz="2900" u="sng">
                <a:solidFill>
                  <a:srgbClr val="000000"/>
                </a:solidFill>
                <a:latin typeface="Canva Sans"/>
                <a:ea typeface="Canva Sans"/>
                <a:cs typeface="Canva Sans"/>
                <a:sym typeface="Canva Sans"/>
                <a:hlinkClick r:id="rId8" tooltip="https://www.mongodb.com/docs/drivers/python-drivers/"/>
              </a:rPr>
              <a:t>Mongodb Documentation</a:t>
            </a:r>
          </a:p>
          <a:p>
            <a:pPr marL="626111" lvl="1" indent="-313055" algn="l">
              <a:lnSpc>
                <a:spcPts val="4060"/>
              </a:lnSpc>
              <a:buFont typeface="Arial"/>
              <a:buChar char="•"/>
            </a:pPr>
            <a:r>
              <a:rPr lang="en-US" sz="2900" u="sng">
                <a:solidFill>
                  <a:srgbClr val="000000"/>
                </a:solidFill>
                <a:latin typeface="Canva Sans"/>
                <a:ea typeface="Canva Sans"/>
                <a:cs typeface="Canva Sans"/>
                <a:sym typeface="Canva Sans"/>
                <a:hlinkClick r:id="rId9" tooltip="https://flask.palletsprojects.com/en/stable/"/>
              </a:rPr>
              <a:t>Flask Documentation</a:t>
            </a:r>
          </a:p>
          <a:p>
            <a:pPr marL="626111" lvl="1" indent="-313055" algn="l">
              <a:lnSpc>
                <a:spcPts val="4060"/>
              </a:lnSpc>
              <a:buFont typeface="Arial"/>
              <a:buChar char="•"/>
            </a:pPr>
            <a:r>
              <a:rPr lang="en-US" sz="2900" u="sng">
                <a:solidFill>
                  <a:srgbClr val="000000"/>
                </a:solidFill>
                <a:latin typeface="Canva Sans"/>
                <a:ea typeface="Canva Sans"/>
                <a:cs typeface="Canva Sans"/>
                <a:sym typeface="Canva Sans"/>
                <a:hlinkClick r:id="rId10" tooltip="https://scikit-learn.org/stable/index.html"/>
              </a:rPr>
              <a:t>Scikit-learn Documentation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rgbClr val="CDFFD8">
                <a:alpha val="100000"/>
              </a:srgbClr>
            </a:gs>
            <a:gs pos="100000">
              <a:srgbClr val="94B9FF">
                <a:alpha val="100000"/>
              </a:srgbClr>
            </a:gs>
          </a:gsLst>
          <a:lin ang="0"/>
        </a:gradFill>
        <a:effectLst/>
      </p:bgPr>
    </p:bg>
    <p:spTree>
      <p:nvGrpSpPr>
        <p:cNvPr id="1" name=""/>
        <p:cNvGrpSpPr/>
        <p:nvPr/>
      </p:nvGrpSpPr>
      <p:grpSpPr>
        <a:xfrm>
          <a:off x="0" y="0"/>
          <a:ext cx="0" cy="0"/>
          <a:chOff x="0" y="0"/>
          <a:chExt cx="0" cy="0"/>
        </a:xfrm>
      </p:grpSpPr>
      <p:sp>
        <p:nvSpPr>
          <p:cNvPr id="2" name="TextBox 2"/>
          <p:cNvSpPr txBox="1"/>
          <p:nvPr/>
        </p:nvSpPr>
        <p:spPr>
          <a:xfrm>
            <a:off x="5279230" y="4007947"/>
            <a:ext cx="7729541" cy="2042507"/>
          </a:xfrm>
          <a:prstGeom prst="rect">
            <a:avLst/>
          </a:prstGeom>
        </p:spPr>
        <p:txBody>
          <a:bodyPr lIns="0" tIns="0" rIns="0" bIns="0" rtlCol="0" anchor="t">
            <a:spAutoFit/>
          </a:bodyPr>
          <a:lstStyle/>
          <a:p>
            <a:pPr marL="0" lvl="0" indent="0" algn="ctr">
              <a:lnSpc>
                <a:spcPts val="16746"/>
              </a:lnSpc>
              <a:spcBef>
                <a:spcPct val="0"/>
              </a:spcBef>
            </a:pPr>
            <a:r>
              <a:rPr lang="en-US" sz="11961" b="1">
                <a:solidFill>
                  <a:srgbClr val="000000"/>
                </a:solidFill>
                <a:latin typeface="Canva Sans Bold"/>
                <a:ea typeface="Canva Sans Bold"/>
                <a:cs typeface="Canva Sans Bold"/>
                <a:sym typeface="Canva Sans Bold"/>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rgbClr val="CDFFD8">
                <a:alpha val="100000"/>
              </a:srgbClr>
            </a:gs>
            <a:gs pos="100000">
              <a:srgbClr val="94B9FF">
                <a:alpha val="100000"/>
              </a:srgbClr>
            </a:gs>
          </a:gsLst>
          <a:lin ang="0"/>
        </a:gradFill>
        <a:effectLst/>
      </p:bgPr>
    </p:bg>
    <p:spTree>
      <p:nvGrpSpPr>
        <p:cNvPr id="1" name=""/>
        <p:cNvGrpSpPr/>
        <p:nvPr/>
      </p:nvGrpSpPr>
      <p:grpSpPr>
        <a:xfrm>
          <a:off x="0" y="0"/>
          <a:ext cx="0" cy="0"/>
          <a:chOff x="0" y="0"/>
          <a:chExt cx="0" cy="0"/>
        </a:xfrm>
      </p:grpSpPr>
      <p:sp>
        <p:nvSpPr>
          <p:cNvPr id="2" name="TextBox 2"/>
          <p:cNvSpPr txBox="1"/>
          <p:nvPr/>
        </p:nvSpPr>
        <p:spPr>
          <a:xfrm>
            <a:off x="1213852" y="-86862"/>
            <a:ext cx="6339402" cy="1374777"/>
          </a:xfrm>
          <a:prstGeom prst="rect">
            <a:avLst/>
          </a:prstGeom>
        </p:spPr>
        <p:txBody>
          <a:bodyPr lIns="0" tIns="0" rIns="0" bIns="0" rtlCol="0" anchor="t">
            <a:spAutoFit/>
          </a:bodyPr>
          <a:lstStyle/>
          <a:p>
            <a:pPr algn="just">
              <a:lnSpc>
                <a:spcPts val="12499"/>
              </a:lnSpc>
            </a:pPr>
            <a:r>
              <a:rPr lang="en-US" sz="4999" b="1">
                <a:solidFill>
                  <a:srgbClr val="000000"/>
                </a:solidFill>
                <a:latin typeface="Canva Sans Bold"/>
                <a:ea typeface="Canva Sans Bold"/>
                <a:cs typeface="Canva Sans Bold"/>
                <a:sym typeface="Canva Sans Bold"/>
              </a:rPr>
              <a:t>Table of contents:</a:t>
            </a:r>
          </a:p>
        </p:txBody>
      </p:sp>
      <p:sp>
        <p:nvSpPr>
          <p:cNvPr id="3" name="TextBox 3"/>
          <p:cNvSpPr txBox="1"/>
          <p:nvPr/>
        </p:nvSpPr>
        <p:spPr>
          <a:xfrm>
            <a:off x="1213852" y="1094593"/>
            <a:ext cx="7930148" cy="8958580"/>
          </a:xfrm>
          <a:prstGeom prst="rect">
            <a:avLst/>
          </a:prstGeom>
        </p:spPr>
        <p:txBody>
          <a:bodyPr lIns="0" tIns="0" rIns="0" bIns="0" rtlCol="0" anchor="t">
            <a:spAutoFit/>
          </a:bodyPr>
          <a:lstStyle/>
          <a:p>
            <a:pPr marL="690881" lvl="1" indent="-345440" algn="l">
              <a:lnSpc>
                <a:spcPts val="8000"/>
              </a:lnSpc>
              <a:buAutoNum type="arabicPeriod"/>
            </a:pPr>
            <a:r>
              <a:rPr lang="en-US" sz="3200" dirty="0">
                <a:solidFill>
                  <a:srgbClr val="000000"/>
                </a:solidFill>
                <a:latin typeface="Canva Sans"/>
                <a:ea typeface="Canva Sans"/>
                <a:cs typeface="Canva Sans"/>
                <a:sym typeface="Canva Sans"/>
              </a:rPr>
              <a:t>Introduction</a:t>
            </a:r>
          </a:p>
          <a:p>
            <a:pPr marL="690881" lvl="1" indent="-345440" algn="l">
              <a:lnSpc>
                <a:spcPts val="8000"/>
              </a:lnSpc>
              <a:buAutoNum type="arabicPeriod"/>
            </a:pPr>
            <a:r>
              <a:rPr lang="en-US" sz="3200" dirty="0">
                <a:solidFill>
                  <a:srgbClr val="000000"/>
                </a:solidFill>
                <a:latin typeface="Canva Sans"/>
                <a:ea typeface="Canva Sans"/>
                <a:cs typeface="Canva Sans"/>
                <a:sym typeface="Canva Sans"/>
              </a:rPr>
              <a:t>Motivation</a:t>
            </a:r>
          </a:p>
          <a:p>
            <a:pPr marL="690881" lvl="1" indent="-345440" algn="l">
              <a:lnSpc>
                <a:spcPts val="8000"/>
              </a:lnSpc>
              <a:buAutoNum type="arabicPeriod"/>
            </a:pPr>
            <a:r>
              <a:rPr lang="en-US" sz="3200" dirty="0">
                <a:solidFill>
                  <a:srgbClr val="000000"/>
                </a:solidFill>
                <a:latin typeface="Canva Sans"/>
                <a:ea typeface="Canva Sans"/>
                <a:cs typeface="Canva Sans"/>
                <a:sym typeface="Canva Sans"/>
              </a:rPr>
              <a:t>Literature Review</a:t>
            </a:r>
          </a:p>
          <a:p>
            <a:pPr marL="690881" lvl="1" indent="-345440" algn="l">
              <a:lnSpc>
                <a:spcPts val="8000"/>
              </a:lnSpc>
              <a:buAutoNum type="arabicPeriod"/>
            </a:pPr>
            <a:r>
              <a:rPr lang="en-US" sz="3200" dirty="0">
                <a:solidFill>
                  <a:srgbClr val="000000"/>
                </a:solidFill>
                <a:latin typeface="Canva Sans"/>
                <a:ea typeface="Canva Sans"/>
                <a:cs typeface="Canva Sans"/>
                <a:sym typeface="Canva Sans"/>
              </a:rPr>
              <a:t>Problem Statement</a:t>
            </a:r>
          </a:p>
          <a:p>
            <a:pPr marL="690881" lvl="1" indent="-345440" algn="l">
              <a:lnSpc>
                <a:spcPts val="8000"/>
              </a:lnSpc>
              <a:buAutoNum type="arabicPeriod"/>
            </a:pPr>
            <a:r>
              <a:rPr lang="en-US" sz="3200" dirty="0">
                <a:solidFill>
                  <a:srgbClr val="000000"/>
                </a:solidFill>
                <a:latin typeface="Canva Sans"/>
                <a:ea typeface="Canva Sans"/>
                <a:cs typeface="Canva Sans"/>
                <a:sym typeface="Canva Sans"/>
              </a:rPr>
              <a:t>Proposed Solution</a:t>
            </a:r>
          </a:p>
          <a:p>
            <a:pPr marL="690881" lvl="1" indent="-345440" algn="l">
              <a:lnSpc>
                <a:spcPts val="8000"/>
              </a:lnSpc>
              <a:buAutoNum type="arabicPeriod"/>
            </a:pPr>
            <a:r>
              <a:rPr lang="en-US" sz="3200" dirty="0">
                <a:solidFill>
                  <a:srgbClr val="000000"/>
                </a:solidFill>
                <a:latin typeface="Canva Sans"/>
                <a:ea typeface="Canva Sans"/>
                <a:cs typeface="Canva Sans"/>
                <a:sym typeface="Canva Sans"/>
              </a:rPr>
              <a:t>Objectives</a:t>
            </a:r>
          </a:p>
          <a:p>
            <a:pPr marL="690881" lvl="1" indent="-345440" algn="l">
              <a:lnSpc>
                <a:spcPts val="8000"/>
              </a:lnSpc>
              <a:buAutoNum type="arabicPeriod"/>
            </a:pPr>
            <a:r>
              <a:rPr lang="en-US" sz="3200" dirty="0">
                <a:solidFill>
                  <a:srgbClr val="000000"/>
                </a:solidFill>
                <a:latin typeface="Canva Sans"/>
                <a:ea typeface="Canva Sans"/>
                <a:cs typeface="Canva Sans"/>
                <a:sym typeface="Canva Sans"/>
              </a:rPr>
              <a:t>Methodology</a:t>
            </a:r>
          </a:p>
          <a:p>
            <a:pPr marL="690881" lvl="1" indent="-345440" algn="l">
              <a:lnSpc>
                <a:spcPts val="8000"/>
              </a:lnSpc>
              <a:buAutoNum type="arabicPeriod"/>
            </a:pPr>
            <a:r>
              <a:rPr lang="en-US" sz="3200" dirty="0">
                <a:solidFill>
                  <a:srgbClr val="000000"/>
                </a:solidFill>
                <a:latin typeface="Canva Sans"/>
                <a:ea typeface="Canva Sans"/>
                <a:cs typeface="Canva Sans"/>
                <a:sym typeface="Canva Sans"/>
              </a:rPr>
              <a:t>System Architecture</a:t>
            </a:r>
          </a:p>
          <a:p>
            <a:pPr marL="690881" lvl="1" indent="-345440" algn="l">
              <a:lnSpc>
                <a:spcPts val="8000"/>
              </a:lnSpc>
              <a:buAutoNum type="arabicPeriod"/>
            </a:pPr>
            <a:r>
              <a:rPr lang="en-US" sz="3200" dirty="0">
                <a:solidFill>
                  <a:srgbClr val="000000"/>
                </a:solidFill>
                <a:latin typeface="Canva Sans"/>
                <a:ea typeface="Canva Sans"/>
                <a:cs typeface="Canva Sans"/>
                <a:sym typeface="Canva Sans"/>
              </a:rPr>
              <a:t>Use Case Diagram</a:t>
            </a:r>
          </a:p>
        </p:txBody>
      </p:sp>
      <p:sp>
        <p:nvSpPr>
          <p:cNvPr id="4" name="TextBox 4"/>
          <p:cNvSpPr txBox="1"/>
          <p:nvPr/>
        </p:nvSpPr>
        <p:spPr>
          <a:xfrm>
            <a:off x="9144000" y="1075543"/>
            <a:ext cx="7930148" cy="8063426"/>
          </a:xfrm>
          <a:prstGeom prst="rect">
            <a:avLst/>
          </a:prstGeom>
        </p:spPr>
        <p:txBody>
          <a:bodyPr lIns="0" tIns="0" rIns="0" bIns="0" rtlCol="0" anchor="t">
            <a:spAutoFit/>
          </a:bodyPr>
          <a:lstStyle/>
          <a:p>
            <a:pPr marL="881379" lvl="1" indent="-514350" algn="l">
              <a:lnSpc>
                <a:spcPts val="8000"/>
              </a:lnSpc>
              <a:buFont typeface="+mj-lt"/>
              <a:buAutoNum type="arabicPeriod" startAt="10"/>
            </a:pPr>
            <a:r>
              <a:rPr lang="en-US" sz="3399" dirty="0">
                <a:solidFill>
                  <a:srgbClr val="000000"/>
                </a:solidFill>
                <a:latin typeface="Canva Sans"/>
                <a:ea typeface="Canva Sans"/>
                <a:cs typeface="Canva Sans"/>
                <a:sym typeface="Canva Sans"/>
              </a:rPr>
              <a:t>Data Flow(Level 0)</a:t>
            </a:r>
          </a:p>
          <a:p>
            <a:pPr marL="881379" lvl="1" indent="-514350" algn="l">
              <a:lnSpc>
                <a:spcPts val="8000"/>
              </a:lnSpc>
              <a:buFont typeface="+mj-lt"/>
              <a:buAutoNum type="arabicPeriod" startAt="10"/>
            </a:pPr>
            <a:r>
              <a:rPr lang="en-US" sz="3399" dirty="0">
                <a:solidFill>
                  <a:srgbClr val="000000"/>
                </a:solidFill>
                <a:latin typeface="Canva Sans"/>
                <a:ea typeface="Canva Sans"/>
                <a:cs typeface="Canva Sans"/>
                <a:sym typeface="Canva Sans"/>
              </a:rPr>
              <a:t>Data Flow(Level 1)</a:t>
            </a:r>
          </a:p>
          <a:p>
            <a:pPr marL="881379" lvl="1" indent="-514350" algn="l">
              <a:lnSpc>
                <a:spcPts val="8000"/>
              </a:lnSpc>
              <a:buFont typeface="+mj-lt"/>
              <a:buAutoNum type="arabicPeriod" startAt="10"/>
            </a:pPr>
            <a:r>
              <a:rPr lang="en-US" sz="3399" dirty="0">
                <a:solidFill>
                  <a:srgbClr val="000000"/>
                </a:solidFill>
                <a:latin typeface="Canva Sans"/>
                <a:ea typeface="Canva Sans"/>
                <a:cs typeface="Canva Sans"/>
                <a:sym typeface="Canva Sans"/>
              </a:rPr>
              <a:t>Data Flow(Level 2)</a:t>
            </a:r>
          </a:p>
          <a:p>
            <a:pPr marL="881379" lvl="1" indent="-514350" algn="l">
              <a:lnSpc>
                <a:spcPts val="8000"/>
              </a:lnSpc>
              <a:buFont typeface="+mj-lt"/>
              <a:buAutoNum type="arabicPeriod" startAt="10"/>
            </a:pPr>
            <a:r>
              <a:rPr lang="en-US" sz="3399" dirty="0">
                <a:solidFill>
                  <a:srgbClr val="000000"/>
                </a:solidFill>
                <a:latin typeface="Canva Sans"/>
                <a:ea typeface="Canva Sans"/>
                <a:cs typeface="Canva Sans"/>
                <a:sym typeface="Canva Sans"/>
              </a:rPr>
              <a:t>Hardware Requirements</a:t>
            </a:r>
          </a:p>
          <a:p>
            <a:pPr marL="881379" lvl="1" indent="-514350" algn="l">
              <a:lnSpc>
                <a:spcPts val="8000"/>
              </a:lnSpc>
              <a:buFont typeface="+mj-lt"/>
              <a:buAutoNum type="arabicPeriod" startAt="10"/>
            </a:pPr>
            <a:r>
              <a:rPr lang="en-US" sz="3399" dirty="0">
                <a:solidFill>
                  <a:srgbClr val="000000"/>
                </a:solidFill>
                <a:latin typeface="Canva Sans"/>
                <a:ea typeface="Canva Sans"/>
                <a:cs typeface="Canva Sans"/>
                <a:sym typeface="Canva Sans"/>
              </a:rPr>
              <a:t>Software Requirements</a:t>
            </a:r>
          </a:p>
          <a:p>
            <a:pPr marL="881379" lvl="1" indent="-514350" algn="l">
              <a:lnSpc>
                <a:spcPts val="8000"/>
              </a:lnSpc>
              <a:buFont typeface="+mj-lt"/>
              <a:buAutoNum type="arabicPeriod" startAt="10"/>
            </a:pPr>
            <a:r>
              <a:rPr lang="en-US" sz="3399" dirty="0">
                <a:solidFill>
                  <a:srgbClr val="000000"/>
                </a:solidFill>
                <a:latin typeface="Canva Sans"/>
                <a:ea typeface="Canva Sans"/>
                <a:cs typeface="Canva Sans"/>
                <a:sym typeface="Canva Sans"/>
              </a:rPr>
              <a:t>Implementation / Results</a:t>
            </a:r>
          </a:p>
          <a:p>
            <a:pPr marL="881379" lvl="1" indent="-514350" algn="l">
              <a:lnSpc>
                <a:spcPts val="8000"/>
              </a:lnSpc>
              <a:buFont typeface="+mj-lt"/>
              <a:buAutoNum type="arabicPeriod" startAt="10"/>
            </a:pPr>
            <a:r>
              <a:rPr lang="en-US" sz="3399" dirty="0">
                <a:solidFill>
                  <a:srgbClr val="000000"/>
                </a:solidFill>
                <a:latin typeface="Canva Sans"/>
                <a:ea typeface="Canva Sans"/>
                <a:cs typeface="Canva Sans"/>
                <a:sym typeface="Canva Sans"/>
              </a:rPr>
              <a:t>Conclusion</a:t>
            </a:r>
          </a:p>
          <a:p>
            <a:pPr marL="881379" lvl="1" indent="-514350" algn="l">
              <a:lnSpc>
                <a:spcPts val="8000"/>
              </a:lnSpc>
              <a:buFont typeface="+mj-lt"/>
              <a:buAutoNum type="arabicPeriod" startAt="10"/>
            </a:pPr>
            <a:r>
              <a:rPr lang="en-US" sz="3399" dirty="0">
                <a:solidFill>
                  <a:srgbClr val="000000"/>
                </a:solidFill>
                <a:latin typeface="Canva Sans"/>
                <a:ea typeface="Canva Sans"/>
                <a:cs typeface="Canva Sans"/>
                <a:sym typeface="Canva Sans"/>
              </a:rPr>
              <a:t>References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rgbClr val="CDFFD8">
                <a:alpha val="100000"/>
              </a:srgbClr>
            </a:gs>
            <a:gs pos="100000">
              <a:srgbClr val="94B9FF">
                <a:alpha val="100000"/>
              </a:srgbClr>
            </a:gs>
          </a:gsLst>
          <a:lin ang="0"/>
        </a:gradFill>
        <a:effectLst/>
      </p:bgPr>
    </p:bg>
    <p:spTree>
      <p:nvGrpSpPr>
        <p:cNvPr id="1" name=""/>
        <p:cNvGrpSpPr/>
        <p:nvPr/>
      </p:nvGrpSpPr>
      <p:grpSpPr>
        <a:xfrm>
          <a:off x="0" y="0"/>
          <a:ext cx="0" cy="0"/>
          <a:chOff x="0" y="0"/>
          <a:chExt cx="0" cy="0"/>
        </a:xfrm>
      </p:grpSpPr>
      <p:sp>
        <p:nvSpPr>
          <p:cNvPr id="2" name="TextBox 2"/>
          <p:cNvSpPr txBox="1"/>
          <p:nvPr/>
        </p:nvSpPr>
        <p:spPr>
          <a:xfrm>
            <a:off x="1337955" y="2317115"/>
            <a:ext cx="15612089" cy="5033645"/>
          </a:xfrm>
          <a:prstGeom prst="rect">
            <a:avLst/>
          </a:prstGeom>
        </p:spPr>
        <p:txBody>
          <a:bodyPr lIns="0" tIns="0" rIns="0" bIns="0" rtlCol="0" anchor="t">
            <a:spAutoFit/>
          </a:bodyPr>
          <a:lstStyle/>
          <a:p>
            <a:pPr algn="l">
              <a:lnSpc>
                <a:spcPts val="4480"/>
              </a:lnSpc>
              <a:spcBef>
                <a:spcPct val="0"/>
              </a:spcBef>
            </a:pPr>
            <a:r>
              <a:rPr lang="en-US" sz="3200" dirty="0">
                <a:solidFill>
                  <a:srgbClr val="000000"/>
                </a:solidFill>
                <a:latin typeface="Canva Sans"/>
                <a:ea typeface="Canva Sans"/>
                <a:cs typeface="Canva Sans"/>
                <a:sym typeface="Canva Sans"/>
              </a:rPr>
              <a:t>Our project leverages artificial intelligence to transform the way individuals access and interpret complex medical data. By integrating predictive models for medical report analysis into a user-friendly web application, we empower users to gain clear, actionable health insights from their test results and symptom inputs. This presentation will walk you through the design, development, and implementation of our AI-powered platform, highlighting the code architecture, model training processes, and the interactive interface that bridges the gap between technical diagnostics and patient understanding.</a:t>
            </a:r>
          </a:p>
          <a:p>
            <a:pPr algn="l">
              <a:lnSpc>
                <a:spcPts val="4480"/>
              </a:lnSpc>
              <a:spcBef>
                <a:spcPct val="0"/>
              </a:spcBef>
            </a:pPr>
            <a:endParaRPr lang="en-US" sz="3200" dirty="0">
              <a:solidFill>
                <a:srgbClr val="000000"/>
              </a:solidFill>
              <a:latin typeface="Canva Sans"/>
              <a:ea typeface="Canva Sans"/>
              <a:cs typeface="Canva Sans"/>
              <a:sym typeface="Canva Sans"/>
            </a:endParaRPr>
          </a:p>
        </p:txBody>
      </p:sp>
      <p:sp>
        <p:nvSpPr>
          <p:cNvPr id="3" name="TextBox 3"/>
          <p:cNvSpPr txBox="1"/>
          <p:nvPr/>
        </p:nvSpPr>
        <p:spPr>
          <a:xfrm>
            <a:off x="7440265" y="554015"/>
            <a:ext cx="3944620" cy="854121"/>
          </a:xfrm>
          <a:prstGeom prst="rect">
            <a:avLst/>
          </a:prstGeom>
        </p:spPr>
        <p:txBody>
          <a:bodyPr lIns="0" tIns="0" rIns="0" bIns="0" rtlCol="0" anchor="t">
            <a:spAutoFit/>
          </a:bodyPr>
          <a:lstStyle/>
          <a:p>
            <a:pPr algn="l">
              <a:lnSpc>
                <a:spcPts val="6997"/>
              </a:lnSpc>
            </a:pPr>
            <a:r>
              <a:rPr lang="en-US" sz="4998" b="1" dirty="0">
                <a:solidFill>
                  <a:srgbClr val="000000"/>
                </a:solidFill>
                <a:latin typeface="Canva Sans Bold"/>
                <a:ea typeface="Canva Sans Bold"/>
                <a:cs typeface="Canva Sans Bold"/>
                <a:sym typeface="Canva Sans Bold"/>
              </a:rPr>
              <a:t>Introduction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rgbClr val="CDFFD8">
                <a:alpha val="100000"/>
              </a:srgbClr>
            </a:gs>
            <a:gs pos="100000">
              <a:srgbClr val="94B9FF">
                <a:alpha val="100000"/>
              </a:srgbClr>
            </a:gs>
          </a:gsLst>
          <a:lin ang="0"/>
        </a:gradFill>
        <a:effectLst/>
      </p:bgPr>
    </p:bg>
    <p:spTree>
      <p:nvGrpSpPr>
        <p:cNvPr id="1" name=""/>
        <p:cNvGrpSpPr/>
        <p:nvPr/>
      </p:nvGrpSpPr>
      <p:grpSpPr>
        <a:xfrm>
          <a:off x="0" y="0"/>
          <a:ext cx="0" cy="0"/>
          <a:chOff x="0" y="0"/>
          <a:chExt cx="0" cy="0"/>
        </a:xfrm>
      </p:grpSpPr>
      <p:sp>
        <p:nvSpPr>
          <p:cNvPr id="2" name="TextBox 2"/>
          <p:cNvSpPr txBox="1"/>
          <p:nvPr/>
        </p:nvSpPr>
        <p:spPr>
          <a:xfrm>
            <a:off x="1265713" y="1868175"/>
            <a:ext cx="15993587" cy="6719570"/>
          </a:xfrm>
          <a:prstGeom prst="rect">
            <a:avLst/>
          </a:prstGeom>
        </p:spPr>
        <p:txBody>
          <a:bodyPr lIns="0" tIns="0" rIns="0" bIns="0" rtlCol="0" anchor="t">
            <a:spAutoFit/>
          </a:bodyPr>
          <a:lstStyle/>
          <a:p>
            <a:pPr algn="l">
              <a:lnSpc>
                <a:spcPts val="4480"/>
              </a:lnSpc>
              <a:spcBef>
                <a:spcPct val="0"/>
              </a:spcBef>
            </a:pPr>
            <a:r>
              <a:rPr lang="en-US" sz="3200">
                <a:solidFill>
                  <a:srgbClr val="000000"/>
                </a:solidFill>
                <a:latin typeface="Canva Sans"/>
                <a:ea typeface="Canva Sans"/>
                <a:cs typeface="Canva Sans"/>
                <a:sym typeface="Canva Sans"/>
              </a:rPr>
              <a:t>In today’s fast-paced world, access to timely and accurate medical insights is</a:t>
            </a:r>
          </a:p>
          <a:p>
            <a:pPr algn="l">
              <a:lnSpc>
                <a:spcPts val="4480"/>
              </a:lnSpc>
              <a:spcBef>
                <a:spcPct val="0"/>
              </a:spcBef>
            </a:pPr>
            <a:r>
              <a:rPr lang="en-US" sz="3200">
                <a:solidFill>
                  <a:srgbClr val="000000"/>
                </a:solidFill>
                <a:latin typeface="Canva Sans"/>
                <a:ea typeface="Canva Sans"/>
                <a:cs typeface="Canva Sans"/>
                <a:sym typeface="Canva Sans"/>
              </a:rPr>
              <a:t>critical. With advancements in artificial intelligence (AI), there is a significant</a:t>
            </a:r>
          </a:p>
          <a:p>
            <a:pPr algn="l">
              <a:lnSpc>
                <a:spcPts val="4480"/>
              </a:lnSpc>
              <a:spcBef>
                <a:spcPct val="0"/>
              </a:spcBef>
            </a:pPr>
            <a:r>
              <a:rPr lang="en-US" sz="3200">
                <a:solidFill>
                  <a:srgbClr val="000000"/>
                </a:solidFill>
                <a:latin typeface="Canva Sans"/>
                <a:ea typeface="Canva Sans"/>
                <a:cs typeface="Canva Sans"/>
                <a:sym typeface="Canva Sans"/>
              </a:rPr>
              <a:t>opportunity to revolutionize healthcare by providing users with tools that analyze</a:t>
            </a:r>
          </a:p>
          <a:p>
            <a:pPr algn="l">
              <a:lnSpc>
                <a:spcPts val="4480"/>
              </a:lnSpc>
              <a:spcBef>
                <a:spcPct val="0"/>
              </a:spcBef>
            </a:pPr>
            <a:r>
              <a:rPr lang="en-US" sz="3200">
                <a:solidFill>
                  <a:srgbClr val="000000"/>
                </a:solidFill>
                <a:latin typeface="Canva Sans"/>
                <a:ea typeface="Canva Sans"/>
                <a:cs typeface="Canva Sans"/>
                <a:sym typeface="Canva Sans"/>
              </a:rPr>
              <a:t>medical reports and offer actionable recommendations.</a:t>
            </a:r>
          </a:p>
          <a:p>
            <a:pPr algn="l">
              <a:lnSpc>
                <a:spcPts val="4480"/>
              </a:lnSpc>
              <a:spcBef>
                <a:spcPct val="0"/>
              </a:spcBef>
            </a:pPr>
            <a:endParaRPr lang="en-US" sz="3200">
              <a:solidFill>
                <a:srgbClr val="000000"/>
              </a:solidFill>
              <a:latin typeface="Canva Sans"/>
              <a:ea typeface="Canva Sans"/>
              <a:cs typeface="Canva Sans"/>
              <a:sym typeface="Canva Sans"/>
            </a:endParaRPr>
          </a:p>
          <a:p>
            <a:pPr algn="l">
              <a:lnSpc>
                <a:spcPts val="4480"/>
              </a:lnSpc>
              <a:spcBef>
                <a:spcPct val="0"/>
              </a:spcBef>
            </a:pPr>
            <a:r>
              <a:rPr lang="en-US" sz="3200">
                <a:solidFill>
                  <a:srgbClr val="000000"/>
                </a:solidFill>
                <a:latin typeface="Canva Sans"/>
                <a:ea typeface="Canva Sans"/>
                <a:cs typeface="Canva Sans"/>
                <a:sym typeface="Canva Sans"/>
              </a:rPr>
              <a:t>Many individuals receive complex medical test results but lack the expertise to</a:t>
            </a:r>
          </a:p>
          <a:p>
            <a:pPr algn="l">
              <a:lnSpc>
                <a:spcPts val="4480"/>
              </a:lnSpc>
              <a:spcBef>
                <a:spcPct val="0"/>
              </a:spcBef>
            </a:pPr>
            <a:r>
              <a:rPr lang="en-US" sz="3200">
                <a:solidFill>
                  <a:srgbClr val="000000"/>
                </a:solidFill>
                <a:latin typeface="Canva Sans"/>
                <a:ea typeface="Canva Sans"/>
                <a:cs typeface="Canva Sans"/>
                <a:sym typeface="Canva Sans"/>
              </a:rPr>
              <a:t>interpret them effectively. This gap often delays necessary medical</a:t>
            </a:r>
          </a:p>
          <a:p>
            <a:pPr algn="l">
              <a:lnSpc>
                <a:spcPts val="4480"/>
              </a:lnSpc>
              <a:spcBef>
                <a:spcPct val="0"/>
              </a:spcBef>
            </a:pPr>
            <a:r>
              <a:rPr lang="en-US" sz="3200">
                <a:solidFill>
                  <a:srgbClr val="000000"/>
                </a:solidFill>
                <a:latin typeface="Canva Sans"/>
                <a:ea typeface="Canva Sans"/>
                <a:cs typeface="Canva Sans"/>
                <a:sym typeface="Canva Sans"/>
              </a:rPr>
              <a:t>consultations, potentially exacerbating health issues.</a:t>
            </a:r>
          </a:p>
          <a:p>
            <a:pPr algn="l">
              <a:lnSpc>
                <a:spcPts val="4480"/>
              </a:lnSpc>
              <a:spcBef>
                <a:spcPct val="0"/>
              </a:spcBef>
            </a:pPr>
            <a:endParaRPr lang="en-US" sz="3200">
              <a:solidFill>
                <a:srgbClr val="000000"/>
              </a:solidFill>
              <a:latin typeface="Canva Sans"/>
              <a:ea typeface="Canva Sans"/>
              <a:cs typeface="Canva Sans"/>
              <a:sym typeface="Canva Sans"/>
            </a:endParaRPr>
          </a:p>
          <a:p>
            <a:pPr algn="l">
              <a:lnSpc>
                <a:spcPts val="4480"/>
              </a:lnSpc>
              <a:spcBef>
                <a:spcPct val="0"/>
              </a:spcBef>
            </a:pPr>
            <a:r>
              <a:rPr lang="en-US" sz="3200">
                <a:solidFill>
                  <a:srgbClr val="000000"/>
                </a:solidFill>
                <a:latin typeface="Canva Sans"/>
                <a:ea typeface="Canva Sans"/>
                <a:cs typeface="Canva Sans"/>
                <a:sym typeface="Canva Sans"/>
              </a:rPr>
              <a:t>The proposed AI-powered medical analysis and recommendation platform aims</a:t>
            </a:r>
          </a:p>
          <a:p>
            <a:pPr algn="l">
              <a:lnSpc>
                <a:spcPts val="4480"/>
              </a:lnSpc>
              <a:spcBef>
                <a:spcPct val="0"/>
              </a:spcBef>
            </a:pPr>
            <a:r>
              <a:rPr lang="en-US" sz="3200">
                <a:solidFill>
                  <a:srgbClr val="000000"/>
                </a:solidFill>
                <a:latin typeface="Canva Sans"/>
                <a:ea typeface="Canva Sans"/>
                <a:cs typeface="Canva Sans"/>
                <a:sym typeface="Canva Sans"/>
              </a:rPr>
              <a:t>to bridge this gap, empowering users with accessible, comprehensible, and</a:t>
            </a:r>
          </a:p>
          <a:p>
            <a:pPr algn="l">
              <a:lnSpc>
                <a:spcPts val="4480"/>
              </a:lnSpc>
              <a:spcBef>
                <a:spcPct val="0"/>
              </a:spcBef>
            </a:pPr>
            <a:r>
              <a:rPr lang="en-US" sz="3200">
                <a:solidFill>
                  <a:srgbClr val="000000"/>
                </a:solidFill>
                <a:latin typeface="Canva Sans"/>
                <a:ea typeface="Canva Sans"/>
                <a:cs typeface="Canva Sans"/>
                <a:sym typeface="Canva Sans"/>
              </a:rPr>
              <a:t>actionable medical insights.</a:t>
            </a:r>
          </a:p>
        </p:txBody>
      </p:sp>
      <p:sp>
        <p:nvSpPr>
          <p:cNvPr id="3" name="TextBox 3"/>
          <p:cNvSpPr txBox="1"/>
          <p:nvPr/>
        </p:nvSpPr>
        <p:spPr>
          <a:xfrm>
            <a:off x="7440265" y="554015"/>
            <a:ext cx="3407470" cy="854121"/>
          </a:xfrm>
          <a:prstGeom prst="rect">
            <a:avLst/>
          </a:prstGeom>
        </p:spPr>
        <p:txBody>
          <a:bodyPr lIns="0" tIns="0" rIns="0" bIns="0" rtlCol="0" anchor="t">
            <a:spAutoFit/>
          </a:bodyPr>
          <a:lstStyle/>
          <a:p>
            <a:pPr algn="l">
              <a:lnSpc>
                <a:spcPts val="6997"/>
              </a:lnSpc>
            </a:pPr>
            <a:r>
              <a:rPr lang="en-US" sz="4998" b="1">
                <a:solidFill>
                  <a:srgbClr val="000000"/>
                </a:solidFill>
                <a:latin typeface="Canva Sans Bold"/>
                <a:ea typeface="Canva Sans Bold"/>
                <a:cs typeface="Canva Sans Bold"/>
                <a:sym typeface="Canva Sans Bold"/>
              </a:rPr>
              <a:t>Motivation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rgbClr val="CDFFD8">
                <a:alpha val="100000"/>
              </a:srgbClr>
            </a:gs>
            <a:gs pos="100000">
              <a:srgbClr val="94B9FF">
                <a:alpha val="100000"/>
              </a:srgbClr>
            </a:gs>
          </a:gsLst>
          <a:lin ang="0"/>
        </a:gradFill>
        <a:effectLst/>
      </p:bgPr>
    </p:bg>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147752" y="1180117"/>
          <a:ext cx="17985815" cy="8901365"/>
        </p:xfrm>
        <a:graphic>
          <a:graphicData uri="http://schemas.openxmlformats.org/drawingml/2006/table">
            <a:tbl>
              <a:tblPr/>
              <a:tblGrid>
                <a:gridCol w="1112949">
                  <a:extLst>
                    <a:ext uri="{9D8B030D-6E8A-4147-A177-3AD203B41FA5}">
                      <a16:colId xmlns:a16="http://schemas.microsoft.com/office/drawing/2014/main" val="20000"/>
                    </a:ext>
                  </a:extLst>
                </a:gridCol>
                <a:gridCol w="2248660">
                  <a:extLst>
                    <a:ext uri="{9D8B030D-6E8A-4147-A177-3AD203B41FA5}">
                      <a16:colId xmlns:a16="http://schemas.microsoft.com/office/drawing/2014/main" val="20001"/>
                    </a:ext>
                  </a:extLst>
                </a:gridCol>
                <a:gridCol w="2559097">
                  <a:extLst>
                    <a:ext uri="{9D8B030D-6E8A-4147-A177-3AD203B41FA5}">
                      <a16:colId xmlns:a16="http://schemas.microsoft.com/office/drawing/2014/main" val="20002"/>
                    </a:ext>
                  </a:extLst>
                </a:gridCol>
                <a:gridCol w="3168606">
                  <a:extLst>
                    <a:ext uri="{9D8B030D-6E8A-4147-A177-3AD203B41FA5}">
                      <a16:colId xmlns:a16="http://schemas.microsoft.com/office/drawing/2014/main" val="20003"/>
                    </a:ext>
                  </a:extLst>
                </a:gridCol>
                <a:gridCol w="3004085">
                  <a:extLst>
                    <a:ext uri="{9D8B030D-6E8A-4147-A177-3AD203B41FA5}">
                      <a16:colId xmlns:a16="http://schemas.microsoft.com/office/drawing/2014/main" val="20004"/>
                    </a:ext>
                  </a:extLst>
                </a:gridCol>
                <a:gridCol w="2995629">
                  <a:extLst>
                    <a:ext uri="{9D8B030D-6E8A-4147-A177-3AD203B41FA5}">
                      <a16:colId xmlns:a16="http://schemas.microsoft.com/office/drawing/2014/main" val="20005"/>
                    </a:ext>
                  </a:extLst>
                </a:gridCol>
                <a:gridCol w="2896789">
                  <a:extLst>
                    <a:ext uri="{9D8B030D-6E8A-4147-A177-3AD203B41FA5}">
                      <a16:colId xmlns:a16="http://schemas.microsoft.com/office/drawing/2014/main" val="20006"/>
                    </a:ext>
                  </a:extLst>
                </a:gridCol>
              </a:tblGrid>
              <a:tr h="918185">
                <a:tc>
                  <a:txBody>
                    <a:bodyPr/>
                    <a:lstStyle/>
                    <a:p>
                      <a:pPr algn="ctr">
                        <a:lnSpc>
                          <a:spcPts val="2239"/>
                        </a:lnSpc>
                        <a:defRPr/>
                      </a:pPr>
                      <a:r>
                        <a:rPr lang="en-US" sz="1599" b="1">
                          <a:solidFill>
                            <a:srgbClr val="000000"/>
                          </a:solidFill>
                          <a:latin typeface="Canva Sans Bold"/>
                          <a:ea typeface="Canva Sans Bold"/>
                          <a:cs typeface="Canva Sans Bold"/>
                          <a:sym typeface="Canva Sans Bold"/>
                        </a:rPr>
                        <a:t>SL NO</a:t>
                      </a:r>
                      <a:endParaRPr lang="en-US" sz="1100"/>
                    </a:p>
                  </a:txBody>
                  <a:tcPr marL="170788" marR="170788" marT="170788" marB="170788" anchor="ctr">
                    <a:lnL w="47625" cap="flat" cmpd="sng" algn="ctr">
                      <a:solidFill>
                        <a:srgbClr val="FFFFFF"/>
                      </a:solidFill>
                      <a:prstDash val="solid"/>
                      <a:round/>
                      <a:headEnd type="none" w="med" len="med"/>
                      <a:tailEnd type="none" w="med" len="med"/>
                    </a:lnL>
                    <a:lnR w="47625" cap="flat" cmpd="sng" algn="ctr">
                      <a:solidFill>
                        <a:srgbClr val="FFFFFF"/>
                      </a:solidFill>
                      <a:prstDash val="solid"/>
                      <a:round/>
                      <a:headEnd type="none" w="med" len="med"/>
                      <a:tailEnd type="none" w="med" len="med"/>
                    </a:lnR>
                    <a:lnT w="47625" cap="flat" cmpd="sng" algn="ctr">
                      <a:solidFill>
                        <a:srgbClr val="FFFFFF"/>
                      </a:solidFill>
                      <a:prstDash val="solid"/>
                      <a:round/>
                      <a:headEnd type="none" w="med" len="med"/>
                      <a:tailEnd type="none" w="med" len="med"/>
                    </a:lnT>
                    <a:lnB w="47625" cap="flat" cmpd="sng" algn="ctr">
                      <a:solidFill>
                        <a:srgbClr val="FFFFFF"/>
                      </a:solidFill>
                      <a:prstDash val="solid"/>
                      <a:round/>
                      <a:headEnd type="none" w="med" len="med"/>
                      <a:tailEnd type="none" w="med" len="med"/>
                    </a:lnB>
                  </a:tcPr>
                </a:tc>
                <a:tc>
                  <a:txBody>
                    <a:bodyPr/>
                    <a:lstStyle/>
                    <a:p>
                      <a:pPr algn="ctr">
                        <a:lnSpc>
                          <a:spcPts val="2239"/>
                        </a:lnSpc>
                        <a:defRPr/>
                      </a:pPr>
                      <a:r>
                        <a:rPr lang="en-US" sz="1599" b="1">
                          <a:solidFill>
                            <a:srgbClr val="000000"/>
                          </a:solidFill>
                          <a:latin typeface="Canva Sans Bold"/>
                          <a:ea typeface="Canva Sans Bold"/>
                          <a:cs typeface="Canva Sans Bold"/>
                          <a:sym typeface="Canva Sans Bold"/>
                        </a:rPr>
                        <a:t>PLATFORM</a:t>
                      </a:r>
                      <a:endParaRPr lang="en-US" sz="1100"/>
                    </a:p>
                  </a:txBody>
                  <a:tcPr marL="170788" marR="170788" marT="170788" marB="170788" anchor="ctr">
                    <a:lnL w="47625" cap="flat" cmpd="sng" algn="ctr">
                      <a:solidFill>
                        <a:srgbClr val="FFFFFF"/>
                      </a:solidFill>
                      <a:prstDash val="solid"/>
                      <a:round/>
                      <a:headEnd type="none" w="med" len="med"/>
                      <a:tailEnd type="none" w="med" len="med"/>
                    </a:lnL>
                    <a:lnR w="47625" cap="flat" cmpd="sng" algn="ctr">
                      <a:solidFill>
                        <a:srgbClr val="FFFFFF"/>
                      </a:solidFill>
                      <a:prstDash val="solid"/>
                      <a:round/>
                      <a:headEnd type="none" w="med" len="med"/>
                      <a:tailEnd type="none" w="med" len="med"/>
                    </a:lnR>
                    <a:lnT w="47625" cap="flat" cmpd="sng" algn="ctr">
                      <a:solidFill>
                        <a:srgbClr val="FFFFFF"/>
                      </a:solidFill>
                      <a:prstDash val="solid"/>
                      <a:round/>
                      <a:headEnd type="none" w="med" len="med"/>
                      <a:tailEnd type="none" w="med" len="med"/>
                    </a:lnT>
                    <a:lnB w="47625" cap="flat" cmpd="sng" algn="ctr">
                      <a:solidFill>
                        <a:srgbClr val="FFFFFF"/>
                      </a:solidFill>
                      <a:prstDash val="solid"/>
                      <a:round/>
                      <a:headEnd type="none" w="med" len="med"/>
                      <a:tailEnd type="none" w="med" len="med"/>
                    </a:lnB>
                  </a:tcPr>
                </a:tc>
                <a:tc>
                  <a:txBody>
                    <a:bodyPr/>
                    <a:lstStyle/>
                    <a:p>
                      <a:pPr algn="ctr">
                        <a:lnSpc>
                          <a:spcPts val="2239"/>
                        </a:lnSpc>
                        <a:defRPr/>
                      </a:pPr>
                      <a:r>
                        <a:rPr lang="en-US" sz="1599" b="1">
                          <a:solidFill>
                            <a:srgbClr val="000000"/>
                          </a:solidFill>
                          <a:latin typeface="Canva Sans Bold"/>
                          <a:ea typeface="Canva Sans Bold"/>
                          <a:cs typeface="Canva Sans Bold"/>
                          <a:sym typeface="Canva Sans Bold"/>
                        </a:rPr>
                        <a:t>AUTHORS</a:t>
                      </a:r>
                      <a:endParaRPr lang="en-US" sz="1100"/>
                    </a:p>
                  </a:txBody>
                  <a:tcPr marL="170788" marR="170788" marT="170788" marB="170788" anchor="ctr">
                    <a:lnL w="47625" cap="flat" cmpd="sng" algn="ctr">
                      <a:solidFill>
                        <a:srgbClr val="FFFFFF"/>
                      </a:solidFill>
                      <a:prstDash val="solid"/>
                      <a:round/>
                      <a:headEnd type="none" w="med" len="med"/>
                      <a:tailEnd type="none" w="med" len="med"/>
                    </a:lnL>
                    <a:lnR w="47625" cap="flat" cmpd="sng" algn="ctr">
                      <a:solidFill>
                        <a:srgbClr val="FFFFFF"/>
                      </a:solidFill>
                      <a:prstDash val="solid"/>
                      <a:round/>
                      <a:headEnd type="none" w="med" len="med"/>
                      <a:tailEnd type="none" w="med" len="med"/>
                    </a:lnR>
                    <a:lnT w="47625" cap="flat" cmpd="sng" algn="ctr">
                      <a:solidFill>
                        <a:srgbClr val="FFFFFF"/>
                      </a:solidFill>
                      <a:prstDash val="solid"/>
                      <a:round/>
                      <a:headEnd type="none" w="med" len="med"/>
                      <a:tailEnd type="none" w="med" len="med"/>
                    </a:lnT>
                    <a:lnB w="47625" cap="flat" cmpd="sng" algn="ctr">
                      <a:solidFill>
                        <a:srgbClr val="FFFFFF"/>
                      </a:solidFill>
                      <a:prstDash val="solid"/>
                      <a:round/>
                      <a:headEnd type="none" w="med" len="med"/>
                      <a:tailEnd type="none" w="med" len="med"/>
                    </a:lnB>
                  </a:tcPr>
                </a:tc>
                <a:tc>
                  <a:txBody>
                    <a:bodyPr/>
                    <a:lstStyle/>
                    <a:p>
                      <a:pPr algn="ctr">
                        <a:lnSpc>
                          <a:spcPts val="2239"/>
                        </a:lnSpc>
                        <a:defRPr/>
                      </a:pPr>
                      <a:r>
                        <a:rPr lang="en-US" sz="1599" b="1">
                          <a:solidFill>
                            <a:srgbClr val="000000"/>
                          </a:solidFill>
                          <a:latin typeface="Canva Sans Bold"/>
                          <a:ea typeface="Canva Sans Bold"/>
                          <a:cs typeface="Canva Sans Bold"/>
                          <a:sym typeface="Canva Sans Bold"/>
                        </a:rPr>
                        <a:t>METHODOLOGY</a:t>
                      </a:r>
                      <a:endParaRPr lang="en-US" sz="1100"/>
                    </a:p>
                  </a:txBody>
                  <a:tcPr marL="170788" marR="170788" marT="170788" marB="170788" anchor="ctr">
                    <a:lnL w="47625" cap="flat" cmpd="sng" algn="ctr">
                      <a:solidFill>
                        <a:srgbClr val="FFFFFF"/>
                      </a:solidFill>
                      <a:prstDash val="solid"/>
                      <a:round/>
                      <a:headEnd type="none" w="med" len="med"/>
                      <a:tailEnd type="none" w="med" len="med"/>
                    </a:lnL>
                    <a:lnR w="47625" cap="flat" cmpd="sng" algn="ctr">
                      <a:solidFill>
                        <a:srgbClr val="FFFFFF"/>
                      </a:solidFill>
                      <a:prstDash val="solid"/>
                      <a:round/>
                      <a:headEnd type="none" w="med" len="med"/>
                      <a:tailEnd type="none" w="med" len="med"/>
                    </a:lnR>
                    <a:lnT w="47625" cap="flat" cmpd="sng" algn="ctr">
                      <a:solidFill>
                        <a:srgbClr val="FFFFFF"/>
                      </a:solidFill>
                      <a:prstDash val="solid"/>
                      <a:round/>
                      <a:headEnd type="none" w="med" len="med"/>
                      <a:tailEnd type="none" w="med" len="med"/>
                    </a:lnT>
                    <a:lnB w="47625" cap="flat" cmpd="sng" algn="ctr">
                      <a:solidFill>
                        <a:srgbClr val="FFFFFF"/>
                      </a:solidFill>
                      <a:prstDash val="solid"/>
                      <a:round/>
                      <a:headEnd type="none" w="med" len="med"/>
                      <a:tailEnd type="none" w="med" len="med"/>
                    </a:lnB>
                  </a:tcPr>
                </a:tc>
                <a:tc>
                  <a:txBody>
                    <a:bodyPr/>
                    <a:lstStyle/>
                    <a:p>
                      <a:pPr algn="ctr">
                        <a:lnSpc>
                          <a:spcPts val="2239"/>
                        </a:lnSpc>
                        <a:defRPr/>
                      </a:pPr>
                      <a:r>
                        <a:rPr lang="en-US" sz="1599" b="1">
                          <a:solidFill>
                            <a:srgbClr val="000000"/>
                          </a:solidFill>
                          <a:latin typeface="Canva Sans Bold"/>
                          <a:ea typeface="Canva Sans Bold"/>
                          <a:cs typeface="Canva Sans Bold"/>
                          <a:sym typeface="Canva Sans Bold"/>
                        </a:rPr>
                        <a:t>ADVANTAGES</a:t>
                      </a:r>
                      <a:endParaRPr lang="en-US" sz="1100"/>
                    </a:p>
                  </a:txBody>
                  <a:tcPr marL="170788" marR="170788" marT="170788" marB="170788" anchor="ctr">
                    <a:lnL w="47625" cap="flat" cmpd="sng" algn="ctr">
                      <a:solidFill>
                        <a:srgbClr val="FFFFFF"/>
                      </a:solidFill>
                      <a:prstDash val="solid"/>
                      <a:round/>
                      <a:headEnd type="none" w="med" len="med"/>
                      <a:tailEnd type="none" w="med" len="med"/>
                    </a:lnL>
                    <a:lnR w="47625" cap="flat" cmpd="sng" algn="ctr">
                      <a:solidFill>
                        <a:srgbClr val="FFFFFF"/>
                      </a:solidFill>
                      <a:prstDash val="solid"/>
                      <a:round/>
                      <a:headEnd type="none" w="med" len="med"/>
                      <a:tailEnd type="none" w="med" len="med"/>
                    </a:lnR>
                    <a:lnT w="47625" cap="flat" cmpd="sng" algn="ctr">
                      <a:solidFill>
                        <a:srgbClr val="FFFFFF"/>
                      </a:solidFill>
                      <a:prstDash val="solid"/>
                      <a:round/>
                      <a:headEnd type="none" w="med" len="med"/>
                      <a:tailEnd type="none" w="med" len="med"/>
                    </a:lnT>
                    <a:lnB w="47625" cap="flat" cmpd="sng" algn="ctr">
                      <a:solidFill>
                        <a:srgbClr val="FFFFFF"/>
                      </a:solidFill>
                      <a:prstDash val="solid"/>
                      <a:round/>
                      <a:headEnd type="none" w="med" len="med"/>
                      <a:tailEnd type="none" w="med" len="med"/>
                    </a:lnB>
                  </a:tcPr>
                </a:tc>
                <a:tc>
                  <a:txBody>
                    <a:bodyPr/>
                    <a:lstStyle/>
                    <a:p>
                      <a:pPr algn="ctr">
                        <a:lnSpc>
                          <a:spcPts val="2239"/>
                        </a:lnSpc>
                        <a:defRPr/>
                      </a:pPr>
                      <a:r>
                        <a:rPr lang="en-US" sz="1599" b="1">
                          <a:solidFill>
                            <a:srgbClr val="000000"/>
                          </a:solidFill>
                          <a:latin typeface="Canva Sans Bold"/>
                          <a:ea typeface="Canva Sans Bold"/>
                          <a:cs typeface="Canva Sans Bold"/>
                          <a:sym typeface="Canva Sans Bold"/>
                        </a:rPr>
                        <a:t>DISADVANTAGES</a:t>
                      </a:r>
                      <a:endParaRPr lang="en-US" sz="1100"/>
                    </a:p>
                  </a:txBody>
                  <a:tcPr marL="170788" marR="170788" marT="170788" marB="170788" anchor="ctr">
                    <a:lnL w="47625" cap="flat" cmpd="sng" algn="ctr">
                      <a:solidFill>
                        <a:srgbClr val="FFFFFF"/>
                      </a:solidFill>
                      <a:prstDash val="solid"/>
                      <a:round/>
                      <a:headEnd type="none" w="med" len="med"/>
                      <a:tailEnd type="none" w="med" len="med"/>
                    </a:lnL>
                    <a:lnR w="47625" cap="flat" cmpd="sng" algn="ctr">
                      <a:solidFill>
                        <a:srgbClr val="FFFFFF"/>
                      </a:solidFill>
                      <a:prstDash val="solid"/>
                      <a:round/>
                      <a:headEnd type="none" w="med" len="med"/>
                      <a:tailEnd type="none" w="med" len="med"/>
                    </a:lnR>
                    <a:lnT w="47625" cap="flat" cmpd="sng" algn="ctr">
                      <a:solidFill>
                        <a:srgbClr val="FFFFFF"/>
                      </a:solidFill>
                      <a:prstDash val="solid"/>
                      <a:round/>
                      <a:headEnd type="none" w="med" len="med"/>
                      <a:tailEnd type="none" w="med" len="med"/>
                    </a:lnT>
                    <a:lnB w="47625" cap="flat" cmpd="sng" algn="ctr">
                      <a:solidFill>
                        <a:srgbClr val="FFFFFF"/>
                      </a:solidFill>
                      <a:prstDash val="solid"/>
                      <a:round/>
                      <a:headEnd type="none" w="med" len="med"/>
                      <a:tailEnd type="none" w="med" len="med"/>
                    </a:lnB>
                  </a:tcPr>
                </a:tc>
                <a:tc>
                  <a:txBody>
                    <a:bodyPr/>
                    <a:lstStyle/>
                    <a:p>
                      <a:pPr algn="ctr">
                        <a:lnSpc>
                          <a:spcPts val="2239"/>
                        </a:lnSpc>
                        <a:defRPr/>
                      </a:pPr>
                      <a:r>
                        <a:rPr lang="en-US" sz="1599" b="1">
                          <a:solidFill>
                            <a:srgbClr val="000000"/>
                          </a:solidFill>
                          <a:latin typeface="Canva Sans Bold"/>
                          <a:ea typeface="Canva Sans Bold"/>
                          <a:cs typeface="Canva Sans Bold"/>
                          <a:sym typeface="Canva Sans Bold"/>
                        </a:rPr>
                        <a:t>DATASET</a:t>
                      </a:r>
                      <a:endParaRPr lang="en-US" sz="1100"/>
                    </a:p>
                  </a:txBody>
                  <a:tcPr marL="170788" marR="170788" marT="170788" marB="170788" anchor="ctr">
                    <a:lnL w="47625" cap="flat" cmpd="sng" algn="ctr">
                      <a:solidFill>
                        <a:srgbClr val="FFFFFF"/>
                      </a:solidFill>
                      <a:prstDash val="solid"/>
                      <a:round/>
                      <a:headEnd type="none" w="med" len="med"/>
                      <a:tailEnd type="none" w="med" len="med"/>
                    </a:lnL>
                    <a:lnR w="47625" cap="flat" cmpd="sng" algn="ctr">
                      <a:solidFill>
                        <a:srgbClr val="FFFFFF"/>
                      </a:solidFill>
                      <a:prstDash val="solid"/>
                      <a:round/>
                      <a:headEnd type="none" w="med" len="med"/>
                      <a:tailEnd type="none" w="med" len="med"/>
                    </a:lnR>
                    <a:lnT w="47625" cap="flat" cmpd="sng" algn="ctr">
                      <a:solidFill>
                        <a:srgbClr val="FFFFFF"/>
                      </a:solidFill>
                      <a:prstDash val="solid"/>
                      <a:round/>
                      <a:headEnd type="none" w="med" len="med"/>
                      <a:tailEnd type="none" w="med" len="med"/>
                    </a:lnT>
                    <a:lnB w="47625"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0"/>
                  </a:ext>
                </a:extLst>
              </a:tr>
              <a:tr h="2661060">
                <a:tc>
                  <a:txBody>
                    <a:bodyPr/>
                    <a:lstStyle/>
                    <a:p>
                      <a:pPr algn="l">
                        <a:lnSpc>
                          <a:spcPts val="1960"/>
                        </a:lnSpc>
                        <a:defRPr/>
                      </a:pPr>
                      <a:r>
                        <a:rPr lang="en-US" sz="1400">
                          <a:solidFill>
                            <a:srgbClr val="000000"/>
                          </a:solidFill>
                          <a:latin typeface="Canva Sans"/>
                          <a:ea typeface="Canva Sans"/>
                          <a:cs typeface="Canva Sans"/>
                          <a:sym typeface="Canva Sans"/>
                        </a:rPr>
                        <a:t>1</a:t>
                      </a:r>
                      <a:endParaRPr lang="en-US" sz="1100"/>
                    </a:p>
                  </a:txBody>
                  <a:tcPr marL="170788" marR="170788" marT="170788" marB="170788" anchor="ctr">
                    <a:lnL w="47625" cap="flat" cmpd="sng" algn="ctr">
                      <a:solidFill>
                        <a:srgbClr val="FFFFFF"/>
                      </a:solidFill>
                      <a:prstDash val="solid"/>
                      <a:round/>
                      <a:headEnd type="none" w="med" len="med"/>
                      <a:tailEnd type="none" w="med" len="med"/>
                    </a:lnL>
                    <a:lnR w="47625" cap="flat" cmpd="sng" algn="ctr">
                      <a:solidFill>
                        <a:srgbClr val="FFFFFF"/>
                      </a:solidFill>
                      <a:prstDash val="solid"/>
                      <a:round/>
                      <a:headEnd type="none" w="med" len="med"/>
                      <a:tailEnd type="none" w="med" len="med"/>
                    </a:lnR>
                    <a:lnT w="47625" cap="flat" cmpd="sng" algn="ctr">
                      <a:solidFill>
                        <a:srgbClr val="FFFFFF"/>
                      </a:solidFill>
                      <a:prstDash val="solid"/>
                      <a:round/>
                      <a:headEnd type="none" w="med" len="med"/>
                      <a:tailEnd type="none" w="med" len="med"/>
                    </a:lnT>
                    <a:lnB w="47625" cap="flat" cmpd="sng" algn="ctr">
                      <a:solidFill>
                        <a:srgbClr val="FFFFFF"/>
                      </a:solidFill>
                      <a:prstDash val="solid"/>
                      <a:round/>
                      <a:headEnd type="none" w="med" len="med"/>
                      <a:tailEnd type="none" w="med" len="med"/>
                    </a:lnB>
                  </a:tcPr>
                </a:tc>
                <a:tc>
                  <a:txBody>
                    <a:bodyPr/>
                    <a:lstStyle/>
                    <a:p>
                      <a:pPr algn="l">
                        <a:lnSpc>
                          <a:spcPts val="1960"/>
                        </a:lnSpc>
                        <a:defRPr/>
                      </a:pPr>
                      <a:r>
                        <a:rPr lang="en-US" sz="1400">
                          <a:solidFill>
                            <a:srgbClr val="000000"/>
                          </a:solidFill>
                          <a:latin typeface="Canva Sans"/>
                          <a:ea typeface="Canva Sans"/>
                          <a:cs typeface="Canva Sans"/>
                          <a:sym typeface="Canva Sans"/>
                        </a:rPr>
                        <a:t>IBM Watson Health</a:t>
                      </a:r>
                      <a:endParaRPr lang="en-US" sz="1100"/>
                    </a:p>
                  </a:txBody>
                  <a:tcPr marL="170788" marR="170788" marT="170788" marB="170788" anchor="ctr">
                    <a:lnL w="47625" cap="flat" cmpd="sng" algn="ctr">
                      <a:solidFill>
                        <a:srgbClr val="FFFFFF"/>
                      </a:solidFill>
                      <a:prstDash val="solid"/>
                      <a:round/>
                      <a:headEnd type="none" w="med" len="med"/>
                      <a:tailEnd type="none" w="med" len="med"/>
                    </a:lnL>
                    <a:lnR w="47625" cap="flat" cmpd="sng" algn="ctr">
                      <a:solidFill>
                        <a:srgbClr val="FFFFFF"/>
                      </a:solidFill>
                      <a:prstDash val="solid"/>
                      <a:round/>
                      <a:headEnd type="none" w="med" len="med"/>
                      <a:tailEnd type="none" w="med" len="med"/>
                    </a:lnR>
                    <a:lnT w="47625" cap="flat" cmpd="sng" algn="ctr">
                      <a:solidFill>
                        <a:srgbClr val="FFFFFF"/>
                      </a:solidFill>
                      <a:prstDash val="solid"/>
                      <a:round/>
                      <a:headEnd type="none" w="med" len="med"/>
                      <a:tailEnd type="none" w="med" len="med"/>
                    </a:lnT>
                    <a:lnB w="47625" cap="flat" cmpd="sng" algn="ctr">
                      <a:solidFill>
                        <a:srgbClr val="FFFFFF"/>
                      </a:solidFill>
                      <a:prstDash val="solid"/>
                      <a:round/>
                      <a:headEnd type="none" w="med" len="med"/>
                      <a:tailEnd type="none" w="med" len="med"/>
                    </a:lnB>
                  </a:tcPr>
                </a:tc>
                <a:tc>
                  <a:txBody>
                    <a:bodyPr/>
                    <a:lstStyle/>
                    <a:p>
                      <a:pPr algn="l">
                        <a:lnSpc>
                          <a:spcPts val="1960"/>
                        </a:lnSpc>
                        <a:defRPr/>
                      </a:pPr>
                      <a:r>
                        <a:rPr lang="en-US" sz="1400">
                          <a:solidFill>
                            <a:srgbClr val="000000"/>
                          </a:solidFill>
                          <a:latin typeface="Canva Sans"/>
                          <a:ea typeface="Canva Sans"/>
                          <a:cs typeface="Canva Sans"/>
                          <a:sym typeface="Canva Sans"/>
                        </a:rPr>
                        <a:t>IBM Research Team</a:t>
                      </a:r>
                      <a:endParaRPr lang="en-US" sz="1100"/>
                    </a:p>
                  </a:txBody>
                  <a:tcPr marL="170788" marR="170788" marT="170788" marB="170788" anchor="ctr">
                    <a:lnL w="47625" cap="flat" cmpd="sng" algn="ctr">
                      <a:solidFill>
                        <a:srgbClr val="FFFFFF"/>
                      </a:solidFill>
                      <a:prstDash val="solid"/>
                      <a:round/>
                      <a:headEnd type="none" w="med" len="med"/>
                      <a:tailEnd type="none" w="med" len="med"/>
                    </a:lnL>
                    <a:lnR w="47625" cap="flat" cmpd="sng" algn="ctr">
                      <a:solidFill>
                        <a:srgbClr val="FFFFFF"/>
                      </a:solidFill>
                      <a:prstDash val="solid"/>
                      <a:round/>
                      <a:headEnd type="none" w="med" len="med"/>
                      <a:tailEnd type="none" w="med" len="med"/>
                    </a:lnR>
                    <a:lnT w="47625" cap="flat" cmpd="sng" algn="ctr">
                      <a:solidFill>
                        <a:srgbClr val="FFFFFF"/>
                      </a:solidFill>
                      <a:prstDash val="solid"/>
                      <a:round/>
                      <a:headEnd type="none" w="med" len="med"/>
                      <a:tailEnd type="none" w="med" len="med"/>
                    </a:lnT>
                    <a:lnB w="47625" cap="flat" cmpd="sng" algn="ctr">
                      <a:solidFill>
                        <a:srgbClr val="FFFFFF"/>
                      </a:solidFill>
                      <a:prstDash val="solid"/>
                      <a:round/>
                      <a:headEnd type="none" w="med" len="med"/>
                      <a:tailEnd type="none" w="med" len="med"/>
                    </a:lnB>
                  </a:tcPr>
                </a:tc>
                <a:tc>
                  <a:txBody>
                    <a:bodyPr/>
                    <a:lstStyle/>
                    <a:p>
                      <a:pPr algn="l">
                        <a:lnSpc>
                          <a:spcPts val="1960"/>
                        </a:lnSpc>
                        <a:defRPr/>
                      </a:pPr>
                      <a:r>
                        <a:rPr lang="en-US" sz="1400">
                          <a:solidFill>
                            <a:srgbClr val="000000"/>
                          </a:solidFill>
                          <a:latin typeface="Canva Sans"/>
                          <a:ea typeface="Canva Sans"/>
                          <a:cs typeface="Canva Sans"/>
                          <a:sym typeface="Canva Sans"/>
                        </a:rPr>
                        <a:t>Utilizes AI and Natural Language Processing (NLP) to analyze medical records, clinical trial data, and imaging. Learns and improves through large-scale data ingestion.</a:t>
                      </a:r>
                      <a:endParaRPr lang="en-US" sz="1100"/>
                    </a:p>
                  </a:txBody>
                  <a:tcPr marL="170788" marR="170788" marT="170788" marB="170788" anchor="ctr">
                    <a:lnL w="47625" cap="flat" cmpd="sng" algn="ctr">
                      <a:solidFill>
                        <a:srgbClr val="FFFFFF"/>
                      </a:solidFill>
                      <a:prstDash val="solid"/>
                      <a:round/>
                      <a:headEnd type="none" w="med" len="med"/>
                      <a:tailEnd type="none" w="med" len="med"/>
                    </a:lnL>
                    <a:lnR w="47625" cap="flat" cmpd="sng" algn="ctr">
                      <a:solidFill>
                        <a:srgbClr val="FFFFFF"/>
                      </a:solidFill>
                      <a:prstDash val="solid"/>
                      <a:round/>
                      <a:headEnd type="none" w="med" len="med"/>
                      <a:tailEnd type="none" w="med" len="med"/>
                    </a:lnR>
                    <a:lnT w="47625" cap="flat" cmpd="sng" algn="ctr">
                      <a:solidFill>
                        <a:srgbClr val="FFFFFF"/>
                      </a:solidFill>
                      <a:prstDash val="solid"/>
                      <a:round/>
                      <a:headEnd type="none" w="med" len="med"/>
                      <a:tailEnd type="none" w="med" len="med"/>
                    </a:lnT>
                    <a:lnB w="47625" cap="flat" cmpd="sng" algn="ctr">
                      <a:solidFill>
                        <a:srgbClr val="FFFFFF"/>
                      </a:solidFill>
                      <a:prstDash val="solid"/>
                      <a:round/>
                      <a:headEnd type="none" w="med" len="med"/>
                      <a:tailEnd type="none" w="med" len="med"/>
                    </a:lnB>
                  </a:tcPr>
                </a:tc>
                <a:tc>
                  <a:txBody>
                    <a:bodyPr/>
                    <a:lstStyle/>
                    <a:p>
                      <a:pPr algn="l">
                        <a:lnSpc>
                          <a:spcPts val="1960"/>
                        </a:lnSpc>
                        <a:defRPr/>
                      </a:pPr>
                      <a:r>
                        <a:rPr lang="en-US" sz="1400">
                          <a:solidFill>
                            <a:srgbClr val="000000"/>
                          </a:solidFill>
                          <a:latin typeface="Canva Sans"/>
                          <a:ea typeface="Canva Sans"/>
                          <a:cs typeface="Canva Sans"/>
                          <a:sym typeface="Canva Sans"/>
                        </a:rPr>
                        <a:t>Personalized treatment recommendations</a:t>
                      </a:r>
                      <a:endParaRPr lang="en-US" sz="1100"/>
                    </a:p>
                    <a:p>
                      <a:pPr algn="l">
                        <a:lnSpc>
                          <a:spcPts val="1960"/>
                        </a:lnSpc>
                      </a:pPr>
                      <a:r>
                        <a:rPr lang="en-US" sz="1400">
                          <a:solidFill>
                            <a:srgbClr val="000000"/>
                          </a:solidFill>
                          <a:latin typeface="Canva Sans"/>
                          <a:ea typeface="Canva Sans"/>
                          <a:cs typeface="Canva Sans"/>
                          <a:sym typeface="Canva Sans"/>
                        </a:rPr>
                        <a:t>Real-time analysis of unstructured data</a:t>
                      </a:r>
                    </a:p>
                    <a:p>
                      <a:pPr algn="l">
                        <a:lnSpc>
                          <a:spcPts val="1960"/>
                        </a:lnSpc>
                      </a:pPr>
                      <a:r>
                        <a:rPr lang="en-US" sz="1400">
                          <a:solidFill>
                            <a:srgbClr val="000000"/>
                          </a:solidFill>
                          <a:latin typeface="Canva Sans"/>
                          <a:ea typeface="Canva Sans"/>
                          <a:cs typeface="Canva Sans"/>
                          <a:sym typeface="Canva Sans"/>
                        </a:rPr>
                        <a:t>Advanced data-driven insights</a:t>
                      </a:r>
                    </a:p>
                  </a:txBody>
                  <a:tcPr marL="170788" marR="170788" marT="170788" marB="170788" anchor="ctr">
                    <a:lnL w="47625" cap="flat" cmpd="sng" algn="ctr">
                      <a:solidFill>
                        <a:srgbClr val="FFFFFF"/>
                      </a:solidFill>
                      <a:prstDash val="solid"/>
                      <a:round/>
                      <a:headEnd type="none" w="med" len="med"/>
                      <a:tailEnd type="none" w="med" len="med"/>
                    </a:lnL>
                    <a:lnR w="47625" cap="flat" cmpd="sng" algn="ctr">
                      <a:solidFill>
                        <a:srgbClr val="FFFFFF"/>
                      </a:solidFill>
                      <a:prstDash val="solid"/>
                      <a:round/>
                      <a:headEnd type="none" w="med" len="med"/>
                      <a:tailEnd type="none" w="med" len="med"/>
                    </a:lnR>
                    <a:lnT w="47625" cap="flat" cmpd="sng" algn="ctr">
                      <a:solidFill>
                        <a:srgbClr val="FFFFFF"/>
                      </a:solidFill>
                      <a:prstDash val="solid"/>
                      <a:round/>
                      <a:headEnd type="none" w="med" len="med"/>
                      <a:tailEnd type="none" w="med" len="med"/>
                    </a:lnT>
                    <a:lnB w="47625" cap="flat" cmpd="sng" algn="ctr">
                      <a:solidFill>
                        <a:srgbClr val="FFFFFF"/>
                      </a:solidFill>
                      <a:prstDash val="solid"/>
                      <a:round/>
                      <a:headEnd type="none" w="med" len="med"/>
                      <a:tailEnd type="none" w="med" len="med"/>
                    </a:lnB>
                  </a:tcPr>
                </a:tc>
                <a:tc>
                  <a:txBody>
                    <a:bodyPr/>
                    <a:lstStyle/>
                    <a:p>
                      <a:pPr algn="l">
                        <a:lnSpc>
                          <a:spcPts val="1960"/>
                        </a:lnSpc>
                        <a:defRPr/>
                      </a:pPr>
                      <a:r>
                        <a:rPr lang="en-US" sz="1400">
                          <a:solidFill>
                            <a:srgbClr val="000000"/>
                          </a:solidFill>
                          <a:latin typeface="Canva Sans"/>
                          <a:ea typeface="Canva Sans"/>
                          <a:cs typeface="Canva Sans"/>
                          <a:sym typeface="Canva Sans"/>
                        </a:rPr>
                        <a:t>High implementation cost and complexity</a:t>
                      </a:r>
                      <a:endParaRPr lang="en-US" sz="1100"/>
                    </a:p>
                    <a:p>
                      <a:pPr algn="l">
                        <a:lnSpc>
                          <a:spcPts val="1960"/>
                        </a:lnSpc>
                      </a:pPr>
                      <a:r>
                        <a:rPr lang="en-US" sz="1400">
                          <a:solidFill>
                            <a:srgbClr val="000000"/>
                          </a:solidFill>
                          <a:latin typeface="Canva Sans"/>
                          <a:ea typeface="Canva Sans"/>
                          <a:cs typeface="Canva Sans"/>
                          <a:sym typeface="Canva Sans"/>
                        </a:rPr>
                        <a:t>Steep learning curve for healthcare providers</a:t>
                      </a:r>
                    </a:p>
                    <a:p>
                      <a:pPr algn="l">
                        <a:lnSpc>
                          <a:spcPts val="1960"/>
                        </a:lnSpc>
                      </a:pPr>
                      <a:r>
                        <a:rPr lang="en-US" sz="1400">
                          <a:solidFill>
                            <a:srgbClr val="000000"/>
                          </a:solidFill>
                          <a:latin typeface="Canva Sans"/>
                          <a:ea typeface="Canva Sans"/>
                          <a:cs typeface="Canva Sans"/>
                          <a:sym typeface="Canva Sans"/>
                        </a:rPr>
                        <a:t>Requires large computing resources</a:t>
                      </a:r>
                    </a:p>
                  </a:txBody>
                  <a:tcPr marL="170788" marR="170788" marT="170788" marB="170788" anchor="ctr">
                    <a:lnL w="47625" cap="flat" cmpd="sng" algn="ctr">
                      <a:solidFill>
                        <a:srgbClr val="FFFFFF"/>
                      </a:solidFill>
                      <a:prstDash val="solid"/>
                      <a:round/>
                      <a:headEnd type="none" w="med" len="med"/>
                      <a:tailEnd type="none" w="med" len="med"/>
                    </a:lnL>
                    <a:lnR w="47625" cap="flat" cmpd="sng" algn="ctr">
                      <a:solidFill>
                        <a:srgbClr val="FFFFFF"/>
                      </a:solidFill>
                      <a:prstDash val="solid"/>
                      <a:round/>
                      <a:headEnd type="none" w="med" len="med"/>
                      <a:tailEnd type="none" w="med" len="med"/>
                    </a:lnR>
                    <a:lnT w="47625" cap="flat" cmpd="sng" algn="ctr">
                      <a:solidFill>
                        <a:srgbClr val="FFFFFF"/>
                      </a:solidFill>
                      <a:prstDash val="solid"/>
                      <a:round/>
                      <a:headEnd type="none" w="med" len="med"/>
                      <a:tailEnd type="none" w="med" len="med"/>
                    </a:lnT>
                    <a:lnB w="47625" cap="flat" cmpd="sng" algn="ctr">
                      <a:solidFill>
                        <a:srgbClr val="FFFFFF"/>
                      </a:solidFill>
                      <a:prstDash val="solid"/>
                      <a:round/>
                      <a:headEnd type="none" w="med" len="med"/>
                      <a:tailEnd type="none" w="med" len="med"/>
                    </a:lnB>
                  </a:tcPr>
                </a:tc>
                <a:tc>
                  <a:txBody>
                    <a:bodyPr/>
                    <a:lstStyle/>
                    <a:p>
                      <a:pPr algn="l">
                        <a:lnSpc>
                          <a:spcPts val="1960"/>
                        </a:lnSpc>
                        <a:defRPr/>
                      </a:pPr>
                      <a:r>
                        <a:rPr lang="en-US" sz="1400">
                          <a:solidFill>
                            <a:srgbClr val="000000"/>
                          </a:solidFill>
                          <a:latin typeface="Canva Sans"/>
                          <a:ea typeface="Canva Sans"/>
                          <a:cs typeface="Canva Sans"/>
                          <a:sym typeface="Canva Sans"/>
                        </a:rPr>
                        <a:t>Proprietary IBM Watson curated datasets</a:t>
                      </a:r>
                      <a:endParaRPr lang="en-US" sz="1100"/>
                    </a:p>
                    <a:p>
                      <a:pPr algn="l">
                        <a:lnSpc>
                          <a:spcPts val="1960"/>
                        </a:lnSpc>
                      </a:pPr>
                      <a:r>
                        <a:rPr lang="en-US" sz="1400">
                          <a:solidFill>
                            <a:srgbClr val="000000"/>
                          </a:solidFill>
                          <a:latin typeface="Canva Sans"/>
                          <a:ea typeface="Canva Sans"/>
                          <a:cs typeface="Canva Sans"/>
                          <a:sym typeface="Canva Sans"/>
                        </a:rPr>
                        <a:t> (including de-identified EHR data, medical literature, etc.)</a:t>
                      </a:r>
                    </a:p>
                  </a:txBody>
                  <a:tcPr marL="170788" marR="170788" marT="170788" marB="170788" anchor="ctr">
                    <a:lnL w="47625" cap="flat" cmpd="sng" algn="ctr">
                      <a:solidFill>
                        <a:srgbClr val="FFFFFF"/>
                      </a:solidFill>
                      <a:prstDash val="solid"/>
                      <a:round/>
                      <a:headEnd type="none" w="med" len="med"/>
                      <a:tailEnd type="none" w="med" len="med"/>
                    </a:lnL>
                    <a:lnR w="47625" cap="flat" cmpd="sng" algn="ctr">
                      <a:solidFill>
                        <a:srgbClr val="FFFFFF"/>
                      </a:solidFill>
                      <a:prstDash val="solid"/>
                      <a:round/>
                      <a:headEnd type="none" w="med" len="med"/>
                      <a:tailEnd type="none" w="med" len="med"/>
                    </a:lnR>
                    <a:lnT w="47625" cap="flat" cmpd="sng" algn="ctr">
                      <a:solidFill>
                        <a:srgbClr val="FFFFFF"/>
                      </a:solidFill>
                      <a:prstDash val="solid"/>
                      <a:round/>
                      <a:headEnd type="none" w="med" len="med"/>
                      <a:tailEnd type="none" w="med" len="med"/>
                    </a:lnT>
                    <a:lnB w="47625"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r h="2661060">
                <a:tc>
                  <a:txBody>
                    <a:bodyPr/>
                    <a:lstStyle/>
                    <a:p>
                      <a:pPr algn="l">
                        <a:lnSpc>
                          <a:spcPts val="1960"/>
                        </a:lnSpc>
                        <a:defRPr/>
                      </a:pPr>
                      <a:r>
                        <a:rPr lang="en-US" sz="1400">
                          <a:solidFill>
                            <a:srgbClr val="000000"/>
                          </a:solidFill>
                          <a:latin typeface="Canva Sans"/>
                          <a:ea typeface="Canva Sans"/>
                          <a:cs typeface="Canva Sans"/>
                          <a:sym typeface="Canva Sans"/>
                        </a:rPr>
                        <a:t>2</a:t>
                      </a:r>
                      <a:endParaRPr lang="en-US" sz="1100"/>
                    </a:p>
                  </a:txBody>
                  <a:tcPr marL="170788" marR="170788" marT="170788" marB="170788" anchor="ctr">
                    <a:lnL w="47625" cap="flat" cmpd="sng" algn="ctr">
                      <a:solidFill>
                        <a:srgbClr val="FFFFFF"/>
                      </a:solidFill>
                      <a:prstDash val="solid"/>
                      <a:round/>
                      <a:headEnd type="none" w="med" len="med"/>
                      <a:tailEnd type="none" w="med" len="med"/>
                    </a:lnL>
                    <a:lnR w="47625" cap="flat" cmpd="sng" algn="ctr">
                      <a:solidFill>
                        <a:srgbClr val="FFFFFF"/>
                      </a:solidFill>
                      <a:prstDash val="solid"/>
                      <a:round/>
                      <a:headEnd type="none" w="med" len="med"/>
                      <a:tailEnd type="none" w="med" len="med"/>
                    </a:lnR>
                    <a:lnT w="47625" cap="flat" cmpd="sng" algn="ctr">
                      <a:solidFill>
                        <a:srgbClr val="FFFFFF"/>
                      </a:solidFill>
                      <a:prstDash val="solid"/>
                      <a:round/>
                      <a:headEnd type="none" w="med" len="med"/>
                      <a:tailEnd type="none" w="med" len="med"/>
                    </a:lnT>
                    <a:lnB w="47625" cap="flat" cmpd="sng" algn="ctr">
                      <a:solidFill>
                        <a:srgbClr val="FFFFFF"/>
                      </a:solidFill>
                      <a:prstDash val="solid"/>
                      <a:round/>
                      <a:headEnd type="none" w="med" len="med"/>
                      <a:tailEnd type="none" w="med" len="med"/>
                    </a:lnB>
                  </a:tcPr>
                </a:tc>
                <a:tc>
                  <a:txBody>
                    <a:bodyPr/>
                    <a:lstStyle/>
                    <a:p>
                      <a:pPr algn="l">
                        <a:lnSpc>
                          <a:spcPts val="1960"/>
                        </a:lnSpc>
                        <a:defRPr/>
                      </a:pPr>
                      <a:r>
                        <a:rPr lang="en-US" sz="1400">
                          <a:solidFill>
                            <a:srgbClr val="000000"/>
                          </a:solidFill>
                          <a:latin typeface="Canva Sans"/>
                          <a:ea typeface="Canva Sans"/>
                          <a:cs typeface="Canva Sans"/>
                          <a:sym typeface="Canva Sans"/>
                        </a:rPr>
                        <a:t>DeepMind Health</a:t>
                      </a:r>
                      <a:endParaRPr lang="en-US" sz="1100"/>
                    </a:p>
                  </a:txBody>
                  <a:tcPr marL="170788" marR="170788" marT="170788" marB="170788" anchor="ctr">
                    <a:lnL w="47625" cap="flat" cmpd="sng" algn="ctr">
                      <a:solidFill>
                        <a:srgbClr val="FFFFFF"/>
                      </a:solidFill>
                      <a:prstDash val="solid"/>
                      <a:round/>
                      <a:headEnd type="none" w="med" len="med"/>
                      <a:tailEnd type="none" w="med" len="med"/>
                    </a:lnL>
                    <a:lnR w="47625" cap="flat" cmpd="sng" algn="ctr">
                      <a:solidFill>
                        <a:srgbClr val="FFFFFF"/>
                      </a:solidFill>
                      <a:prstDash val="solid"/>
                      <a:round/>
                      <a:headEnd type="none" w="med" len="med"/>
                      <a:tailEnd type="none" w="med" len="med"/>
                    </a:lnR>
                    <a:lnT w="47625" cap="flat" cmpd="sng" algn="ctr">
                      <a:solidFill>
                        <a:srgbClr val="FFFFFF"/>
                      </a:solidFill>
                      <a:prstDash val="solid"/>
                      <a:round/>
                      <a:headEnd type="none" w="med" len="med"/>
                      <a:tailEnd type="none" w="med" len="med"/>
                    </a:lnT>
                    <a:lnB w="47625" cap="flat" cmpd="sng" algn="ctr">
                      <a:solidFill>
                        <a:srgbClr val="FFFFFF"/>
                      </a:solidFill>
                      <a:prstDash val="solid"/>
                      <a:round/>
                      <a:headEnd type="none" w="med" len="med"/>
                      <a:tailEnd type="none" w="med" len="med"/>
                    </a:lnB>
                  </a:tcPr>
                </a:tc>
                <a:tc>
                  <a:txBody>
                    <a:bodyPr/>
                    <a:lstStyle/>
                    <a:p>
                      <a:pPr algn="l">
                        <a:lnSpc>
                          <a:spcPts val="1960"/>
                        </a:lnSpc>
                        <a:defRPr/>
                      </a:pPr>
                      <a:r>
                        <a:rPr lang="en-US" sz="1400">
                          <a:solidFill>
                            <a:srgbClr val="000000"/>
                          </a:solidFill>
                          <a:latin typeface="Canva Sans"/>
                          <a:ea typeface="Canva Sans"/>
                          <a:cs typeface="Canva Sans"/>
                          <a:sym typeface="Canva Sans"/>
                        </a:rPr>
                        <a:t>Google DeepMind Team (Demis Hassabis and colleagues)</a:t>
                      </a:r>
                      <a:endParaRPr lang="en-US" sz="1100"/>
                    </a:p>
                  </a:txBody>
                  <a:tcPr marL="170788" marR="170788" marT="170788" marB="170788" anchor="ctr">
                    <a:lnL w="47625" cap="flat" cmpd="sng" algn="ctr">
                      <a:solidFill>
                        <a:srgbClr val="FFFFFF"/>
                      </a:solidFill>
                      <a:prstDash val="solid"/>
                      <a:round/>
                      <a:headEnd type="none" w="med" len="med"/>
                      <a:tailEnd type="none" w="med" len="med"/>
                    </a:lnL>
                    <a:lnR w="47625" cap="flat" cmpd="sng" algn="ctr">
                      <a:solidFill>
                        <a:srgbClr val="FFFFFF"/>
                      </a:solidFill>
                      <a:prstDash val="solid"/>
                      <a:round/>
                      <a:headEnd type="none" w="med" len="med"/>
                      <a:tailEnd type="none" w="med" len="med"/>
                    </a:lnR>
                    <a:lnT w="47625" cap="flat" cmpd="sng" algn="ctr">
                      <a:solidFill>
                        <a:srgbClr val="FFFFFF"/>
                      </a:solidFill>
                      <a:prstDash val="solid"/>
                      <a:round/>
                      <a:headEnd type="none" w="med" len="med"/>
                      <a:tailEnd type="none" w="med" len="med"/>
                    </a:lnT>
                    <a:lnB w="47625" cap="flat" cmpd="sng" algn="ctr">
                      <a:solidFill>
                        <a:srgbClr val="FFFFFF"/>
                      </a:solidFill>
                      <a:prstDash val="solid"/>
                      <a:round/>
                      <a:headEnd type="none" w="med" len="med"/>
                      <a:tailEnd type="none" w="med" len="med"/>
                    </a:lnB>
                  </a:tcPr>
                </a:tc>
                <a:tc>
                  <a:txBody>
                    <a:bodyPr/>
                    <a:lstStyle/>
                    <a:p>
                      <a:pPr algn="l">
                        <a:lnSpc>
                          <a:spcPts val="1960"/>
                        </a:lnSpc>
                        <a:defRPr/>
                      </a:pPr>
                      <a:r>
                        <a:rPr lang="en-US" sz="1400">
                          <a:solidFill>
                            <a:srgbClr val="000000"/>
                          </a:solidFill>
                          <a:latin typeface="Canva Sans"/>
                          <a:ea typeface="Canva Sans"/>
                          <a:cs typeface="Canva Sans"/>
                          <a:sym typeface="Canva Sans"/>
                        </a:rPr>
                        <a:t>Applies deep learning to analyze medical images, such as retinal scans, and predict conditions like diabetic retinopathy. Collaborates with NHS in the UK.</a:t>
                      </a:r>
                      <a:endParaRPr lang="en-US" sz="1100"/>
                    </a:p>
                  </a:txBody>
                  <a:tcPr marL="170788" marR="170788" marT="170788" marB="170788" anchor="ctr">
                    <a:lnL w="47625" cap="flat" cmpd="sng" algn="ctr">
                      <a:solidFill>
                        <a:srgbClr val="FFFFFF"/>
                      </a:solidFill>
                      <a:prstDash val="solid"/>
                      <a:round/>
                      <a:headEnd type="none" w="med" len="med"/>
                      <a:tailEnd type="none" w="med" len="med"/>
                    </a:lnL>
                    <a:lnR w="47625" cap="flat" cmpd="sng" algn="ctr">
                      <a:solidFill>
                        <a:srgbClr val="FFFFFF"/>
                      </a:solidFill>
                      <a:prstDash val="solid"/>
                      <a:round/>
                      <a:headEnd type="none" w="med" len="med"/>
                      <a:tailEnd type="none" w="med" len="med"/>
                    </a:lnR>
                    <a:lnT w="47625" cap="flat" cmpd="sng" algn="ctr">
                      <a:solidFill>
                        <a:srgbClr val="FFFFFF"/>
                      </a:solidFill>
                      <a:prstDash val="solid"/>
                      <a:round/>
                      <a:headEnd type="none" w="med" len="med"/>
                      <a:tailEnd type="none" w="med" len="med"/>
                    </a:lnT>
                    <a:lnB w="47625" cap="flat" cmpd="sng" algn="ctr">
                      <a:solidFill>
                        <a:srgbClr val="FFFFFF"/>
                      </a:solidFill>
                      <a:prstDash val="solid"/>
                      <a:round/>
                      <a:headEnd type="none" w="med" len="med"/>
                      <a:tailEnd type="none" w="med" len="med"/>
                    </a:lnB>
                  </a:tcPr>
                </a:tc>
                <a:tc>
                  <a:txBody>
                    <a:bodyPr/>
                    <a:lstStyle/>
                    <a:p>
                      <a:pPr algn="l">
                        <a:lnSpc>
                          <a:spcPts val="1960"/>
                        </a:lnSpc>
                        <a:defRPr/>
                      </a:pPr>
                      <a:r>
                        <a:rPr lang="en-US" sz="1400">
                          <a:solidFill>
                            <a:srgbClr val="000000"/>
                          </a:solidFill>
                          <a:latin typeface="Canva Sans"/>
                          <a:ea typeface="Canva Sans"/>
                          <a:cs typeface="Canva Sans"/>
                          <a:sym typeface="Canva Sans"/>
                        </a:rPr>
                        <a:t>High accuracy in detecting medical conditions</a:t>
                      </a:r>
                      <a:endParaRPr lang="en-US" sz="1100"/>
                    </a:p>
                    <a:p>
                      <a:pPr algn="l">
                        <a:lnSpc>
                          <a:spcPts val="1960"/>
                        </a:lnSpc>
                      </a:pPr>
                      <a:r>
                        <a:rPr lang="en-US" sz="1400">
                          <a:solidFill>
                            <a:srgbClr val="000000"/>
                          </a:solidFill>
                          <a:latin typeface="Canva Sans"/>
                          <a:ea typeface="Canva Sans"/>
                          <a:cs typeface="Canva Sans"/>
                          <a:sym typeface="Canva Sans"/>
                        </a:rPr>
                        <a:t>Advanced algorithms trained on large datasets</a:t>
                      </a:r>
                    </a:p>
                    <a:p>
                      <a:pPr algn="l">
                        <a:lnSpc>
                          <a:spcPts val="1960"/>
                        </a:lnSpc>
                      </a:pPr>
                      <a:r>
                        <a:rPr lang="en-US" sz="1400">
                          <a:solidFill>
                            <a:srgbClr val="000000"/>
                          </a:solidFill>
                          <a:latin typeface="Canva Sans"/>
                          <a:ea typeface="Canva Sans"/>
                          <a:cs typeface="Canva Sans"/>
                          <a:sym typeface="Canva Sans"/>
                        </a:rPr>
                        <a:t>Strong research foundation</a:t>
                      </a:r>
                    </a:p>
                  </a:txBody>
                  <a:tcPr marL="170788" marR="170788" marT="170788" marB="170788" anchor="ctr">
                    <a:lnL w="47625" cap="flat" cmpd="sng" algn="ctr">
                      <a:solidFill>
                        <a:srgbClr val="FFFFFF"/>
                      </a:solidFill>
                      <a:prstDash val="solid"/>
                      <a:round/>
                      <a:headEnd type="none" w="med" len="med"/>
                      <a:tailEnd type="none" w="med" len="med"/>
                    </a:lnL>
                    <a:lnR w="47625" cap="flat" cmpd="sng" algn="ctr">
                      <a:solidFill>
                        <a:srgbClr val="FFFFFF"/>
                      </a:solidFill>
                      <a:prstDash val="solid"/>
                      <a:round/>
                      <a:headEnd type="none" w="med" len="med"/>
                      <a:tailEnd type="none" w="med" len="med"/>
                    </a:lnR>
                    <a:lnT w="47625" cap="flat" cmpd="sng" algn="ctr">
                      <a:solidFill>
                        <a:srgbClr val="FFFFFF"/>
                      </a:solidFill>
                      <a:prstDash val="solid"/>
                      <a:round/>
                      <a:headEnd type="none" w="med" len="med"/>
                      <a:tailEnd type="none" w="med" len="med"/>
                    </a:lnT>
                    <a:lnB w="47625" cap="flat" cmpd="sng" algn="ctr">
                      <a:solidFill>
                        <a:srgbClr val="FFFFFF"/>
                      </a:solidFill>
                      <a:prstDash val="solid"/>
                      <a:round/>
                      <a:headEnd type="none" w="med" len="med"/>
                      <a:tailEnd type="none" w="med" len="med"/>
                    </a:lnB>
                  </a:tcPr>
                </a:tc>
                <a:tc>
                  <a:txBody>
                    <a:bodyPr/>
                    <a:lstStyle/>
                    <a:p>
                      <a:pPr algn="l">
                        <a:lnSpc>
                          <a:spcPts val="1960"/>
                        </a:lnSpc>
                        <a:defRPr/>
                      </a:pPr>
                      <a:r>
                        <a:rPr lang="en-US" sz="1400">
                          <a:solidFill>
                            <a:srgbClr val="000000"/>
                          </a:solidFill>
                          <a:latin typeface="Canva Sans"/>
                          <a:ea typeface="Canva Sans"/>
                          <a:cs typeface="Canva Sans"/>
                          <a:sym typeface="Canva Sans"/>
                        </a:rPr>
                        <a:t>Potential data privacy and regulatory concerns</a:t>
                      </a:r>
                      <a:endParaRPr lang="en-US" sz="1100"/>
                    </a:p>
                    <a:p>
                      <a:pPr algn="l">
                        <a:lnSpc>
                          <a:spcPts val="1960"/>
                        </a:lnSpc>
                      </a:pPr>
                      <a:r>
                        <a:rPr lang="en-US" sz="1400">
                          <a:solidFill>
                            <a:srgbClr val="000000"/>
                          </a:solidFill>
                          <a:latin typeface="Canva Sans"/>
                          <a:ea typeface="Canva Sans"/>
                          <a:cs typeface="Canva Sans"/>
                          <a:sym typeface="Canva Sans"/>
                        </a:rPr>
                        <a:t>Requires large computational resources</a:t>
                      </a:r>
                    </a:p>
                    <a:p>
                      <a:pPr algn="l">
                        <a:lnSpc>
                          <a:spcPts val="1960"/>
                        </a:lnSpc>
                      </a:pPr>
                      <a:r>
                        <a:rPr lang="en-US" sz="1400">
                          <a:solidFill>
                            <a:srgbClr val="000000"/>
                          </a:solidFill>
                          <a:latin typeface="Canva Sans"/>
                          <a:ea typeface="Canva Sans"/>
                          <a:cs typeface="Canva Sans"/>
                          <a:sym typeface="Canva Sans"/>
                        </a:rPr>
                        <a:t>Ethical challenges in data sharing</a:t>
                      </a:r>
                    </a:p>
                  </a:txBody>
                  <a:tcPr marL="170788" marR="170788" marT="170788" marB="170788" anchor="ctr">
                    <a:lnL w="47625" cap="flat" cmpd="sng" algn="ctr">
                      <a:solidFill>
                        <a:srgbClr val="FFFFFF"/>
                      </a:solidFill>
                      <a:prstDash val="solid"/>
                      <a:round/>
                      <a:headEnd type="none" w="med" len="med"/>
                      <a:tailEnd type="none" w="med" len="med"/>
                    </a:lnL>
                    <a:lnR w="47625" cap="flat" cmpd="sng" algn="ctr">
                      <a:solidFill>
                        <a:srgbClr val="FFFFFF"/>
                      </a:solidFill>
                      <a:prstDash val="solid"/>
                      <a:round/>
                      <a:headEnd type="none" w="med" len="med"/>
                      <a:tailEnd type="none" w="med" len="med"/>
                    </a:lnR>
                    <a:lnT w="47625" cap="flat" cmpd="sng" algn="ctr">
                      <a:solidFill>
                        <a:srgbClr val="FFFFFF"/>
                      </a:solidFill>
                      <a:prstDash val="solid"/>
                      <a:round/>
                      <a:headEnd type="none" w="med" len="med"/>
                      <a:tailEnd type="none" w="med" len="med"/>
                    </a:lnT>
                    <a:lnB w="47625" cap="flat" cmpd="sng" algn="ctr">
                      <a:solidFill>
                        <a:srgbClr val="FFFFFF"/>
                      </a:solidFill>
                      <a:prstDash val="solid"/>
                      <a:round/>
                      <a:headEnd type="none" w="med" len="med"/>
                      <a:tailEnd type="none" w="med" len="med"/>
                    </a:lnB>
                  </a:tcPr>
                </a:tc>
                <a:tc>
                  <a:txBody>
                    <a:bodyPr/>
                    <a:lstStyle/>
                    <a:p>
                      <a:pPr algn="l">
                        <a:lnSpc>
                          <a:spcPts val="1960"/>
                        </a:lnSpc>
                        <a:defRPr/>
                      </a:pPr>
                      <a:r>
                        <a:rPr lang="en-US" sz="1400">
                          <a:solidFill>
                            <a:srgbClr val="000000"/>
                          </a:solidFill>
                          <a:latin typeface="Canva Sans"/>
                          <a:ea typeface="Canva Sans"/>
                          <a:cs typeface="Canva Sans"/>
                          <a:sym typeface="Canva Sans"/>
                        </a:rPr>
                        <a:t>Partnership-based data from NHS and other healthcare institutions (e.g., retinal images, patient records)</a:t>
                      </a:r>
                      <a:endParaRPr lang="en-US" sz="1100"/>
                    </a:p>
                  </a:txBody>
                  <a:tcPr marL="170788" marR="170788" marT="170788" marB="170788" anchor="ctr">
                    <a:lnL w="47625" cap="flat" cmpd="sng" algn="ctr">
                      <a:solidFill>
                        <a:srgbClr val="FFFFFF"/>
                      </a:solidFill>
                      <a:prstDash val="solid"/>
                      <a:round/>
                      <a:headEnd type="none" w="med" len="med"/>
                      <a:tailEnd type="none" w="med" len="med"/>
                    </a:lnL>
                    <a:lnR w="47625" cap="flat" cmpd="sng" algn="ctr">
                      <a:solidFill>
                        <a:srgbClr val="FFFFFF"/>
                      </a:solidFill>
                      <a:prstDash val="solid"/>
                      <a:round/>
                      <a:headEnd type="none" w="med" len="med"/>
                      <a:tailEnd type="none" w="med" len="med"/>
                    </a:lnR>
                    <a:lnT w="47625" cap="flat" cmpd="sng" algn="ctr">
                      <a:solidFill>
                        <a:srgbClr val="FFFFFF"/>
                      </a:solidFill>
                      <a:prstDash val="solid"/>
                      <a:round/>
                      <a:headEnd type="none" w="med" len="med"/>
                      <a:tailEnd type="none" w="med" len="med"/>
                    </a:lnT>
                    <a:lnB w="47625"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2"/>
                  </a:ext>
                </a:extLst>
              </a:tr>
              <a:tr h="2661060">
                <a:tc>
                  <a:txBody>
                    <a:bodyPr/>
                    <a:lstStyle/>
                    <a:p>
                      <a:pPr algn="l">
                        <a:lnSpc>
                          <a:spcPts val="1960"/>
                        </a:lnSpc>
                        <a:defRPr/>
                      </a:pPr>
                      <a:r>
                        <a:rPr lang="en-US" sz="1400">
                          <a:solidFill>
                            <a:srgbClr val="000000"/>
                          </a:solidFill>
                          <a:latin typeface="Canva Sans"/>
                          <a:ea typeface="Canva Sans"/>
                          <a:cs typeface="Canva Sans"/>
                          <a:sym typeface="Canva Sans"/>
                        </a:rPr>
                        <a:t>3</a:t>
                      </a:r>
                      <a:endParaRPr lang="en-US" sz="1100"/>
                    </a:p>
                  </a:txBody>
                  <a:tcPr marL="170788" marR="170788" marT="170788" marB="170788" anchor="ctr">
                    <a:lnL w="47625" cap="flat" cmpd="sng" algn="ctr">
                      <a:solidFill>
                        <a:srgbClr val="FFFFFF"/>
                      </a:solidFill>
                      <a:prstDash val="solid"/>
                      <a:round/>
                      <a:headEnd type="none" w="med" len="med"/>
                      <a:tailEnd type="none" w="med" len="med"/>
                    </a:lnL>
                    <a:lnR w="47625" cap="flat" cmpd="sng" algn="ctr">
                      <a:solidFill>
                        <a:srgbClr val="FFFFFF"/>
                      </a:solidFill>
                      <a:prstDash val="solid"/>
                      <a:round/>
                      <a:headEnd type="none" w="med" len="med"/>
                      <a:tailEnd type="none" w="med" len="med"/>
                    </a:lnR>
                    <a:lnT w="47625" cap="flat" cmpd="sng" algn="ctr">
                      <a:solidFill>
                        <a:srgbClr val="FFFFFF"/>
                      </a:solidFill>
                      <a:prstDash val="solid"/>
                      <a:round/>
                      <a:headEnd type="none" w="med" len="med"/>
                      <a:tailEnd type="none" w="med" len="med"/>
                    </a:lnT>
                    <a:lnB w="47625" cap="flat" cmpd="sng" algn="ctr">
                      <a:solidFill>
                        <a:srgbClr val="FFFFFF"/>
                      </a:solidFill>
                      <a:prstDash val="solid"/>
                      <a:round/>
                      <a:headEnd type="none" w="med" len="med"/>
                      <a:tailEnd type="none" w="med" len="med"/>
                    </a:lnB>
                  </a:tcPr>
                </a:tc>
                <a:tc>
                  <a:txBody>
                    <a:bodyPr/>
                    <a:lstStyle/>
                    <a:p>
                      <a:pPr algn="l">
                        <a:lnSpc>
                          <a:spcPts val="1960"/>
                        </a:lnSpc>
                        <a:defRPr/>
                      </a:pPr>
                      <a:r>
                        <a:rPr lang="en-US" sz="1400">
                          <a:solidFill>
                            <a:srgbClr val="000000"/>
                          </a:solidFill>
                          <a:latin typeface="Canva Sans"/>
                          <a:ea typeface="Canva Sans"/>
                          <a:cs typeface="Canva Sans"/>
                          <a:sym typeface="Canva Sans"/>
                        </a:rPr>
                        <a:t>Zebra Medical Vision</a:t>
                      </a:r>
                      <a:endParaRPr lang="en-US" sz="1100"/>
                    </a:p>
                  </a:txBody>
                  <a:tcPr marL="170788" marR="170788" marT="170788" marB="170788" anchor="ctr">
                    <a:lnL w="47625" cap="flat" cmpd="sng" algn="ctr">
                      <a:solidFill>
                        <a:srgbClr val="FFFFFF"/>
                      </a:solidFill>
                      <a:prstDash val="solid"/>
                      <a:round/>
                      <a:headEnd type="none" w="med" len="med"/>
                      <a:tailEnd type="none" w="med" len="med"/>
                    </a:lnL>
                    <a:lnR w="47625" cap="flat" cmpd="sng" algn="ctr">
                      <a:solidFill>
                        <a:srgbClr val="FFFFFF"/>
                      </a:solidFill>
                      <a:prstDash val="solid"/>
                      <a:round/>
                      <a:headEnd type="none" w="med" len="med"/>
                      <a:tailEnd type="none" w="med" len="med"/>
                    </a:lnR>
                    <a:lnT w="47625" cap="flat" cmpd="sng" algn="ctr">
                      <a:solidFill>
                        <a:srgbClr val="FFFFFF"/>
                      </a:solidFill>
                      <a:prstDash val="solid"/>
                      <a:round/>
                      <a:headEnd type="none" w="med" len="med"/>
                      <a:tailEnd type="none" w="med" len="med"/>
                    </a:lnT>
                    <a:lnB w="47625" cap="flat" cmpd="sng" algn="ctr">
                      <a:solidFill>
                        <a:srgbClr val="FFFFFF"/>
                      </a:solidFill>
                      <a:prstDash val="solid"/>
                      <a:round/>
                      <a:headEnd type="none" w="med" len="med"/>
                      <a:tailEnd type="none" w="med" len="med"/>
                    </a:lnB>
                  </a:tcPr>
                </a:tc>
                <a:tc>
                  <a:txBody>
                    <a:bodyPr/>
                    <a:lstStyle/>
                    <a:p>
                      <a:pPr algn="l">
                        <a:lnSpc>
                          <a:spcPts val="1960"/>
                        </a:lnSpc>
                        <a:defRPr/>
                      </a:pPr>
                      <a:r>
                        <a:rPr lang="en-US" sz="1400">
                          <a:solidFill>
                            <a:srgbClr val="000000"/>
                          </a:solidFill>
                          <a:latin typeface="Canva Sans"/>
                          <a:ea typeface="Canva Sans"/>
                          <a:cs typeface="Canva Sans"/>
                          <a:sym typeface="Canva Sans"/>
                        </a:rPr>
                        <a:t>Zebra Medical Vision Team</a:t>
                      </a:r>
                      <a:endParaRPr lang="en-US" sz="1100"/>
                    </a:p>
                  </a:txBody>
                  <a:tcPr marL="170788" marR="170788" marT="170788" marB="170788" anchor="ctr">
                    <a:lnL w="47625" cap="flat" cmpd="sng" algn="ctr">
                      <a:solidFill>
                        <a:srgbClr val="FFFFFF"/>
                      </a:solidFill>
                      <a:prstDash val="solid"/>
                      <a:round/>
                      <a:headEnd type="none" w="med" len="med"/>
                      <a:tailEnd type="none" w="med" len="med"/>
                    </a:lnL>
                    <a:lnR w="47625" cap="flat" cmpd="sng" algn="ctr">
                      <a:solidFill>
                        <a:srgbClr val="FFFFFF"/>
                      </a:solidFill>
                      <a:prstDash val="solid"/>
                      <a:round/>
                      <a:headEnd type="none" w="med" len="med"/>
                      <a:tailEnd type="none" w="med" len="med"/>
                    </a:lnR>
                    <a:lnT w="47625" cap="flat" cmpd="sng" algn="ctr">
                      <a:solidFill>
                        <a:srgbClr val="FFFFFF"/>
                      </a:solidFill>
                      <a:prstDash val="solid"/>
                      <a:round/>
                      <a:headEnd type="none" w="med" len="med"/>
                      <a:tailEnd type="none" w="med" len="med"/>
                    </a:lnT>
                    <a:lnB w="47625" cap="flat" cmpd="sng" algn="ctr">
                      <a:solidFill>
                        <a:srgbClr val="FFFFFF"/>
                      </a:solidFill>
                      <a:prstDash val="solid"/>
                      <a:round/>
                      <a:headEnd type="none" w="med" len="med"/>
                      <a:tailEnd type="none" w="med" len="med"/>
                    </a:lnB>
                  </a:tcPr>
                </a:tc>
                <a:tc>
                  <a:txBody>
                    <a:bodyPr/>
                    <a:lstStyle/>
                    <a:p>
                      <a:pPr algn="l">
                        <a:lnSpc>
                          <a:spcPts val="1960"/>
                        </a:lnSpc>
                        <a:defRPr/>
                      </a:pPr>
                      <a:r>
                        <a:rPr lang="en-US" sz="1400">
                          <a:solidFill>
                            <a:srgbClr val="000000"/>
                          </a:solidFill>
                          <a:latin typeface="Canva Sans"/>
                          <a:ea typeface="Canva Sans"/>
                          <a:cs typeface="Canva Sans"/>
                          <a:sym typeface="Canva Sans"/>
                        </a:rPr>
                        <a:t>AI algorithms analyze radiology images (CT, MRI, X-ray) to detect abnormalities. Focuses on real-time alerts and automated image analysis.</a:t>
                      </a:r>
                      <a:endParaRPr lang="en-US" sz="1100"/>
                    </a:p>
                  </a:txBody>
                  <a:tcPr marL="170788" marR="170788" marT="170788" marB="170788" anchor="ctr">
                    <a:lnL w="47625" cap="flat" cmpd="sng" algn="ctr">
                      <a:solidFill>
                        <a:srgbClr val="FFFFFF"/>
                      </a:solidFill>
                      <a:prstDash val="solid"/>
                      <a:round/>
                      <a:headEnd type="none" w="med" len="med"/>
                      <a:tailEnd type="none" w="med" len="med"/>
                    </a:lnL>
                    <a:lnR w="47625" cap="flat" cmpd="sng" algn="ctr">
                      <a:solidFill>
                        <a:srgbClr val="FFFFFF"/>
                      </a:solidFill>
                      <a:prstDash val="solid"/>
                      <a:round/>
                      <a:headEnd type="none" w="med" len="med"/>
                      <a:tailEnd type="none" w="med" len="med"/>
                    </a:lnR>
                    <a:lnT w="47625" cap="flat" cmpd="sng" algn="ctr">
                      <a:solidFill>
                        <a:srgbClr val="FFFFFF"/>
                      </a:solidFill>
                      <a:prstDash val="solid"/>
                      <a:round/>
                      <a:headEnd type="none" w="med" len="med"/>
                      <a:tailEnd type="none" w="med" len="med"/>
                    </a:lnT>
                    <a:lnB w="47625" cap="flat" cmpd="sng" algn="ctr">
                      <a:solidFill>
                        <a:srgbClr val="FFFFFF"/>
                      </a:solidFill>
                      <a:prstDash val="solid"/>
                      <a:round/>
                      <a:headEnd type="none" w="med" len="med"/>
                      <a:tailEnd type="none" w="med" len="med"/>
                    </a:lnB>
                  </a:tcPr>
                </a:tc>
                <a:tc>
                  <a:txBody>
                    <a:bodyPr/>
                    <a:lstStyle/>
                    <a:p>
                      <a:pPr algn="l">
                        <a:lnSpc>
                          <a:spcPts val="1960"/>
                        </a:lnSpc>
                        <a:defRPr/>
                      </a:pPr>
                      <a:r>
                        <a:rPr lang="en-US" sz="1400">
                          <a:solidFill>
                            <a:srgbClr val="000000"/>
                          </a:solidFill>
                          <a:latin typeface="Canva Sans"/>
                          <a:ea typeface="Canva Sans"/>
                          <a:cs typeface="Canva Sans"/>
                          <a:sym typeface="Canva Sans"/>
                        </a:rPr>
                        <a:t>Comprehensive detection of a wide range of diseases</a:t>
                      </a:r>
                      <a:endParaRPr lang="en-US" sz="1100"/>
                    </a:p>
                    <a:p>
                      <a:pPr algn="l">
                        <a:lnSpc>
                          <a:spcPts val="1960"/>
                        </a:lnSpc>
                      </a:pPr>
                      <a:r>
                        <a:rPr lang="en-US" sz="1400">
                          <a:solidFill>
                            <a:srgbClr val="000000"/>
                          </a:solidFill>
                          <a:latin typeface="Canva Sans"/>
                          <a:ea typeface="Canva Sans"/>
                          <a:cs typeface="Canva Sans"/>
                          <a:sym typeface="Canva Sans"/>
                        </a:rPr>
                        <a:t>Cost-effective solutions for global markets</a:t>
                      </a:r>
                    </a:p>
                    <a:p>
                      <a:pPr algn="l">
                        <a:lnSpc>
                          <a:spcPts val="1960"/>
                        </a:lnSpc>
                      </a:pPr>
                      <a:r>
                        <a:rPr lang="en-US" sz="1400">
                          <a:solidFill>
                            <a:srgbClr val="000000"/>
                          </a:solidFill>
                          <a:latin typeface="Canva Sans"/>
                          <a:ea typeface="Canva Sans"/>
                          <a:cs typeface="Canva Sans"/>
                          <a:sym typeface="Canva Sans"/>
                        </a:rPr>
                        <a:t>Automated workflow</a:t>
                      </a:r>
                    </a:p>
                  </a:txBody>
                  <a:tcPr marL="170788" marR="170788" marT="170788" marB="170788" anchor="ctr">
                    <a:lnL w="47625" cap="flat" cmpd="sng" algn="ctr">
                      <a:solidFill>
                        <a:srgbClr val="FFFFFF"/>
                      </a:solidFill>
                      <a:prstDash val="solid"/>
                      <a:round/>
                      <a:headEnd type="none" w="med" len="med"/>
                      <a:tailEnd type="none" w="med" len="med"/>
                    </a:lnL>
                    <a:lnR w="47625" cap="flat" cmpd="sng" algn="ctr">
                      <a:solidFill>
                        <a:srgbClr val="FFFFFF"/>
                      </a:solidFill>
                      <a:prstDash val="solid"/>
                      <a:round/>
                      <a:headEnd type="none" w="med" len="med"/>
                      <a:tailEnd type="none" w="med" len="med"/>
                    </a:lnR>
                    <a:lnT w="47625" cap="flat" cmpd="sng" algn="ctr">
                      <a:solidFill>
                        <a:srgbClr val="FFFFFF"/>
                      </a:solidFill>
                      <a:prstDash val="solid"/>
                      <a:round/>
                      <a:headEnd type="none" w="med" len="med"/>
                      <a:tailEnd type="none" w="med" len="med"/>
                    </a:lnT>
                    <a:lnB w="47625" cap="flat" cmpd="sng" algn="ctr">
                      <a:solidFill>
                        <a:srgbClr val="FFFFFF"/>
                      </a:solidFill>
                      <a:prstDash val="solid"/>
                      <a:round/>
                      <a:headEnd type="none" w="med" len="med"/>
                      <a:tailEnd type="none" w="med" len="med"/>
                    </a:lnB>
                  </a:tcPr>
                </a:tc>
                <a:tc>
                  <a:txBody>
                    <a:bodyPr/>
                    <a:lstStyle/>
                    <a:p>
                      <a:pPr algn="l">
                        <a:lnSpc>
                          <a:spcPts val="1960"/>
                        </a:lnSpc>
                        <a:defRPr/>
                      </a:pPr>
                      <a:r>
                        <a:rPr lang="en-US" sz="1400">
                          <a:solidFill>
                            <a:srgbClr val="000000"/>
                          </a:solidFill>
                          <a:latin typeface="Canva Sans"/>
                          <a:ea typeface="Canva Sans"/>
                          <a:cs typeface="Canva Sans"/>
                          <a:sym typeface="Canva Sans"/>
                        </a:rPr>
                        <a:t>Requires high-quality, labeled imaging data</a:t>
                      </a:r>
                      <a:endParaRPr lang="en-US" sz="1100"/>
                    </a:p>
                    <a:p>
                      <a:pPr algn="l">
                        <a:lnSpc>
                          <a:spcPts val="1960"/>
                        </a:lnSpc>
                      </a:pPr>
                      <a:r>
                        <a:rPr lang="en-US" sz="1400">
                          <a:solidFill>
                            <a:srgbClr val="000000"/>
                          </a:solidFill>
                          <a:latin typeface="Canva Sans"/>
                          <a:ea typeface="Canva Sans"/>
                          <a:cs typeface="Canva Sans"/>
                          <a:sym typeface="Canva Sans"/>
                        </a:rPr>
                        <a:t>Integration challenges with existing hospital systems</a:t>
                      </a:r>
                    </a:p>
                  </a:txBody>
                  <a:tcPr marL="170788" marR="170788" marT="170788" marB="170788" anchor="ctr">
                    <a:lnL w="47625" cap="flat" cmpd="sng" algn="ctr">
                      <a:solidFill>
                        <a:srgbClr val="FFFFFF"/>
                      </a:solidFill>
                      <a:prstDash val="solid"/>
                      <a:round/>
                      <a:headEnd type="none" w="med" len="med"/>
                      <a:tailEnd type="none" w="med" len="med"/>
                    </a:lnL>
                    <a:lnR w="47625" cap="flat" cmpd="sng" algn="ctr">
                      <a:solidFill>
                        <a:srgbClr val="FFFFFF"/>
                      </a:solidFill>
                      <a:prstDash val="solid"/>
                      <a:round/>
                      <a:headEnd type="none" w="med" len="med"/>
                      <a:tailEnd type="none" w="med" len="med"/>
                    </a:lnR>
                    <a:lnT w="47625" cap="flat" cmpd="sng" algn="ctr">
                      <a:solidFill>
                        <a:srgbClr val="FFFFFF"/>
                      </a:solidFill>
                      <a:prstDash val="solid"/>
                      <a:round/>
                      <a:headEnd type="none" w="med" len="med"/>
                      <a:tailEnd type="none" w="med" len="med"/>
                    </a:lnT>
                    <a:lnB w="47625" cap="flat" cmpd="sng" algn="ctr">
                      <a:solidFill>
                        <a:srgbClr val="FFFFFF"/>
                      </a:solidFill>
                      <a:prstDash val="solid"/>
                      <a:round/>
                      <a:headEnd type="none" w="med" len="med"/>
                      <a:tailEnd type="none" w="med" len="med"/>
                    </a:lnB>
                  </a:tcPr>
                </a:tc>
                <a:tc>
                  <a:txBody>
                    <a:bodyPr/>
                    <a:lstStyle/>
                    <a:p>
                      <a:pPr algn="l">
                        <a:lnSpc>
                          <a:spcPts val="1960"/>
                        </a:lnSpc>
                        <a:defRPr/>
                      </a:pPr>
                      <a:r>
                        <a:rPr lang="en-US" sz="1400">
                          <a:solidFill>
                            <a:srgbClr val="000000"/>
                          </a:solidFill>
                          <a:latin typeface="Canva Sans"/>
                          <a:ea typeface="Canva Sans"/>
                          <a:cs typeface="Canva Sans"/>
                          <a:sym typeface="Canva Sans"/>
                        </a:rPr>
                        <a:t>Partner hospital imaging datasets</a:t>
                      </a:r>
                      <a:endParaRPr lang="en-US" sz="1100"/>
                    </a:p>
                    <a:p>
                      <a:pPr algn="l">
                        <a:lnSpc>
                          <a:spcPts val="1960"/>
                        </a:lnSpc>
                      </a:pPr>
                      <a:r>
                        <a:rPr lang="en-US" sz="1400">
                          <a:solidFill>
                            <a:srgbClr val="000000"/>
                          </a:solidFill>
                          <a:latin typeface="Canva Sans"/>
                          <a:ea typeface="Canva Sans"/>
                          <a:cs typeface="Canva Sans"/>
                          <a:sym typeface="Canva Sans"/>
                        </a:rPr>
                        <a:t> (X-ray, CT, MRI scans)</a:t>
                      </a:r>
                    </a:p>
                  </a:txBody>
                  <a:tcPr marL="170788" marR="170788" marT="170788" marB="170788" anchor="ctr">
                    <a:lnL w="47625" cap="flat" cmpd="sng" algn="ctr">
                      <a:solidFill>
                        <a:srgbClr val="FFFFFF"/>
                      </a:solidFill>
                      <a:prstDash val="solid"/>
                      <a:round/>
                      <a:headEnd type="none" w="med" len="med"/>
                      <a:tailEnd type="none" w="med" len="med"/>
                    </a:lnL>
                    <a:lnR w="47625" cap="flat" cmpd="sng" algn="ctr">
                      <a:solidFill>
                        <a:srgbClr val="FFFFFF"/>
                      </a:solidFill>
                      <a:prstDash val="solid"/>
                      <a:round/>
                      <a:headEnd type="none" w="med" len="med"/>
                      <a:tailEnd type="none" w="med" len="med"/>
                    </a:lnR>
                    <a:lnT w="47625" cap="flat" cmpd="sng" algn="ctr">
                      <a:solidFill>
                        <a:srgbClr val="FFFFFF"/>
                      </a:solidFill>
                      <a:prstDash val="solid"/>
                      <a:round/>
                      <a:headEnd type="none" w="med" len="med"/>
                      <a:tailEnd type="none" w="med" len="med"/>
                    </a:lnT>
                    <a:lnB w="47625"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 name="TextBox 3"/>
          <p:cNvSpPr txBox="1"/>
          <p:nvPr/>
        </p:nvSpPr>
        <p:spPr>
          <a:xfrm>
            <a:off x="6674326" y="105461"/>
            <a:ext cx="4939347" cy="752476"/>
          </a:xfrm>
          <a:prstGeom prst="rect">
            <a:avLst/>
          </a:prstGeom>
        </p:spPr>
        <p:txBody>
          <a:bodyPr lIns="0" tIns="0" rIns="0" bIns="0" rtlCol="0" anchor="t">
            <a:spAutoFit/>
          </a:bodyPr>
          <a:lstStyle/>
          <a:p>
            <a:pPr marL="0" lvl="0" indent="0" algn="l">
              <a:lnSpc>
                <a:spcPts val="6299"/>
              </a:lnSpc>
              <a:spcBef>
                <a:spcPct val="0"/>
              </a:spcBef>
            </a:pPr>
            <a:r>
              <a:rPr lang="en-US" sz="4499" b="1" u="none" strike="noStrike">
                <a:solidFill>
                  <a:srgbClr val="000000"/>
                </a:solidFill>
                <a:latin typeface="Canva Sans Bold"/>
                <a:ea typeface="Canva Sans Bold"/>
                <a:cs typeface="Canva Sans Bold"/>
                <a:sym typeface="Canva Sans Bold"/>
              </a:rPr>
              <a:t>Literature Review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rgbClr val="CDFFD8">
                <a:alpha val="100000"/>
              </a:srgbClr>
            </a:gs>
            <a:gs pos="100000">
              <a:srgbClr val="94B9FF">
                <a:alpha val="100000"/>
              </a:srgbClr>
            </a:gs>
          </a:gsLst>
          <a:lin ang="0"/>
        </a:gradFill>
        <a:effectLst/>
      </p:bgPr>
    </p:bg>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0" y="0"/>
          <a:ext cx="18288001" cy="10286999"/>
        </p:xfrm>
        <a:graphic>
          <a:graphicData uri="http://schemas.openxmlformats.org/drawingml/2006/table">
            <a:tbl>
              <a:tblPr/>
              <a:tblGrid>
                <a:gridCol w="1378808">
                  <a:extLst>
                    <a:ext uri="{9D8B030D-6E8A-4147-A177-3AD203B41FA5}">
                      <a16:colId xmlns:a16="http://schemas.microsoft.com/office/drawing/2014/main" val="20000"/>
                    </a:ext>
                  </a:extLst>
                </a:gridCol>
                <a:gridCol w="1705056">
                  <a:extLst>
                    <a:ext uri="{9D8B030D-6E8A-4147-A177-3AD203B41FA5}">
                      <a16:colId xmlns:a16="http://schemas.microsoft.com/office/drawing/2014/main" val="20001"/>
                    </a:ext>
                  </a:extLst>
                </a:gridCol>
                <a:gridCol w="1884090">
                  <a:extLst>
                    <a:ext uri="{9D8B030D-6E8A-4147-A177-3AD203B41FA5}">
                      <a16:colId xmlns:a16="http://schemas.microsoft.com/office/drawing/2014/main" val="20002"/>
                    </a:ext>
                  </a:extLst>
                </a:gridCol>
                <a:gridCol w="3226951">
                  <a:extLst>
                    <a:ext uri="{9D8B030D-6E8A-4147-A177-3AD203B41FA5}">
                      <a16:colId xmlns:a16="http://schemas.microsoft.com/office/drawing/2014/main" val="20003"/>
                    </a:ext>
                  </a:extLst>
                </a:gridCol>
                <a:gridCol w="3421593">
                  <a:extLst>
                    <a:ext uri="{9D8B030D-6E8A-4147-A177-3AD203B41FA5}">
                      <a16:colId xmlns:a16="http://schemas.microsoft.com/office/drawing/2014/main" val="20004"/>
                    </a:ext>
                  </a:extLst>
                </a:gridCol>
                <a:gridCol w="3381633">
                  <a:extLst>
                    <a:ext uri="{9D8B030D-6E8A-4147-A177-3AD203B41FA5}">
                      <a16:colId xmlns:a16="http://schemas.microsoft.com/office/drawing/2014/main" val="20005"/>
                    </a:ext>
                  </a:extLst>
                </a:gridCol>
                <a:gridCol w="3289870">
                  <a:extLst>
                    <a:ext uri="{9D8B030D-6E8A-4147-A177-3AD203B41FA5}">
                      <a16:colId xmlns:a16="http://schemas.microsoft.com/office/drawing/2014/main" val="20006"/>
                    </a:ext>
                  </a:extLst>
                </a:gridCol>
              </a:tblGrid>
              <a:tr h="1689398">
                <a:tc>
                  <a:txBody>
                    <a:bodyPr/>
                    <a:lstStyle/>
                    <a:p>
                      <a:pPr algn="ctr">
                        <a:lnSpc>
                          <a:spcPts val="2519"/>
                        </a:lnSpc>
                        <a:defRPr/>
                      </a:pPr>
                      <a:r>
                        <a:rPr lang="en-US" sz="1799" b="1">
                          <a:solidFill>
                            <a:srgbClr val="000000"/>
                          </a:solidFill>
                          <a:latin typeface="Canva Sans Bold"/>
                          <a:ea typeface="Canva Sans Bold"/>
                          <a:cs typeface="Canva Sans Bold"/>
                          <a:sym typeface="Canva Sans Bold"/>
                        </a:rPr>
                        <a:t>SL NO</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519"/>
                        </a:lnSpc>
                        <a:defRPr/>
                      </a:pPr>
                      <a:r>
                        <a:rPr lang="en-US" sz="1799" b="1">
                          <a:solidFill>
                            <a:srgbClr val="000000"/>
                          </a:solidFill>
                          <a:latin typeface="Canva Sans Bold"/>
                          <a:ea typeface="Canva Sans Bold"/>
                          <a:cs typeface="Canva Sans Bold"/>
                          <a:sym typeface="Canva Sans Bold"/>
                        </a:rPr>
                        <a:t>PLATFORM</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519"/>
                        </a:lnSpc>
                        <a:defRPr/>
                      </a:pPr>
                      <a:r>
                        <a:rPr lang="en-US" sz="1799" b="1">
                          <a:solidFill>
                            <a:srgbClr val="000000"/>
                          </a:solidFill>
                          <a:latin typeface="Canva Sans Bold"/>
                          <a:ea typeface="Canva Sans Bold"/>
                          <a:cs typeface="Canva Sans Bold"/>
                          <a:sym typeface="Canva Sans Bold"/>
                        </a:rPr>
                        <a:t>AUTHORS</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519"/>
                        </a:lnSpc>
                        <a:defRPr/>
                      </a:pPr>
                      <a:r>
                        <a:rPr lang="en-US" sz="1799" b="1">
                          <a:solidFill>
                            <a:srgbClr val="000000"/>
                          </a:solidFill>
                          <a:latin typeface="Canva Sans Bold"/>
                          <a:ea typeface="Canva Sans Bold"/>
                          <a:cs typeface="Canva Sans Bold"/>
                          <a:sym typeface="Canva Sans Bold"/>
                        </a:rPr>
                        <a:t>METHODOLOGY</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519"/>
                        </a:lnSpc>
                        <a:defRPr/>
                      </a:pPr>
                      <a:r>
                        <a:rPr lang="en-US" sz="1799" b="1">
                          <a:solidFill>
                            <a:srgbClr val="000000"/>
                          </a:solidFill>
                          <a:latin typeface="Canva Sans Bold"/>
                          <a:ea typeface="Canva Sans Bold"/>
                          <a:cs typeface="Canva Sans Bold"/>
                          <a:sym typeface="Canva Sans Bold"/>
                        </a:rPr>
                        <a:t>ADVANTAGES</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519"/>
                        </a:lnSpc>
                        <a:defRPr/>
                      </a:pPr>
                      <a:r>
                        <a:rPr lang="en-US" sz="1799" b="1">
                          <a:solidFill>
                            <a:srgbClr val="000000"/>
                          </a:solidFill>
                          <a:latin typeface="Canva Sans Bold"/>
                          <a:ea typeface="Canva Sans Bold"/>
                          <a:cs typeface="Canva Sans Bold"/>
                          <a:sym typeface="Canva Sans Bold"/>
                        </a:rPr>
                        <a:t>DISADVANTAGES</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519"/>
                        </a:lnSpc>
                        <a:defRPr/>
                      </a:pPr>
                      <a:r>
                        <a:rPr lang="en-US" sz="1799" b="1">
                          <a:solidFill>
                            <a:srgbClr val="000000"/>
                          </a:solidFill>
                          <a:latin typeface="Canva Sans Bold"/>
                          <a:ea typeface="Canva Sans Bold"/>
                          <a:cs typeface="Canva Sans Bold"/>
                          <a:sym typeface="Canva Sans Bold"/>
                        </a:rPr>
                        <a:t>DATASET</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0"/>
                  </a:ext>
                </a:extLst>
              </a:tr>
              <a:tr h="2865867">
                <a:tc>
                  <a:txBody>
                    <a:bodyPr/>
                    <a:lstStyle/>
                    <a:p>
                      <a:pPr algn="l">
                        <a:lnSpc>
                          <a:spcPts val="2239"/>
                        </a:lnSpc>
                        <a:defRPr/>
                      </a:pPr>
                      <a:r>
                        <a:rPr lang="en-US" sz="1599">
                          <a:solidFill>
                            <a:srgbClr val="000000"/>
                          </a:solidFill>
                          <a:latin typeface="Canva Sans"/>
                          <a:ea typeface="Canva Sans"/>
                          <a:cs typeface="Canva Sans"/>
                          <a:sym typeface="Canva Sans"/>
                        </a:rPr>
                        <a:t>4</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l">
                        <a:lnSpc>
                          <a:spcPts val="2239"/>
                        </a:lnSpc>
                        <a:defRPr/>
                      </a:pPr>
                      <a:r>
                        <a:rPr lang="en-US" sz="1599">
                          <a:solidFill>
                            <a:srgbClr val="000000"/>
                          </a:solidFill>
                          <a:latin typeface="Arimo"/>
                          <a:ea typeface="Arimo"/>
                          <a:cs typeface="Arimo"/>
                          <a:sym typeface="Arimo"/>
                        </a:rPr>
                        <a:t>Aidoc</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l">
                        <a:lnSpc>
                          <a:spcPts val="2239"/>
                        </a:lnSpc>
                        <a:defRPr/>
                      </a:pPr>
                      <a:r>
                        <a:rPr lang="en-US" sz="1599">
                          <a:solidFill>
                            <a:srgbClr val="000000"/>
                          </a:solidFill>
                          <a:latin typeface="Arimo"/>
                          <a:ea typeface="Arimo"/>
                          <a:cs typeface="Arimo"/>
                          <a:sym typeface="Arimo"/>
                        </a:rPr>
                        <a:t>Aidoc Medical Team</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l">
                        <a:lnSpc>
                          <a:spcPts val="2239"/>
                        </a:lnSpc>
                        <a:defRPr/>
                      </a:pPr>
                      <a:r>
                        <a:rPr lang="en-US" sz="1599">
                          <a:solidFill>
                            <a:srgbClr val="000000"/>
                          </a:solidFill>
                          <a:latin typeface="Arimo"/>
                          <a:ea typeface="Arimo"/>
                          <a:cs typeface="Arimo"/>
                          <a:sym typeface="Arimo"/>
                        </a:rPr>
                        <a:t>AI analyzes medical images in real time, flagging critical findings and triaging patients for faster diagnosis and treatment.</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l">
                        <a:lnSpc>
                          <a:spcPts val="2239"/>
                        </a:lnSpc>
                        <a:defRPr/>
                      </a:pPr>
                      <a:r>
                        <a:rPr lang="en-US" sz="1599">
                          <a:solidFill>
                            <a:srgbClr val="000000"/>
                          </a:solidFill>
                          <a:latin typeface="Arimo"/>
                          <a:ea typeface="Arimo"/>
                          <a:cs typeface="Arimo"/>
                          <a:sym typeface="Arimo"/>
                        </a:rPr>
                        <a:t>Real-time alerts and improved triage</a:t>
                      </a:r>
                      <a:endParaRPr lang="en-US" sz="1100"/>
                    </a:p>
                    <a:p>
                      <a:pPr algn="l">
                        <a:lnSpc>
                          <a:spcPts val="2239"/>
                        </a:lnSpc>
                      </a:pPr>
                      <a:r>
                        <a:rPr lang="en-US" sz="1599">
                          <a:solidFill>
                            <a:srgbClr val="000000"/>
                          </a:solidFill>
                          <a:latin typeface="Arimo"/>
                          <a:ea typeface="Arimo"/>
                          <a:cs typeface="Arimo"/>
                          <a:sym typeface="Arimo"/>
                        </a:rPr>
                        <a:t>Automated workflow reduces clinician burden</a:t>
                      </a:r>
                    </a:p>
                    <a:p>
                      <a:pPr algn="l">
                        <a:lnSpc>
                          <a:spcPts val="2239"/>
                        </a:lnSpc>
                      </a:pPr>
                      <a:r>
                        <a:rPr lang="en-US" sz="1599">
                          <a:solidFill>
                            <a:srgbClr val="000000"/>
                          </a:solidFill>
                          <a:latin typeface="Arimo"/>
                          <a:ea typeface="Arimo"/>
                          <a:cs typeface="Arimo"/>
                          <a:sym typeface="Arimo"/>
                        </a:rPr>
                        <a:t>Faster turnaround for imaging results</a:t>
                      </a:r>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l">
                        <a:lnSpc>
                          <a:spcPts val="2239"/>
                        </a:lnSpc>
                        <a:defRPr/>
                      </a:pPr>
                      <a:r>
                        <a:rPr lang="en-US" sz="1599">
                          <a:solidFill>
                            <a:srgbClr val="000000"/>
                          </a:solidFill>
                          <a:latin typeface="Arimo"/>
                          <a:ea typeface="Arimo"/>
                          <a:cs typeface="Arimo"/>
                          <a:sym typeface="Arimo"/>
                        </a:rPr>
                        <a:t>Integration with hospital PACS/RIS systems can be complex</a:t>
                      </a:r>
                      <a:endParaRPr lang="en-US" sz="1100"/>
                    </a:p>
                    <a:p>
                      <a:pPr algn="l">
                        <a:lnSpc>
                          <a:spcPts val="2239"/>
                        </a:lnSpc>
                      </a:pPr>
                      <a:r>
                        <a:rPr lang="en-US" sz="1599">
                          <a:solidFill>
                            <a:srgbClr val="000000"/>
                          </a:solidFill>
                          <a:latin typeface="Arimo"/>
                          <a:ea typeface="Arimo"/>
                          <a:cs typeface="Arimo"/>
                          <a:sym typeface="Arimo"/>
                        </a:rPr>
                        <a:t>Reliance on consistent imaging protocols</a:t>
                      </a:r>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l">
                        <a:lnSpc>
                          <a:spcPts val="2239"/>
                        </a:lnSpc>
                        <a:defRPr/>
                      </a:pPr>
                      <a:r>
                        <a:rPr lang="en-US" sz="1599">
                          <a:solidFill>
                            <a:srgbClr val="000000"/>
                          </a:solidFill>
                          <a:latin typeface="Arimo"/>
                          <a:ea typeface="Arimo"/>
                          <a:cs typeface="Arimo"/>
                          <a:sym typeface="Arimo"/>
                        </a:rPr>
                        <a:t>Multiple partner hospital data</a:t>
                      </a:r>
                      <a:endParaRPr lang="en-US" sz="1100"/>
                    </a:p>
                    <a:p>
                      <a:pPr algn="l">
                        <a:lnSpc>
                          <a:spcPts val="2239"/>
                        </a:lnSpc>
                      </a:pPr>
                      <a:r>
                        <a:rPr lang="en-US" sz="1599">
                          <a:solidFill>
                            <a:srgbClr val="000000"/>
                          </a:solidFill>
                          <a:latin typeface="Arimo"/>
                          <a:ea typeface="Arimo"/>
                          <a:cs typeface="Arimo"/>
                          <a:sym typeface="Arimo"/>
                        </a:rPr>
                        <a:t> (radiology images from various modalities)</a:t>
                      </a:r>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r h="2700426">
                <a:tc>
                  <a:txBody>
                    <a:bodyPr/>
                    <a:lstStyle/>
                    <a:p>
                      <a:pPr algn="l">
                        <a:lnSpc>
                          <a:spcPts val="2239"/>
                        </a:lnSpc>
                        <a:defRPr/>
                      </a:pPr>
                      <a:r>
                        <a:rPr lang="en-US" sz="1599">
                          <a:solidFill>
                            <a:srgbClr val="000000"/>
                          </a:solidFill>
                          <a:latin typeface="Canva Sans"/>
                          <a:ea typeface="Canva Sans"/>
                          <a:cs typeface="Canva Sans"/>
                          <a:sym typeface="Canva Sans"/>
                        </a:rPr>
                        <a:t>5</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l">
                        <a:lnSpc>
                          <a:spcPts val="2239"/>
                        </a:lnSpc>
                        <a:defRPr/>
                      </a:pPr>
                      <a:r>
                        <a:rPr lang="en-US" sz="1599">
                          <a:solidFill>
                            <a:srgbClr val="000000"/>
                          </a:solidFill>
                          <a:latin typeface="Arimo"/>
                          <a:ea typeface="Arimo"/>
                          <a:cs typeface="Arimo"/>
                          <a:sym typeface="Arimo"/>
                        </a:rPr>
                        <a:t>PathAI</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l">
                        <a:lnSpc>
                          <a:spcPts val="2239"/>
                        </a:lnSpc>
                        <a:defRPr/>
                      </a:pPr>
                      <a:r>
                        <a:rPr lang="en-US" sz="1599">
                          <a:solidFill>
                            <a:srgbClr val="000000"/>
                          </a:solidFill>
                          <a:latin typeface="Arimo"/>
                          <a:ea typeface="Arimo"/>
                          <a:cs typeface="Arimo"/>
                          <a:sym typeface="Arimo"/>
                        </a:rPr>
                        <a:t>PathAI Research Team</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l">
                        <a:lnSpc>
                          <a:spcPts val="2239"/>
                        </a:lnSpc>
                        <a:defRPr/>
                      </a:pPr>
                      <a:r>
                        <a:rPr lang="en-US" sz="1599">
                          <a:solidFill>
                            <a:srgbClr val="000000"/>
                          </a:solidFill>
                          <a:latin typeface="Arimo"/>
                          <a:ea typeface="Arimo"/>
                          <a:cs typeface="Arimo"/>
                          <a:sym typeface="Arimo"/>
                        </a:rPr>
                        <a:t>Machine learning assists pathologists in analyzing pathology slides for cancer diagnosis, grading, and more.</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l">
                        <a:lnSpc>
                          <a:spcPts val="2239"/>
                        </a:lnSpc>
                        <a:defRPr/>
                      </a:pPr>
                      <a:r>
                        <a:rPr lang="en-US" sz="1599">
                          <a:solidFill>
                            <a:srgbClr val="000000"/>
                          </a:solidFill>
                          <a:latin typeface="Arimo"/>
                          <a:ea typeface="Arimo"/>
                          <a:cs typeface="Arimo"/>
                          <a:sym typeface="Arimo"/>
                        </a:rPr>
                        <a:t>High diagnostic accuracy</a:t>
                      </a:r>
                      <a:endParaRPr lang="en-US" sz="1100"/>
                    </a:p>
                    <a:p>
                      <a:pPr algn="l">
                        <a:lnSpc>
                          <a:spcPts val="2239"/>
                        </a:lnSpc>
                      </a:pPr>
                      <a:r>
                        <a:rPr lang="en-US" sz="1599">
                          <a:solidFill>
                            <a:srgbClr val="000000"/>
                          </a:solidFill>
                          <a:latin typeface="Arimo"/>
                          <a:ea typeface="Arimo"/>
                          <a:cs typeface="Arimo"/>
                          <a:sym typeface="Arimo"/>
                        </a:rPr>
                        <a:t>Provides pathologists with interpretive insights</a:t>
                      </a:r>
                    </a:p>
                    <a:p>
                      <a:pPr algn="l">
                        <a:lnSpc>
                          <a:spcPts val="2239"/>
                        </a:lnSpc>
                      </a:pPr>
                      <a:r>
                        <a:rPr lang="en-US" sz="1599">
                          <a:solidFill>
                            <a:srgbClr val="000000"/>
                          </a:solidFill>
                          <a:latin typeface="Arimo"/>
                          <a:ea typeface="Arimo"/>
                          <a:cs typeface="Arimo"/>
                          <a:sym typeface="Arimo"/>
                        </a:rPr>
                        <a:t>Reduces variability in pathology readings</a:t>
                      </a:r>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l">
                        <a:lnSpc>
                          <a:spcPts val="2239"/>
                        </a:lnSpc>
                        <a:defRPr/>
                      </a:pPr>
                      <a:r>
                        <a:rPr lang="en-US" sz="1599">
                          <a:solidFill>
                            <a:srgbClr val="000000"/>
                          </a:solidFill>
                          <a:latin typeface="Arimo"/>
                          <a:ea typeface="Arimo"/>
                          <a:cs typeface="Arimo"/>
                          <a:sym typeface="Arimo"/>
                        </a:rPr>
                        <a:t>Relies on high-quality digitized slides</a:t>
                      </a:r>
                      <a:endParaRPr lang="en-US" sz="1100"/>
                    </a:p>
                    <a:p>
                      <a:pPr algn="l">
                        <a:lnSpc>
                          <a:spcPts val="2239"/>
                        </a:lnSpc>
                      </a:pPr>
                      <a:r>
                        <a:rPr lang="en-US" sz="1599">
                          <a:solidFill>
                            <a:srgbClr val="000000"/>
                          </a:solidFill>
                          <a:latin typeface="Arimo"/>
                          <a:ea typeface="Arimo"/>
                          <a:cs typeface="Arimo"/>
                          <a:sym typeface="Arimo"/>
                        </a:rPr>
                        <a:t>May require specialized hardware for scanning</a:t>
                      </a:r>
                    </a:p>
                    <a:p>
                      <a:pPr algn="l">
                        <a:lnSpc>
                          <a:spcPts val="2239"/>
                        </a:lnSpc>
                      </a:pPr>
                      <a:r>
                        <a:rPr lang="en-US" sz="1599">
                          <a:solidFill>
                            <a:srgbClr val="000000"/>
                          </a:solidFill>
                          <a:latin typeface="Arimo"/>
                          <a:ea typeface="Arimo"/>
                          <a:cs typeface="Arimo"/>
                          <a:sym typeface="Arimo"/>
                        </a:rPr>
                        <a:t>Regulatory hurdles</a:t>
                      </a:r>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l">
                        <a:lnSpc>
                          <a:spcPts val="2239"/>
                        </a:lnSpc>
                        <a:defRPr/>
                      </a:pPr>
                      <a:r>
                        <a:rPr lang="en-US" sz="1599">
                          <a:solidFill>
                            <a:srgbClr val="000000"/>
                          </a:solidFill>
                          <a:latin typeface="Arimo"/>
                          <a:ea typeface="Arimo"/>
                          <a:cs typeface="Arimo"/>
                          <a:sym typeface="Arimo"/>
                        </a:rPr>
                        <a:t>Digital pathology slides from partner labs, research institutions</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2"/>
                  </a:ext>
                </a:extLst>
              </a:tr>
              <a:tr h="3031308">
                <a:tc>
                  <a:txBody>
                    <a:bodyPr/>
                    <a:lstStyle/>
                    <a:p>
                      <a:pPr algn="l">
                        <a:lnSpc>
                          <a:spcPts val="2239"/>
                        </a:lnSpc>
                        <a:defRPr/>
                      </a:pPr>
                      <a:r>
                        <a:rPr lang="en-US" sz="1599">
                          <a:solidFill>
                            <a:srgbClr val="000000"/>
                          </a:solidFill>
                          <a:latin typeface="Canva Sans"/>
                          <a:ea typeface="Canva Sans"/>
                          <a:cs typeface="Canva Sans"/>
                          <a:sym typeface="Canva Sans"/>
                        </a:rPr>
                        <a:t>6</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l">
                        <a:lnSpc>
                          <a:spcPts val="2239"/>
                        </a:lnSpc>
                        <a:defRPr/>
                      </a:pPr>
                      <a:r>
                        <a:rPr lang="en-US" sz="1599">
                          <a:solidFill>
                            <a:srgbClr val="000000"/>
                          </a:solidFill>
                          <a:latin typeface="Canva Sans"/>
                          <a:ea typeface="Canva Sans"/>
                          <a:cs typeface="Canva Sans"/>
                          <a:sym typeface="Canva Sans"/>
                        </a:rPr>
                        <a:t>Babylon Health</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l">
                        <a:lnSpc>
                          <a:spcPts val="2239"/>
                        </a:lnSpc>
                        <a:defRPr/>
                      </a:pPr>
                      <a:r>
                        <a:rPr lang="en-US" sz="1599">
                          <a:solidFill>
                            <a:srgbClr val="000000"/>
                          </a:solidFill>
                          <a:latin typeface="Arimo"/>
                          <a:ea typeface="Arimo"/>
                          <a:cs typeface="Arimo"/>
                          <a:sym typeface="Arimo"/>
                        </a:rPr>
                        <a:t>Babylon Health Team</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l">
                        <a:lnSpc>
                          <a:spcPts val="2239"/>
                        </a:lnSpc>
                        <a:defRPr/>
                      </a:pPr>
                      <a:r>
                        <a:rPr lang="en-US" sz="1599">
                          <a:solidFill>
                            <a:srgbClr val="000000"/>
                          </a:solidFill>
                          <a:latin typeface="Arimo"/>
                          <a:ea typeface="Arimo"/>
                          <a:cs typeface="Arimo"/>
                          <a:sym typeface="Arimo"/>
                        </a:rPr>
                        <a:t>AI-driven chatbot analyzes symptoms and provides preliminary health advice. Integrates with advanced telemedicine and remote monitoring tools.</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l">
                        <a:lnSpc>
                          <a:spcPts val="2239"/>
                        </a:lnSpc>
                        <a:defRPr/>
                      </a:pPr>
                      <a:endParaRPr lang="en-US" sz="1100"/>
                    </a:p>
                    <a:p>
                      <a:pPr algn="l">
                        <a:lnSpc>
                          <a:spcPts val="2239"/>
                        </a:lnSpc>
                      </a:pPr>
                      <a:r>
                        <a:rPr lang="en-US" sz="1599">
                          <a:solidFill>
                            <a:srgbClr val="000000"/>
                          </a:solidFill>
                          <a:latin typeface="Arimo"/>
                          <a:ea typeface="Arimo"/>
                          <a:cs typeface="Arimo"/>
                          <a:sym typeface="Arimo"/>
                        </a:rPr>
                        <a:t>24/7 accessibility</a:t>
                      </a:r>
                    </a:p>
                    <a:p>
                      <a:pPr algn="l">
                        <a:lnSpc>
                          <a:spcPts val="2239"/>
                        </a:lnSpc>
                      </a:pPr>
                      <a:r>
                        <a:rPr lang="en-US" sz="1599">
                          <a:solidFill>
                            <a:srgbClr val="000000"/>
                          </a:solidFill>
                          <a:latin typeface="Arimo"/>
                          <a:ea typeface="Arimo"/>
                          <a:cs typeface="Arimo"/>
                          <a:sym typeface="Arimo"/>
                        </a:rPr>
                        <a:t>Convenience for patients, reduced waiting times</a:t>
                      </a:r>
                    </a:p>
                    <a:p>
                      <a:pPr algn="l">
                        <a:lnSpc>
                          <a:spcPts val="2239"/>
                        </a:lnSpc>
                      </a:pPr>
                      <a:r>
                        <a:rPr lang="en-US" sz="1599">
                          <a:solidFill>
                            <a:srgbClr val="000000"/>
                          </a:solidFill>
                          <a:latin typeface="Arimo"/>
                          <a:ea typeface="Arimo"/>
                          <a:cs typeface="Arimo"/>
                          <a:sym typeface="Arimo"/>
                        </a:rPr>
                        <a:t>Wide user reach with incremental improvements</a:t>
                      </a:r>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l">
                        <a:lnSpc>
                          <a:spcPts val="2239"/>
                        </a:lnSpc>
                        <a:defRPr/>
                      </a:pPr>
                      <a:r>
                        <a:rPr lang="en-US" sz="1599">
                          <a:solidFill>
                            <a:srgbClr val="000000"/>
                          </a:solidFill>
                          <a:latin typeface="Arimo"/>
                          <a:ea typeface="Arimo"/>
                          <a:cs typeface="Arimo"/>
                          <a:sym typeface="Arimo"/>
                        </a:rPr>
                        <a:t>Accuracy depends on user input and dataset diversity</a:t>
                      </a:r>
                      <a:endParaRPr lang="en-US" sz="1100"/>
                    </a:p>
                    <a:p>
                      <a:pPr algn="l">
                        <a:lnSpc>
                          <a:spcPts val="2239"/>
                        </a:lnSpc>
                      </a:pPr>
                      <a:r>
                        <a:rPr lang="en-US" sz="1599">
                          <a:solidFill>
                            <a:srgbClr val="000000"/>
                          </a:solidFill>
                          <a:latin typeface="Arimo"/>
                          <a:ea typeface="Arimo"/>
                          <a:cs typeface="Arimo"/>
                          <a:sym typeface="Arimo"/>
                        </a:rPr>
                        <a:t>Regulatory and licensing challenges</a:t>
                      </a:r>
                    </a:p>
                    <a:p>
                      <a:pPr algn="l">
                        <a:lnSpc>
                          <a:spcPts val="2239"/>
                        </a:lnSpc>
                      </a:pPr>
                      <a:r>
                        <a:rPr lang="en-US" sz="1599">
                          <a:solidFill>
                            <a:srgbClr val="000000"/>
                          </a:solidFill>
                          <a:latin typeface="Arimo"/>
                          <a:ea typeface="Arimo"/>
                          <a:cs typeface="Arimo"/>
                          <a:sym typeface="Arimo"/>
                        </a:rPr>
                        <a:t>Potential biases</a:t>
                      </a:r>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l">
                        <a:lnSpc>
                          <a:spcPts val="2239"/>
                        </a:lnSpc>
                        <a:defRPr/>
                      </a:pPr>
                      <a:r>
                        <a:rPr lang="en-US" sz="1599">
                          <a:solidFill>
                            <a:srgbClr val="000000"/>
                          </a:solidFill>
                          <a:latin typeface="Arimo"/>
                          <a:ea typeface="Arimo"/>
                          <a:cs typeface="Arimo"/>
                          <a:sym typeface="Arimo"/>
                        </a:rPr>
                        <a:t>Proprietary patient data (collected via user app interactions and telemedicine services)</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rgbClr val="CDFFD8">
                <a:alpha val="100000"/>
              </a:srgbClr>
            </a:gs>
            <a:gs pos="100000">
              <a:srgbClr val="94B9FF">
                <a:alpha val="100000"/>
              </a:srgbClr>
            </a:gs>
          </a:gsLst>
          <a:lin ang="0"/>
        </a:gradFill>
        <a:effectLst/>
      </p:bgPr>
    </p:bg>
    <p:spTree>
      <p:nvGrpSpPr>
        <p:cNvPr id="1" name=""/>
        <p:cNvGrpSpPr/>
        <p:nvPr/>
      </p:nvGrpSpPr>
      <p:grpSpPr>
        <a:xfrm>
          <a:off x="0" y="0"/>
          <a:ext cx="0" cy="0"/>
          <a:chOff x="0" y="0"/>
          <a:chExt cx="0" cy="0"/>
        </a:xfrm>
      </p:grpSpPr>
      <p:sp>
        <p:nvSpPr>
          <p:cNvPr id="2" name="TextBox 2"/>
          <p:cNvSpPr txBox="1"/>
          <p:nvPr/>
        </p:nvSpPr>
        <p:spPr>
          <a:xfrm>
            <a:off x="1395895" y="3192423"/>
            <a:ext cx="15496209" cy="2454275"/>
          </a:xfrm>
          <a:prstGeom prst="rect">
            <a:avLst/>
          </a:prstGeom>
        </p:spPr>
        <p:txBody>
          <a:bodyPr lIns="0" tIns="0" rIns="0" bIns="0" rtlCol="0" anchor="t">
            <a:spAutoFit/>
          </a:bodyPr>
          <a:lstStyle/>
          <a:p>
            <a:pPr algn="l">
              <a:lnSpc>
                <a:spcPts val="4900"/>
              </a:lnSpc>
            </a:pPr>
            <a:r>
              <a:rPr lang="en-US" sz="3500">
                <a:solidFill>
                  <a:srgbClr val="000000"/>
                </a:solidFill>
                <a:latin typeface="Canva Sans"/>
                <a:ea typeface="Canva Sans"/>
                <a:cs typeface="Canva Sans"/>
                <a:sym typeface="Canva Sans"/>
              </a:rPr>
              <a:t>Patients often struggle to interpret complex medical test results, leading to delayed care, which creates a pressing need for an accessible, AI-powered platform that accurately analyzes diverse medical data and translates it into clear, actionable insights for timely intervention.</a:t>
            </a:r>
          </a:p>
        </p:txBody>
      </p:sp>
      <p:sp>
        <p:nvSpPr>
          <p:cNvPr id="3" name="TextBox 3"/>
          <p:cNvSpPr txBox="1"/>
          <p:nvPr/>
        </p:nvSpPr>
        <p:spPr>
          <a:xfrm>
            <a:off x="6102945" y="1088753"/>
            <a:ext cx="6082110" cy="863600"/>
          </a:xfrm>
          <a:prstGeom prst="rect">
            <a:avLst/>
          </a:prstGeom>
        </p:spPr>
        <p:txBody>
          <a:bodyPr lIns="0" tIns="0" rIns="0" bIns="0" rtlCol="0" anchor="t">
            <a:spAutoFit/>
          </a:bodyPr>
          <a:lstStyle/>
          <a:p>
            <a:pPr algn="ctr">
              <a:lnSpc>
                <a:spcPts val="7000"/>
              </a:lnSpc>
            </a:pPr>
            <a:r>
              <a:rPr lang="en-US" sz="5000" b="1">
                <a:solidFill>
                  <a:srgbClr val="000000"/>
                </a:solidFill>
                <a:latin typeface="Canva Sans Bold"/>
                <a:ea typeface="Canva Sans Bold"/>
                <a:cs typeface="Canva Sans Bold"/>
                <a:sym typeface="Canva Sans Bold"/>
              </a:rPr>
              <a:t>Problem Statement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rgbClr val="CDFFD8">
                <a:alpha val="100000"/>
              </a:srgbClr>
            </a:gs>
            <a:gs pos="100000">
              <a:srgbClr val="94B9FF">
                <a:alpha val="100000"/>
              </a:srgbClr>
            </a:gs>
          </a:gsLst>
          <a:lin ang="0"/>
        </a:gradFill>
        <a:effectLst/>
      </p:bgPr>
    </p:bg>
    <p:spTree>
      <p:nvGrpSpPr>
        <p:cNvPr id="1" name=""/>
        <p:cNvGrpSpPr/>
        <p:nvPr/>
      </p:nvGrpSpPr>
      <p:grpSpPr>
        <a:xfrm>
          <a:off x="0" y="0"/>
          <a:ext cx="0" cy="0"/>
          <a:chOff x="0" y="0"/>
          <a:chExt cx="0" cy="0"/>
        </a:xfrm>
      </p:grpSpPr>
      <p:sp>
        <p:nvSpPr>
          <p:cNvPr id="2" name="TextBox 2"/>
          <p:cNvSpPr txBox="1"/>
          <p:nvPr/>
        </p:nvSpPr>
        <p:spPr>
          <a:xfrm>
            <a:off x="1028700" y="1876977"/>
            <a:ext cx="16230600" cy="6512688"/>
          </a:xfrm>
          <a:prstGeom prst="rect">
            <a:avLst/>
          </a:prstGeom>
        </p:spPr>
        <p:txBody>
          <a:bodyPr lIns="0" tIns="0" rIns="0" bIns="0" rtlCol="0" anchor="t">
            <a:spAutoFit/>
          </a:bodyPr>
          <a:lstStyle/>
          <a:p>
            <a:pPr algn="l">
              <a:lnSpc>
                <a:spcPts val="5238"/>
              </a:lnSpc>
            </a:pPr>
            <a:r>
              <a:rPr lang="en-US" sz="3099">
                <a:solidFill>
                  <a:srgbClr val="000000"/>
                </a:solidFill>
                <a:latin typeface="Canva Sans"/>
                <a:ea typeface="Canva Sans"/>
                <a:cs typeface="Canva Sans"/>
                <a:sym typeface="Canva Sans"/>
              </a:rPr>
              <a:t>Develop a user-friendly, AI-powered medical analysis platform with an intuitive web interface for easy input of medical data such as symptoms, test results, and medical history by users. The platform will leverage large language models (LLMs) fine-tuned on medical data alongside predictive models (e.g., logistic regression and neural networks) to analyze patient information and generate clear, context-aware insights with risk indicators and actionable recommendations. Models will be trained on comprehensive datasets for accuracy and validated through real-world testing against expert opinions, ensuring the platform delivers fast, accessible, and reliable medical insights to improve patient outcomes and empower proactive healthcare decisions.</a:t>
            </a:r>
          </a:p>
        </p:txBody>
      </p:sp>
      <p:sp>
        <p:nvSpPr>
          <p:cNvPr id="3" name="TextBox 3"/>
          <p:cNvSpPr txBox="1"/>
          <p:nvPr/>
        </p:nvSpPr>
        <p:spPr>
          <a:xfrm>
            <a:off x="6300589" y="659377"/>
            <a:ext cx="5686822" cy="863600"/>
          </a:xfrm>
          <a:prstGeom prst="rect">
            <a:avLst/>
          </a:prstGeom>
        </p:spPr>
        <p:txBody>
          <a:bodyPr lIns="0" tIns="0" rIns="0" bIns="0" rtlCol="0" anchor="t">
            <a:spAutoFit/>
          </a:bodyPr>
          <a:lstStyle/>
          <a:p>
            <a:pPr algn="ctr">
              <a:lnSpc>
                <a:spcPts val="7000"/>
              </a:lnSpc>
            </a:pPr>
            <a:r>
              <a:rPr lang="en-US" sz="5000" b="1" dirty="0">
                <a:solidFill>
                  <a:srgbClr val="000000"/>
                </a:solidFill>
                <a:latin typeface="Canva Sans Bold"/>
                <a:ea typeface="Canva Sans Bold"/>
                <a:cs typeface="Canva Sans Bold"/>
                <a:sym typeface="Canva Sans Bold"/>
              </a:rPr>
              <a:t>Proposed solution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1698</Words>
  <Application>Microsoft Office PowerPoint</Application>
  <PresentationFormat>Custom</PresentationFormat>
  <Paragraphs>231</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Calibri</vt:lpstr>
      <vt:lpstr>Canva Sans</vt:lpstr>
      <vt:lpstr>Canva Sans Bold</vt:lpstr>
      <vt:lpstr>Arimo</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Motivation Literature Review(Table showing min 6 existing or similar work along with methodology, advantages) Problem Statement Proposed solution Methodology System architecture diagram Data flow diagrams References</dc:title>
  <cp:lastModifiedBy>Jomal Sanish</cp:lastModifiedBy>
  <cp:revision>2</cp:revision>
  <dcterms:created xsi:type="dcterms:W3CDTF">2006-08-16T00:00:00Z</dcterms:created>
  <dcterms:modified xsi:type="dcterms:W3CDTF">2025-04-05T07:48:09Z</dcterms:modified>
  <dc:identifier>DAGgGNhs91Q</dc:identifier>
</cp:coreProperties>
</file>