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ith Ege" initials="FE" lastIdx="1" clrIdx="0">
    <p:extLst>
      <p:ext uri="{19B8F6BF-5375-455C-9EA6-DF929625EA0E}">
        <p15:presenceInfo xmlns:p15="http://schemas.microsoft.com/office/powerpoint/2012/main" userId="5267dd8541b426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173" autoAdjust="0"/>
  </p:normalViewPr>
  <p:slideViewPr>
    <p:cSldViewPr snapToGrid="0">
      <p:cViewPr varScale="1">
        <p:scale>
          <a:sx n="60" d="100"/>
          <a:sy n="60" d="100"/>
        </p:scale>
        <p:origin x="2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6EFFE-04B4-4990-967C-62F5A8088A86}" type="datetimeFigureOut">
              <a:rPr lang="en-GB" smtClean="0"/>
              <a:t>29/04/2019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E8167-A8CE-4430-A796-274BDC825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Diagram shows the priorities in each sprint</a:t>
            </a:r>
          </a:p>
          <a:p>
            <a:r>
              <a:rPr lang="en-GB" dirty="0"/>
              <a:t>Revolving arrow indicates that it was an Agile process, all elements continuously reviewed and tweaked as necessary for the product – e.g. making database refinements in week 3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E8167-A8CE-4430-A796-274BDC825A7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13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with regards to us working up to this point – the next slide covers how we would take the product further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0E8167-A8CE-4430-A796-274BDC825A7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23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96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8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3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9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4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0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5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3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1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3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00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154AEC-7279-4757-B1A6-AA302EDA6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17" r="44773" b="4646"/>
          <a:stretch/>
        </p:blipFill>
        <p:spPr>
          <a:xfrm>
            <a:off x="6557818" y="826105"/>
            <a:ext cx="4082474" cy="3203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89FE61-8644-498C-9F02-8CA227C65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GB" b="1" dirty="0" err="1"/>
              <a:t>MyEscape</a:t>
            </a:r>
            <a:r>
              <a:rPr lang="en-GB" b="1" dirty="0"/>
              <a:t>  </a:t>
            </a:r>
            <a:br>
              <a:rPr lang="en-GB" b="1" dirty="0"/>
            </a:br>
            <a:r>
              <a:rPr lang="en-GB" sz="4000" dirty="0"/>
              <a:t>a travel blogging website</a:t>
            </a:r>
            <a:br>
              <a:rPr lang="en-GB" sz="4000" dirty="0"/>
            </a:br>
            <a:r>
              <a:rPr lang="en-GB" sz="900" dirty="0"/>
              <a:t> 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6F611-E868-44EE-8891-00107C50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/>
          <a:lstStyle/>
          <a:p>
            <a:r>
              <a:rPr lang="en-GB" dirty="0"/>
              <a:t>Ash, </a:t>
            </a:r>
            <a:r>
              <a:rPr lang="en-GB" dirty="0" err="1"/>
              <a:t>Dhanu</a:t>
            </a:r>
            <a:r>
              <a:rPr lang="en-GB" dirty="0"/>
              <a:t>, Faith, </a:t>
            </a:r>
            <a:r>
              <a:rPr lang="en-GB" dirty="0" err="1"/>
              <a:t>Jomana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63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746-41CC-4028-8332-F075BC6D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D381-817B-485B-80D6-18B4ECAF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397702" cy="4023360"/>
          </a:xfrm>
        </p:spPr>
        <p:txBody>
          <a:bodyPr/>
          <a:lstStyle/>
          <a:p>
            <a:r>
              <a:rPr lang="en-GB" dirty="0"/>
              <a:t>Why we chose a travel blogging website</a:t>
            </a:r>
          </a:p>
          <a:p>
            <a:r>
              <a:rPr lang="en-GB" dirty="0"/>
              <a:t>What our MVP was</a:t>
            </a:r>
          </a:p>
          <a:p>
            <a:r>
              <a:rPr lang="en-GB" dirty="0"/>
              <a:t>What our broader vision was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649E2-7169-44B2-A9B9-02CAB818A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00" r="82121" b="6667"/>
          <a:stretch/>
        </p:blipFill>
        <p:spPr>
          <a:xfrm>
            <a:off x="9679709" y="1293091"/>
            <a:ext cx="2179782" cy="480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9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746-41CC-4028-8332-F075BC6D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organised ourselves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D381-817B-485B-80D6-18B4ECAF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Daily </a:t>
            </a:r>
            <a:r>
              <a:rPr lang="en-GB" dirty="0" err="1"/>
              <a:t>standups</a:t>
            </a:r>
            <a:endParaRPr lang="en-GB" dirty="0"/>
          </a:p>
          <a:p>
            <a:r>
              <a:rPr lang="en-GB" dirty="0"/>
              <a:t>Scrum master with estimation</a:t>
            </a:r>
          </a:p>
          <a:p>
            <a:r>
              <a:rPr lang="en-GB" dirty="0"/>
              <a:t>Weekly(</a:t>
            </a:r>
            <a:r>
              <a:rPr lang="en-GB" dirty="0" err="1"/>
              <a:t>ish</a:t>
            </a:r>
            <a:r>
              <a:rPr lang="en-GB" dirty="0"/>
              <a:t>) sprints</a:t>
            </a:r>
          </a:p>
          <a:p>
            <a:r>
              <a:rPr lang="en-GB" dirty="0"/>
              <a:t>Forward sprints</a:t>
            </a:r>
          </a:p>
          <a:p>
            <a:r>
              <a:rPr lang="en-GB" dirty="0"/>
              <a:t>Reviews and retrospectives</a:t>
            </a:r>
          </a:p>
          <a:p>
            <a:r>
              <a:rPr lang="en-GB" dirty="0"/>
              <a:t>Almost daily hangouts (not prescriptive, based on need) – used for brainstorming, planning and prioritising, allocating tasks, going through code and initial tasks together,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297327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746-41CC-4028-8332-F075BC6D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flow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106564-002C-4D1F-A6AC-53EBDDBDF1C7}"/>
              </a:ext>
            </a:extLst>
          </p:cNvPr>
          <p:cNvGrpSpPr/>
          <p:nvPr/>
        </p:nvGrpSpPr>
        <p:grpSpPr>
          <a:xfrm>
            <a:off x="330662" y="2192250"/>
            <a:ext cx="11751124" cy="4030987"/>
            <a:chOff x="330662" y="2192250"/>
            <a:chExt cx="11751124" cy="4030987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9F50058D-7E36-431E-8517-40E42A920C00}"/>
                </a:ext>
              </a:extLst>
            </p:cNvPr>
            <p:cNvSpPr/>
            <p:nvPr/>
          </p:nvSpPr>
          <p:spPr>
            <a:xfrm>
              <a:off x="330662" y="3429000"/>
              <a:ext cx="1533236" cy="849745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Initial Planning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0E29B817-25DB-4DD0-897B-F828057AD7DC}"/>
                </a:ext>
              </a:extLst>
            </p:cNvPr>
            <p:cNvSpPr/>
            <p:nvPr/>
          </p:nvSpPr>
          <p:spPr>
            <a:xfrm>
              <a:off x="2612044" y="2192250"/>
              <a:ext cx="1876828" cy="849745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Database creation</a:t>
              </a: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9E7FAA82-0EC1-4391-BE8C-149398A81E7C}"/>
                </a:ext>
              </a:extLst>
            </p:cNvPr>
            <p:cNvSpPr/>
            <p:nvPr/>
          </p:nvSpPr>
          <p:spPr>
            <a:xfrm>
              <a:off x="2612043" y="3429000"/>
              <a:ext cx="1876829" cy="849745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Understanding and mapping our MVC model</a:t>
              </a: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34F426A5-C229-47F0-A973-7025021A234D}"/>
                </a:ext>
              </a:extLst>
            </p:cNvPr>
            <p:cNvSpPr/>
            <p:nvPr/>
          </p:nvSpPr>
          <p:spPr>
            <a:xfrm>
              <a:off x="2591724" y="4695768"/>
              <a:ext cx="1897148" cy="849745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Get code working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B6D2F67C-4F58-48CD-A315-CF6A6E5349E2}"/>
                </a:ext>
              </a:extLst>
            </p:cNvPr>
            <p:cNvSpPr/>
            <p:nvPr/>
          </p:nvSpPr>
          <p:spPr>
            <a:xfrm>
              <a:off x="5341390" y="2192251"/>
              <a:ext cx="1876828" cy="508420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Wireframes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6C741414-E484-43EC-B1E8-04A3DC9666F7}"/>
                </a:ext>
              </a:extLst>
            </p:cNvPr>
            <p:cNvSpPr/>
            <p:nvPr/>
          </p:nvSpPr>
          <p:spPr>
            <a:xfrm>
              <a:off x="5361709" y="2933217"/>
              <a:ext cx="1876829" cy="1530004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Adding functionality to match high priority user stories</a:t>
              </a: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DAFFCBE8-317A-4E33-8402-66F4DB9D653E}"/>
                </a:ext>
              </a:extLst>
            </p:cNvPr>
            <p:cNvSpPr/>
            <p:nvPr/>
          </p:nvSpPr>
          <p:spPr>
            <a:xfrm>
              <a:off x="5321070" y="4695768"/>
              <a:ext cx="1897148" cy="849745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Testing, error handling, coding defensively</a:t>
              </a:r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6EE005EC-3131-4A14-99A4-564AE5B2E37F}"/>
                </a:ext>
              </a:extLst>
            </p:cNvPr>
            <p:cNvSpPr/>
            <p:nvPr/>
          </p:nvSpPr>
          <p:spPr>
            <a:xfrm>
              <a:off x="8091055" y="2192250"/>
              <a:ext cx="1876828" cy="849745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Styling </a:t>
              </a: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B9E62F64-1F05-488D-96F4-4E0F3CD7B46A}"/>
                </a:ext>
              </a:extLst>
            </p:cNvPr>
            <p:cNvSpPr/>
            <p:nvPr/>
          </p:nvSpPr>
          <p:spPr>
            <a:xfrm>
              <a:off x="8091054" y="3429000"/>
              <a:ext cx="1876829" cy="849745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Responsiveness</a:t>
              </a:r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95A07DA4-4058-452E-9B32-C2E992EB6B28}"/>
                </a:ext>
              </a:extLst>
            </p:cNvPr>
            <p:cNvSpPr/>
            <p:nvPr/>
          </p:nvSpPr>
          <p:spPr>
            <a:xfrm>
              <a:off x="8070735" y="4695768"/>
              <a:ext cx="1897148" cy="849745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Making the product more useful</a:t>
              </a:r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C2D46615-91AF-42C4-A79A-4C462A36839E}"/>
                </a:ext>
              </a:extLst>
            </p:cNvPr>
            <p:cNvSpPr/>
            <p:nvPr/>
          </p:nvSpPr>
          <p:spPr>
            <a:xfrm>
              <a:off x="10548550" y="3428999"/>
              <a:ext cx="1533236" cy="849745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Presentation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24235F40-2F18-44D3-9222-47F27580C0CB}"/>
                </a:ext>
              </a:extLst>
            </p:cNvPr>
            <p:cNvSpPr/>
            <p:nvPr/>
          </p:nvSpPr>
          <p:spPr>
            <a:xfrm>
              <a:off x="1967946" y="3762014"/>
              <a:ext cx="486477" cy="193296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F9327D2C-E749-4129-8CAC-C74A498BC0F3}"/>
                </a:ext>
              </a:extLst>
            </p:cNvPr>
            <p:cNvSpPr/>
            <p:nvPr/>
          </p:nvSpPr>
          <p:spPr>
            <a:xfrm>
              <a:off x="10074446" y="3762014"/>
              <a:ext cx="373031" cy="193296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8DC3A6F9-928F-4E21-B635-DD51256F363E}"/>
                </a:ext>
              </a:extLst>
            </p:cNvPr>
            <p:cNvSpPr/>
            <p:nvPr/>
          </p:nvSpPr>
          <p:spPr>
            <a:xfrm rot="19202045">
              <a:off x="2034057" y="3041995"/>
              <a:ext cx="486477" cy="193296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5246F30-2A38-49C7-84ED-8C2D6B45B956}"/>
                </a:ext>
              </a:extLst>
            </p:cNvPr>
            <p:cNvSpPr/>
            <p:nvPr/>
          </p:nvSpPr>
          <p:spPr>
            <a:xfrm rot="1947248">
              <a:off x="1954072" y="4655359"/>
              <a:ext cx="486477" cy="193296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FD28042-1012-45ED-A452-493E6EE3376D}"/>
                </a:ext>
              </a:extLst>
            </p:cNvPr>
            <p:cNvSpPr/>
            <p:nvPr/>
          </p:nvSpPr>
          <p:spPr>
            <a:xfrm>
              <a:off x="7386544" y="3762015"/>
              <a:ext cx="486477" cy="193296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BD94C48F-1D88-43F6-9E30-7E9426EAAB1F}"/>
                </a:ext>
              </a:extLst>
            </p:cNvPr>
            <p:cNvSpPr/>
            <p:nvPr/>
          </p:nvSpPr>
          <p:spPr>
            <a:xfrm rot="19202045">
              <a:off x="7452655" y="3041996"/>
              <a:ext cx="486477" cy="193296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B834BEB0-FF0F-41F4-8934-D70629BF5C98}"/>
                </a:ext>
              </a:extLst>
            </p:cNvPr>
            <p:cNvSpPr/>
            <p:nvPr/>
          </p:nvSpPr>
          <p:spPr>
            <a:xfrm rot="1947248">
              <a:off x="7372670" y="4655360"/>
              <a:ext cx="486477" cy="193296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50467F2F-CDA9-422A-B437-E46F53DC00ED}"/>
                </a:ext>
              </a:extLst>
            </p:cNvPr>
            <p:cNvSpPr/>
            <p:nvPr/>
          </p:nvSpPr>
          <p:spPr>
            <a:xfrm>
              <a:off x="4673853" y="3762013"/>
              <a:ext cx="486477" cy="193296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2EC8492F-662C-4D01-AC68-9E1ECBE2FE9F}"/>
                </a:ext>
              </a:extLst>
            </p:cNvPr>
            <p:cNvSpPr/>
            <p:nvPr/>
          </p:nvSpPr>
          <p:spPr>
            <a:xfrm rot="19202045">
              <a:off x="4739964" y="3041994"/>
              <a:ext cx="486477" cy="193296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0D97D0E4-A241-4F62-8FE6-43ACA65DAFFB}"/>
                </a:ext>
              </a:extLst>
            </p:cNvPr>
            <p:cNvSpPr/>
            <p:nvPr/>
          </p:nvSpPr>
          <p:spPr>
            <a:xfrm rot="1947248">
              <a:off x="4659979" y="4655358"/>
              <a:ext cx="486477" cy="193296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9A3EF003-90F8-4D47-AA3B-F0098DE3E882}"/>
                </a:ext>
              </a:extLst>
            </p:cNvPr>
            <p:cNvSpPr/>
            <p:nvPr/>
          </p:nvSpPr>
          <p:spPr>
            <a:xfrm>
              <a:off x="3040912" y="5872363"/>
              <a:ext cx="1031358" cy="350874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Sprint 1</a:t>
              </a:r>
            </a:p>
          </p:txBody>
        </p: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323C6D87-D839-4B56-AD01-051F0EEBC778}"/>
                </a:ext>
              </a:extLst>
            </p:cNvPr>
            <p:cNvSpPr/>
            <p:nvPr/>
          </p:nvSpPr>
          <p:spPr>
            <a:xfrm>
              <a:off x="5753965" y="5872363"/>
              <a:ext cx="1031358" cy="350874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Sprint 2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975111EA-539D-4F49-8020-A973A7EFA6B9}"/>
                </a:ext>
              </a:extLst>
            </p:cNvPr>
            <p:cNvSpPr/>
            <p:nvPr/>
          </p:nvSpPr>
          <p:spPr>
            <a:xfrm>
              <a:off x="8513789" y="5872363"/>
              <a:ext cx="1031358" cy="350874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Sprint 3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C05C2C-A34A-4E1B-A158-53F79838BA8F}"/>
              </a:ext>
            </a:extLst>
          </p:cNvPr>
          <p:cNvGrpSpPr/>
          <p:nvPr/>
        </p:nvGrpSpPr>
        <p:grpSpPr>
          <a:xfrm>
            <a:off x="4017681" y="706072"/>
            <a:ext cx="1815220" cy="1947833"/>
            <a:chOff x="5957180" y="680484"/>
            <a:chExt cx="1815220" cy="1947833"/>
          </a:xfrm>
        </p:grpSpPr>
        <p:sp>
          <p:nvSpPr>
            <p:cNvPr id="30" name="Arrow: Curved Down 29">
              <a:extLst>
                <a:ext uri="{FF2B5EF4-FFF2-40B4-BE49-F238E27FC236}">
                  <a16:creationId xmlns:a16="http://schemas.microsoft.com/office/drawing/2014/main" id="{E091CEC0-B8FF-4F88-BEAA-6EC9835EF068}"/>
                </a:ext>
              </a:extLst>
            </p:cNvPr>
            <p:cNvSpPr/>
            <p:nvPr/>
          </p:nvSpPr>
          <p:spPr>
            <a:xfrm>
              <a:off x="6096000" y="680484"/>
              <a:ext cx="1676400" cy="927152"/>
            </a:xfrm>
            <a:prstGeom prst="curved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urved Down 30">
              <a:extLst>
                <a:ext uri="{FF2B5EF4-FFF2-40B4-BE49-F238E27FC236}">
                  <a16:creationId xmlns:a16="http://schemas.microsoft.com/office/drawing/2014/main" id="{15A5FD52-961C-4743-A281-CB58A9C2D23F}"/>
                </a:ext>
              </a:extLst>
            </p:cNvPr>
            <p:cNvSpPr/>
            <p:nvPr/>
          </p:nvSpPr>
          <p:spPr>
            <a:xfrm rot="10976138">
              <a:off x="5957180" y="1701165"/>
              <a:ext cx="1676400" cy="927152"/>
            </a:xfrm>
            <a:prstGeom prst="curved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300F0E1-227F-4D3A-AA21-8AD7BFE5027D}"/>
              </a:ext>
            </a:extLst>
          </p:cNvPr>
          <p:cNvGrpSpPr/>
          <p:nvPr/>
        </p:nvGrpSpPr>
        <p:grpSpPr>
          <a:xfrm>
            <a:off x="6664550" y="752837"/>
            <a:ext cx="1815220" cy="1947833"/>
            <a:chOff x="5957180" y="680484"/>
            <a:chExt cx="1815220" cy="1947833"/>
          </a:xfrm>
        </p:grpSpPr>
        <p:sp>
          <p:nvSpPr>
            <p:cNvPr id="37" name="Arrow: Curved Down 36">
              <a:extLst>
                <a:ext uri="{FF2B5EF4-FFF2-40B4-BE49-F238E27FC236}">
                  <a16:creationId xmlns:a16="http://schemas.microsoft.com/office/drawing/2014/main" id="{4C43552E-0577-4B46-A28B-46CFA2DB1E82}"/>
                </a:ext>
              </a:extLst>
            </p:cNvPr>
            <p:cNvSpPr/>
            <p:nvPr/>
          </p:nvSpPr>
          <p:spPr>
            <a:xfrm>
              <a:off x="6096000" y="680484"/>
              <a:ext cx="1676400" cy="927152"/>
            </a:xfrm>
            <a:prstGeom prst="curved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" name="Arrow: Curved Down 37">
              <a:extLst>
                <a:ext uri="{FF2B5EF4-FFF2-40B4-BE49-F238E27FC236}">
                  <a16:creationId xmlns:a16="http://schemas.microsoft.com/office/drawing/2014/main" id="{66BED7BD-BAE9-42C7-80E8-BB12F15ECF47}"/>
                </a:ext>
              </a:extLst>
            </p:cNvPr>
            <p:cNvSpPr/>
            <p:nvPr/>
          </p:nvSpPr>
          <p:spPr>
            <a:xfrm rot="10976138">
              <a:off x="5957180" y="1701165"/>
              <a:ext cx="1676400" cy="927152"/>
            </a:xfrm>
            <a:prstGeom prst="curved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920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746-41CC-4028-8332-F075BC6D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D381-817B-485B-80D6-18B4ECAF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Functional product </a:t>
            </a:r>
          </a:p>
          <a:p>
            <a:r>
              <a:rPr lang="en-GB" dirty="0"/>
              <a:t>Underestimated ourselves, put together something more substantial than our MVP</a:t>
            </a:r>
          </a:p>
          <a:p>
            <a:r>
              <a:rPr lang="en-GB" dirty="0"/>
              <a:t>Team worked well together – workload evenly distributed, everybody flexible and helpful, stress managed, pragmatic approach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29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746-41CC-4028-8332-F075BC6D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D381-817B-485B-80D6-18B4ECAF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Dhanu</a:t>
            </a:r>
            <a:r>
              <a:rPr lang="en-GB" dirty="0"/>
              <a:t> working from India – heat and different time differences</a:t>
            </a:r>
          </a:p>
          <a:p>
            <a:r>
              <a:rPr lang="en-GB" dirty="0"/>
              <a:t>Ash corrupting her database :P</a:t>
            </a:r>
          </a:p>
          <a:p>
            <a:r>
              <a:rPr lang="en-GB" dirty="0"/>
              <a:t>Team getting the hang of GitHub – using branches, managing conflicts, terminal vs Desktop</a:t>
            </a:r>
          </a:p>
          <a:p>
            <a:r>
              <a:rPr lang="en-GB" dirty="0"/>
              <a:t>Different bootstrap versions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8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746-41CC-4028-8332-F075BC6D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 better if…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D381-817B-485B-80D6-18B4ECAF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Could we have done anything better? Perhaps could have mapped out styling a bit more beforehand so that we had consistency from the start rather than trying to make it all fit at the end?</a:t>
            </a:r>
          </a:p>
        </p:txBody>
      </p:sp>
    </p:spTree>
    <p:extLst>
      <p:ext uri="{BB962C8B-B14F-4D97-AF65-F5344CB8AC3E}">
        <p14:creationId xmlns:p14="http://schemas.microsoft.com/office/powerpoint/2010/main" val="20921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A678-25DB-48AD-A449-6C1F1D17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of our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10AC-71E9-48EE-A04E-A847B97A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Introducing more security – hashing passwords (we tried), using cookie session IDs to track user, restricting login attempts, password verification via email links</a:t>
            </a:r>
          </a:p>
          <a:p>
            <a:r>
              <a:rPr lang="en-GB" dirty="0"/>
              <a:t>Refactoring code – for efficiency and to reduce redundancy</a:t>
            </a:r>
          </a:p>
          <a:p>
            <a:r>
              <a:rPr lang="en-GB" dirty="0"/>
              <a:t>Functionality – Incorporating our more complex user stories</a:t>
            </a:r>
          </a:p>
          <a:p>
            <a:pPr lvl="1"/>
            <a:r>
              <a:rPr lang="en-GB" dirty="0"/>
              <a:t>Capacity to incorporate twitter and Instagram feeds</a:t>
            </a:r>
          </a:p>
          <a:p>
            <a:pPr lvl="1"/>
            <a:r>
              <a:rPr lang="en-GB" dirty="0"/>
              <a:t>Ability to bookmark/save blog posts of interest</a:t>
            </a:r>
          </a:p>
          <a:p>
            <a:pPr lvl="1"/>
            <a:r>
              <a:rPr lang="en-GB" dirty="0"/>
              <a:t>An extra layer between posting a blog and it being published whereby an administrator could review the content to make sure that it’s appropriate and legible</a:t>
            </a:r>
          </a:p>
          <a:p>
            <a:pPr lvl="1"/>
            <a:r>
              <a:rPr lang="en-GB" dirty="0"/>
              <a:t>Considering accessibility for differently-abled people</a:t>
            </a:r>
          </a:p>
        </p:txBody>
      </p:sp>
    </p:spTree>
    <p:extLst>
      <p:ext uri="{BB962C8B-B14F-4D97-AF65-F5344CB8AC3E}">
        <p14:creationId xmlns:p14="http://schemas.microsoft.com/office/powerpoint/2010/main" val="12294776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395</Words>
  <Application>Microsoft Office PowerPoint</Application>
  <PresentationFormat>Widescreen</PresentationFormat>
  <Paragraphs>52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MyEscape   a travel blogging website  </vt:lpstr>
      <vt:lpstr>The vision</vt:lpstr>
      <vt:lpstr>How we organised ourselves</vt:lpstr>
      <vt:lpstr>Project flow</vt:lpstr>
      <vt:lpstr>What went well</vt:lpstr>
      <vt:lpstr>Challenges</vt:lpstr>
      <vt:lpstr>Even better if…</vt:lpstr>
      <vt:lpstr>Future of our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MyEscape  a travel blogging website</dc:title>
  <dc:creator>Faith Ege</dc:creator>
  <cp:lastModifiedBy>Faith Ege</cp:lastModifiedBy>
  <cp:revision>11</cp:revision>
  <dcterms:created xsi:type="dcterms:W3CDTF">2019-04-28T22:32:30Z</dcterms:created>
  <dcterms:modified xsi:type="dcterms:W3CDTF">2019-04-29T00:16:45Z</dcterms:modified>
</cp:coreProperties>
</file>