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png"/>
  <Override PartName="/ppt/notesSlides/notesSlide5.xml" ContentType="application/vnd.openxmlformats-officedocument.presentationml.notesSlide+xml"/>
  <Override PartName="/ppt/media/image6.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8.jpg" ContentType="image/png"/>
  <Override PartName="/ppt/media/image9.jpg" ContentType="image/png"/>
  <Override PartName="/ppt/media/image10.jpg" ContentType="image/png"/>
  <Override PartName="/ppt/notesSlides/notesSlide8.xml" ContentType="application/vnd.openxmlformats-officedocument.presentationml.notesSlide+xml"/>
  <Override PartName="/ppt/media/image11.jpg" ContentType="image/png"/>
  <Override PartName="/ppt/media/image12.jpg" ContentType="image/png"/>
  <Override PartName="/ppt/media/image13.jpg" ContentType="image/png"/>
  <Override PartName="/ppt/notesSlides/notesSlide9.xml" ContentType="application/vnd.openxmlformats-officedocument.presentationml.notesSlide+xml"/>
  <Override PartName="/ppt/media/image14.jpg" ContentType="image/png"/>
  <Override PartName="/ppt/media/image15.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6.jpg" ContentType="image/png"/>
  <Override PartName="/ppt/notesSlides/notesSlide15.xml" ContentType="application/vnd.openxmlformats-officedocument.presentationml.notesSlide+xml"/>
  <Override PartName="/ppt/media/image17.jpg" ContentType="image/png"/>
  <Override PartName="/ppt/notesSlides/notesSlide16.xml" ContentType="application/vnd.openxmlformats-officedocument.presentationml.notesSlide+xml"/>
  <Override PartName="/ppt/media/image18.jpg" ContentType="image/png"/>
  <Override PartName="/ppt/notesSlides/notesSlide17.xml" ContentType="application/vnd.openxmlformats-officedocument.presentationml.notesSlide+xml"/>
  <Override PartName="/ppt/media/image19.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20.jpg" ContentType="image/png"/>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24" r:id="rId5"/>
    <p:sldId id="302" r:id="rId6"/>
    <p:sldId id="315" r:id="rId7"/>
    <p:sldId id="325" r:id="rId8"/>
    <p:sldId id="294" r:id="rId9"/>
    <p:sldId id="327" r:id="rId10"/>
    <p:sldId id="326" r:id="rId11"/>
    <p:sldId id="328" r:id="rId12"/>
    <p:sldId id="329" r:id="rId13"/>
    <p:sldId id="330" r:id="rId14"/>
    <p:sldId id="340" r:id="rId15"/>
    <p:sldId id="332" r:id="rId16"/>
    <p:sldId id="333" r:id="rId17"/>
    <p:sldId id="341" r:id="rId18"/>
    <p:sldId id="331" r:id="rId19"/>
    <p:sldId id="334" r:id="rId20"/>
    <p:sldId id="335" r:id="rId21"/>
    <p:sldId id="336" r:id="rId22"/>
    <p:sldId id="337" r:id="rId23"/>
    <p:sldId id="339"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0" autoAdjust="0"/>
    <p:restoredTop sz="68031" autoAdjust="0"/>
  </p:normalViewPr>
  <p:slideViewPr>
    <p:cSldViewPr snapToGrid="0">
      <p:cViewPr varScale="1">
        <p:scale>
          <a:sx n="58" d="100"/>
          <a:sy n="58" d="100"/>
        </p:scale>
        <p:origin x="1068"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5C1864-187D-41F7-9990-A1D43A1C568A}" type="datetime6">
              <a:rPr lang="en-US" smtClean="0"/>
              <a:t>April 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0A30A-BE66-426F-A9E8-9F11F61ADFE8}" type="datetime6">
              <a:rPr lang="en-US" noProof="0" smtClean="0"/>
              <a:t>April 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990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9421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logit regression model is applied to answer this question</a:t>
            </a:r>
          </a:p>
        </p:txBody>
      </p:sp>
    </p:spTree>
    <p:extLst>
      <p:ext uri="{BB962C8B-B14F-4D97-AF65-F5344CB8AC3E}">
        <p14:creationId xmlns:p14="http://schemas.microsoft.com/office/powerpoint/2010/main" val="3541536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470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372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37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9954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243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6897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62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7912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because the data is not easily linearly separable, the classifier fails to predict the variables, if the income was the actual salaries of the data set individuals, the model would have performed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2"/>
                </a:solidFill>
                <a:effectLst/>
                <a:latin typeface="PT Serif" panose="020B0604020202020204" pitchFamily="18" charset="0"/>
              </a:rPr>
              <a:t>Also, I have been very cautious on removing variables because I don’t want to compromise the data as I may end up removing valid information. As a result, I may have kept variables that I should have 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2"/>
                </a:solidFill>
                <a:effectLst/>
                <a:latin typeface="PT Serif" panose="020B0604020202020204" pitchFamily="18" charset="0"/>
              </a:rPr>
              <a:t>The data imbalance </a:t>
            </a:r>
            <a:endParaRPr lang="en-US" dirty="0"/>
          </a:p>
          <a:p>
            <a:endParaRPr lang="en-US" dirty="0"/>
          </a:p>
        </p:txBody>
      </p:sp>
    </p:spTree>
    <p:extLst>
      <p:ext uri="{BB962C8B-B14F-4D97-AF65-F5344CB8AC3E}">
        <p14:creationId xmlns:p14="http://schemas.microsoft.com/office/powerpoint/2010/main" val="114225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0000"/>
              </a:lnSpc>
              <a:buFont typeface="+mj-lt"/>
              <a:buNone/>
            </a:pPr>
            <a:endParaRPr lang="en-US" dirty="0"/>
          </a:p>
        </p:txBody>
      </p:sp>
    </p:spTree>
    <p:extLst>
      <p:ext uri="{BB962C8B-B14F-4D97-AF65-F5344CB8AC3E}">
        <p14:creationId xmlns:p14="http://schemas.microsoft.com/office/powerpoint/2010/main" val="5525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9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09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806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10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5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194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4/28/2023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3924935" cy="2017818"/>
          </a:xfrm>
        </p:spPr>
        <p:txBody>
          <a:bodyPr/>
          <a:lstStyle/>
          <a:p>
            <a:r>
              <a:rPr lang="en-US" sz="4800" dirty="0"/>
              <a:t>Income Prediction Model</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IronHack</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Data Analytics</a:t>
            </a:r>
          </a:p>
          <a:p>
            <a:r>
              <a:rPr lang="en-US" dirty="0"/>
              <a:t>Presented by: Jomana Bakhiet</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260549" y="219919"/>
            <a:ext cx="4704989" cy="3115733"/>
          </a:xfrm>
        </p:spPr>
        <p:txBody>
          <a:bodyPr>
            <a:normAutofit/>
          </a:bodyPr>
          <a:lstStyle/>
          <a:p>
            <a:pPr algn="ctr"/>
            <a:r>
              <a:rPr lang="en-US" sz="3600" b="1" dirty="0">
                <a:solidFill>
                  <a:schemeClr val="tx1"/>
                </a:solidFill>
              </a:rPr>
              <a:t>Categorical Variables</a:t>
            </a:r>
          </a:p>
        </p:txBody>
      </p:sp>
      <p:sp>
        <p:nvSpPr>
          <p:cNvPr id="4" name="Rectangle: Rounded Corners 3">
            <a:extLst>
              <a:ext uri="{FF2B5EF4-FFF2-40B4-BE49-F238E27FC236}">
                <a16:creationId xmlns:a16="http://schemas.microsoft.com/office/drawing/2014/main" id="{DE83F5C6-852A-EE31-10FE-FAC0ED8FDDD3}"/>
              </a:ext>
            </a:extLst>
          </p:cNvPr>
          <p:cNvSpPr/>
          <p:nvPr/>
        </p:nvSpPr>
        <p:spPr>
          <a:xfrm>
            <a:off x="5250551" y="1"/>
            <a:ext cx="6840181" cy="3530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792016A-95F5-ED17-1D31-105961576637}"/>
              </a:ext>
            </a:extLst>
          </p:cNvPr>
          <p:cNvSpPr/>
          <p:nvPr/>
        </p:nvSpPr>
        <p:spPr>
          <a:xfrm>
            <a:off x="5461072" y="3643168"/>
            <a:ext cx="6419137" cy="311573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74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a:lnSpc>
                <a:spcPct val="100000"/>
              </a:lnSpc>
            </a:pPr>
            <a:r>
              <a:rPr lang="en-US" sz="2800" dirty="0"/>
              <a:t>Is there a relationship between level of education &amp; income?</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pPr algn="r"/>
            <a:r>
              <a:rPr lang="en-US" dirty="0"/>
              <a:t>Let’s figure this out </a:t>
            </a:r>
          </a:p>
        </p:txBody>
      </p:sp>
    </p:spTree>
    <p:extLst>
      <p:ext uri="{BB962C8B-B14F-4D97-AF65-F5344CB8AC3E}">
        <p14:creationId xmlns:p14="http://schemas.microsoft.com/office/powerpoint/2010/main" val="176263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Hexagon 21">
            <a:extLst>
              <a:ext uri="{FF2B5EF4-FFF2-40B4-BE49-F238E27FC236}">
                <a16:creationId xmlns:a16="http://schemas.microsoft.com/office/drawing/2014/main" id="{8931DDA4-6E0A-4CD6-92DA-3787D0A645B7}"/>
              </a:ext>
              <a:ext uri="{C183D7F6-B498-43B3-948B-1728B52AA6E4}">
                <adec:decorative xmlns:adec="http://schemas.microsoft.com/office/drawing/2017/decorative" val="1"/>
              </a:ext>
            </a:extLst>
          </p:cNvPr>
          <p:cNvSpPr/>
          <p:nvPr/>
        </p:nvSpPr>
        <p:spPr>
          <a:xfrm>
            <a:off x="7164548"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Hexagon 23">
            <a:extLst>
              <a:ext uri="{FF2B5EF4-FFF2-40B4-BE49-F238E27FC236}">
                <a16:creationId xmlns:a16="http://schemas.microsoft.com/office/drawing/2014/main" id="{8DC04250-3EFF-4260-841A-83A3745A39B7}"/>
              </a:ext>
              <a:ext uri="{C183D7F6-B498-43B3-948B-1728B52AA6E4}">
                <adec:decorative xmlns:adec="http://schemas.microsoft.com/office/drawing/2017/decorative" val="1"/>
              </a:ext>
            </a:extLst>
          </p:cNvPr>
          <p:cNvSpPr/>
          <p:nvPr/>
        </p:nvSpPr>
        <p:spPr>
          <a:xfrm>
            <a:off x="1712960"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Hexagon 29">
            <a:extLst>
              <a:ext uri="{FF2B5EF4-FFF2-40B4-BE49-F238E27FC236}">
                <a16:creationId xmlns:a16="http://schemas.microsoft.com/office/drawing/2014/main" id="{73AA3A47-BB43-4280-BD7B-7095FEBBBCF2}"/>
              </a:ext>
              <a:ext uri="{C183D7F6-B498-43B3-948B-1728B52AA6E4}">
                <adec:decorative xmlns:adec="http://schemas.microsoft.com/office/drawing/2017/decorative" val="1"/>
              </a:ext>
            </a:extLst>
          </p:cNvPr>
          <p:cNvSpPr/>
          <p:nvPr/>
        </p:nvSpPr>
        <p:spPr>
          <a:xfrm>
            <a:off x="4438754"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Hexagon 39">
            <a:extLst>
              <a:ext uri="{FF2B5EF4-FFF2-40B4-BE49-F238E27FC236}">
                <a16:creationId xmlns:a16="http://schemas.microsoft.com/office/drawing/2014/main" id="{C9ADA53C-9ACF-479A-B6E8-7BB006F022D1}"/>
              </a:ext>
              <a:ext uri="{C183D7F6-B498-43B3-948B-1728B52AA6E4}">
                <adec:decorative xmlns:adec="http://schemas.microsoft.com/office/drawing/2017/decorative" val="1"/>
              </a:ext>
            </a:extLst>
          </p:cNvPr>
          <p:cNvSpPr/>
          <p:nvPr/>
        </p:nvSpPr>
        <p:spPr>
          <a:xfrm>
            <a:off x="9890342"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Hypothesis Testing</a:t>
            </a:r>
          </a:p>
        </p:txBody>
      </p:sp>
      <p:sp>
        <p:nvSpPr>
          <p:cNvPr id="76" name="Title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b="1" dirty="0">
              <a:solidFill>
                <a:schemeClr val="accent4"/>
              </a:solidFill>
              <a:cs typeface="Biome Light" panose="020B0303030204020804" pitchFamily="34" charset="0"/>
            </a:endParaRPr>
          </a:p>
        </p:txBody>
      </p:sp>
      <p:sp>
        <p:nvSpPr>
          <p:cNvPr id="78" name="Title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b="1" dirty="0">
              <a:solidFill>
                <a:schemeClr val="accent4"/>
              </a:solidFill>
              <a:cs typeface="Biome Light" panose="020B0303030204020804" pitchFamily="34" charset="0"/>
            </a:endParaRPr>
          </a:p>
        </p:txBody>
      </p:sp>
      <p:sp>
        <p:nvSpPr>
          <p:cNvPr id="80" name="Title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b="1" dirty="0">
              <a:solidFill>
                <a:schemeClr val="accent4"/>
              </a:solidFill>
              <a:cs typeface="Biome Light" panose="020B0303030204020804" pitchFamily="34" charset="0"/>
            </a:endParaRPr>
          </a:p>
        </p:txBody>
      </p:sp>
      <p:sp>
        <p:nvSpPr>
          <p:cNvPr id="82" name="Title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400" b="1" dirty="0">
              <a:solidFill>
                <a:schemeClr val="accent4"/>
              </a:solidFill>
              <a:cs typeface="Biome Light" panose="020B0303030204020804" pitchFamily="34" charset="0"/>
            </a:endParaRP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TextBox 67">
            <a:extLst>
              <a:ext uri="{FF2B5EF4-FFF2-40B4-BE49-F238E27FC236}">
                <a16:creationId xmlns:a16="http://schemas.microsoft.com/office/drawing/2014/main" id="{C9097234-38E0-4114-A29F-508805824B65}"/>
              </a:ext>
            </a:extLst>
          </p:cNvPr>
          <p:cNvSpPr txBox="1"/>
          <p:nvPr/>
        </p:nvSpPr>
        <p:spPr>
          <a:xfrm>
            <a:off x="989441" y="3358598"/>
            <a:ext cx="2085110" cy="2127801"/>
          </a:xfrm>
          <a:prstGeom prst="rect">
            <a:avLst/>
          </a:prstGeom>
          <a:noFill/>
        </p:spPr>
        <p:txBody>
          <a:bodyPr wrap="square" rIns="0" rtlCol="0">
            <a:noAutofit/>
          </a:bodyPr>
          <a:lstStyle/>
          <a:p>
            <a:r>
              <a:rPr lang="en-US" b="1" dirty="0">
                <a:latin typeface="+mj-lt"/>
                <a:cs typeface="Biome Light" panose="020B0303030204020804" pitchFamily="34" charset="0"/>
              </a:rPr>
              <a:t>Hypothesis</a:t>
            </a:r>
            <a:br>
              <a:rPr lang="en-US" b="1" dirty="0">
                <a:latin typeface="+mj-lt"/>
                <a:cs typeface="Biome Light" panose="020B0303030204020804" pitchFamily="34" charset="0"/>
              </a:rPr>
            </a:br>
            <a:r>
              <a:rPr lang="en-US" sz="1400" b="1" i="0" dirty="0">
                <a:solidFill>
                  <a:srgbClr val="000000"/>
                </a:solidFill>
                <a:effectLst/>
                <a:latin typeface="Helvetica Neue"/>
              </a:rPr>
              <a:t>H0: </a:t>
            </a:r>
            <a:r>
              <a:rPr lang="en-US" sz="1400" b="0" i="0" dirty="0">
                <a:solidFill>
                  <a:srgbClr val="000000"/>
                </a:solidFill>
                <a:effectLst/>
                <a:latin typeface="Helvetica Neue"/>
              </a:rPr>
              <a:t>There is no relationship between education level and income level.</a:t>
            </a:r>
          </a:p>
          <a:p>
            <a:r>
              <a:rPr lang="en-US" sz="1400" b="0" i="0" dirty="0">
                <a:solidFill>
                  <a:srgbClr val="000000"/>
                </a:solidFill>
                <a:effectLst/>
                <a:latin typeface="Helvetica Neue"/>
              </a:rPr>
              <a:t> </a:t>
            </a:r>
            <a:r>
              <a:rPr lang="en-US" sz="1400" b="1" i="0" dirty="0">
                <a:solidFill>
                  <a:srgbClr val="000000"/>
                </a:solidFill>
                <a:effectLst/>
                <a:latin typeface="Helvetica Neue"/>
              </a:rPr>
              <a:t>H1: </a:t>
            </a:r>
            <a:r>
              <a:rPr lang="en-US" sz="1400" b="0" i="0" dirty="0">
                <a:solidFill>
                  <a:srgbClr val="000000"/>
                </a:solidFill>
                <a:effectLst/>
                <a:latin typeface="Helvetica Neue"/>
              </a:rPr>
              <a:t>There is a relationship between education level and income level.</a:t>
            </a:r>
            <a:endParaRPr lang="en-US" sz="1400"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553980" y="3358598"/>
            <a:ext cx="2085110" cy="1609290"/>
          </a:xfrm>
          <a:prstGeom prst="rect">
            <a:avLst/>
          </a:prstGeom>
          <a:noFill/>
        </p:spPr>
        <p:txBody>
          <a:bodyPr wrap="square" rIns="0" rtlCol="0">
            <a:noAutofit/>
          </a:bodyPr>
          <a:lstStyle/>
          <a:p>
            <a:r>
              <a:rPr lang="en-US" b="1" dirty="0">
                <a:latin typeface="+mj-lt"/>
                <a:cs typeface="Biome Light" panose="020B0303030204020804" pitchFamily="34" charset="0"/>
              </a:rPr>
              <a:t>Statistical Test</a:t>
            </a:r>
          </a:p>
          <a:p>
            <a:endParaRPr lang="en-US" b="1" dirty="0">
              <a:latin typeface="+mj-lt"/>
              <a:cs typeface="Biome Light" panose="020B0303030204020804" pitchFamily="34" charset="0"/>
            </a:endParaRPr>
          </a:p>
          <a:p>
            <a:r>
              <a:rPr lang="en-US" sz="1400" dirty="0">
                <a:solidFill>
                  <a:srgbClr val="000000"/>
                </a:solidFill>
                <a:latin typeface="Helvetica Neue"/>
              </a:rPr>
              <a:t>chi-squared test</a:t>
            </a:r>
            <a:br>
              <a:rPr lang="en-US" sz="1400" dirty="0">
                <a:solidFill>
                  <a:srgbClr val="000000"/>
                </a:solidFill>
                <a:latin typeface="Helvetica Neue"/>
              </a:rPr>
            </a:br>
            <a:endParaRPr lang="en-US" sz="1400" dirty="0">
              <a:solidFill>
                <a:srgbClr val="000000"/>
              </a:solidFill>
              <a:latin typeface="Helvetica Neue"/>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452646" y="3358599"/>
            <a:ext cx="2085110" cy="1609290"/>
          </a:xfrm>
          <a:prstGeom prst="rect">
            <a:avLst/>
          </a:prstGeom>
          <a:noFill/>
        </p:spPr>
        <p:txBody>
          <a:bodyPr wrap="square" rIns="0" rtlCol="0">
            <a:noAutofit/>
          </a:bodyPr>
          <a:lstStyle/>
          <a:p>
            <a:pPr algn="ctr"/>
            <a:r>
              <a:rPr lang="en-US" b="1" dirty="0">
                <a:latin typeface="+mj-lt"/>
                <a:cs typeface="Biome Light" panose="020B0303030204020804" pitchFamily="34" charset="0"/>
              </a:rPr>
              <a:t>Significance Level</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r>
              <a:rPr lang="en-US" sz="1400" dirty="0">
                <a:solidFill>
                  <a:srgbClr val="000000"/>
                </a:solidFill>
                <a:latin typeface="Helvetica Neue"/>
              </a:rPr>
              <a:t>Alpha is 0.05</a:t>
            </a:r>
          </a:p>
        </p:txBody>
      </p:sp>
      <p:sp>
        <p:nvSpPr>
          <p:cNvPr id="7" name="TextBox 6">
            <a:extLst>
              <a:ext uri="{FF2B5EF4-FFF2-40B4-BE49-F238E27FC236}">
                <a16:creationId xmlns:a16="http://schemas.microsoft.com/office/drawing/2014/main" id="{F44673B4-C0B9-43A0-B642-C8D78A87A514}"/>
              </a:ext>
            </a:extLst>
          </p:cNvPr>
          <p:cNvSpPr txBox="1"/>
          <p:nvPr/>
        </p:nvSpPr>
        <p:spPr>
          <a:xfrm>
            <a:off x="9178440" y="3358599"/>
            <a:ext cx="2085110" cy="2127800"/>
          </a:xfrm>
          <a:prstGeom prst="rect">
            <a:avLst/>
          </a:prstGeom>
          <a:noFill/>
        </p:spPr>
        <p:txBody>
          <a:bodyPr wrap="square" rIns="0" rtlCol="0">
            <a:noAutofit/>
          </a:bodyPr>
          <a:lstStyle/>
          <a:p>
            <a:pPr algn="ctr"/>
            <a:r>
              <a:rPr lang="en-US" b="1" dirty="0">
                <a:latin typeface="+mj-lt"/>
                <a:cs typeface="Biome Light" panose="020B0303030204020804" pitchFamily="34" charset="0"/>
              </a:rPr>
              <a:t>pvalue</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r>
              <a:rPr lang="en-US" sz="1400" dirty="0">
                <a:solidFill>
                  <a:srgbClr val="000000"/>
                </a:solidFill>
                <a:latin typeface="Helvetica Neue"/>
              </a:rPr>
              <a:t>Pvalue = 0</a:t>
            </a:r>
          </a:p>
          <a:p>
            <a:r>
              <a:rPr lang="en-US" sz="1400" dirty="0">
                <a:solidFill>
                  <a:srgbClr val="000000"/>
                </a:solidFill>
                <a:latin typeface="Helvetica Neue"/>
              </a:rPr>
              <a:t>Pvalue &lt; 0.05</a:t>
            </a:r>
          </a:p>
          <a:p>
            <a:r>
              <a:rPr lang="en-US" sz="1400" dirty="0">
                <a:solidFill>
                  <a:srgbClr val="000000"/>
                </a:solidFill>
                <a:latin typeface="Helvetica Neue"/>
              </a:rPr>
              <a:t>Reject the null-hypothesis</a:t>
            </a:r>
          </a:p>
          <a:p>
            <a:r>
              <a:rPr lang="en-US" sz="1400" b="1" dirty="0">
                <a:solidFill>
                  <a:srgbClr val="000000"/>
                </a:solidFill>
                <a:latin typeface="Helvetica Neue"/>
              </a:rPr>
              <a:t>There is relationship between level of education and income</a:t>
            </a:r>
            <a:r>
              <a:rPr lang="en-US" sz="1400" dirty="0">
                <a:solidFill>
                  <a:srgbClr val="000000"/>
                </a:solidFill>
                <a:latin typeface="Helvetica Neue"/>
              </a:rPr>
              <a:t>.</a:t>
            </a:r>
          </a:p>
          <a:p>
            <a:pPr algn="ctr"/>
            <a:endParaRPr lang="en-US" sz="1400" dirty="0">
              <a:cs typeface="Biome Light" panose="020B0303030204020804" pitchFamily="34" charset="0"/>
            </a:endParaRPr>
          </a:p>
        </p:txBody>
      </p:sp>
    </p:spTree>
    <p:extLst>
      <p:ext uri="{BB962C8B-B14F-4D97-AF65-F5344CB8AC3E}">
        <p14:creationId xmlns:p14="http://schemas.microsoft.com/office/powerpoint/2010/main" val="52461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a:lnSpc>
                <a:spcPct val="100000"/>
              </a:lnSpc>
            </a:pPr>
            <a:r>
              <a:rPr lang="en-US" sz="2800" dirty="0"/>
              <a:t>What is the effect of each feature  on the likelihood of earning more than $50,000 per year?</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pPr algn="r"/>
            <a:r>
              <a:rPr lang="en-US" dirty="0"/>
              <a:t>Let’s build our model</a:t>
            </a:r>
          </a:p>
        </p:txBody>
      </p:sp>
    </p:spTree>
    <p:extLst>
      <p:ext uri="{BB962C8B-B14F-4D97-AF65-F5344CB8AC3E}">
        <p14:creationId xmlns:p14="http://schemas.microsoft.com/office/powerpoint/2010/main" val="158719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42876"/>
            <a:ext cx="10515600" cy="500062"/>
          </a:xfrm>
        </p:spPr>
        <p:txBody>
          <a:bodyPr/>
          <a:lstStyle/>
          <a:p>
            <a:r>
              <a:rPr lang="en-US" sz="3600" dirty="0"/>
              <a:t>Numerical</a:t>
            </a:r>
            <a:r>
              <a:rPr lang="en-US" sz="4000" dirty="0"/>
              <a:t> Variables Transformed</a:t>
            </a:r>
          </a:p>
        </p:txBody>
      </p:sp>
      <p:pic>
        <p:nvPicPr>
          <p:cNvPr id="6" name="Content Placeholder 5" descr="Chart, histogram&#10;&#10;Description automatically generated">
            <a:extLst>
              <a:ext uri="{FF2B5EF4-FFF2-40B4-BE49-F238E27FC236}">
                <a16:creationId xmlns:a16="http://schemas.microsoft.com/office/drawing/2014/main" id="{E41C791D-2EE3-1F28-5271-A71DC001266C}"/>
              </a:ext>
            </a:extLst>
          </p:cNvPr>
          <p:cNvPicPr>
            <a:picLocks noGrp="1" noChangeAspect="1"/>
          </p:cNvPicPr>
          <p:nvPr>
            <p:ph sz="quarter" idx="10"/>
          </p:nvPr>
        </p:nvPicPr>
        <p:blipFill>
          <a:blip r:embed="rId3"/>
          <a:stretch>
            <a:fillRect/>
          </a:stretch>
        </p:blipFill>
        <p:spPr>
          <a:xfrm>
            <a:off x="0" y="759417"/>
            <a:ext cx="12191999" cy="6098583"/>
          </a:xfrm>
        </p:spPr>
      </p:pic>
    </p:spTree>
    <p:extLst>
      <p:ext uri="{BB962C8B-B14F-4D97-AF65-F5344CB8AC3E}">
        <p14:creationId xmlns:p14="http://schemas.microsoft.com/office/powerpoint/2010/main" val="15862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20EA2B45-6E1D-60EA-0008-38F16AB1F82A}"/>
              </a:ext>
            </a:extLst>
          </p:cNvPr>
          <p:cNvSpPr>
            <a:spLocks noGrp="1"/>
          </p:cNvSpPr>
          <p:nvPr>
            <p:ph type="body" sz="quarter" idx="14"/>
          </p:nvPr>
        </p:nvSpPr>
        <p:spPr>
          <a:xfrm>
            <a:off x="647700" y="2199502"/>
            <a:ext cx="5080000" cy="474020"/>
          </a:xfrm>
        </p:spPr>
        <p:txBody>
          <a:bodyPr/>
          <a:lstStyle/>
          <a:p>
            <a:r>
              <a:rPr lang="en-US" dirty="0"/>
              <a:t>TRAIN SET</a:t>
            </a:r>
          </a:p>
        </p:txBody>
      </p:sp>
      <p:sp>
        <p:nvSpPr>
          <p:cNvPr id="20" name="Text Placeholder 19">
            <a:extLst>
              <a:ext uri="{FF2B5EF4-FFF2-40B4-BE49-F238E27FC236}">
                <a16:creationId xmlns:a16="http://schemas.microsoft.com/office/drawing/2014/main" id="{B4E5C1D6-3401-3669-EEDF-2EAAA5544070}"/>
              </a:ext>
            </a:extLst>
          </p:cNvPr>
          <p:cNvSpPr>
            <a:spLocks noGrp="1"/>
          </p:cNvSpPr>
          <p:nvPr>
            <p:ph type="body" sz="quarter" idx="13"/>
          </p:nvPr>
        </p:nvSpPr>
        <p:spPr/>
        <p:txBody>
          <a:bodyPr/>
          <a:lstStyle/>
          <a:p>
            <a:r>
              <a:rPr lang="en-US" dirty="0"/>
              <a:t>The accuracy in the TRAIN  set is: 0.84</a:t>
            </a:r>
          </a:p>
          <a:p>
            <a:r>
              <a:rPr lang="en-US" dirty="0"/>
              <a:t>The precession in the TRAIN  set is: 0.87</a:t>
            </a:r>
          </a:p>
          <a:p>
            <a:r>
              <a:rPr lang="en-US" dirty="0"/>
              <a:t>The recall in the TRAIN  set is: 0.92</a:t>
            </a:r>
          </a:p>
          <a:p>
            <a:r>
              <a:rPr lang="en-US" dirty="0"/>
              <a:t>The F1-score for the TRAIN set is 0.90</a:t>
            </a:r>
          </a:p>
          <a:p>
            <a:r>
              <a:rPr lang="en-US" dirty="0"/>
              <a:t>The Kappa in the TRAIN set is: 0.55</a:t>
            </a:r>
          </a:p>
        </p:txBody>
      </p:sp>
      <p:sp>
        <p:nvSpPr>
          <p:cNvPr id="22" name="Text Placeholder 21">
            <a:extLst>
              <a:ext uri="{FF2B5EF4-FFF2-40B4-BE49-F238E27FC236}">
                <a16:creationId xmlns:a16="http://schemas.microsoft.com/office/drawing/2014/main" id="{9C23BCCE-0669-7F13-D39A-913FCEB82B23}"/>
              </a:ext>
            </a:extLst>
          </p:cNvPr>
          <p:cNvSpPr>
            <a:spLocks noGrp="1"/>
          </p:cNvSpPr>
          <p:nvPr>
            <p:ph type="body" sz="quarter" idx="15"/>
          </p:nvPr>
        </p:nvSpPr>
        <p:spPr/>
        <p:txBody>
          <a:bodyPr/>
          <a:lstStyle/>
          <a:p>
            <a:endParaRPr lang="en-US" dirty="0"/>
          </a:p>
        </p:txBody>
      </p:sp>
      <p:sp>
        <p:nvSpPr>
          <p:cNvPr id="23" name="Text Placeholder 22">
            <a:extLst>
              <a:ext uri="{FF2B5EF4-FFF2-40B4-BE49-F238E27FC236}">
                <a16:creationId xmlns:a16="http://schemas.microsoft.com/office/drawing/2014/main" id="{0E35E0D4-5EE6-0967-8DFF-23807C2DCF1F}"/>
              </a:ext>
            </a:extLst>
          </p:cNvPr>
          <p:cNvSpPr>
            <a:spLocks noGrp="1"/>
          </p:cNvSpPr>
          <p:nvPr>
            <p:ph type="body" sz="quarter" idx="16"/>
          </p:nvPr>
        </p:nvSpPr>
        <p:spPr>
          <a:xfrm>
            <a:off x="6464300" y="2495968"/>
            <a:ext cx="5067300" cy="3116387"/>
          </a:xfrm>
        </p:spPr>
        <p:txBody>
          <a:bodyPr/>
          <a:lstStyle/>
          <a:p>
            <a:endParaRPr lang="en-US" dirty="0"/>
          </a:p>
        </p:txBody>
      </p:sp>
      <p:sp>
        <p:nvSpPr>
          <p:cNvPr id="24" name="Picture Placeholder 23">
            <a:extLst>
              <a:ext uri="{FF2B5EF4-FFF2-40B4-BE49-F238E27FC236}">
                <a16:creationId xmlns:a16="http://schemas.microsoft.com/office/drawing/2014/main" id="{3C7056DF-94AA-40BF-362B-DCCAF65C5891}"/>
              </a:ext>
            </a:extLst>
          </p:cNvPr>
          <p:cNvSpPr>
            <a:spLocks noGrp="1"/>
          </p:cNvSpPr>
          <p:nvPr>
            <p:ph type="pic" sz="quarter" idx="17"/>
          </p:nvPr>
        </p:nvSpPr>
        <p:spPr/>
      </p:sp>
      <p:sp>
        <p:nvSpPr>
          <p:cNvPr id="6" name="Title 5">
            <a:extLst>
              <a:ext uri="{FF2B5EF4-FFF2-40B4-BE49-F238E27FC236}">
                <a16:creationId xmlns:a16="http://schemas.microsoft.com/office/drawing/2014/main" id="{68BF2979-9144-E542-CB29-76AD24B86D3C}"/>
              </a:ext>
            </a:extLst>
          </p:cNvPr>
          <p:cNvSpPr>
            <a:spLocks noGrp="1"/>
          </p:cNvSpPr>
          <p:nvPr>
            <p:ph type="title"/>
          </p:nvPr>
        </p:nvSpPr>
        <p:spPr>
          <a:xfrm>
            <a:off x="660400" y="805213"/>
            <a:ext cx="5067300" cy="1252605"/>
          </a:xfrm>
        </p:spPr>
        <p:txBody>
          <a:bodyPr/>
          <a:lstStyle/>
          <a:p>
            <a:r>
              <a:rPr lang="en-US" dirty="0"/>
              <a:t>Logistic Regression</a:t>
            </a:r>
          </a:p>
        </p:txBody>
      </p:sp>
      <p:sp>
        <p:nvSpPr>
          <p:cNvPr id="25" name="Rectangle: Rounded Corners 24">
            <a:extLst>
              <a:ext uri="{FF2B5EF4-FFF2-40B4-BE49-F238E27FC236}">
                <a16:creationId xmlns:a16="http://schemas.microsoft.com/office/drawing/2014/main" id="{66FDABB3-D4BD-C803-F1F2-A4465600BA95}"/>
              </a:ext>
            </a:extLst>
          </p:cNvPr>
          <p:cNvSpPr/>
          <p:nvPr/>
        </p:nvSpPr>
        <p:spPr>
          <a:xfrm>
            <a:off x="6186312" y="1559882"/>
            <a:ext cx="6005688" cy="507798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48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20EA2B45-6E1D-60EA-0008-38F16AB1F82A}"/>
              </a:ext>
            </a:extLst>
          </p:cNvPr>
          <p:cNvSpPr>
            <a:spLocks noGrp="1"/>
          </p:cNvSpPr>
          <p:nvPr>
            <p:ph type="body" sz="quarter" idx="14"/>
          </p:nvPr>
        </p:nvSpPr>
        <p:spPr>
          <a:xfrm>
            <a:off x="647700" y="2199502"/>
            <a:ext cx="5080000" cy="474019"/>
          </a:xfrm>
        </p:spPr>
        <p:txBody>
          <a:bodyPr/>
          <a:lstStyle/>
          <a:p>
            <a:r>
              <a:rPr lang="en-US" dirty="0"/>
              <a:t>TEST SET</a:t>
            </a:r>
          </a:p>
        </p:txBody>
      </p:sp>
      <p:sp>
        <p:nvSpPr>
          <p:cNvPr id="20" name="Text Placeholder 19">
            <a:extLst>
              <a:ext uri="{FF2B5EF4-FFF2-40B4-BE49-F238E27FC236}">
                <a16:creationId xmlns:a16="http://schemas.microsoft.com/office/drawing/2014/main" id="{B4E5C1D6-3401-3669-EEDF-2EAAA5544070}"/>
              </a:ext>
            </a:extLst>
          </p:cNvPr>
          <p:cNvSpPr>
            <a:spLocks noGrp="1"/>
          </p:cNvSpPr>
          <p:nvPr>
            <p:ph type="body" sz="quarter" idx="13"/>
          </p:nvPr>
        </p:nvSpPr>
        <p:spPr/>
        <p:txBody>
          <a:bodyPr/>
          <a:lstStyle/>
          <a:p>
            <a:r>
              <a:rPr lang="en-US" dirty="0"/>
              <a:t>The accuracy in the TEST  set is: 0.84</a:t>
            </a:r>
          </a:p>
          <a:p>
            <a:r>
              <a:rPr lang="en-US" dirty="0"/>
              <a:t>The precession in the TEST  set is: 0.88</a:t>
            </a:r>
          </a:p>
          <a:p>
            <a:r>
              <a:rPr lang="en-US" dirty="0"/>
              <a:t>The recall in the TEST  set is: 0.93</a:t>
            </a:r>
          </a:p>
          <a:p>
            <a:r>
              <a:rPr lang="en-US" dirty="0"/>
              <a:t>The F1-score for the TEST set is 0.90</a:t>
            </a:r>
          </a:p>
          <a:p>
            <a:r>
              <a:rPr lang="en-US" dirty="0"/>
              <a:t>The Kappa in the TEST set is: 0.55</a:t>
            </a:r>
          </a:p>
        </p:txBody>
      </p:sp>
      <p:sp>
        <p:nvSpPr>
          <p:cNvPr id="22" name="Text Placeholder 21">
            <a:extLst>
              <a:ext uri="{FF2B5EF4-FFF2-40B4-BE49-F238E27FC236}">
                <a16:creationId xmlns:a16="http://schemas.microsoft.com/office/drawing/2014/main" id="{9C23BCCE-0669-7F13-D39A-913FCEB82B23}"/>
              </a:ext>
            </a:extLst>
          </p:cNvPr>
          <p:cNvSpPr>
            <a:spLocks noGrp="1"/>
          </p:cNvSpPr>
          <p:nvPr>
            <p:ph type="body" sz="quarter" idx="15"/>
          </p:nvPr>
        </p:nvSpPr>
        <p:spPr/>
        <p:txBody>
          <a:bodyPr/>
          <a:lstStyle/>
          <a:p>
            <a:endParaRPr lang="en-US" dirty="0"/>
          </a:p>
        </p:txBody>
      </p:sp>
      <p:sp>
        <p:nvSpPr>
          <p:cNvPr id="23" name="Text Placeholder 22">
            <a:extLst>
              <a:ext uri="{FF2B5EF4-FFF2-40B4-BE49-F238E27FC236}">
                <a16:creationId xmlns:a16="http://schemas.microsoft.com/office/drawing/2014/main" id="{0E35E0D4-5EE6-0967-8DFF-23807C2DCF1F}"/>
              </a:ext>
            </a:extLst>
          </p:cNvPr>
          <p:cNvSpPr>
            <a:spLocks noGrp="1"/>
          </p:cNvSpPr>
          <p:nvPr>
            <p:ph type="body" sz="quarter" idx="16"/>
          </p:nvPr>
        </p:nvSpPr>
        <p:spPr>
          <a:xfrm>
            <a:off x="6464300" y="2495968"/>
            <a:ext cx="5067300" cy="3116387"/>
          </a:xfrm>
        </p:spPr>
        <p:txBody>
          <a:bodyPr/>
          <a:lstStyle/>
          <a:p>
            <a:endParaRPr lang="en-US" dirty="0"/>
          </a:p>
        </p:txBody>
      </p:sp>
      <p:sp>
        <p:nvSpPr>
          <p:cNvPr id="24" name="Picture Placeholder 23">
            <a:extLst>
              <a:ext uri="{FF2B5EF4-FFF2-40B4-BE49-F238E27FC236}">
                <a16:creationId xmlns:a16="http://schemas.microsoft.com/office/drawing/2014/main" id="{3C7056DF-94AA-40BF-362B-DCCAF65C5891}"/>
              </a:ext>
            </a:extLst>
          </p:cNvPr>
          <p:cNvSpPr>
            <a:spLocks noGrp="1"/>
          </p:cNvSpPr>
          <p:nvPr>
            <p:ph type="pic" sz="quarter" idx="17"/>
          </p:nvPr>
        </p:nvSpPr>
        <p:spPr/>
      </p:sp>
      <p:sp>
        <p:nvSpPr>
          <p:cNvPr id="6" name="Title 5">
            <a:extLst>
              <a:ext uri="{FF2B5EF4-FFF2-40B4-BE49-F238E27FC236}">
                <a16:creationId xmlns:a16="http://schemas.microsoft.com/office/drawing/2014/main" id="{68BF2979-9144-E542-CB29-76AD24B86D3C}"/>
              </a:ext>
            </a:extLst>
          </p:cNvPr>
          <p:cNvSpPr>
            <a:spLocks noGrp="1"/>
          </p:cNvSpPr>
          <p:nvPr>
            <p:ph type="title"/>
          </p:nvPr>
        </p:nvSpPr>
        <p:spPr>
          <a:xfrm>
            <a:off x="660400" y="805213"/>
            <a:ext cx="5067300" cy="1252605"/>
          </a:xfrm>
        </p:spPr>
        <p:txBody>
          <a:bodyPr/>
          <a:lstStyle/>
          <a:p>
            <a:r>
              <a:rPr lang="en-US" dirty="0"/>
              <a:t>Logistic Regression</a:t>
            </a:r>
          </a:p>
        </p:txBody>
      </p:sp>
      <p:sp>
        <p:nvSpPr>
          <p:cNvPr id="25" name="Rectangle: Rounded Corners 24">
            <a:extLst>
              <a:ext uri="{FF2B5EF4-FFF2-40B4-BE49-F238E27FC236}">
                <a16:creationId xmlns:a16="http://schemas.microsoft.com/office/drawing/2014/main" id="{66FDABB3-D4BD-C803-F1F2-A4465600BA95}"/>
              </a:ext>
            </a:extLst>
          </p:cNvPr>
          <p:cNvSpPr/>
          <p:nvPr/>
        </p:nvSpPr>
        <p:spPr>
          <a:xfrm>
            <a:off x="6186312" y="1559882"/>
            <a:ext cx="6005688" cy="507798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20EA2B45-6E1D-60EA-0008-38F16AB1F82A}"/>
              </a:ext>
            </a:extLst>
          </p:cNvPr>
          <p:cNvSpPr>
            <a:spLocks noGrp="1"/>
          </p:cNvSpPr>
          <p:nvPr>
            <p:ph type="body" sz="quarter" idx="14"/>
          </p:nvPr>
        </p:nvSpPr>
        <p:spPr>
          <a:xfrm>
            <a:off x="647700" y="2199502"/>
            <a:ext cx="5080000" cy="383060"/>
          </a:xfrm>
        </p:spPr>
        <p:txBody>
          <a:bodyPr/>
          <a:lstStyle/>
          <a:p>
            <a:r>
              <a:rPr lang="en-US" dirty="0"/>
              <a:t>DATA IMBALANCE</a:t>
            </a:r>
          </a:p>
        </p:txBody>
      </p:sp>
      <p:sp>
        <p:nvSpPr>
          <p:cNvPr id="20" name="Text Placeholder 19">
            <a:extLst>
              <a:ext uri="{FF2B5EF4-FFF2-40B4-BE49-F238E27FC236}">
                <a16:creationId xmlns:a16="http://schemas.microsoft.com/office/drawing/2014/main" id="{B4E5C1D6-3401-3669-EEDF-2EAAA5544070}"/>
              </a:ext>
            </a:extLst>
          </p:cNvPr>
          <p:cNvSpPr>
            <a:spLocks noGrp="1"/>
          </p:cNvSpPr>
          <p:nvPr>
            <p:ph type="body" sz="quarter" idx="13"/>
          </p:nvPr>
        </p:nvSpPr>
        <p:spPr/>
        <p:txBody>
          <a:bodyPr/>
          <a:lstStyle/>
          <a:p>
            <a:r>
              <a:rPr lang="en-US" dirty="0"/>
              <a:t>The class imbalance ratio is: 0.50</a:t>
            </a:r>
          </a:p>
          <a:p>
            <a:endParaRPr lang="en-US" dirty="0"/>
          </a:p>
        </p:txBody>
      </p:sp>
      <p:sp>
        <p:nvSpPr>
          <p:cNvPr id="22" name="Text Placeholder 21">
            <a:extLst>
              <a:ext uri="{FF2B5EF4-FFF2-40B4-BE49-F238E27FC236}">
                <a16:creationId xmlns:a16="http://schemas.microsoft.com/office/drawing/2014/main" id="{9C23BCCE-0669-7F13-D39A-913FCEB82B23}"/>
              </a:ext>
            </a:extLst>
          </p:cNvPr>
          <p:cNvSpPr>
            <a:spLocks noGrp="1"/>
          </p:cNvSpPr>
          <p:nvPr>
            <p:ph type="body" sz="quarter" idx="15"/>
          </p:nvPr>
        </p:nvSpPr>
        <p:spPr/>
        <p:txBody>
          <a:bodyPr/>
          <a:lstStyle/>
          <a:p>
            <a:endParaRPr lang="en-US" dirty="0"/>
          </a:p>
        </p:txBody>
      </p:sp>
      <p:sp>
        <p:nvSpPr>
          <p:cNvPr id="23" name="Text Placeholder 22">
            <a:extLst>
              <a:ext uri="{FF2B5EF4-FFF2-40B4-BE49-F238E27FC236}">
                <a16:creationId xmlns:a16="http://schemas.microsoft.com/office/drawing/2014/main" id="{0E35E0D4-5EE6-0967-8DFF-23807C2DCF1F}"/>
              </a:ext>
            </a:extLst>
          </p:cNvPr>
          <p:cNvSpPr>
            <a:spLocks noGrp="1"/>
          </p:cNvSpPr>
          <p:nvPr>
            <p:ph type="body" sz="quarter" idx="16"/>
          </p:nvPr>
        </p:nvSpPr>
        <p:spPr>
          <a:xfrm>
            <a:off x="6464300" y="2495968"/>
            <a:ext cx="5067300" cy="3116387"/>
          </a:xfrm>
        </p:spPr>
        <p:txBody>
          <a:bodyPr/>
          <a:lstStyle/>
          <a:p>
            <a:endParaRPr lang="en-US" dirty="0"/>
          </a:p>
        </p:txBody>
      </p:sp>
      <p:sp>
        <p:nvSpPr>
          <p:cNvPr id="24" name="Picture Placeholder 23">
            <a:extLst>
              <a:ext uri="{FF2B5EF4-FFF2-40B4-BE49-F238E27FC236}">
                <a16:creationId xmlns:a16="http://schemas.microsoft.com/office/drawing/2014/main" id="{3C7056DF-94AA-40BF-362B-DCCAF65C5891}"/>
              </a:ext>
            </a:extLst>
          </p:cNvPr>
          <p:cNvSpPr>
            <a:spLocks noGrp="1"/>
          </p:cNvSpPr>
          <p:nvPr>
            <p:ph type="pic" sz="quarter" idx="17"/>
          </p:nvPr>
        </p:nvSpPr>
        <p:spPr/>
      </p:sp>
      <p:sp>
        <p:nvSpPr>
          <p:cNvPr id="6" name="Title 5">
            <a:extLst>
              <a:ext uri="{FF2B5EF4-FFF2-40B4-BE49-F238E27FC236}">
                <a16:creationId xmlns:a16="http://schemas.microsoft.com/office/drawing/2014/main" id="{68BF2979-9144-E542-CB29-76AD24B86D3C}"/>
              </a:ext>
            </a:extLst>
          </p:cNvPr>
          <p:cNvSpPr>
            <a:spLocks noGrp="1"/>
          </p:cNvSpPr>
          <p:nvPr>
            <p:ph type="title"/>
          </p:nvPr>
        </p:nvSpPr>
        <p:spPr>
          <a:xfrm>
            <a:off x="660400" y="805213"/>
            <a:ext cx="5067300" cy="1252605"/>
          </a:xfrm>
        </p:spPr>
        <p:txBody>
          <a:bodyPr/>
          <a:lstStyle/>
          <a:p>
            <a:r>
              <a:rPr lang="en-US" dirty="0"/>
              <a:t>Logistic Regression</a:t>
            </a:r>
          </a:p>
        </p:txBody>
      </p:sp>
      <p:sp>
        <p:nvSpPr>
          <p:cNvPr id="25" name="Rectangle: Rounded Corners 24">
            <a:extLst>
              <a:ext uri="{FF2B5EF4-FFF2-40B4-BE49-F238E27FC236}">
                <a16:creationId xmlns:a16="http://schemas.microsoft.com/office/drawing/2014/main" id="{66FDABB3-D4BD-C803-F1F2-A4465600BA95}"/>
              </a:ext>
            </a:extLst>
          </p:cNvPr>
          <p:cNvSpPr/>
          <p:nvPr/>
        </p:nvSpPr>
        <p:spPr>
          <a:xfrm>
            <a:off x="6186312" y="1559882"/>
            <a:ext cx="6005688" cy="507798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29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20EA2B45-6E1D-60EA-0008-38F16AB1F82A}"/>
              </a:ext>
            </a:extLst>
          </p:cNvPr>
          <p:cNvSpPr>
            <a:spLocks noGrp="1"/>
          </p:cNvSpPr>
          <p:nvPr>
            <p:ph type="body" sz="quarter" idx="14"/>
          </p:nvPr>
        </p:nvSpPr>
        <p:spPr>
          <a:xfrm>
            <a:off x="647700" y="2150076"/>
            <a:ext cx="5080000" cy="345892"/>
          </a:xfrm>
        </p:spPr>
        <p:txBody>
          <a:bodyPr/>
          <a:lstStyle/>
          <a:p>
            <a:r>
              <a:rPr lang="en-US" dirty="0"/>
              <a:t>TRAIN SET</a:t>
            </a:r>
          </a:p>
        </p:txBody>
      </p:sp>
      <p:sp>
        <p:nvSpPr>
          <p:cNvPr id="20" name="Text Placeholder 19">
            <a:extLst>
              <a:ext uri="{FF2B5EF4-FFF2-40B4-BE49-F238E27FC236}">
                <a16:creationId xmlns:a16="http://schemas.microsoft.com/office/drawing/2014/main" id="{B4E5C1D6-3401-3669-EEDF-2EAAA5544070}"/>
              </a:ext>
            </a:extLst>
          </p:cNvPr>
          <p:cNvSpPr>
            <a:spLocks noGrp="1"/>
          </p:cNvSpPr>
          <p:nvPr>
            <p:ph type="body" sz="quarter" idx="13"/>
          </p:nvPr>
        </p:nvSpPr>
        <p:spPr/>
        <p:txBody>
          <a:bodyPr/>
          <a:lstStyle/>
          <a:p>
            <a:r>
              <a:rPr lang="en-US" dirty="0"/>
              <a:t>The accuracy in the TRAIN  set is: 0.93</a:t>
            </a:r>
          </a:p>
          <a:p>
            <a:r>
              <a:rPr lang="en-US" dirty="0"/>
              <a:t>The precession in the TRAIN  set is: 0.93</a:t>
            </a:r>
          </a:p>
          <a:p>
            <a:r>
              <a:rPr lang="en-US" dirty="0"/>
              <a:t>The recall in the TRAIN  set is: 0.92</a:t>
            </a:r>
          </a:p>
          <a:p>
            <a:r>
              <a:rPr lang="en-US" dirty="0"/>
              <a:t>The F1-score for the TRAIN set is 0.93</a:t>
            </a:r>
          </a:p>
          <a:p>
            <a:r>
              <a:rPr lang="en-US" dirty="0"/>
              <a:t>The Kappa in the TRAIN set is: 0.86</a:t>
            </a:r>
          </a:p>
        </p:txBody>
      </p:sp>
      <p:sp>
        <p:nvSpPr>
          <p:cNvPr id="22" name="Text Placeholder 21">
            <a:extLst>
              <a:ext uri="{FF2B5EF4-FFF2-40B4-BE49-F238E27FC236}">
                <a16:creationId xmlns:a16="http://schemas.microsoft.com/office/drawing/2014/main" id="{9C23BCCE-0669-7F13-D39A-913FCEB82B23}"/>
              </a:ext>
            </a:extLst>
          </p:cNvPr>
          <p:cNvSpPr>
            <a:spLocks noGrp="1"/>
          </p:cNvSpPr>
          <p:nvPr>
            <p:ph type="body" sz="quarter" idx="15"/>
          </p:nvPr>
        </p:nvSpPr>
        <p:spPr/>
        <p:txBody>
          <a:bodyPr/>
          <a:lstStyle/>
          <a:p>
            <a:endParaRPr lang="en-US" dirty="0"/>
          </a:p>
        </p:txBody>
      </p:sp>
      <p:sp>
        <p:nvSpPr>
          <p:cNvPr id="23" name="Text Placeholder 22">
            <a:extLst>
              <a:ext uri="{FF2B5EF4-FFF2-40B4-BE49-F238E27FC236}">
                <a16:creationId xmlns:a16="http://schemas.microsoft.com/office/drawing/2014/main" id="{0E35E0D4-5EE6-0967-8DFF-23807C2DCF1F}"/>
              </a:ext>
            </a:extLst>
          </p:cNvPr>
          <p:cNvSpPr>
            <a:spLocks noGrp="1"/>
          </p:cNvSpPr>
          <p:nvPr>
            <p:ph type="body" sz="quarter" idx="16"/>
          </p:nvPr>
        </p:nvSpPr>
        <p:spPr>
          <a:xfrm>
            <a:off x="6464300" y="2495968"/>
            <a:ext cx="5067300" cy="3116387"/>
          </a:xfrm>
        </p:spPr>
        <p:txBody>
          <a:bodyPr/>
          <a:lstStyle/>
          <a:p>
            <a:endParaRPr lang="en-US" dirty="0"/>
          </a:p>
        </p:txBody>
      </p:sp>
      <p:sp>
        <p:nvSpPr>
          <p:cNvPr id="24" name="Picture Placeholder 23">
            <a:extLst>
              <a:ext uri="{FF2B5EF4-FFF2-40B4-BE49-F238E27FC236}">
                <a16:creationId xmlns:a16="http://schemas.microsoft.com/office/drawing/2014/main" id="{3C7056DF-94AA-40BF-362B-DCCAF65C5891}"/>
              </a:ext>
            </a:extLst>
          </p:cNvPr>
          <p:cNvSpPr>
            <a:spLocks noGrp="1"/>
          </p:cNvSpPr>
          <p:nvPr>
            <p:ph type="pic" sz="quarter" idx="17"/>
          </p:nvPr>
        </p:nvSpPr>
        <p:spPr/>
      </p:sp>
      <p:sp>
        <p:nvSpPr>
          <p:cNvPr id="6" name="Title 5">
            <a:extLst>
              <a:ext uri="{FF2B5EF4-FFF2-40B4-BE49-F238E27FC236}">
                <a16:creationId xmlns:a16="http://schemas.microsoft.com/office/drawing/2014/main" id="{68BF2979-9144-E542-CB29-76AD24B86D3C}"/>
              </a:ext>
            </a:extLst>
          </p:cNvPr>
          <p:cNvSpPr>
            <a:spLocks noGrp="1"/>
          </p:cNvSpPr>
          <p:nvPr>
            <p:ph type="title"/>
          </p:nvPr>
        </p:nvSpPr>
        <p:spPr>
          <a:xfrm>
            <a:off x="660400" y="805213"/>
            <a:ext cx="5067300" cy="1252605"/>
          </a:xfrm>
        </p:spPr>
        <p:txBody>
          <a:bodyPr/>
          <a:lstStyle/>
          <a:p>
            <a:r>
              <a:rPr lang="en-US" dirty="0"/>
              <a:t>Logistic Regression</a:t>
            </a:r>
          </a:p>
        </p:txBody>
      </p:sp>
      <p:sp>
        <p:nvSpPr>
          <p:cNvPr id="25" name="Rectangle: Rounded Corners 24">
            <a:extLst>
              <a:ext uri="{FF2B5EF4-FFF2-40B4-BE49-F238E27FC236}">
                <a16:creationId xmlns:a16="http://schemas.microsoft.com/office/drawing/2014/main" id="{66FDABB3-D4BD-C803-F1F2-A4465600BA95}"/>
              </a:ext>
            </a:extLst>
          </p:cNvPr>
          <p:cNvSpPr/>
          <p:nvPr/>
        </p:nvSpPr>
        <p:spPr>
          <a:xfrm>
            <a:off x="6186312" y="1559882"/>
            <a:ext cx="6005688" cy="507798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419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20EA2B45-6E1D-60EA-0008-38F16AB1F82A}"/>
              </a:ext>
            </a:extLst>
          </p:cNvPr>
          <p:cNvSpPr>
            <a:spLocks noGrp="1"/>
          </p:cNvSpPr>
          <p:nvPr>
            <p:ph type="body" sz="quarter" idx="14"/>
          </p:nvPr>
        </p:nvSpPr>
        <p:spPr>
          <a:xfrm>
            <a:off x="647700" y="2174788"/>
            <a:ext cx="5080000" cy="498734"/>
          </a:xfrm>
        </p:spPr>
        <p:txBody>
          <a:bodyPr/>
          <a:lstStyle/>
          <a:p>
            <a:r>
              <a:rPr lang="en-US" dirty="0"/>
              <a:t>TEST SET</a:t>
            </a:r>
          </a:p>
        </p:txBody>
      </p:sp>
      <p:sp>
        <p:nvSpPr>
          <p:cNvPr id="20" name="Text Placeholder 19">
            <a:extLst>
              <a:ext uri="{FF2B5EF4-FFF2-40B4-BE49-F238E27FC236}">
                <a16:creationId xmlns:a16="http://schemas.microsoft.com/office/drawing/2014/main" id="{B4E5C1D6-3401-3669-EEDF-2EAAA5544070}"/>
              </a:ext>
            </a:extLst>
          </p:cNvPr>
          <p:cNvSpPr>
            <a:spLocks noGrp="1"/>
          </p:cNvSpPr>
          <p:nvPr>
            <p:ph type="body" sz="quarter" idx="13"/>
          </p:nvPr>
        </p:nvSpPr>
        <p:spPr/>
        <p:txBody>
          <a:bodyPr/>
          <a:lstStyle/>
          <a:p>
            <a:r>
              <a:rPr lang="en-US" dirty="0"/>
              <a:t>The accuracy in the TEST  set is: 0.84</a:t>
            </a:r>
          </a:p>
          <a:p>
            <a:r>
              <a:rPr lang="en-US" dirty="0"/>
              <a:t>The precession in the TEST  set is: 0.88</a:t>
            </a:r>
          </a:p>
          <a:p>
            <a:r>
              <a:rPr lang="en-US" dirty="0"/>
              <a:t>The recall in the TEST  set is: 0.93</a:t>
            </a:r>
          </a:p>
          <a:p>
            <a:r>
              <a:rPr lang="en-US" dirty="0"/>
              <a:t>The F1-score for the TEST set is 0.90</a:t>
            </a:r>
          </a:p>
          <a:p>
            <a:r>
              <a:rPr lang="en-US" dirty="0"/>
              <a:t>The Kappa in the TEST set is: 0.55</a:t>
            </a:r>
          </a:p>
        </p:txBody>
      </p:sp>
      <p:sp>
        <p:nvSpPr>
          <p:cNvPr id="22" name="Text Placeholder 21">
            <a:extLst>
              <a:ext uri="{FF2B5EF4-FFF2-40B4-BE49-F238E27FC236}">
                <a16:creationId xmlns:a16="http://schemas.microsoft.com/office/drawing/2014/main" id="{9C23BCCE-0669-7F13-D39A-913FCEB82B23}"/>
              </a:ext>
            </a:extLst>
          </p:cNvPr>
          <p:cNvSpPr>
            <a:spLocks noGrp="1"/>
          </p:cNvSpPr>
          <p:nvPr>
            <p:ph type="body" sz="quarter" idx="15"/>
          </p:nvPr>
        </p:nvSpPr>
        <p:spPr/>
        <p:txBody>
          <a:bodyPr/>
          <a:lstStyle/>
          <a:p>
            <a:endParaRPr lang="en-US" dirty="0"/>
          </a:p>
        </p:txBody>
      </p:sp>
      <p:sp>
        <p:nvSpPr>
          <p:cNvPr id="23" name="Text Placeholder 22">
            <a:extLst>
              <a:ext uri="{FF2B5EF4-FFF2-40B4-BE49-F238E27FC236}">
                <a16:creationId xmlns:a16="http://schemas.microsoft.com/office/drawing/2014/main" id="{0E35E0D4-5EE6-0967-8DFF-23807C2DCF1F}"/>
              </a:ext>
            </a:extLst>
          </p:cNvPr>
          <p:cNvSpPr>
            <a:spLocks noGrp="1"/>
          </p:cNvSpPr>
          <p:nvPr>
            <p:ph type="body" sz="quarter" idx="16"/>
          </p:nvPr>
        </p:nvSpPr>
        <p:spPr>
          <a:xfrm>
            <a:off x="6464300" y="2495968"/>
            <a:ext cx="5067300" cy="3116387"/>
          </a:xfrm>
        </p:spPr>
        <p:txBody>
          <a:bodyPr/>
          <a:lstStyle/>
          <a:p>
            <a:endParaRPr lang="en-US" dirty="0"/>
          </a:p>
        </p:txBody>
      </p:sp>
      <p:sp>
        <p:nvSpPr>
          <p:cNvPr id="24" name="Picture Placeholder 23">
            <a:extLst>
              <a:ext uri="{FF2B5EF4-FFF2-40B4-BE49-F238E27FC236}">
                <a16:creationId xmlns:a16="http://schemas.microsoft.com/office/drawing/2014/main" id="{3C7056DF-94AA-40BF-362B-DCCAF65C5891}"/>
              </a:ext>
            </a:extLst>
          </p:cNvPr>
          <p:cNvSpPr>
            <a:spLocks noGrp="1"/>
          </p:cNvSpPr>
          <p:nvPr>
            <p:ph type="pic" sz="quarter" idx="17"/>
          </p:nvPr>
        </p:nvSpPr>
        <p:spPr/>
      </p:sp>
      <p:sp>
        <p:nvSpPr>
          <p:cNvPr id="6" name="Title 5">
            <a:extLst>
              <a:ext uri="{FF2B5EF4-FFF2-40B4-BE49-F238E27FC236}">
                <a16:creationId xmlns:a16="http://schemas.microsoft.com/office/drawing/2014/main" id="{68BF2979-9144-E542-CB29-76AD24B86D3C}"/>
              </a:ext>
            </a:extLst>
          </p:cNvPr>
          <p:cNvSpPr>
            <a:spLocks noGrp="1"/>
          </p:cNvSpPr>
          <p:nvPr>
            <p:ph type="title"/>
          </p:nvPr>
        </p:nvSpPr>
        <p:spPr>
          <a:xfrm>
            <a:off x="660400" y="805213"/>
            <a:ext cx="5067300" cy="1252605"/>
          </a:xfrm>
        </p:spPr>
        <p:txBody>
          <a:bodyPr/>
          <a:lstStyle/>
          <a:p>
            <a:r>
              <a:rPr lang="en-US" dirty="0"/>
              <a:t>Logistic Regression</a:t>
            </a:r>
          </a:p>
        </p:txBody>
      </p:sp>
      <p:sp>
        <p:nvSpPr>
          <p:cNvPr id="25" name="Rectangle: Rounded Corners 24">
            <a:extLst>
              <a:ext uri="{FF2B5EF4-FFF2-40B4-BE49-F238E27FC236}">
                <a16:creationId xmlns:a16="http://schemas.microsoft.com/office/drawing/2014/main" id="{66FDABB3-D4BD-C803-F1F2-A4465600BA95}"/>
              </a:ext>
            </a:extLst>
          </p:cNvPr>
          <p:cNvSpPr/>
          <p:nvPr/>
        </p:nvSpPr>
        <p:spPr>
          <a:xfrm>
            <a:off x="6186312" y="1559882"/>
            <a:ext cx="6005688" cy="5077985"/>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114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Dataset </a:t>
            </a:r>
          </a:p>
          <a:p>
            <a:r>
              <a:rPr lang="en-US" dirty="0"/>
              <a:t>Hypothesis Testing</a:t>
            </a:r>
          </a:p>
          <a:p>
            <a:r>
              <a:rPr lang="en-US" dirty="0"/>
              <a:t>Regression Model</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ED7335-D47E-5194-41DD-5AA84C649D33}"/>
              </a:ext>
            </a:extLst>
          </p:cNvPr>
          <p:cNvSpPr>
            <a:spLocks noGrp="1"/>
          </p:cNvSpPr>
          <p:nvPr>
            <p:ph type="title"/>
          </p:nvPr>
        </p:nvSpPr>
        <p:spPr/>
        <p:txBody>
          <a:bodyPr/>
          <a:lstStyle/>
          <a:p>
            <a:endParaRPr lang="en-US"/>
          </a:p>
        </p:txBody>
      </p:sp>
      <p:sp>
        <p:nvSpPr>
          <p:cNvPr id="9" name="Rectangle 8">
            <a:extLst>
              <a:ext uri="{FF2B5EF4-FFF2-40B4-BE49-F238E27FC236}">
                <a16:creationId xmlns:a16="http://schemas.microsoft.com/office/drawing/2014/main" id="{83759A27-B97D-DDDC-ACCF-E33F6CA7C3AB}"/>
              </a:ext>
            </a:extLst>
          </p:cNvPr>
          <p:cNvSpPr/>
          <p:nvPr/>
        </p:nvSpPr>
        <p:spPr>
          <a:xfrm>
            <a:off x="0" y="0"/>
            <a:ext cx="12192000" cy="68580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43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1" y="2042790"/>
            <a:ext cx="4143374" cy="4383768"/>
          </a:xfrm>
        </p:spPr>
        <p:txBody>
          <a:bodyPr/>
          <a:lstStyle/>
          <a:p>
            <a:r>
              <a:rPr lang="en-US" dirty="0"/>
              <a:t>The analysis shows that there is a relationship between level of education &amp; income;</a:t>
            </a:r>
          </a:p>
          <a:p>
            <a:r>
              <a:rPr lang="en-US" dirty="0"/>
              <a:t>Adults with Bachelor degree have a more on income &gt;50 compared to other Educational levels;</a:t>
            </a:r>
          </a:p>
          <a:p>
            <a:r>
              <a:rPr lang="en-US" b="0" i="0" dirty="0">
                <a:solidFill>
                  <a:srgbClr val="374151"/>
                </a:solidFill>
                <a:effectLst/>
                <a:latin typeface="Söhne"/>
              </a:rPr>
              <a:t>The model's performance was hindered by a critical issue in the data, which made it incompatible with the classifier's functioning.</a:t>
            </a:r>
            <a:endParaRPr lang="en-US" dirty="0"/>
          </a:p>
          <a:p>
            <a:r>
              <a:rPr lang="en-US" dirty="0"/>
              <a:t> </a:t>
            </a:r>
          </a:p>
          <a:p>
            <a:endParaRPr lang="en-US" dirty="0"/>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647700" y="5731099"/>
            <a:ext cx="4143375" cy="695459"/>
          </a:xfrm>
        </p:spPr>
        <p:txBody>
          <a:bodyPr/>
          <a:lstStyle/>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814541" cy="3560763"/>
          </a:xfrm>
        </p:spPr>
        <p:txBody>
          <a:bodyPr/>
          <a:lstStyle/>
          <a:p>
            <a:r>
              <a:rPr lang="en-US" sz="1800" b="1" dirty="0">
                <a:solidFill>
                  <a:schemeClr val="bg2">
                    <a:lumMod val="10000"/>
                  </a:schemeClr>
                </a:solidFill>
              </a:rPr>
              <a:t>Dataset:</a:t>
            </a:r>
            <a:r>
              <a:rPr lang="en-US" sz="1800" dirty="0">
                <a:solidFill>
                  <a:schemeClr val="bg2">
                    <a:lumMod val="10000"/>
                  </a:schemeClr>
                </a:solidFill>
              </a:rPr>
              <a:t> </a:t>
            </a:r>
            <a:r>
              <a:rPr lang="en-US" sz="1800" dirty="0"/>
              <a:t>Adult income dataset</a:t>
            </a:r>
          </a:p>
          <a:p>
            <a:r>
              <a:rPr lang="en-US" sz="1800" b="1" dirty="0">
                <a:solidFill>
                  <a:schemeClr val="bg2">
                    <a:lumMod val="10000"/>
                  </a:schemeClr>
                </a:solidFill>
              </a:rPr>
              <a:t>Questions:</a:t>
            </a:r>
          </a:p>
          <a:p>
            <a:pPr marL="457200" indent="-457200">
              <a:lnSpc>
                <a:spcPct val="100000"/>
              </a:lnSpc>
              <a:buFont typeface="+mj-lt"/>
              <a:buAutoNum type="arabicPeriod"/>
            </a:pPr>
            <a:r>
              <a:rPr lang="en-US" sz="1800" dirty="0"/>
              <a:t>Which Educational level has a greater proportion of adults with income more than $50,000 per year? </a:t>
            </a:r>
          </a:p>
          <a:p>
            <a:pPr marL="457200" indent="-457200">
              <a:lnSpc>
                <a:spcPct val="100000"/>
              </a:lnSpc>
              <a:buFont typeface="+mj-lt"/>
              <a:buAutoNum type="arabicPeriod"/>
            </a:pPr>
            <a:r>
              <a:rPr lang="en-US" sz="1800" dirty="0"/>
              <a:t>Is there a relationship between level of education &amp; income?</a:t>
            </a:r>
          </a:p>
          <a:p>
            <a:pPr marL="457200" indent="-457200">
              <a:lnSpc>
                <a:spcPct val="100000"/>
              </a:lnSpc>
              <a:buFont typeface="+mj-lt"/>
              <a:buAutoNum type="arabicPeriod"/>
            </a:pPr>
            <a:r>
              <a:rPr lang="en-US" sz="1800" dirty="0"/>
              <a:t>What is the effect of each feature on the likelihood of earning more than $50,000 per year?</a:t>
            </a:r>
          </a:p>
          <a:p>
            <a:pPr marL="0" indent="0">
              <a:buNone/>
            </a:pPr>
            <a:endParaRPr lang="en-US" dirty="0"/>
          </a:p>
          <a:p>
            <a:pPr marL="0" indent="0">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Adult income dataset</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explore it</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histogram&#10;&#10;Description automatically generated">
            <a:extLst>
              <a:ext uri="{FF2B5EF4-FFF2-40B4-BE49-F238E27FC236}">
                <a16:creationId xmlns:a16="http://schemas.microsoft.com/office/drawing/2014/main" id="{4EFC9528-1F3E-4F8F-2B63-70B495E9B578}"/>
              </a:ext>
            </a:extLst>
          </p:cNvPr>
          <p:cNvPicPr>
            <a:picLocks noGrp="1" noChangeAspect="1"/>
          </p:cNvPicPr>
          <p:nvPr>
            <p:ph sz="quarter" idx="10"/>
          </p:nvPr>
        </p:nvPicPr>
        <p:blipFill>
          <a:blip r:embed="rId3"/>
          <a:stretch>
            <a:fillRect/>
          </a:stretch>
        </p:blipFill>
        <p:spPr>
          <a:xfrm>
            <a:off x="0" y="800100"/>
            <a:ext cx="12192000" cy="6057900"/>
          </a:xfrm>
        </p:spPr>
      </p:pic>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42876"/>
            <a:ext cx="10515600" cy="500062"/>
          </a:xfrm>
        </p:spPr>
        <p:txBody>
          <a:bodyPr/>
          <a:lstStyle/>
          <a:p>
            <a:r>
              <a:rPr lang="en-US" sz="3600" dirty="0"/>
              <a:t>Numerical</a:t>
            </a:r>
            <a:r>
              <a:rPr lang="en-US" sz="4000" dirty="0"/>
              <a:t> Variables</a:t>
            </a:r>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ams, treemap chart&#10;&#10;Description automatically generated">
            <a:extLst>
              <a:ext uri="{FF2B5EF4-FFF2-40B4-BE49-F238E27FC236}">
                <a16:creationId xmlns:a16="http://schemas.microsoft.com/office/drawing/2014/main" id="{74E48007-7FEE-3CCD-5BFE-2130CC20B9A0}"/>
              </a:ext>
            </a:extLst>
          </p:cNvPr>
          <p:cNvPicPr>
            <a:picLocks noGrp="1" noChangeAspect="1"/>
          </p:cNvPicPr>
          <p:nvPr>
            <p:ph type="pic" sz="quarter" idx="10"/>
          </p:nvPr>
        </p:nvPicPr>
        <p:blipFill rotWithShape="1">
          <a:blip r:embed="rId3"/>
          <a:srcRect l="1398" r="8141" b="2"/>
          <a:stretch/>
        </p:blipFill>
        <p:spPr>
          <a:xfrm>
            <a:off x="5372100" y="1"/>
            <a:ext cx="6819900" cy="6858000"/>
          </a:xfrm>
          <a:prstGeom prst="rect">
            <a:avLst/>
          </a:prstGeom>
          <a:noFill/>
        </p:spPr>
      </p:pic>
      <p:sp>
        <p:nvSpPr>
          <p:cNvPr id="13" name="Text Placeholder 2">
            <a:extLst>
              <a:ext uri="{FF2B5EF4-FFF2-40B4-BE49-F238E27FC236}">
                <a16:creationId xmlns:a16="http://schemas.microsoft.com/office/drawing/2014/main" id="{442C5322-73C5-5671-9E36-49AA469FDDA1}"/>
              </a:ext>
            </a:extLst>
          </p:cNvPr>
          <p:cNvSpPr>
            <a:spLocks noGrp="1"/>
          </p:cNvSpPr>
          <p:nvPr>
            <p:ph type="body" sz="quarter" idx="12"/>
          </p:nvPr>
        </p:nvSpPr>
        <p:spPr>
          <a:xfrm>
            <a:off x="660400" y="1636210"/>
            <a:ext cx="3441588" cy="930432"/>
          </a:xfrm>
        </p:spPr>
        <p:txBody>
          <a:bodyPr/>
          <a:lstStyle/>
          <a:p>
            <a:endParaRPr lang="en-US" dirty="0"/>
          </a:p>
        </p:txBody>
      </p:sp>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660400" y="805213"/>
            <a:ext cx="4275138" cy="830997"/>
          </a:xfrm>
        </p:spPr>
        <p:txBody>
          <a:bodyPr>
            <a:normAutofit/>
          </a:bodyPr>
          <a:lstStyle/>
          <a:p>
            <a:r>
              <a:rPr lang="en-US" sz="3600" dirty="0"/>
              <a:t>Numerical Variables</a:t>
            </a:r>
          </a:p>
        </p:txBody>
      </p:sp>
    </p:spTree>
    <p:extLst>
      <p:ext uri="{BB962C8B-B14F-4D97-AF65-F5344CB8AC3E}">
        <p14:creationId xmlns:p14="http://schemas.microsoft.com/office/powerpoint/2010/main" val="168596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p:txBody>
          <a:bodyPr/>
          <a:lstStyle/>
          <a:p>
            <a:pPr>
              <a:lnSpc>
                <a:spcPct val="100000"/>
              </a:lnSpc>
            </a:pPr>
            <a:r>
              <a:rPr lang="en-US" sz="2800" dirty="0"/>
              <a:t>Which Educational level has a greater proportion of adults with income more than $50,000 per year? </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pPr algn="r"/>
            <a:r>
              <a:rPr lang="en-US" dirty="0"/>
              <a:t>Let’s figure this out </a:t>
            </a:r>
          </a:p>
        </p:txBody>
      </p:sp>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260549" y="219919"/>
            <a:ext cx="4704989" cy="3115733"/>
          </a:xfrm>
        </p:spPr>
        <p:txBody>
          <a:bodyPr>
            <a:normAutofit/>
          </a:bodyPr>
          <a:lstStyle/>
          <a:p>
            <a:pPr algn="ctr"/>
            <a:r>
              <a:rPr lang="en-US" sz="3600" b="1" dirty="0">
                <a:solidFill>
                  <a:schemeClr val="tx1"/>
                </a:solidFill>
              </a:rPr>
              <a:t>Categorical Variables</a:t>
            </a:r>
          </a:p>
        </p:txBody>
      </p:sp>
      <p:sp>
        <p:nvSpPr>
          <p:cNvPr id="4" name="Rectangle: Rounded Corners 3">
            <a:extLst>
              <a:ext uri="{FF2B5EF4-FFF2-40B4-BE49-F238E27FC236}">
                <a16:creationId xmlns:a16="http://schemas.microsoft.com/office/drawing/2014/main" id="{DE83F5C6-852A-EE31-10FE-FAC0ED8FDDD3}"/>
              </a:ext>
            </a:extLst>
          </p:cNvPr>
          <p:cNvSpPr/>
          <p:nvPr/>
        </p:nvSpPr>
        <p:spPr>
          <a:xfrm>
            <a:off x="5250551" y="1"/>
            <a:ext cx="6840181" cy="3530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792016A-95F5-ED17-1D31-105961576637}"/>
              </a:ext>
            </a:extLst>
          </p:cNvPr>
          <p:cNvSpPr/>
          <p:nvPr/>
        </p:nvSpPr>
        <p:spPr>
          <a:xfrm>
            <a:off x="5671595" y="3742267"/>
            <a:ext cx="6419137" cy="311573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57C91AA-4F46-FA45-6DAE-140E7D7DEDE6}"/>
              </a:ext>
            </a:extLst>
          </p:cNvPr>
          <p:cNvSpPr/>
          <p:nvPr/>
        </p:nvSpPr>
        <p:spPr>
          <a:xfrm>
            <a:off x="101268" y="3713943"/>
            <a:ext cx="5308565" cy="3115733"/>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5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260549" y="219919"/>
            <a:ext cx="4704989" cy="3115733"/>
          </a:xfrm>
        </p:spPr>
        <p:txBody>
          <a:bodyPr>
            <a:normAutofit/>
          </a:bodyPr>
          <a:lstStyle/>
          <a:p>
            <a:pPr algn="ctr"/>
            <a:r>
              <a:rPr lang="en-US" sz="3600" b="1" dirty="0">
                <a:solidFill>
                  <a:schemeClr val="tx1"/>
                </a:solidFill>
              </a:rPr>
              <a:t>Categorical Variables</a:t>
            </a:r>
          </a:p>
        </p:txBody>
      </p:sp>
      <p:sp>
        <p:nvSpPr>
          <p:cNvPr id="4" name="Rectangle: Rounded Corners 3">
            <a:extLst>
              <a:ext uri="{FF2B5EF4-FFF2-40B4-BE49-F238E27FC236}">
                <a16:creationId xmlns:a16="http://schemas.microsoft.com/office/drawing/2014/main" id="{DE83F5C6-852A-EE31-10FE-FAC0ED8FDDD3}"/>
              </a:ext>
            </a:extLst>
          </p:cNvPr>
          <p:cNvSpPr/>
          <p:nvPr/>
        </p:nvSpPr>
        <p:spPr>
          <a:xfrm>
            <a:off x="5250551" y="1"/>
            <a:ext cx="6840181" cy="3530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792016A-95F5-ED17-1D31-105961576637}"/>
              </a:ext>
            </a:extLst>
          </p:cNvPr>
          <p:cNvSpPr/>
          <p:nvPr/>
        </p:nvSpPr>
        <p:spPr>
          <a:xfrm>
            <a:off x="5671595" y="3742267"/>
            <a:ext cx="6419137" cy="3115733"/>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57C91AA-4F46-FA45-6DAE-140E7D7DEDE6}"/>
              </a:ext>
            </a:extLst>
          </p:cNvPr>
          <p:cNvSpPr/>
          <p:nvPr/>
        </p:nvSpPr>
        <p:spPr>
          <a:xfrm>
            <a:off x="101268" y="3299399"/>
            <a:ext cx="5308565" cy="3530278"/>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D9D9D9"/>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375107"/>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477</TotalTime>
  <Words>570</Words>
  <Application>Microsoft Office PowerPoint</Application>
  <PresentationFormat>Widescreen</PresentationFormat>
  <Paragraphs>83</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Corbel</vt:lpstr>
      <vt:lpstr>Helvetica Neue</vt:lpstr>
      <vt:lpstr>PT Serif</vt:lpstr>
      <vt:lpstr>Söhne</vt:lpstr>
      <vt:lpstr>Wingdings</vt:lpstr>
      <vt:lpstr>Office Theme</vt:lpstr>
      <vt:lpstr>Income Prediction Model</vt:lpstr>
      <vt:lpstr>Agenda</vt:lpstr>
      <vt:lpstr>Introduction</vt:lpstr>
      <vt:lpstr>Adult income dataset</vt:lpstr>
      <vt:lpstr>Numerical Variables</vt:lpstr>
      <vt:lpstr>Numerical Variables</vt:lpstr>
      <vt:lpstr>Which Educational level has a greater proportion of adults with income more than $50,000 per year? </vt:lpstr>
      <vt:lpstr>Categorical Variables</vt:lpstr>
      <vt:lpstr>Categorical Variables</vt:lpstr>
      <vt:lpstr>Categorical Variables</vt:lpstr>
      <vt:lpstr>Is there a relationship between level of education &amp; income?</vt:lpstr>
      <vt:lpstr>Hypothesis Testing</vt:lpstr>
      <vt:lpstr>What is the effect of each feature  on the likelihood of earning more than $50,000 per year?</vt:lpstr>
      <vt:lpstr>Numerical Variables Transformed</vt:lpstr>
      <vt:lpstr>Logistic Regression</vt:lpstr>
      <vt:lpstr>Logistic Regression</vt:lpstr>
      <vt:lpstr>Logistic Regression</vt:lpstr>
      <vt:lpstr>Logistic Regression</vt:lpstr>
      <vt:lpstr>Logistic Regression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Income Prediction Model</dc:title>
  <dc:creator>Jomana Bakhiet</dc:creator>
  <cp:lastModifiedBy>Jomana Bakhiet</cp:lastModifiedBy>
  <cp:revision>7</cp:revision>
  <dcterms:created xsi:type="dcterms:W3CDTF">2023-04-28T05:54:54Z</dcterms:created>
  <dcterms:modified xsi:type="dcterms:W3CDTF">2023-04-28T13:54:23Z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