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57" r:id="rId4"/>
    <p:sldId id="259" r:id="rId5"/>
    <p:sldId id="272" r:id="rId6"/>
    <p:sldId id="286" r:id="rId7"/>
    <p:sldId id="271" r:id="rId8"/>
    <p:sldId id="279" r:id="rId9"/>
    <p:sldId id="291" r:id="rId10"/>
    <p:sldId id="292" r:id="rId11"/>
    <p:sldId id="276" r:id="rId12"/>
    <p:sldId id="282" r:id="rId13"/>
    <p:sldId id="273" r:id="rId14"/>
    <p:sldId id="296" r:id="rId15"/>
    <p:sldId id="270" r:id="rId16"/>
    <p:sldId id="283" r:id="rId17"/>
    <p:sldId id="284" r:id="rId18"/>
    <p:sldId id="258" r:id="rId19"/>
    <p:sldId id="290" r:id="rId20"/>
    <p:sldId id="287" r:id="rId21"/>
    <p:sldId id="288" r:id="rId22"/>
    <p:sldId id="293" r:id="rId23"/>
    <p:sldId id="294" r:id="rId24"/>
    <p:sldId id="295" r:id="rId25"/>
  </p:sldIdLst>
  <p:sldSz cx="9144000" cy="5715000" type="screen16x10"/>
  <p:notesSz cx="6858000" cy="9144000"/>
  <p:embeddedFontLst>
    <p:embeddedFont>
      <p:font typeface="Futura Bk BT"/>
      <p:regular r:id="rId28"/>
    </p:embeddedFont>
    <p:embeddedFont>
      <p:font typeface="Arial Unicode MS" pitchFamily="34" charset="-120"/>
      <p:regular r:id="rId29"/>
    </p:embeddedFont>
    <p:embeddedFont>
      <p:font typeface="微軟正黑體" pitchFamily="34" charset="-120"/>
      <p:regular r:id="rId3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FFFFFF"/>
    <a:srgbClr val="1273B1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 autoAdjust="0"/>
    <p:restoredTop sz="92512" autoAdjust="0"/>
  </p:normalViewPr>
  <p:slideViewPr>
    <p:cSldViewPr>
      <p:cViewPr varScale="1">
        <p:scale>
          <a:sx n="129" d="100"/>
          <a:sy n="129" d="100"/>
        </p:scale>
        <p:origin x="-1218" y="-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Core :  driver</a:t>
            </a:r>
            <a:r>
              <a:rPr lang="en-US" altLang="zh-TW" baseline="0" dirty="0" smtClean="0"/>
              <a:t> / device </a:t>
            </a:r>
            <a:r>
              <a:rPr lang="zh-TW" altLang="en-US" baseline="0" dirty="0" smtClean="0"/>
              <a:t>註冊的動作 以及 </a:t>
            </a:r>
            <a:r>
              <a:rPr lang="en-US" altLang="zh-TW" baseline="0" dirty="0" smtClean="0"/>
              <a:t>structure initial </a:t>
            </a:r>
          </a:p>
          <a:p>
            <a:r>
              <a:rPr lang="en-US" altLang="zh-TW" baseline="0" dirty="0" smtClean="0"/>
              <a:t>Driver : 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Core :  driver</a:t>
            </a:r>
            <a:r>
              <a:rPr lang="en-US" altLang="zh-TW" baseline="0" dirty="0" smtClean="0"/>
              <a:t> / device </a:t>
            </a:r>
            <a:r>
              <a:rPr lang="zh-TW" altLang="en-US" baseline="0" dirty="0" smtClean="0"/>
              <a:t>註冊的動作 以及 </a:t>
            </a:r>
            <a:r>
              <a:rPr lang="en-US" altLang="zh-TW" baseline="0" dirty="0" smtClean="0"/>
              <a:t>structure initial </a:t>
            </a:r>
          </a:p>
          <a:p>
            <a:r>
              <a:rPr lang="en-US" altLang="zh-TW" baseline="0" dirty="0" smtClean="0"/>
              <a:t>Driver : 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Synchronous </a:t>
            </a:r>
            <a:r>
              <a:rPr lang="zh-TW" altLang="en-US" dirty="0" smtClean="0"/>
              <a:t>同步傳輸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User Space </a:t>
            </a:r>
            <a:r>
              <a:rPr lang="zh-TW" altLang="en-US" dirty="0" smtClean="0"/>
              <a:t>若要使用</a:t>
            </a:r>
            <a:r>
              <a:rPr lang="en-US" altLang="zh-TW" dirty="0" err="1" smtClean="0"/>
              <a:t>Uart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需要藉由</a:t>
            </a:r>
            <a:r>
              <a:rPr lang="en-US" altLang="zh-TW" baseline="0" dirty="0" err="1" smtClean="0"/>
              <a:t>ttyS</a:t>
            </a:r>
            <a:r>
              <a:rPr lang="zh-TW" altLang="en-US" baseline="0" dirty="0" smtClean="0"/>
              <a:t>這個</a:t>
            </a:r>
            <a:r>
              <a:rPr lang="en-US" altLang="zh-TW" baseline="0" dirty="0" smtClean="0"/>
              <a:t>node.  </a:t>
            </a:r>
            <a:r>
              <a:rPr lang="zh-TW" altLang="en-US" baseline="0" dirty="0" smtClean="0"/>
              <a:t>而這個</a:t>
            </a:r>
            <a:r>
              <a:rPr lang="en-US" altLang="zh-TW" baseline="0" dirty="0" smtClean="0"/>
              <a:t>node, </a:t>
            </a:r>
            <a:r>
              <a:rPr lang="zh-TW" altLang="en-US" baseline="0" dirty="0" smtClean="0"/>
              <a:t>是</a:t>
            </a:r>
            <a:r>
              <a:rPr lang="en-US" altLang="zh-TW" baseline="0" dirty="0" err="1" smtClean="0"/>
              <a:t>tty</a:t>
            </a:r>
            <a:r>
              <a:rPr lang="en-US" altLang="zh-TW" baseline="0" dirty="0" smtClean="0"/>
              <a:t> core </a:t>
            </a:r>
            <a:r>
              <a:rPr lang="zh-TW" altLang="en-US" baseline="0" dirty="0" smtClean="0"/>
              <a:t>向</a:t>
            </a:r>
            <a:r>
              <a:rPr lang="en-US" altLang="zh-TW" baseline="0" dirty="0" err="1" smtClean="0"/>
              <a:t>linux</a:t>
            </a:r>
            <a:r>
              <a:rPr lang="en-US" altLang="zh-TW" baseline="0" dirty="0" smtClean="0"/>
              <a:t> kernel </a:t>
            </a:r>
            <a:r>
              <a:rPr lang="zh-TW" altLang="en-US" baseline="0" dirty="0" smtClean="0"/>
              <a:t>註冊</a:t>
            </a:r>
            <a:r>
              <a:rPr lang="en-US" altLang="zh-TW" baseline="0" dirty="0" err="1" smtClean="0"/>
              <a:t>ttys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char device.</a:t>
            </a:r>
          </a:p>
          <a:p>
            <a:r>
              <a:rPr lang="zh-TW" altLang="en-US" baseline="0" dirty="0" smtClean="0"/>
              <a:t>藉由</a:t>
            </a:r>
            <a:r>
              <a:rPr lang="en-US" altLang="zh-TW" baseline="0" dirty="0" err="1" smtClean="0"/>
              <a:t>tty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的介面與行為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實際操作</a:t>
            </a:r>
            <a:r>
              <a:rPr lang="en-US" altLang="zh-TW" baseline="0" dirty="0" err="1" smtClean="0"/>
              <a:t>Uart</a:t>
            </a:r>
            <a:r>
              <a:rPr lang="en-US" altLang="zh-TW" baseline="0" dirty="0" smtClean="0"/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在註冊</a:t>
            </a:r>
            <a:r>
              <a:rPr lang="en-US" altLang="zh-TW" dirty="0" err="1" smtClean="0"/>
              <a:t>tty</a:t>
            </a:r>
            <a:r>
              <a:rPr lang="en-US" altLang="zh-TW" dirty="0" smtClean="0"/>
              <a:t> device</a:t>
            </a:r>
            <a:r>
              <a:rPr lang="zh-TW" altLang="en-US" dirty="0" smtClean="0"/>
              <a:t>之前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必須要先針對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 的行為</a:t>
            </a:r>
            <a:r>
              <a:rPr lang="zh-TW" altLang="en-US" baseline="0" dirty="0" smtClean="0"/>
              <a:t> 以及 架構撰寫相關的</a:t>
            </a:r>
            <a:r>
              <a:rPr lang="en-US" altLang="zh-TW" baseline="0" dirty="0" smtClean="0"/>
              <a:t>driver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uart</a:t>
            </a:r>
            <a:r>
              <a:rPr lang="zh-TW" altLang="en-US" baseline="0" dirty="0" smtClean="0"/>
              <a:t> 使用很久的架構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</a:t>
            </a:r>
            <a:r>
              <a:rPr lang="en-US" altLang="zh-TW" baseline="0" dirty="0" smtClean="0"/>
              <a:t>kernel </a:t>
            </a:r>
            <a:r>
              <a:rPr lang="zh-TW" altLang="en-US" baseline="0" dirty="0" smtClean="0"/>
              <a:t>已經有完善的程式碼</a:t>
            </a:r>
            <a:r>
              <a:rPr lang="en-US" altLang="zh-TW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主要目的是為了將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sync,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並向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註冊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註冊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device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所產生的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，可提供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space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: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 driver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主要目的是闡述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的行為與架構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但與硬體的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並沒有直接的連結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為了做到這點我們必須另外註冊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device.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bus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是一個虛擬通道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使用來掛載所有的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device.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Platform device</a:t>
            </a:r>
            <a:r>
              <a:rPr lang="zh-TW" altLang="en-US" dirty="0" smtClean="0"/>
              <a:t>是整合在</a:t>
            </a:r>
            <a:r>
              <a:rPr lang="en-US" altLang="zh-TW" dirty="0" err="1" smtClean="0"/>
              <a:t>SoC</a:t>
            </a:r>
            <a:r>
              <a:rPr lang="zh-TW" altLang="en-US" dirty="0" smtClean="0"/>
              <a:t>的周邊、</a:t>
            </a:r>
            <a:r>
              <a:rPr lang="en-US" altLang="zh-TW" dirty="0" smtClean="0"/>
              <a:t>legacy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PCI</a:t>
            </a:r>
            <a:r>
              <a:rPr lang="zh-TW" altLang="en-US" dirty="0" smtClean="0"/>
              <a:t>或</a:t>
            </a:r>
            <a:r>
              <a:rPr lang="en-US" altLang="zh-TW" dirty="0" smtClean="0"/>
              <a:t>USB </a:t>
            </a:r>
            <a:r>
              <a:rPr lang="zh-TW" altLang="en-US" dirty="0" smtClean="0"/>
              <a:t>等裝置</a:t>
            </a:r>
            <a:r>
              <a:rPr lang="en-US" altLang="zh-TW" dirty="0" smtClean="0"/>
              <a:t>.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目前來說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kernel</a:t>
            </a:r>
            <a:r>
              <a:rPr lang="zh-TW" altLang="en-US" dirty="0" smtClean="0"/>
              <a:t>會解析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自動產生相關的</a:t>
            </a:r>
            <a:r>
              <a:rPr lang="en-US" altLang="zh-TW" dirty="0" smtClean="0"/>
              <a:t>platform Device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當我們撰寫</a:t>
            </a:r>
            <a:r>
              <a:rPr lang="en-US" altLang="zh-TW" dirty="0" smtClean="0"/>
              <a:t>Platform Driver</a:t>
            </a:r>
            <a:r>
              <a:rPr lang="zh-TW" altLang="en-US" dirty="0" smtClean="0"/>
              <a:t>並掛載在</a:t>
            </a:r>
            <a:r>
              <a:rPr lang="en-US" altLang="zh-TW" dirty="0" smtClean="0"/>
              <a:t>platform bus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會自動配對相對應的</a:t>
            </a:r>
            <a:r>
              <a:rPr lang="en-US" altLang="zh-TW" dirty="0" smtClean="0"/>
              <a:t>platform Device.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TW" altLang="en-US" baseline="0" dirty="0" smtClean="0"/>
              <a:t>當配對成功時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of_platform_serial_probe</a:t>
            </a:r>
            <a:r>
              <a:rPr lang="zh-TW" altLang="en-US" baseline="0" dirty="0" smtClean="0"/>
              <a:t>會被執行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err="1" smtClean="0"/>
              <a:t>Of_platform_serial_setup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將從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得到的資料填寫到</a:t>
            </a:r>
            <a:r>
              <a:rPr lang="en-US" altLang="zh-TW" baseline="0" dirty="0" err="1" smtClean="0"/>
              <a:t>struct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uart_port</a:t>
            </a:r>
            <a:endParaRPr lang="en-US" altLang="zh-TW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baseline="0" dirty="0" smtClean="0"/>
              <a:t>再利用 </a:t>
            </a:r>
            <a:r>
              <a:rPr lang="en-US" altLang="zh-TW" sz="1200" dirty="0" smtClean="0"/>
              <a:t>serial8250_register_8250_port</a:t>
            </a:r>
            <a:r>
              <a:rPr lang="zh-TW" altLang="en-US" sz="1200" baseline="0" dirty="0" smtClean="0"/>
              <a:t> 將</a:t>
            </a:r>
            <a:r>
              <a:rPr lang="en-US" altLang="zh-TW" sz="1200" baseline="0" dirty="0" err="1" smtClean="0"/>
              <a:t>uart_port</a:t>
            </a:r>
            <a:r>
              <a:rPr lang="en-US" altLang="zh-TW" sz="1200" baseline="0" dirty="0" smtClean="0"/>
              <a:t> </a:t>
            </a:r>
            <a:r>
              <a:rPr lang="zh-TW" altLang="en-US" sz="1200" baseline="0" dirty="0" smtClean="0"/>
              <a:t>的資料與 </a:t>
            </a:r>
            <a:r>
              <a:rPr lang="en-US" altLang="zh-TW" sz="1200" baseline="0" dirty="0" smtClean="0"/>
              <a:t>8250 port </a:t>
            </a:r>
            <a:r>
              <a:rPr lang="zh-TW" altLang="en-US" sz="1200" baseline="0" dirty="0" smtClean="0"/>
              <a:t>連結</a:t>
            </a:r>
            <a:r>
              <a:rPr lang="en-US" altLang="zh-TW" sz="1200" baseline="0" dirty="0" smtClean="0"/>
              <a:t>. </a:t>
            </a:r>
            <a:r>
              <a:rPr lang="zh-TW" altLang="en-US" sz="1200" baseline="0" dirty="0" smtClean="0"/>
              <a:t>讓</a:t>
            </a:r>
            <a:r>
              <a:rPr lang="en-US" altLang="zh-TW" sz="1200" baseline="0" dirty="0" err="1" smtClean="0"/>
              <a:t>tty</a:t>
            </a:r>
            <a:r>
              <a:rPr lang="zh-TW" altLang="en-US" sz="1200" baseline="0" dirty="0" smtClean="0"/>
              <a:t>的</a:t>
            </a:r>
            <a:r>
              <a:rPr lang="en-US" altLang="zh-TW" sz="1200" baseline="0" dirty="0" smtClean="0"/>
              <a:t>node</a:t>
            </a:r>
            <a:r>
              <a:rPr lang="zh-TW" altLang="en-US" sz="1200" baseline="0" dirty="0" smtClean="0"/>
              <a:t>可以真正使用到硬體的</a:t>
            </a:r>
            <a:r>
              <a:rPr lang="en-US" altLang="zh-TW" sz="1200" baseline="0" dirty="0" smtClean="0"/>
              <a:t>register.</a:t>
            </a:r>
            <a:endParaRPr lang="zh-TW" altLang="en-US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request_mem_region</a:t>
            </a:r>
            <a:r>
              <a:rPr lang="en-US" altLang="zh-TW" dirty="0" smtClean="0"/>
              <a:t> : </a:t>
            </a:r>
            <a:r>
              <a:rPr lang="zh-TW" altLang="en-US" dirty="0" smtClean="0"/>
              <a:t>佔住</a:t>
            </a:r>
            <a:r>
              <a:rPr lang="en-US" altLang="zh-TW" dirty="0" smtClean="0"/>
              <a:t>memory </a:t>
            </a:r>
            <a:r>
              <a:rPr lang="zh-TW" altLang="en-US" dirty="0" smtClean="0"/>
              <a:t>的資源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不要讓其他人使用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避免錯亂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RSA : </a:t>
            </a:r>
            <a:r>
              <a:rPr lang="zh-TW" altLang="en-US" dirty="0" smtClean="0"/>
              <a:t>非對稱式</a:t>
            </a:r>
            <a:r>
              <a:rPr lang="zh-TW" altLang="en-US" smtClean="0"/>
              <a:t>密碼學</a:t>
            </a: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zh.wikipedia.org/wiki/RS232" TargetMode="External"/><Relationship Id="rId7" Type="http://schemas.openxmlformats.org/officeDocument/2006/relationships/hyperlink" Target="https://zh.wikipedia.org/wiki/RS4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/index.php?title=RS422&amp;action=edit&amp;redlink=1" TargetMode="External"/><Relationship Id="rId5" Type="http://schemas.openxmlformats.org/officeDocument/2006/relationships/hyperlink" Target="https://zh.wikipedia.org/w/index.php?title=RS423&amp;action=edit&amp;redlink=1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zh.wikipedia.org/w/index.php?title=RS449&amp;action=edit&amp;redlink=1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Serial </a:t>
            </a:r>
            <a:r>
              <a:rPr lang="en-US" dirty="0" err="1" smtClean="0"/>
              <a:t>Uart</a:t>
            </a:r>
            <a:r>
              <a:rPr lang="en-US" dirty="0" smtClean="0"/>
              <a:t>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2015/8/18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 Device/Driver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107504" y="2569468"/>
            <a:ext cx="3563888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Platform Bus</a:t>
            </a:r>
            <a:endParaRPr lang="zh-TW" altLang="en-US" sz="1200" dirty="0" smtClean="0"/>
          </a:p>
        </p:txBody>
      </p:sp>
      <p:sp>
        <p:nvSpPr>
          <p:cNvPr id="58" name="Content Placeholder 1"/>
          <p:cNvSpPr>
            <a:spLocks noGrp="1"/>
          </p:cNvSpPr>
          <p:nvPr>
            <p:ph sz="half" idx="2"/>
          </p:nvPr>
        </p:nvSpPr>
        <p:spPr>
          <a:xfrm>
            <a:off x="3923928" y="841276"/>
            <a:ext cx="4762872" cy="4248472"/>
          </a:xfrm>
        </p:spPr>
        <p:txBody>
          <a:bodyPr/>
          <a:lstStyle/>
          <a:p>
            <a:r>
              <a:rPr lang="en-US" altLang="zh-TW" sz="1400" dirty="0" smtClean="0"/>
              <a:t>Platform bus</a:t>
            </a:r>
          </a:p>
          <a:p>
            <a:pPr>
              <a:buNone/>
            </a:pPr>
            <a:r>
              <a:rPr lang="en-US" altLang="zh-TW" sz="1400" dirty="0" smtClean="0"/>
              <a:t>          </a:t>
            </a:r>
            <a:r>
              <a:rPr lang="en-US" altLang="zh-TW" sz="1200" dirty="0" smtClean="0"/>
              <a:t>platform bus</a:t>
            </a:r>
            <a:r>
              <a:rPr lang="zh-TW" altLang="en-US" sz="1200" dirty="0" smtClean="0"/>
              <a:t>是一個虛擬通道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連結的裝置為整合在</a:t>
            </a:r>
            <a:r>
              <a:rPr lang="en-US" altLang="zh-TW" sz="1200" dirty="0" err="1" smtClean="0"/>
              <a:t>SoC</a:t>
            </a:r>
            <a:r>
              <a:rPr lang="zh-TW" altLang="en-US" sz="1200" dirty="0" smtClean="0"/>
              <a:t>的周邊、</a:t>
            </a:r>
            <a:r>
              <a:rPr lang="en-US" altLang="zh-TW" sz="1200" dirty="0" smtClean="0"/>
              <a:t>Legacy</a:t>
            </a:r>
            <a:r>
              <a:rPr lang="zh-TW" altLang="en-US" sz="1200" dirty="0" smtClean="0"/>
              <a:t>、以及一些特殊的裝置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例如</a:t>
            </a:r>
            <a:r>
              <a:rPr lang="en-US" altLang="zh-TW" sz="1200" dirty="0" smtClean="0"/>
              <a:t>PCI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USB. </a:t>
            </a:r>
            <a:r>
              <a:rPr lang="zh-TW" altLang="en-US" sz="1200" dirty="0" smtClean="0"/>
              <a:t>它可分為兩部份</a:t>
            </a:r>
            <a:r>
              <a:rPr lang="en-US" altLang="zh-TW" sz="1200" dirty="0" smtClean="0"/>
              <a:t>: </a:t>
            </a:r>
            <a:r>
              <a:rPr lang="en-US" altLang="zh-TW" sz="1200" dirty="0" err="1" smtClean="0"/>
              <a:t>platform_device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與 </a:t>
            </a:r>
            <a:r>
              <a:rPr lang="en-US" altLang="zh-TW" sz="1200" dirty="0" err="1" smtClean="0"/>
              <a:t>platform_driver</a:t>
            </a:r>
            <a:r>
              <a:rPr lang="en-US" altLang="zh-TW" sz="1200" dirty="0" smtClean="0"/>
              <a:t>.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Platform devices</a:t>
            </a:r>
          </a:p>
          <a:p>
            <a:pPr>
              <a:buNone/>
            </a:pPr>
            <a:r>
              <a:rPr lang="zh-TW" altLang="en-US" sz="1200" dirty="0" smtClean="0"/>
              <a:t>            自動存在於系統的實體裝置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包含基於端口的設備（已不推薦使用，保留下來只為兼容舊設備，</a:t>
            </a:r>
            <a:r>
              <a:rPr lang="en-US" altLang="zh-TW" sz="1200" dirty="0" smtClean="0"/>
              <a:t>legacy</a:t>
            </a:r>
            <a:r>
              <a:rPr lang="zh-TW" altLang="en-US" sz="1200" dirty="0" smtClean="0"/>
              <a:t>）；連接物理總線的橋設備；集成在</a:t>
            </a:r>
            <a:r>
              <a:rPr lang="en-US" altLang="zh-TW" sz="1200" dirty="0" smtClean="0"/>
              <a:t>SOC</a:t>
            </a:r>
            <a:r>
              <a:rPr lang="zh-TW" altLang="en-US" sz="1200" dirty="0" smtClean="0"/>
              <a:t>平台上面的控制器；連接在其它</a:t>
            </a:r>
            <a:r>
              <a:rPr lang="en-US" altLang="zh-TW" sz="1200" dirty="0" smtClean="0"/>
              <a:t>bus</a:t>
            </a:r>
            <a:r>
              <a:rPr lang="zh-TW" altLang="en-US" sz="1200" dirty="0" smtClean="0"/>
              <a:t>上的設備（很少見）。</a:t>
            </a:r>
            <a:endParaRPr lang="en-US" altLang="zh-TW" sz="1400" dirty="0" smtClean="0"/>
          </a:p>
          <a:p>
            <a:pPr lvl="1">
              <a:buNone/>
            </a:pPr>
            <a:endParaRPr lang="en-US" altLang="zh-TW" sz="1400" dirty="0" smtClean="0"/>
          </a:p>
          <a:p>
            <a:r>
              <a:rPr lang="en-US" altLang="zh-TW" sz="1400" dirty="0" smtClean="0"/>
              <a:t>Platform drivers</a:t>
            </a:r>
          </a:p>
          <a:p>
            <a:pPr>
              <a:buNone/>
            </a:pPr>
            <a:r>
              <a:rPr lang="zh-TW" altLang="en-US" sz="1400" dirty="0" smtClean="0"/>
              <a:t>          </a:t>
            </a:r>
            <a:endParaRPr lang="en-US" altLang="zh-TW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77580"/>
            <a:ext cx="3456384" cy="136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1115616" y="1201316"/>
            <a:ext cx="259228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1200" dirty="0" smtClean="0"/>
              <a:t>Device </a:t>
            </a:r>
          </a:p>
          <a:p>
            <a:pPr algn="r"/>
            <a:r>
              <a:rPr lang="en-US" altLang="zh-TW" sz="1200" dirty="0" smtClean="0"/>
              <a:t>tree</a:t>
            </a:r>
            <a:endParaRPr lang="zh-TW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1259632" y="1489348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41" name="文字方塊 40"/>
          <p:cNvSpPr txBox="1"/>
          <p:nvPr/>
        </p:nvSpPr>
        <p:spPr>
          <a:xfrm>
            <a:off x="1979712" y="16333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11760" y="1489348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45" name="矩形 44"/>
          <p:cNvSpPr/>
          <p:nvPr/>
        </p:nvSpPr>
        <p:spPr>
          <a:xfrm>
            <a:off x="1331640" y="3361556"/>
            <a:ext cx="6480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2483768" y="3361556"/>
            <a:ext cx="6480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48" name="矩形 47"/>
          <p:cNvSpPr/>
          <p:nvPr/>
        </p:nvSpPr>
        <p:spPr>
          <a:xfrm>
            <a:off x="251520" y="1489348"/>
            <a:ext cx="648072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57" name="矩形 56"/>
          <p:cNvSpPr/>
          <p:nvPr/>
        </p:nvSpPr>
        <p:spPr>
          <a:xfrm>
            <a:off x="251520" y="3361556"/>
            <a:ext cx="648072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61" name="文字方塊 60"/>
          <p:cNvSpPr txBox="1"/>
          <p:nvPr/>
        </p:nvSpPr>
        <p:spPr>
          <a:xfrm>
            <a:off x="2051720" y="350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2" name="上-下雙向箭號 61"/>
          <p:cNvSpPr/>
          <p:nvPr/>
        </p:nvSpPr>
        <p:spPr>
          <a:xfrm>
            <a:off x="539552" y="2137420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4" name="上-下雙向箭號 63"/>
          <p:cNvSpPr/>
          <p:nvPr/>
        </p:nvSpPr>
        <p:spPr>
          <a:xfrm>
            <a:off x="539552" y="2929508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5" name="上-下雙向箭號 64"/>
          <p:cNvSpPr/>
          <p:nvPr/>
        </p:nvSpPr>
        <p:spPr>
          <a:xfrm>
            <a:off x="1619672" y="2137420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6" name="上-下雙向箭號 65"/>
          <p:cNvSpPr/>
          <p:nvPr/>
        </p:nvSpPr>
        <p:spPr>
          <a:xfrm>
            <a:off x="1619672" y="2929508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7" name="上-下雙向箭號 66"/>
          <p:cNvSpPr/>
          <p:nvPr/>
        </p:nvSpPr>
        <p:spPr>
          <a:xfrm>
            <a:off x="2699792" y="2929508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8" name="上-下雙向箭號 67"/>
          <p:cNvSpPr/>
          <p:nvPr/>
        </p:nvSpPr>
        <p:spPr>
          <a:xfrm>
            <a:off x="2699792" y="2137420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TW" dirty="0" smtClean="0"/>
              <a:t>Platform Device Driver</a:t>
            </a:r>
          </a:p>
        </p:txBody>
      </p:sp>
      <p:sp>
        <p:nvSpPr>
          <p:cNvPr id="55" name="矩形 54"/>
          <p:cNvSpPr/>
          <p:nvPr/>
        </p:nvSpPr>
        <p:spPr>
          <a:xfrm>
            <a:off x="7668344" y="625252"/>
            <a:ext cx="7200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78" name="直線單箭頭接點 77"/>
          <p:cNvCxnSpPr>
            <a:stCxn id="51" idx="1"/>
            <a:endCxn id="79" idx="3"/>
          </p:cNvCxnSpPr>
          <p:nvPr/>
        </p:nvCxnSpPr>
        <p:spPr>
          <a:xfrm flipH="1" flipV="1">
            <a:off x="4139952" y="1777380"/>
            <a:ext cx="1944216" cy="64807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23528" y="985292"/>
            <a:ext cx="3816424" cy="1584176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81" name="文字方塊 80"/>
          <p:cNvSpPr txBox="1"/>
          <p:nvPr/>
        </p:nvSpPr>
        <p:spPr>
          <a:xfrm>
            <a:off x="2938387" y="769268"/>
            <a:ext cx="97975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of_serial.c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73524"/>
            <a:ext cx="3852097" cy="167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" name="矩形 168"/>
          <p:cNvSpPr/>
          <p:nvPr/>
        </p:nvSpPr>
        <p:spPr>
          <a:xfrm>
            <a:off x="2555776" y="3577580"/>
            <a:ext cx="3096344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77" name="直線單箭頭接點 176"/>
          <p:cNvCxnSpPr/>
          <p:nvPr/>
        </p:nvCxnSpPr>
        <p:spPr>
          <a:xfrm flipH="1">
            <a:off x="6876256" y="913284"/>
            <a:ext cx="720080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084168" y="553244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50" name="矩形 49"/>
          <p:cNvSpPr/>
          <p:nvPr/>
        </p:nvSpPr>
        <p:spPr>
          <a:xfrm>
            <a:off x="5652120" y="1489348"/>
            <a:ext cx="158417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Platform Bus</a:t>
            </a:r>
            <a:endParaRPr lang="zh-TW" altLang="en-US" sz="1200" dirty="0" smtClean="0"/>
          </a:p>
        </p:txBody>
      </p:sp>
      <p:sp>
        <p:nvSpPr>
          <p:cNvPr id="51" name="矩形 50"/>
          <p:cNvSpPr/>
          <p:nvPr/>
        </p:nvSpPr>
        <p:spPr>
          <a:xfrm>
            <a:off x="6084168" y="2137420"/>
            <a:ext cx="6480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53" name="上-下雙向箭號 52"/>
          <p:cNvSpPr/>
          <p:nvPr/>
        </p:nvSpPr>
        <p:spPr>
          <a:xfrm>
            <a:off x="6372200" y="1201316"/>
            <a:ext cx="45719" cy="21602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6" name="上-下雙向箭號 55"/>
          <p:cNvSpPr/>
          <p:nvPr/>
        </p:nvSpPr>
        <p:spPr>
          <a:xfrm>
            <a:off x="6372200" y="1849388"/>
            <a:ext cx="45719" cy="21602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057300"/>
            <a:ext cx="3600400" cy="1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矩形 62"/>
          <p:cNvSpPr/>
          <p:nvPr/>
        </p:nvSpPr>
        <p:spPr>
          <a:xfrm>
            <a:off x="323528" y="2857500"/>
            <a:ext cx="2088232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of_platform_serial_probe</a:t>
            </a:r>
            <a:endParaRPr lang="zh-TW" altLang="en-US" sz="1000" dirty="0" smtClean="0"/>
          </a:p>
        </p:txBody>
      </p:sp>
      <p:sp>
        <p:nvSpPr>
          <p:cNvPr id="64" name="矩形 63"/>
          <p:cNvSpPr/>
          <p:nvPr/>
        </p:nvSpPr>
        <p:spPr>
          <a:xfrm>
            <a:off x="323528" y="3073524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000" dirty="0" smtClean="0"/>
              <a:t>+ </a:t>
            </a:r>
            <a:r>
              <a:rPr lang="en-US" altLang="zh-TW" sz="1000" dirty="0" err="1" smtClean="0"/>
              <a:t>of_platform_serial_setup</a:t>
            </a:r>
            <a:endParaRPr lang="en-US" altLang="zh-TW" sz="1000" dirty="0" smtClean="0"/>
          </a:p>
          <a:p>
            <a:r>
              <a:rPr lang="en-US" altLang="zh-TW" sz="1000" dirty="0" smtClean="0"/>
              <a:t>+ serial8250_register_8250_port</a:t>
            </a:r>
            <a:endParaRPr lang="zh-TW" altLang="en-US" sz="1000" dirty="0" smtClean="0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9707" y="3001516"/>
            <a:ext cx="3018797" cy="133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矩形 68"/>
          <p:cNvSpPr/>
          <p:nvPr/>
        </p:nvSpPr>
        <p:spPr>
          <a:xfrm>
            <a:off x="6809787" y="3217540"/>
            <a:ext cx="1872208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169" grpId="0" animBg="1"/>
      <p:bldP spid="63" grpId="0" animBg="1"/>
      <p:bldP spid="64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841276"/>
            <a:ext cx="2775180" cy="290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>
            <a:spLocks noGrp="1"/>
          </p:cNvSpPr>
          <p:nvPr>
            <p:ph sz="half" idx="2"/>
          </p:nvPr>
        </p:nvSpPr>
        <p:spPr>
          <a:xfrm>
            <a:off x="4499992" y="829055"/>
            <a:ext cx="4176464" cy="4476717"/>
          </a:xfrm>
        </p:spPr>
        <p:txBody>
          <a:bodyPr/>
          <a:lstStyle/>
          <a:p>
            <a:r>
              <a:rPr lang="en-US" sz="1200" dirty="0" err="1" smtClean="0"/>
              <a:t>tx_empty</a:t>
            </a:r>
            <a:r>
              <a:rPr lang="en-US" sz="1200" dirty="0" smtClean="0"/>
              <a:t> : </a:t>
            </a:r>
            <a:r>
              <a:rPr lang="en-US" sz="1200" dirty="0" err="1" smtClean="0"/>
              <a:t>Tx</a:t>
            </a:r>
            <a:r>
              <a:rPr lang="en-US" sz="1200" dirty="0" smtClean="0"/>
              <a:t> </a:t>
            </a:r>
            <a:r>
              <a:rPr lang="zh-TW" altLang="en-US" sz="1200" dirty="0" smtClean="0"/>
              <a:t>是否</a:t>
            </a:r>
            <a:r>
              <a:rPr lang="en-US" altLang="zh-TW" sz="1200" dirty="0" smtClean="0"/>
              <a:t>Empty.</a:t>
            </a:r>
          </a:p>
          <a:p>
            <a:r>
              <a:rPr lang="en-US" sz="1200" dirty="0" err="1" smtClean="0"/>
              <a:t>set_mctrl</a:t>
            </a:r>
            <a:r>
              <a:rPr lang="en-US" sz="1200" dirty="0" smtClean="0"/>
              <a:t>/</a:t>
            </a:r>
            <a:r>
              <a:rPr lang="en-US" sz="1200" dirty="0" err="1" smtClean="0"/>
              <a:t>get_mctrl</a:t>
            </a:r>
            <a:r>
              <a:rPr lang="en-US" sz="1200" dirty="0" smtClean="0"/>
              <a:t> : modem control.</a:t>
            </a:r>
          </a:p>
          <a:p>
            <a:r>
              <a:rPr lang="en-US" sz="1200" dirty="0" err="1" smtClean="0"/>
              <a:t>tx</a:t>
            </a:r>
            <a:r>
              <a:rPr lang="en-US" sz="1200" dirty="0" smtClean="0"/>
              <a:t> start/stop </a:t>
            </a:r>
            <a:r>
              <a:rPr lang="en-US" sz="1200" dirty="0" err="1" smtClean="0"/>
              <a:t>rx</a:t>
            </a:r>
            <a:r>
              <a:rPr lang="en-US" sz="1200" dirty="0" smtClean="0"/>
              <a:t> stop : </a:t>
            </a:r>
            <a:r>
              <a:rPr lang="en-US" sz="1200" dirty="0" err="1" smtClean="0"/>
              <a:t>tx</a:t>
            </a:r>
            <a:r>
              <a:rPr lang="en-US" sz="1200" dirty="0" smtClean="0"/>
              <a:t>/</a:t>
            </a:r>
            <a:r>
              <a:rPr lang="en-US" sz="1200" dirty="0" err="1" smtClean="0"/>
              <a:t>rx</a:t>
            </a:r>
            <a:r>
              <a:rPr lang="en-US" sz="1200" dirty="0" smtClean="0"/>
              <a:t> interrupt</a:t>
            </a:r>
          </a:p>
          <a:p>
            <a:r>
              <a:rPr lang="en-US" sz="1200" dirty="0" err="1" smtClean="0"/>
              <a:t>enable</a:t>
            </a:r>
            <a:r>
              <a:rPr lang="en-US" altLang="zh-TW" sz="1200" dirty="0" err="1" smtClean="0"/>
              <a:t>_ms</a:t>
            </a:r>
            <a:r>
              <a:rPr lang="en-US" altLang="zh-TW" sz="1200" dirty="0" smtClean="0"/>
              <a:t> : modem status interrupt</a:t>
            </a:r>
          </a:p>
          <a:p>
            <a:r>
              <a:rPr lang="en-US" altLang="zh-TW" sz="1200" dirty="0" err="1" smtClean="0"/>
              <a:t>break_ctl</a:t>
            </a:r>
            <a:r>
              <a:rPr lang="en-US" altLang="zh-TW" sz="1200" dirty="0" smtClean="0"/>
              <a:t> : break control bit</a:t>
            </a:r>
          </a:p>
          <a:p>
            <a:pPr>
              <a:buNone/>
            </a:pPr>
            <a:r>
              <a:rPr lang="en-US" altLang="zh-TW" sz="1200" dirty="0" smtClean="0"/>
              <a:t>	 “1” : the serial out is forced into logic “0”</a:t>
            </a:r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startup :  </a:t>
            </a:r>
            <a:r>
              <a:rPr lang="en-US" altLang="zh-TW" sz="1200" dirty="0" err="1" smtClean="0"/>
              <a:t>Uart</a:t>
            </a:r>
            <a:r>
              <a:rPr lang="en-US" altLang="zh-TW" sz="1200" dirty="0" smtClean="0"/>
              <a:t> port startup flow</a:t>
            </a:r>
          </a:p>
          <a:p>
            <a:r>
              <a:rPr lang="en-US" altLang="zh-TW" sz="1200" dirty="0" smtClean="0"/>
              <a:t>Shutdown</a:t>
            </a:r>
          </a:p>
          <a:p>
            <a:r>
              <a:rPr lang="en-US" altLang="zh-TW" sz="1200" dirty="0" err="1" smtClean="0"/>
              <a:t>set_termios</a:t>
            </a:r>
            <a:r>
              <a:rPr lang="en-US" altLang="zh-TW" sz="1200" smtClean="0"/>
              <a:t> : </a:t>
            </a:r>
            <a:r>
              <a:rPr lang="en-US" altLang="zh-TW" sz="1200" dirty="0" err="1" smtClean="0"/>
              <a:t>termios</a:t>
            </a:r>
            <a:r>
              <a:rPr lang="zh-TW" altLang="en-US" sz="1200" dirty="0" smtClean="0"/>
              <a:t>是</a:t>
            </a:r>
            <a:r>
              <a:rPr lang="en-US" altLang="zh-TW" sz="1200" dirty="0" err="1" smtClean="0"/>
              <a:t>tty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線路參數</a:t>
            </a:r>
            <a:r>
              <a:rPr lang="en-US" altLang="zh-TW" sz="1200" dirty="0" smtClean="0"/>
              <a:t>.</a:t>
            </a:r>
          </a:p>
          <a:p>
            <a:r>
              <a:rPr lang="en-US" altLang="zh-TW" sz="1200" dirty="0" err="1" smtClean="0"/>
              <a:t>set_ldisc</a:t>
            </a:r>
            <a:r>
              <a:rPr lang="en-US" altLang="zh-TW" sz="1200" dirty="0" smtClean="0"/>
              <a:t> : line discipline</a:t>
            </a:r>
          </a:p>
          <a:p>
            <a:r>
              <a:rPr lang="en-US" altLang="zh-TW" sz="1200" dirty="0" smtClean="0"/>
              <a:t>pm : power management</a:t>
            </a:r>
          </a:p>
          <a:p>
            <a:r>
              <a:rPr lang="en-US" altLang="zh-TW" sz="1200" dirty="0" smtClean="0"/>
              <a:t>type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PORT_16550A =&gt; “16550A”</a:t>
            </a:r>
          </a:p>
          <a:p>
            <a:r>
              <a:rPr lang="en-US" altLang="zh-TW" sz="1200" dirty="0" smtClean="0"/>
              <a:t>release/request/</a:t>
            </a:r>
            <a:r>
              <a:rPr lang="en-US" altLang="zh-TW" sz="1200" dirty="0" err="1" smtClean="0"/>
              <a:t>config</a:t>
            </a:r>
            <a:r>
              <a:rPr lang="en-US" altLang="zh-TW" sz="1200" dirty="0" smtClean="0"/>
              <a:t>/verify port : port </a:t>
            </a:r>
            <a:r>
              <a:rPr lang="zh-TW" altLang="en-US" sz="1200" dirty="0" smtClean="0"/>
              <a:t>相關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81436"/>
            <a:ext cx="3518917" cy="130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MDK-3D - UART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UART(16550)</a:t>
            </a:r>
            <a:endParaRPr lang="zh-TW" altLang="en-US" dirty="0"/>
          </a:p>
        </p:txBody>
      </p:sp>
      <p:pic>
        <p:nvPicPr>
          <p:cNvPr id="5" name="Picture 2" descr="H:\Diary - socle\diary_doc\src\pic\2015081800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033375"/>
            <a:ext cx="8215312" cy="356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MDK-3D </a:t>
            </a:r>
            <a:r>
              <a:rPr lang="en-US" altLang="zh-TW" dirty="0" smtClean="0"/>
              <a:t>Serial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endParaRPr lang="en-US" dirty="0"/>
          </a:p>
        </p:txBody>
      </p:sp>
      <p:pic>
        <p:nvPicPr>
          <p:cNvPr id="4" name="Picture 2" descr="H:\Diary - socle\diary_doc\src\pic\20150813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3284"/>
            <a:ext cx="5181600" cy="714375"/>
          </a:xfrm>
          <a:prstGeom prst="rect">
            <a:avLst/>
          </a:prstGeom>
          <a:noFill/>
        </p:spPr>
      </p:pic>
      <p:pic>
        <p:nvPicPr>
          <p:cNvPr id="2051" name="Picture 3" descr="H:\Diary - socle\diary_doc\src\pic\20150813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920849"/>
            <a:ext cx="4219575" cy="3952875"/>
          </a:xfrm>
          <a:prstGeom prst="rect">
            <a:avLst/>
          </a:prstGeom>
          <a:noFill/>
        </p:spPr>
      </p:pic>
      <p:sp>
        <p:nvSpPr>
          <p:cNvPr id="7" name="內容版面配置區 1"/>
          <p:cNvSpPr>
            <a:spLocks noGrp="1"/>
          </p:cNvSpPr>
          <p:nvPr>
            <p:ph sz="half" idx="2"/>
          </p:nvPr>
        </p:nvSpPr>
        <p:spPr>
          <a:xfrm>
            <a:off x="107504" y="2281436"/>
            <a:ext cx="5184576" cy="2880320"/>
          </a:xfrm>
        </p:spPr>
        <p:txBody>
          <a:bodyPr/>
          <a:lstStyle/>
          <a:p>
            <a:r>
              <a:rPr lang="en-US" altLang="zh-TW" sz="1400" b="1" dirty="0" smtClean="0"/>
              <a:t>chosen node :</a:t>
            </a:r>
          </a:p>
          <a:p>
            <a:pPr>
              <a:buNone/>
            </a:pPr>
            <a:r>
              <a:rPr lang="en-US" altLang="zh-TW" sz="1400" dirty="0" smtClean="0"/>
              <a:t>	</a:t>
            </a:r>
            <a:r>
              <a:rPr lang="zh-TW" altLang="en-US" sz="1400" dirty="0" smtClean="0"/>
              <a:t>主要用來描述由系統指定的</a:t>
            </a:r>
            <a:r>
              <a:rPr lang="en-US" altLang="zh-TW" sz="1400" dirty="0" smtClean="0"/>
              <a:t>runtime parameter</a:t>
            </a:r>
            <a:r>
              <a:rPr lang="zh-TW" altLang="en-US" sz="1400" dirty="0" smtClean="0"/>
              <a:t>，它並沒有描述任何硬件設備節點信息。原先通過</a:t>
            </a:r>
            <a:r>
              <a:rPr lang="en-US" altLang="zh-TW" sz="1400" dirty="0" smtClean="0"/>
              <a:t>tag list</a:t>
            </a:r>
            <a:r>
              <a:rPr lang="zh-TW" altLang="en-US" sz="1400" dirty="0" smtClean="0"/>
              <a:t>傳遞的一些</a:t>
            </a:r>
            <a:r>
              <a:rPr lang="en-US" altLang="zh-TW" sz="1400" dirty="0" err="1" smtClean="0"/>
              <a:t>linux</a:t>
            </a:r>
            <a:r>
              <a:rPr lang="en-US" altLang="zh-TW" sz="1400" dirty="0" smtClean="0"/>
              <a:t> kernel</a:t>
            </a:r>
            <a:r>
              <a:rPr lang="zh-TW" altLang="en-US" sz="1400" dirty="0" smtClean="0"/>
              <a:t>運行的參數，可以通過</a:t>
            </a:r>
            <a:r>
              <a:rPr lang="en-US" altLang="zh-TW" sz="1400" dirty="0" smtClean="0"/>
              <a:t>chosen</a:t>
            </a:r>
            <a:r>
              <a:rPr lang="zh-TW" altLang="en-US" sz="1400" dirty="0" smtClean="0"/>
              <a:t>節點來傳遞。如</a:t>
            </a:r>
            <a:r>
              <a:rPr lang="en-US" altLang="zh-TW" sz="1400" dirty="0" smtClean="0"/>
              <a:t>command line</a:t>
            </a:r>
            <a:r>
              <a:rPr lang="zh-TW" altLang="en-US" sz="1400" dirty="0" smtClean="0"/>
              <a:t>可以通過</a:t>
            </a:r>
            <a:r>
              <a:rPr lang="en-US" altLang="zh-TW" sz="1400" dirty="0" err="1" smtClean="0"/>
              <a:t>bootargs</a:t>
            </a:r>
            <a:r>
              <a:rPr lang="zh-TW" altLang="en-US" sz="1400" dirty="0" smtClean="0"/>
              <a:t>這個</a:t>
            </a:r>
            <a:r>
              <a:rPr lang="en-US" altLang="zh-TW" sz="1400" dirty="0" smtClean="0"/>
              <a:t>property</a:t>
            </a:r>
            <a:r>
              <a:rPr lang="zh-TW" altLang="en-US" sz="1400" dirty="0" smtClean="0"/>
              <a:t>來傳遞。如果存在</a:t>
            </a:r>
            <a:r>
              <a:rPr lang="en-US" altLang="zh-TW" sz="1400" dirty="0" smtClean="0"/>
              <a:t>chosen node</a:t>
            </a:r>
            <a:r>
              <a:rPr lang="zh-TW" altLang="en-US" sz="1400" dirty="0" smtClean="0"/>
              <a:t>，它的</a:t>
            </a:r>
            <a:r>
              <a:rPr lang="en-US" altLang="zh-TW" sz="1400" dirty="0" smtClean="0"/>
              <a:t>parent</a:t>
            </a:r>
            <a:r>
              <a:rPr lang="zh-TW" altLang="en-US" sz="1400" dirty="0" smtClean="0"/>
              <a:t>節點必須為“</a:t>
            </a:r>
            <a:r>
              <a:rPr lang="en-US" altLang="zh-TW" sz="1400" dirty="0" smtClean="0"/>
              <a:t>/”</a:t>
            </a:r>
            <a:r>
              <a:rPr lang="zh-TW" altLang="en-US" sz="1400" dirty="0" smtClean="0"/>
              <a:t>根節點。</a:t>
            </a:r>
            <a:endParaRPr lang="en-US" altLang="zh-TW" sz="1400" dirty="0" smtClean="0"/>
          </a:p>
          <a:p>
            <a:endParaRPr lang="zh-TW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5327576" y="3361556"/>
            <a:ext cx="3276872" cy="1440160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Tree : </a:t>
            </a:r>
            <a:r>
              <a:rPr lang="en-US" altLang="zh-TW" dirty="0" err="1" smtClean="0"/>
              <a:t>reg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41276"/>
            <a:ext cx="8215312" cy="98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39552" y="206541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ret = </a:t>
            </a:r>
            <a:r>
              <a:rPr lang="en-US" altLang="zh-TW" sz="1600" dirty="0" err="1" smtClean="0"/>
              <a:t>of_address_to_resource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np</a:t>
            </a:r>
            <a:r>
              <a:rPr lang="en-US" altLang="zh-TW" sz="1600" dirty="0" smtClean="0"/>
              <a:t>, 0, &amp;resource);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of_address_to_resource</a:t>
            </a:r>
            <a:r>
              <a:rPr lang="en-US" altLang="zh-TW" sz="1600" dirty="0" smtClean="0"/>
              <a:t>() </a:t>
            </a:r>
            <a:r>
              <a:rPr lang="zh-TW" altLang="en-US" sz="1600" dirty="0" smtClean="0"/>
              <a:t>在設備樹中找到第一個</a:t>
            </a: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reg</a:t>
            </a:r>
            <a:r>
              <a:rPr lang="en-US" altLang="zh-TW" sz="1600" dirty="0" smtClean="0"/>
              <a:t>"</a:t>
            </a:r>
            <a:r>
              <a:rPr lang="zh-TW" altLang="en-US" sz="1600" dirty="0" smtClean="0"/>
              <a:t>，並將解析到的信息填充在</a:t>
            </a:r>
            <a:r>
              <a:rPr lang="en-US" altLang="zh-TW" sz="1600" dirty="0" smtClean="0"/>
              <a:t>"res"</a:t>
            </a:r>
            <a:r>
              <a:rPr lang="zh-TW" altLang="en-US" sz="1600" dirty="0" smtClean="0"/>
              <a:t>結構體裡。這個例子裡</a:t>
            </a: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reg</a:t>
            </a:r>
            <a:r>
              <a:rPr lang="en-US" altLang="zh-TW" sz="1600" dirty="0" smtClean="0"/>
              <a:t> = &lt; 0x51006000 0x1000 &gt;”, </a:t>
            </a:r>
            <a:r>
              <a:rPr lang="zh-TW" altLang="en-US" sz="1600" dirty="0" smtClean="0"/>
              <a:t>指的是分配一塊起始物理地址是</a:t>
            </a:r>
            <a:r>
              <a:rPr lang="en-US" altLang="zh-TW" sz="1600" dirty="0" smtClean="0"/>
              <a:t>0x50000000</a:t>
            </a:r>
            <a:r>
              <a:rPr lang="zh-TW" altLang="en-US" sz="1600" dirty="0" smtClean="0"/>
              <a:t>，長度為</a:t>
            </a:r>
            <a:r>
              <a:rPr lang="en-US" altLang="zh-TW" sz="1600" dirty="0" smtClean="0"/>
              <a:t>0x1000</a:t>
            </a:r>
            <a:r>
              <a:rPr lang="zh-TW" altLang="en-US" sz="1600" dirty="0" smtClean="0"/>
              <a:t>字節的空間。 </a:t>
            </a:r>
            <a:r>
              <a:rPr lang="en-US" altLang="zh-TW" sz="1600" dirty="0" err="1" smtClean="0"/>
              <a:t>of_address_to_resource</a:t>
            </a:r>
            <a:r>
              <a:rPr lang="en-US" altLang="zh-TW" sz="1600" dirty="0" smtClean="0"/>
              <a:t>()</a:t>
            </a:r>
            <a:r>
              <a:rPr lang="zh-TW" altLang="en-US" sz="1600" dirty="0" smtClean="0"/>
              <a:t>會設置</a:t>
            </a:r>
            <a:r>
              <a:rPr lang="en-US" altLang="zh-TW" sz="1600" dirty="0" err="1" smtClean="0"/>
              <a:t>res.start</a:t>
            </a:r>
            <a:r>
              <a:rPr lang="en-US" altLang="zh-TW" sz="1600" dirty="0" smtClean="0"/>
              <a:t> = 0x50000000</a:t>
            </a:r>
            <a:r>
              <a:rPr lang="zh-TW" altLang="en-US" sz="1600" dirty="0" smtClean="0"/>
              <a:t>， </a:t>
            </a:r>
            <a:r>
              <a:rPr lang="en-US" altLang="zh-TW" sz="1600" dirty="0" err="1" smtClean="0"/>
              <a:t>res.end</a:t>
            </a:r>
            <a:r>
              <a:rPr lang="en-US" altLang="zh-TW" sz="1600" dirty="0" smtClean="0"/>
              <a:t> = 0x50000fff</a:t>
            </a:r>
            <a:r>
              <a:rPr lang="zh-TW" altLang="en-US" sz="1600" dirty="0" smtClean="0"/>
              <a:t>。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Tree :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-shift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53244"/>
            <a:ext cx="7128792" cy="246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H:\Diary - socle\diary_doc\src\pic\20150813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73524"/>
            <a:ext cx="4895850" cy="1295400"/>
          </a:xfrm>
          <a:prstGeom prst="rect">
            <a:avLst/>
          </a:prstGeom>
          <a:noFill/>
        </p:spPr>
      </p:pic>
      <p:pic>
        <p:nvPicPr>
          <p:cNvPr id="3076" name="Picture 4" descr="H:\Diary - socle\diary_doc\src\pic\201508130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073524"/>
            <a:ext cx="3105150" cy="1304925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179512" y="4657700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of_property_read_u32(</a:t>
            </a:r>
            <a:r>
              <a:rPr lang="en-US" altLang="zh-TW" dirty="0" err="1" smtClean="0"/>
              <a:t>np</a:t>
            </a:r>
            <a:r>
              <a:rPr lang="en-US" altLang="zh-TW" dirty="0" smtClean="0"/>
              <a:t>, "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-shift", &amp;prop)</a:t>
            </a:r>
          </a:p>
          <a:p>
            <a:r>
              <a:rPr lang="en-US" altLang="zh-TW" dirty="0" smtClean="0"/>
              <a:t>port-&gt;</a:t>
            </a:r>
            <a:r>
              <a:rPr lang="en-US" altLang="zh-TW" dirty="0" err="1" smtClean="0"/>
              <a:t>regshift</a:t>
            </a:r>
            <a:r>
              <a:rPr lang="en-US" altLang="zh-TW" dirty="0" smtClean="0"/>
              <a:t> = prop;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UART (Universal Asynchronous Receiver/Transmitter)</a:t>
            </a:r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- </a:t>
            </a:r>
            <a:r>
              <a:rPr lang="en-US" altLang="zh-TW" dirty="0" err="1" smtClean="0"/>
              <a:t>Uart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MDK-3D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Device Driver - </a:t>
            </a:r>
            <a:r>
              <a:rPr lang="en-US" dirty="0" err="1" smtClean="0"/>
              <a:t>Uart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971600" y="1417340"/>
            <a:ext cx="7056784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sp>
        <p:nvSpPr>
          <p:cNvPr id="20" name="矩形 19"/>
          <p:cNvSpPr/>
          <p:nvPr/>
        </p:nvSpPr>
        <p:spPr>
          <a:xfrm>
            <a:off x="971600" y="1921396"/>
            <a:ext cx="7056784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Kernel</a:t>
            </a:r>
            <a:endParaRPr lang="zh-TW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971600" y="3721596"/>
            <a:ext cx="705678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22" name="矩形 21"/>
          <p:cNvSpPr/>
          <p:nvPr/>
        </p:nvSpPr>
        <p:spPr>
          <a:xfrm>
            <a:off x="2411760" y="1489348"/>
            <a:ext cx="403244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User-Space</a:t>
            </a:r>
            <a:endParaRPr lang="zh-TW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2411760" y="1993404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TTY</a:t>
            </a:r>
            <a:endParaRPr lang="zh-TW" altLang="en-US" dirty="0" smtClean="0"/>
          </a:p>
        </p:txBody>
      </p:sp>
      <p:sp>
        <p:nvSpPr>
          <p:cNvPr id="24" name="矩形 23"/>
          <p:cNvSpPr/>
          <p:nvPr/>
        </p:nvSpPr>
        <p:spPr>
          <a:xfrm>
            <a:off x="2411760" y="2857500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</a:t>
            </a:r>
            <a:endParaRPr lang="zh-TW" altLang="en-US" dirty="0" smtClean="0"/>
          </a:p>
        </p:txBody>
      </p:sp>
      <p:sp>
        <p:nvSpPr>
          <p:cNvPr id="25" name="矩形 24"/>
          <p:cNvSpPr/>
          <p:nvPr/>
        </p:nvSpPr>
        <p:spPr>
          <a:xfrm>
            <a:off x="2411760" y="3793604"/>
            <a:ext cx="324036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8250</a:t>
            </a:r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6948264" y="2353444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</a:t>
            </a:r>
          </a:p>
          <a:p>
            <a:pPr algn="ctr"/>
            <a:r>
              <a:rPr lang="en-US" altLang="zh-TW" sz="1200" dirty="0" smtClean="0"/>
              <a:t>Tree</a:t>
            </a:r>
            <a:endParaRPr lang="zh-TW" altLang="en-US" sz="1200" dirty="0" smtClean="0"/>
          </a:p>
        </p:txBody>
      </p:sp>
      <p:sp>
        <p:nvSpPr>
          <p:cNvPr id="33" name="矩形 32"/>
          <p:cNvSpPr/>
          <p:nvPr/>
        </p:nvSpPr>
        <p:spPr>
          <a:xfrm>
            <a:off x="4427984" y="1849388"/>
            <a:ext cx="2232248" cy="1872208"/>
          </a:xfrm>
          <a:prstGeom prst="rect">
            <a:avLst/>
          </a:prstGeom>
          <a:solidFill>
            <a:schemeClr val="accent5">
              <a:lumMod val="60000"/>
              <a:lumOff val="40000"/>
              <a:alpha val="61000"/>
            </a:schemeClr>
          </a:solidFill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7" name="文字方塊 36"/>
          <p:cNvSpPr txBox="1"/>
          <p:nvPr/>
        </p:nvSpPr>
        <p:spPr>
          <a:xfrm>
            <a:off x="6660232" y="192139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99992" y="1993404"/>
            <a:ext cx="1944216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Platform Bus</a:t>
            </a:r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4499992" y="2497460"/>
            <a:ext cx="1224136" cy="10801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Platform</a:t>
            </a:r>
          </a:p>
          <a:p>
            <a:pPr algn="ctr"/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5868144" y="2497460"/>
            <a:ext cx="720080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48" name="上彎箭號 47"/>
          <p:cNvSpPr/>
          <p:nvPr/>
        </p:nvSpPr>
        <p:spPr>
          <a:xfrm rot="5400000" flipV="1">
            <a:off x="6876256" y="2785492"/>
            <a:ext cx="216024" cy="648072"/>
          </a:xfrm>
          <a:prstGeom prst="bentUpArrow">
            <a:avLst>
              <a:gd name="adj1" fmla="val 25000"/>
              <a:gd name="adj2" fmla="val 25000"/>
              <a:gd name="adj3" fmla="val 45157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9" name="左-右雙向箭號 48"/>
          <p:cNvSpPr/>
          <p:nvPr/>
        </p:nvSpPr>
        <p:spPr>
          <a:xfrm>
            <a:off x="5580112" y="3001516"/>
            <a:ext cx="360040" cy="144016"/>
          </a:xfrm>
          <a:prstGeom prst="left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5" name="矩形 54"/>
          <p:cNvSpPr/>
          <p:nvPr/>
        </p:nvSpPr>
        <p:spPr>
          <a:xfrm>
            <a:off x="4572000" y="3361556"/>
            <a:ext cx="1584176" cy="792088"/>
          </a:xfrm>
          <a:prstGeom prst="rect">
            <a:avLst/>
          </a:prstGeom>
          <a:solidFill>
            <a:schemeClr val="tx1">
              <a:lumMod val="75000"/>
              <a:lumOff val="25000"/>
              <a:alpha val="46000"/>
            </a:schemeClr>
          </a:solidFill>
          <a:ln w="158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7" name="矩形 56"/>
          <p:cNvSpPr/>
          <p:nvPr/>
        </p:nvSpPr>
        <p:spPr>
          <a:xfrm>
            <a:off x="4716016" y="343356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tx2">
                    <a:lumMod val="75000"/>
                  </a:schemeClr>
                </a:solidFill>
              </a:rPr>
              <a:t>Uart</a:t>
            </a:r>
            <a:r>
              <a:rPr lang="en-US" altLang="zh-TW" sz="1000" b="1" dirty="0" smtClean="0">
                <a:solidFill>
                  <a:schemeClr val="tx2">
                    <a:lumMod val="75000"/>
                  </a:schemeClr>
                </a:solidFill>
              </a:rPr>
              <a:t>-port : Parameter</a:t>
            </a:r>
            <a:endParaRPr lang="zh-TW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716016" y="379360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accent6">
                    <a:lumMod val="50000"/>
                  </a:schemeClr>
                </a:solidFill>
              </a:rPr>
              <a:t>Uart</a:t>
            </a:r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-port : operations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6012160" y="2929508"/>
            <a:ext cx="1260140" cy="72008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483768" y="415364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uart_driver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03848" y="436966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95936" y="458569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uart_ops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83768" y="336155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tty_driver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32240" y="3145532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rgbClr val="C00000"/>
                </a:solidFill>
              </a:rPr>
              <a:t>of_platform_populate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012160" y="379360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TTY Device/Driver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220072" y="3577580"/>
            <a:ext cx="158417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serial8250_init</a:t>
            </a:r>
            <a:endParaRPr lang="zh-TW" altLang="en-US" sz="1200" dirty="0" smtClean="0"/>
          </a:p>
        </p:txBody>
      </p:sp>
      <p:sp>
        <p:nvSpPr>
          <p:cNvPr id="5" name="矩形 4"/>
          <p:cNvSpPr/>
          <p:nvPr/>
        </p:nvSpPr>
        <p:spPr>
          <a:xfrm>
            <a:off x="5220072" y="3793604"/>
            <a:ext cx="158417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serial8250_isa_init_ports</a:t>
            </a:r>
          </a:p>
          <a:p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uart_register_driver</a:t>
            </a:r>
            <a:endParaRPr lang="en-US" altLang="zh-TW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platform_device_add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serial8250_register_ports</a:t>
            </a: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endParaRPr lang="zh-TW" altLang="en-US" sz="1000" dirty="0" smtClean="0"/>
          </a:p>
        </p:txBody>
      </p:sp>
      <p:sp>
        <p:nvSpPr>
          <p:cNvPr id="6" name="矩形 5"/>
          <p:cNvSpPr/>
          <p:nvPr/>
        </p:nvSpPr>
        <p:spPr>
          <a:xfrm>
            <a:off x="5220072" y="4585692"/>
            <a:ext cx="158417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uart_driver</a:t>
            </a:r>
            <a:endParaRPr lang="zh-TW" altLang="en-US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5652120" y="913284"/>
            <a:ext cx="273630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Syscall</a:t>
            </a:r>
            <a:r>
              <a:rPr lang="en-US" altLang="zh-TW" dirty="0" smtClean="0"/>
              <a:t> interface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516216" y="1489348"/>
            <a:ext cx="1872208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Character driver TTY Core</a:t>
            </a:r>
            <a:endParaRPr lang="zh-TW" altLang="en-US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652120" y="1633364"/>
            <a:ext cx="936104" cy="5844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Line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discipline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2569468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</a:t>
            </a:r>
            <a:endParaRPr lang="zh-TW" altLang="en-US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7092280" y="2569468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 serial core</a:t>
            </a:r>
            <a:endParaRPr lang="zh-TW" altLang="en-US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7092280" y="3361556"/>
            <a:ext cx="129614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8250 driver</a:t>
            </a:r>
            <a:endParaRPr lang="zh-TW" altLang="en-US" sz="1400" dirty="0" smtClean="0"/>
          </a:p>
        </p:txBody>
      </p:sp>
      <p:cxnSp>
        <p:nvCxnSpPr>
          <p:cNvPr id="29" name="直線單箭頭接點 28"/>
          <p:cNvCxnSpPr>
            <a:stCxn id="14" idx="1"/>
            <a:endCxn id="30" idx="3"/>
          </p:cNvCxnSpPr>
          <p:nvPr/>
        </p:nvCxnSpPr>
        <p:spPr>
          <a:xfrm flipH="1">
            <a:off x="6876256" y="3613584"/>
            <a:ext cx="216024" cy="75608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1880" y="3361556"/>
            <a:ext cx="3384376" cy="2016224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32" name="文字方塊 31"/>
          <p:cNvSpPr txBox="1"/>
          <p:nvPr/>
        </p:nvSpPr>
        <p:spPr>
          <a:xfrm>
            <a:off x="5419314" y="3197795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8250_core.c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63888" y="4585692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serial8250_isa_init_ports</a:t>
            </a:r>
            <a:endParaRPr lang="zh-TW" altLang="en-US" sz="1000" dirty="0" smtClean="0"/>
          </a:p>
        </p:txBody>
      </p:sp>
      <p:sp>
        <p:nvSpPr>
          <p:cNvPr id="45" name="矩形 44"/>
          <p:cNvSpPr/>
          <p:nvPr/>
        </p:nvSpPr>
        <p:spPr>
          <a:xfrm>
            <a:off x="3563888" y="4801716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563888" y="5017740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uart_8250_port</a:t>
            </a:r>
          </a:p>
        </p:txBody>
      </p:sp>
      <p:sp>
        <p:nvSpPr>
          <p:cNvPr id="47" name="矩形 46"/>
          <p:cNvSpPr/>
          <p:nvPr/>
        </p:nvSpPr>
        <p:spPr>
          <a:xfrm>
            <a:off x="3923928" y="5161756"/>
            <a:ext cx="129614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8" name="直線單箭頭接點 47"/>
          <p:cNvCxnSpPr>
            <a:endCxn id="44" idx="3"/>
          </p:cNvCxnSpPr>
          <p:nvPr/>
        </p:nvCxnSpPr>
        <p:spPr>
          <a:xfrm flipH="1">
            <a:off x="5148064" y="3937620"/>
            <a:ext cx="144016" cy="756084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619672" y="3937620"/>
            <a:ext cx="1764704" cy="1440160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57" name="文字方塊 56"/>
          <p:cNvSpPr txBox="1"/>
          <p:nvPr/>
        </p:nvSpPr>
        <p:spPr>
          <a:xfrm>
            <a:off x="1907704" y="3701851"/>
            <a:ext cx="127507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Serial_core.c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78512" y="4081636"/>
            <a:ext cx="15338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uart_register_driver</a:t>
            </a:r>
            <a:endParaRPr lang="zh-TW" altLang="en-US" sz="1200" dirty="0" smtClean="0"/>
          </a:p>
        </p:txBody>
      </p:sp>
      <p:sp>
        <p:nvSpPr>
          <p:cNvPr id="59" name="矩形 58"/>
          <p:cNvSpPr/>
          <p:nvPr/>
        </p:nvSpPr>
        <p:spPr>
          <a:xfrm>
            <a:off x="1778512" y="4297660"/>
            <a:ext cx="1533855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alloc_tty_driver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tty_register_driver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tty_port_init</a:t>
            </a:r>
            <a:endParaRPr lang="en-US" altLang="zh-TW" sz="9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1778512" y="4873724"/>
            <a:ext cx="1533855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tty_driver</a:t>
            </a:r>
            <a:endParaRPr lang="en-US" altLang="zh-TW" sz="800" dirty="0" smtClean="0"/>
          </a:p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tty_port</a:t>
            </a:r>
            <a:endParaRPr lang="en-US" altLang="zh-TW" sz="800" dirty="0" smtClean="0"/>
          </a:p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tty_operations</a:t>
            </a:r>
            <a:endParaRPr lang="zh-TW" altLang="en-US" sz="800" dirty="0" smtClean="0"/>
          </a:p>
        </p:txBody>
      </p:sp>
      <p:cxnSp>
        <p:nvCxnSpPr>
          <p:cNvPr id="61" name="直線單箭頭接點 60"/>
          <p:cNvCxnSpPr>
            <a:endCxn id="58" idx="3"/>
          </p:cNvCxnSpPr>
          <p:nvPr/>
        </p:nvCxnSpPr>
        <p:spPr>
          <a:xfrm flipH="1" flipV="1">
            <a:off x="3312367" y="4189648"/>
            <a:ext cx="2195737" cy="540060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58" idx="3"/>
          </p:cNvCxnSpPr>
          <p:nvPr/>
        </p:nvCxnSpPr>
        <p:spPr>
          <a:xfrm flipH="1">
            <a:off x="3312367" y="4081636"/>
            <a:ext cx="1979713" cy="108012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13" idx="1"/>
            <a:endCxn id="56" idx="3"/>
          </p:cNvCxnSpPr>
          <p:nvPr/>
        </p:nvCxnSpPr>
        <p:spPr>
          <a:xfrm flipH="1">
            <a:off x="3384376" y="2821496"/>
            <a:ext cx="3707904" cy="183620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H="1" flipV="1">
            <a:off x="2555776" y="5089748"/>
            <a:ext cx="1584176" cy="216024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004048" y="5233764"/>
            <a:ext cx="115212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uart_ops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 flipV="1">
            <a:off x="2843810" y="5233764"/>
            <a:ext cx="2304254" cy="144016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07504" y="3597325"/>
            <a:ext cx="1368152" cy="484311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95" name="文字方塊 94"/>
          <p:cNvSpPr txBox="1"/>
          <p:nvPr/>
        </p:nvSpPr>
        <p:spPr>
          <a:xfrm>
            <a:off x="323528" y="3361556"/>
            <a:ext cx="98854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Tty_port.c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470" y="3721596"/>
            <a:ext cx="118917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tty_port_init</a:t>
            </a:r>
            <a:endParaRPr lang="zh-TW" altLang="en-US" sz="1200" dirty="0" smtClean="0"/>
          </a:p>
        </p:txBody>
      </p:sp>
      <p:cxnSp>
        <p:nvCxnSpPr>
          <p:cNvPr id="99" name="直線單箭頭接點 98"/>
          <p:cNvCxnSpPr>
            <a:stCxn id="12" idx="1"/>
            <a:endCxn id="94" idx="3"/>
          </p:cNvCxnSpPr>
          <p:nvPr/>
        </p:nvCxnSpPr>
        <p:spPr>
          <a:xfrm flipH="1">
            <a:off x="1475656" y="2821496"/>
            <a:ext cx="4176464" cy="1017985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endCxn id="96" idx="3"/>
          </p:cNvCxnSpPr>
          <p:nvPr/>
        </p:nvCxnSpPr>
        <p:spPr>
          <a:xfrm flipH="1" flipV="1">
            <a:off x="1403648" y="3829608"/>
            <a:ext cx="432048" cy="1260141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endCxn id="96" idx="3"/>
          </p:cNvCxnSpPr>
          <p:nvPr/>
        </p:nvCxnSpPr>
        <p:spPr>
          <a:xfrm flipH="1" flipV="1">
            <a:off x="1403648" y="3829608"/>
            <a:ext cx="432049" cy="864096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2627784" y="1417340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tty_register_driver</a:t>
            </a:r>
            <a:endParaRPr lang="zh-TW" altLang="en-US" sz="1200" dirty="0" smtClean="0"/>
          </a:p>
        </p:txBody>
      </p:sp>
      <p:sp>
        <p:nvSpPr>
          <p:cNvPr id="114" name="矩形 113"/>
          <p:cNvSpPr/>
          <p:nvPr/>
        </p:nvSpPr>
        <p:spPr>
          <a:xfrm>
            <a:off x="2627784" y="1633364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tty_cdev_add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tty_register_device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proc_tty_register_driver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15" name="矩形 114"/>
          <p:cNvSpPr/>
          <p:nvPr/>
        </p:nvSpPr>
        <p:spPr>
          <a:xfrm>
            <a:off x="2627784" y="2281436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 dirty="0" smtClean="0"/>
          </a:p>
        </p:txBody>
      </p:sp>
      <p:sp>
        <p:nvSpPr>
          <p:cNvPr id="116" name="矩形 115"/>
          <p:cNvSpPr/>
          <p:nvPr/>
        </p:nvSpPr>
        <p:spPr>
          <a:xfrm>
            <a:off x="539552" y="1201316"/>
            <a:ext cx="3816424" cy="1656184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17" name="文字方塊 116"/>
          <p:cNvSpPr txBox="1"/>
          <p:nvPr/>
        </p:nvSpPr>
        <p:spPr>
          <a:xfrm>
            <a:off x="2843808" y="985292"/>
            <a:ext cx="114463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Tty_io.c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8" name="直線單箭頭接點 117"/>
          <p:cNvCxnSpPr>
            <a:stCxn id="10" idx="1"/>
            <a:endCxn id="116" idx="3"/>
          </p:cNvCxnSpPr>
          <p:nvPr/>
        </p:nvCxnSpPr>
        <p:spPr>
          <a:xfrm flipH="1">
            <a:off x="4355976" y="1885392"/>
            <a:ext cx="2160240" cy="144016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 flipH="1">
            <a:off x="2627784" y="4729708"/>
            <a:ext cx="2880320" cy="216024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899592" y="1417340"/>
            <a:ext cx="158417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tty_register_device</a:t>
            </a:r>
            <a:endParaRPr lang="zh-TW" altLang="en-US" sz="12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899592" y="1633364"/>
            <a:ext cx="158417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device_register</a:t>
            </a:r>
            <a:endParaRPr lang="zh-TW" altLang="en-US" sz="1000" dirty="0" smtClean="0"/>
          </a:p>
        </p:txBody>
      </p:sp>
      <p:sp>
        <p:nvSpPr>
          <p:cNvPr id="137" name="矩形 136"/>
          <p:cNvSpPr/>
          <p:nvPr/>
        </p:nvSpPr>
        <p:spPr>
          <a:xfrm>
            <a:off x="1115616" y="2065412"/>
            <a:ext cx="1152128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tty_cdev_add</a:t>
            </a:r>
            <a:endParaRPr lang="zh-TW" altLang="en-US" sz="1200" dirty="0" smtClean="0"/>
          </a:p>
        </p:txBody>
      </p:sp>
      <p:sp>
        <p:nvSpPr>
          <p:cNvPr id="138" name="矩形 137"/>
          <p:cNvSpPr/>
          <p:nvPr/>
        </p:nvSpPr>
        <p:spPr>
          <a:xfrm>
            <a:off x="1115616" y="2281436"/>
            <a:ext cx="115212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cdev_init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cdev_add</a:t>
            </a:r>
            <a:endParaRPr lang="en-US" altLang="zh-TW" sz="10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cxnSp>
        <p:nvCxnSpPr>
          <p:cNvPr id="141" name="直線單箭頭接點 140"/>
          <p:cNvCxnSpPr>
            <a:endCxn id="113" idx="1"/>
          </p:cNvCxnSpPr>
          <p:nvPr/>
        </p:nvCxnSpPr>
        <p:spPr>
          <a:xfrm flipV="1">
            <a:off x="1835698" y="1525352"/>
            <a:ext cx="792086" cy="306034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endCxn id="113" idx="1"/>
          </p:cNvCxnSpPr>
          <p:nvPr/>
        </p:nvCxnSpPr>
        <p:spPr>
          <a:xfrm flipV="1">
            <a:off x="1835696" y="1525352"/>
            <a:ext cx="792088" cy="3456384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14" idx="0"/>
            <a:endCxn id="13" idx="2"/>
          </p:cNvCxnSpPr>
          <p:nvPr/>
        </p:nvCxnSpPr>
        <p:spPr>
          <a:xfrm flipV="1">
            <a:off x="7740352" y="3073524"/>
            <a:ext cx="0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13" idx="0"/>
            <a:endCxn id="10" idx="2"/>
          </p:cNvCxnSpPr>
          <p:nvPr/>
        </p:nvCxnSpPr>
        <p:spPr>
          <a:xfrm flipH="1" flipV="1">
            <a:off x="7452320" y="2281436"/>
            <a:ext cx="288032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12" idx="0"/>
            <a:endCxn id="10" idx="2"/>
          </p:cNvCxnSpPr>
          <p:nvPr/>
        </p:nvCxnSpPr>
        <p:spPr>
          <a:xfrm flipV="1">
            <a:off x="6300192" y="2281436"/>
            <a:ext cx="1152128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0" idx="0"/>
            <a:endCxn id="7" idx="2"/>
          </p:cNvCxnSpPr>
          <p:nvPr/>
        </p:nvCxnSpPr>
        <p:spPr>
          <a:xfrm flipH="1" flipV="1">
            <a:off x="7020272" y="1201316"/>
            <a:ext cx="432048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TW" dirty="0" smtClean="0"/>
              <a:t>Platform Device Driver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1993404"/>
            <a:ext cx="11521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Platform Driver</a:t>
            </a:r>
            <a:endParaRPr lang="zh-TW" altLang="en-US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652120" y="625252"/>
            <a:ext cx="11521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Platform Device</a:t>
            </a:r>
            <a:endParaRPr lang="zh-TW" altLang="en-US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4788024" y="2785492"/>
            <a:ext cx="11521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8250 driver</a:t>
            </a:r>
            <a:endParaRPr lang="zh-TW" altLang="en-US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788024" y="1345332"/>
            <a:ext cx="2736304" cy="368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Platform bus</a:t>
            </a:r>
          </a:p>
        </p:txBody>
      </p:sp>
      <p:sp>
        <p:nvSpPr>
          <p:cNvPr id="55" name="矩形 54"/>
          <p:cNvSpPr/>
          <p:nvPr/>
        </p:nvSpPr>
        <p:spPr>
          <a:xfrm>
            <a:off x="7668344" y="625252"/>
            <a:ext cx="7200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62" name="直線單箭頭接點 61"/>
          <p:cNvCxnSpPr>
            <a:stCxn id="14" idx="0"/>
            <a:endCxn id="12" idx="2"/>
          </p:cNvCxnSpPr>
          <p:nvPr/>
        </p:nvCxnSpPr>
        <p:spPr>
          <a:xfrm flipV="1">
            <a:off x="5364088" y="2497460"/>
            <a:ext cx="864096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411760" y="1201316"/>
            <a:ext cx="1656184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module_platform_driver</a:t>
            </a:r>
            <a:endParaRPr lang="zh-TW" altLang="en-US" sz="1000" dirty="0" smtClean="0"/>
          </a:p>
        </p:txBody>
      </p:sp>
      <p:sp>
        <p:nvSpPr>
          <p:cNvPr id="76" name="矩形 75"/>
          <p:cNvSpPr/>
          <p:nvPr/>
        </p:nvSpPr>
        <p:spPr>
          <a:xfrm>
            <a:off x="2411760" y="1417340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platform_driver_unregister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endParaRPr lang="zh-TW" altLang="en-US" sz="1000" dirty="0" smtClean="0"/>
          </a:p>
        </p:txBody>
      </p:sp>
      <p:sp>
        <p:nvSpPr>
          <p:cNvPr id="77" name="矩形 76"/>
          <p:cNvSpPr/>
          <p:nvPr/>
        </p:nvSpPr>
        <p:spPr>
          <a:xfrm>
            <a:off x="2411760" y="1849388"/>
            <a:ext cx="165618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platform_driver</a:t>
            </a:r>
            <a:endParaRPr lang="en-US" altLang="zh-TW" sz="1000" dirty="0" smtClean="0"/>
          </a:p>
        </p:txBody>
      </p:sp>
      <p:cxnSp>
        <p:nvCxnSpPr>
          <p:cNvPr id="78" name="直線單箭頭接點 77"/>
          <p:cNvCxnSpPr>
            <a:stCxn id="12" idx="1"/>
            <a:endCxn id="79" idx="3"/>
          </p:cNvCxnSpPr>
          <p:nvPr/>
        </p:nvCxnSpPr>
        <p:spPr>
          <a:xfrm flipH="1" flipV="1">
            <a:off x="4139952" y="2101416"/>
            <a:ext cx="1512168" cy="144016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7504" y="985292"/>
            <a:ext cx="4032448" cy="2232248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81" name="文字方塊 80"/>
          <p:cNvSpPr txBox="1"/>
          <p:nvPr/>
        </p:nvSpPr>
        <p:spPr>
          <a:xfrm>
            <a:off x="2938387" y="769268"/>
            <a:ext cx="97975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of_serial.c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1520" y="1129308"/>
            <a:ext cx="2088232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of_platform_serial_probe</a:t>
            </a:r>
            <a:endParaRPr lang="zh-TW" altLang="en-US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51520" y="1345332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000" dirty="0" smtClean="0"/>
              <a:t>+ </a:t>
            </a:r>
            <a:r>
              <a:rPr lang="en-US" altLang="zh-TW" sz="1000" dirty="0" err="1" smtClean="0"/>
              <a:t>of_platform_serial_setup</a:t>
            </a:r>
            <a:endParaRPr lang="en-US" altLang="zh-TW" sz="1000" dirty="0" smtClean="0"/>
          </a:p>
          <a:p>
            <a:r>
              <a:rPr lang="en-US" altLang="zh-TW" sz="1000" dirty="0" smtClean="0"/>
              <a:t>+ serial8250_register_8250_port</a:t>
            </a:r>
            <a:endParaRPr lang="zh-TW" altLang="en-US" sz="1000" dirty="0" smtClean="0"/>
          </a:p>
        </p:txBody>
      </p:sp>
      <p:sp>
        <p:nvSpPr>
          <p:cNvPr id="87" name="矩形 86"/>
          <p:cNvSpPr/>
          <p:nvPr/>
        </p:nvSpPr>
        <p:spPr>
          <a:xfrm>
            <a:off x="251520" y="1921396"/>
            <a:ext cx="208823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uart_8250_port</a:t>
            </a:r>
          </a:p>
        </p:txBody>
      </p:sp>
      <p:sp>
        <p:nvSpPr>
          <p:cNvPr id="92" name="矩形 91"/>
          <p:cNvSpPr/>
          <p:nvPr/>
        </p:nvSpPr>
        <p:spPr>
          <a:xfrm>
            <a:off x="6876256" y="2929508"/>
            <a:ext cx="151216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platform_device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3" name="直線單箭頭接點 92"/>
          <p:cNvCxnSpPr>
            <a:stCxn id="92" idx="1"/>
            <a:endCxn id="85" idx="3"/>
          </p:cNvCxnSpPr>
          <p:nvPr/>
        </p:nvCxnSpPr>
        <p:spPr>
          <a:xfrm flipH="1" flipV="1">
            <a:off x="2339752" y="1237320"/>
            <a:ext cx="4536504" cy="1800200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251520" y="2713484"/>
            <a:ext cx="190925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of_platform_serial_setup</a:t>
            </a:r>
            <a:endParaRPr lang="zh-TW" altLang="en-US" sz="1200" dirty="0" smtClean="0"/>
          </a:p>
        </p:txBody>
      </p:sp>
      <p:sp>
        <p:nvSpPr>
          <p:cNvPr id="146" name="矩形 145"/>
          <p:cNvSpPr/>
          <p:nvPr/>
        </p:nvSpPr>
        <p:spPr>
          <a:xfrm>
            <a:off x="755576" y="2209428"/>
            <a:ext cx="151216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/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>
            <a:off x="1979712" y="2353444"/>
            <a:ext cx="181066" cy="468052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endCxn id="144" idx="3"/>
          </p:cNvCxnSpPr>
          <p:nvPr/>
        </p:nvCxnSpPr>
        <p:spPr>
          <a:xfrm>
            <a:off x="1907704" y="1489348"/>
            <a:ext cx="253074" cy="1332148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2627784" y="2065412"/>
            <a:ext cx="165618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of_device_id</a:t>
            </a:r>
            <a:endParaRPr lang="zh-TW" altLang="en-US" sz="1000" dirty="0" smtClean="0"/>
          </a:p>
        </p:txBody>
      </p:sp>
      <p:cxnSp>
        <p:nvCxnSpPr>
          <p:cNvPr id="155" name="直線單箭頭接點 154"/>
          <p:cNvCxnSpPr>
            <a:stCxn id="153" idx="3"/>
            <a:endCxn id="92" idx="1"/>
          </p:cNvCxnSpPr>
          <p:nvPr/>
        </p:nvCxnSpPr>
        <p:spPr>
          <a:xfrm>
            <a:off x="4283968" y="2173424"/>
            <a:ext cx="2592288" cy="864096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4283968" y="249746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compatible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79512" y="3865612"/>
            <a:ext cx="1944216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smtClean="0"/>
              <a:t>serial8250_register_8250_port</a:t>
            </a:r>
            <a:endParaRPr lang="zh-TW" altLang="en-US" sz="1000" dirty="0" smtClean="0"/>
          </a:p>
        </p:txBody>
      </p:sp>
      <p:sp>
        <p:nvSpPr>
          <p:cNvPr id="160" name="矩形 159"/>
          <p:cNvSpPr/>
          <p:nvPr/>
        </p:nvSpPr>
        <p:spPr>
          <a:xfrm>
            <a:off x="107504" y="3721596"/>
            <a:ext cx="2160240" cy="504055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61" name="文字方塊 160"/>
          <p:cNvSpPr txBox="1"/>
          <p:nvPr/>
        </p:nvSpPr>
        <p:spPr>
          <a:xfrm>
            <a:off x="971600" y="3505572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8250_core.c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2" name="直線單箭頭接點 161"/>
          <p:cNvCxnSpPr>
            <a:endCxn id="157" idx="1"/>
          </p:cNvCxnSpPr>
          <p:nvPr/>
        </p:nvCxnSpPr>
        <p:spPr>
          <a:xfrm flipH="1">
            <a:off x="179512" y="2129036"/>
            <a:ext cx="144016" cy="1844588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endCxn id="157" idx="1"/>
          </p:cNvCxnSpPr>
          <p:nvPr/>
        </p:nvCxnSpPr>
        <p:spPr>
          <a:xfrm flipH="1">
            <a:off x="179512" y="1633364"/>
            <a:ext cx="144016" cy="234026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433564"/>
            <a:ext cx="3018797" cy="133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577580"/>
            <a:ext cx="3852097" cy="167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" name="矩形 168"/>
          <p:cNvSpPr/>
          <p:nvPr/>
        </p:nvSpPr>
        <p:spPr>
          <a:xfrm>
            <a:off x="2627784" y="3865612"/>
            <a:ext cx="3096344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0" name="矩形 169"/>
          <p:cNvSpPr/>
          <p:nvPr/>
        </p:nvSpPr>
        <p:spPr>
          <a:xfrm>
            <a:off x="6732240" y="3649588"/>
            <a:ext cx="1872208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1" name="矩形 170"/>
          <p:cNvSpPr/>
          <p:nvPr/>
        </p:nvSpPr>
        <p:spPr>
          <a:xfrm>
            <a:off x="2627784" y="2281436"/>
            <a:ext cx="165618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of_platform_serial_probe</a:t>
            </a:r>
            <a:endParaRPr lang="zh-TW" altLang="en-US" sz="1000" dirty="0" smtClean="0"/>
          </a:p>
        </p:txBody>
      </p:sp>
      <p:cxnSp>
        <p:nvCxnSpPr>
          <p:cNvPr id="174" name="直線單箭頭接點 173"/>
          <p:cNvCxnSpPr>
            <a:endCxn id="85" idx="3"/>
          </p:cNvCxnSpPr>
          <p:nvPr/>
        </p:nvCxnSpPr>
        <p:spPr>
          <a:xfrm flipH="1" flipV="1">
            <a:off x="2339752" y="1237320"/>
            <a:ext cx="360040" cy="1152128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5" idx="1"/>
            <a:endCxn id="13" idx="3"/>
          </p:cNvCxnSpPr>
          <p:nvPr/>
        </p:nvCxnSpPr>
        <p:spPr>
          <a:xfrm flipH="1">
            <a:off x="6804248" y="877280"/>
            <a:ext cx="864096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860032" y="769268"/>
            <a:ext cx="3826768" cy="4069141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MDK-3D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53244"/>
            <a:ext cx="4650655" cy="472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http://www.cnblogs.com/cornflower/archive/2010/03/27/1698279.html</a:t>
            </a:r>
          </a:p>
          <a:p>
            <a:r>
              <a:rPr lang="en-US" altLang="zh-TW" dirty="0" smtClean="0"/>
              <a:t>root </a:t>
            </a:r>
          </a:p>
          <a:p>
            <a:r>
              <a:rPr lang="en-US" altLang="zh-TW" dirty="0" err="1" smtClean="0"/>
              <a:t>rootfstype</a:t>
            </a:r>
            <a:endParaRPr lang="en-US" altLang="zh-TW" dirty="0" smtClean="0"/>
          </a:p>
          <a:p>
            <a:r>
              <a:rPr lang="en-US" altLang="zh-TW" dirty="0" smtClean="0"/>
              <a:t>console </a:t>
            </a:r>
          </a:p>
          <a:p>
            <a:r>
              <a:rPr lang="en-US" altLang="zh-TW" dirty="0" err="1" smtClean="0"/>
              <a:t>Mem</a:t>
            </a:r>
            <a:endParaRPr lang="en-US" altLang="zh-TW" dirty="0" smtClean="0"/>
          </a:p>
          <a:p>
            <a:r>
              <a:rPr lang="en-US" altLang="zh-TW" dirty="0" err="1" smtClean="0"/>
              <a:t>ramdisk_size</a:t>
            </a:r>
            <a:endParaRPr lang="en-US" altLang="zh-TW" dirty="0" smtClean="0"/>
          </a:p>
          <a:p>
            <a:r>
              <a:rPr lang="en-US" altLang="zh-TW" dirty="0" err="1" smtClean="0"/>
              <a:t>initrd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noinitrd</a:t>
            </a:r>
            <a:endParaRPr lang="en-US" altLang="zh-TW" dirty="0" smtClean="0"/>
          </a:p>
          <a:p>
            <a:r>
              <a:rPr lang="en-US" altLang="zh-TW" dirty="0" smtClean="0"/>
              <a:t>Init</a:t>
            </a:r>
          </a:p>
          <a:p>
            <a:r>
              <a:rPr lang="en-US" altLang="zh-TW" dirty="0" err="1" smtClean="0"/>
              <a:t>Mtdparts</a:t>
            </a:r>
            <a:endParaRPr lang="en-US" altLang="zh-TW" dirty="0" smtClean="0"/>
          </a:p>
          <a:p>
            <a:r>
              <a:rPr lang="en-US" altLang="zh-TW" dirty="0" err="1" smtClean="0"/>
              <a:t>ip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bootargs</a:t>
            </a:r>
            <a:r>
              <a:rPr lang="zh-TW" altLang="en-US" dirty="0" smtClean="0"/>
              <a:t>常用參數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UART (Universal Asynchronous Receiver/Transmitter)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1430" y="793739"/>
            <a:ext cx="8215370" cy="4584041"/>
          </a:xfrm>
        </p:spPr>
        <p:txBody>
          <a:bodyPr/>
          <a:lstStyle/>
          <a:p>
            <a:pPr>
              <a:buNone/>
            </a:pPr>
            <a:r>
              <a:rPr lang="zh-TW" altLang="en-US" sz="1200" b="1" dirty="0" smtClean="0"/>
              <a:t>串列傳輸為</a:t>
            </a:r>
            <a:r>
              <a:rPr lang="en-US" altLang="zh-TW" sz="1200" b="1" dirty="0" smtClean="0"/>
              <a:t>CPU</a:t>
            </a:r>
            <a:r>
              <a:rPr lang="zh-TW" altLang="en-US" sz="1200" b="1" dirty="0" smtClean="0"/>
              <a:t>與周邊裝置或</a:t>
            </a:r>
            <a:r>
              <a:rPr lang="en-US" altLang="zh-TW" sz="1200" b="1" dirty="0" smtClean="0"/>
              <a:t>CPU</a:t>
            </a:r>
            <a:r>
              <a:rPr lang="zh-TW" altLang="en-US" sz="1200" b="1" dirty="0" smtClean="0"/>
              <a:t>與</a:t>
            </a:r>
            <a:r>
              <a:rPr lang="en-US" altLang="zh-TW" sz="1200" b="1" dirty="0" smtClean="0"/>
              <a:t>CPU</a:t>
            </a:r>
            <a:r>
              <a:rPr lang="zh-TW" altLang="en-US" sz="1200" b="1" dirty="0" smtClean="0"/>
              <a:t>間的資料傳輸方法之一</a:t>
            </a:r>
            <a:r>
              <a:rPr lang="zh-TW" altLang="en-US" sz="1200" dirty="0" smtClean="0"/>
              <a:t>，而</a:t>
            </a:r>
            <a:r>
              <a:rPr lang="en-US" altLang="zh-TW" sz="1200" dirty="0" smtClean="0"/>
              <a:t>USART(universal synchronous asynchronous receiver </a:t>
            </a:r>
          </a:p>
          <a:p>
            <a:pPr>
              <a:buNone/>
            </a:pPr>
            <a:r>
              <a:rPr lang="en-US" altLang="zh-TW" sz="1200" dirty="0" smtClean="0"/>
              <a:t>transmitter)</a:t>
            </a:r>
            <a:r>
              <a:rPr lang="zh-TW" altLang="en-US" sz="1200" dirty="0" smtClean="0"/>
              <a:t>，通用同步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非同步收發傳輸器，則常被用於一般的串列傳輸應用中。包括了</a:t>
            </a:r>
            <a:r>
              <a:rPr lang="en-US" altLang="zh-TW" sz="1200" dirty="0" smtClean="0">
                <a:hlinkClick r:id="rId3" tooltip="RS232"/>
              </a:rPr>
              <a:t>RS232</a:t>
            </a:r>
            <a:r>
              <a:rPr lang="zh-TW" altLang="en-US" sz="1200" dirty="0" smtClean="0"/>
              <a:t>、</a:t>
            </a:r>
            <a:r>
              <a:rPr lang="en-US" altLang="zh-TW" sz="1200" dirty="0" smtClean="0">
                <a:hlinkClick r:id="rId4" tooltip="RS449 (頁面不存在)"/>
              </a:rPr>
              <a:t>RS449</a:t>
            </a:r>
            <a:r>
              <a:rPr lang="zh-TW" altLang="en-US" sz="1200" dirty="0" smtClean="0"/>
              <a:t>、</a:t>
            </a:r>
            <a:r>
              <a:rPr lang="en-US" altLang="zh-TW" sz="1200" dirty="0" smtClean="0">
                <a:hlinkClick r:id="rId5" tooltip="RS423 (頁面不存在)"/>
              </a:rPr>
              <a:t>RS423</a:t>
            </a:r>
            <a:r>
              <a:rPr lang="zh-TW" altLang="en-US" sz="1200" dirty="0" smtClean="0"/>
              <a:t>、</a:t>
            </a:r>
            <a:r>
              <a:rPr lang="en-US" altLang="zh-TW" sz="1200" dirty="0" smtClean="0">
                <a:hlinkClick r:id="rId6" tooltip="RS422 (頁面不存在)"/>
              </a:rPr>
              <a:t>RS422</a:t>
            </a:r>
            <a:endParaRPr lang="en-US" altLang="zh-TW" sz="1200" dirty="0" smtClean="0"/>
          </a:p>
          <a:p>
            <a:pPr>
              <a:buNone/>
            </a:pPr>
            <a:r>
              <a:rPr lang="zh-TW" altLang="en-US" sz="1200" dirty="0" smtClean="0"/>
              <a:t>和</a:t>
            </a:r>
            <a:r>
              <a:rPr lang="en-US" altLang="zh-TW" sz="1200" dirty="0" smtClean="0">
                <a:hlinkClick r:id="rId7" tooltip="RS485"/>
              </a:rPr>
              <a:t>RS485</a:t>
            </a:r>
            <a:r>
              <a:rPr lang="zh-TW" altLang="en-US" sz="1200" dirty="0" smtClean="0"/>
              <a:t>等接口標準規範和匯流排標準規範。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pPr marL="514350" lvl="1" indent="-514350">
              <a:buClr>
                <a:srgbClr val="1273B1"/>
              </a:buClr>
            </a:pPr>
            <a:r>
              <a:rPr lang="en-US" altLang="zh-TW" sz="1200" b="1" dirty="0" smtClean="0"/>
              <a:t>NRZ</a:t>
            </a:r>
            <a:r>
              <a:rPr lang="zh-TW" altLang="en-US" sz="1200" b="1" dirty="0" smtClean="0"/>
              <a:t>標準資料格式</a:t>
            </a:r>
            <a:endParaRPr lang="en-US" altLang="zh-TW" sz="1200" b="1" dirty="0" smtClean="0"/>
          </a:p>
          <a:p>
            <a:pPr>
              <a:buNone/>
            </a:pPr>
            <a:r>
              <a:rPr lang="en-US" altLang="zh-TW" sz="1000" dirty="0" smtClean="0"/>
              <a:t>	</a:t>
            </a:r>
            <a:r>
              <a:rPr lang="zh-TW" altLang="en-US" sz="1000" dirty="0" smtClean="0"/>
              <a:t>這是一種傳送資訊的編碼方式，它以正脈波代表</a:t>
            </a:r>
            <a:r>
              <a:rPr lang="en-US" altLang="zh-TW" sz="1000" dirty="0" smtClean="0"/>
              <a:t>1</a:t>
            </a:r>
            <a:r>
              <a:rPr lang="zh-TW" altLang="en-US" sz="1000" dirty="0" smtClean="0"/>
              <a:t>，負脈波代表</a:t>
            </a:r>
            <a:r>
              <a:rPr lang="en-US" altLang="zh-TW" sz="1000" dirty="0" smtClean="0"/>
              <a:t>0</a:t>
            </a:r>
            <a:r>
              <a:rPr lang="zh-TW" altLang="en-US" sz="1000" dirty="0" smtClean="0"/>
              <a:t>，當訊號連續為’</a:t>
            </a:r>
            <a:r>
              <a:rPr lang="en-US" altLang="zh-TW" sz="1000" dirty="0" smtClean="0"/>
              <a:t>1’</a:t>
            </a:r>
            <a:r>
              <a:rPr lang="zh-TW" altLang="en-US" sz="1000" dirty="0" smtClean="0"/>
              <a:t>時，則保持正脈波，直到出現’</a:t>
            </a:r>
            <a:r>
              <a:rPr lang="en-US" altLang="zh-TW" sz="1000" dirty="0" smtClean="0"/>
              <a:t>0’</a:t>
            </a:r>
            <a:r>
              <a:rPr lang="zh-TW" altLang="en-US" sz="1000" dirty="0" smtClean="0"/>
              <a:t>為止它的特色是編碼解碼較為簡單，但缺乏同步傳輸的能力，且無法提供較佳的訊號校正能力。</a:t>
            </a:r>
            <a:endParaRPr lang="en-US" altLang="zh-TW" sz="1000" dirty="0" smtClean="0"/>
          </a:p>
          <a:p>
            <a:pPr>
              <a:buNone/>
            </a:pPr>
            <a:endParaRPr lang="en-US" altLang="zh-TW" sz="1200" dirty="0" smtClean="0"/>
          </a:p>
          <a:p>
            <a:r>
              <a:rPr lang="zh-TW" altLang="en-US" sz="1200" b="1" dirty="0" smtClean="0"/>
              <a:t>半雙工</a:t>
            </a:r>
            <a:r>
              <a:rPr lang="en-US" altLang="zh-TW" sz="1200" b="1" dirty="0" smtClean="0"/>
              <a:t>/</a:t>
            </a:r>
            <a:r>
              <a:rPr lang="zh-TW" altLang="en-US" sz="1200" b="1" dirty="0" smtClean="0"/>
              <a:t>全雙工</a:t>
            </a:r>
            <a:endParaRPr lang="en-US" altLang="zh-TW" sz="1200" b="1" dirty="0" smtClean="0"/>
          </a:p>
          <a:p>
            <a:pPr lvl="1"/>
            <a:r>
              <a:rPr lang="zh-TW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半雙工</a:t>
            </a:r>
            <a:r>
              <a:rPr lang="en-US" altLang="zh-TW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zh-TW" altLang="en-US" sz="1000" dirty="0" smtClean="0"/>
              <a:t>允許二台設備之間的雙向資料傳輸，但不能同時進行。因此同一時間只允許一設備傳送資料，若另一設備要傳送資料，需等原來傳送資料的設備傳送完成後再處理。例</a:t>
            </a:r>
            <a:r>
              <a:rPr lang="en-US" altLang="zh-TW" sz="1000" dirty="0" smtClean="0"/>
              <a:t>:</a:t>
            </a:r>
            <a:r>
              <a:rPr lang="zh-TW" altLang="en-US" sz="1000" dirty="0" smtClean="0"/>
              <a:t>無線電</a:t>
            </a:r>
            <a:endParaRPr lang="en-US" altLang="zh-TW" sz="1000" dirty="0" smtClean="0"/>
          </a:p>
          <a:p>
            <a:pPr lvl="1"/>
            <a:r>
              <a:rPr lang="zh-TW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全雙工</a:t>
            </a:r>
            <a:r>
              <a:rPr lang="en-US" altLang="zh-TW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zh-TW" altLang="en-US" sz="1000" dirty="0" smtClean="0"/>
              <a:t>允許二台設備間同時進行雙向資料傳輸。例</a:t>
            </a:r>
            <a:r>
              <a:rPr lang="en-US" altLang="zh-TW" sz="1000" dirty="0" smtClean="0"/>
              <a:t>:</a:t>
            </a:r>
            <a:r>
              <a:rPr lang="zh-TW" altLang="en-US" sz="1000" dirty="0" smtClean="0"/>
              <a:t>手機</a:t>
            </a:r>
            <a:endParaRPr lang="en-US" altLang="zh-TW" sz="1000" dirty="0" smtClean="0"/>
          </a:p>
          <a:p>
            <a:pPr lvl="1"/>
            <a:endParaRPr lang="en-US" altLang="zh-TW" sz="1000" dirty="0" smtClean="0"/>
          </a:p>
          <a:p>
            <a:r>
              <a:rPr lang="en-US" altLang="zh-TW" sz="1400" b="1" dirty="0" smtClean="0"/>
              <a:t>Synchronous </a:t>
            </a:r>
            <a:r>
              <a:rPr lang="zh-TW" altLang="en-US" sz="1400" b="1" dirty="0" smtClean="0"/>
              <a:t>同步傳輸</a:t>
            </a:r>
            <a:endParaRPr lang="en-US" altLang="zh-TW" sz="1400" b="1" dirty="0" smtClean="0"/>
          </a:p>
          <a:p>
            <a:pPr>
              <a:buNone/>
            </a:pPr>
            <a:r>
              <a:rPr lang="en-US" altLang="zh-TW" sz="1400" b="1" dirty="0" smtClean="0"/>
              <a:t>	</a:t>
            </a:r>
            <a:r>
              <a:rPr lang="zh-TW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額外提供時脈訊號</a:t>
            </a:r>
            <a:r>
              <a:rPr lang="zh-TW" altLang="en-US" sz="1000" dirty="0" smtClean="0"/>
              <a:t>，使兩端機器在溝通時能夠藉此同步收發資料。</a:t>
            </a:r>
            <a:endParaRPr lang="en-US" altLang="zh-TW" sz="1000" b="1" dirty="0" smtClean="0"/>
          </a:p>
          <a:p>
            <a:pPr lvl="1"/>
            <a:endParaRPr lang="en-US" altLang="zh-TW" sz="1000" dirty="0" smtClean="0"/>
          </a:p>
          <a:p>
            <a:pPr lvl="1">
              <a:buNone/>
            </a:pPr>
            <a:endParaRPr lang="en-US" altLang="zh-TW" sz="1000" dirty="0" smtClean="0"/>
          </a:p>
          <a:p>
            <a:endParaRPr lang="zh-TW" altLang="en-US" sz="1400" dirty="0" smtClean="0"/>
          </a:p>
          <a:p>
            <a:pPr lvl="1">
              <a:buNone/>
            </a:pPr>
            <a:r>
              <a:rPr lang="en-US" sz="800" dirty="0" smtClean="0"/>
              <a:t>	</a:t>
            </a:r>
            <a:endParaRPr lang="en-US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1026" name="Picture 2" descr="H:\src\150px-RS-232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1561356"/>
            <a:ext cx="1224309" cy="922313"/>
          </a:xfrm>
          <a:prstGeom prst="rect">
            <a:avLst/>
          </a:prstGeom>
          <a:noFill/>
        </p:spPr>
      </p:pic>
      <p:pic>
        <p:nvPicPr>
          <p:cNvPr id="1027" name="Picture 3" descr="H:\src\sc78961_conn_cW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1561356"/>
            <a:ext cx="1479996" cy="986664"/>
          </a:xfrm>
          <a:prstGeom prst="rect">
            <a:avLst/>
          </a:prstGeom>
          <a:noFill/>
        </p:spPr>
      </p:pic>
      <p:pic>
        <p:nvPicPr>
          <p:cNvPr id="4" name="Picture 2" descr="H:\Diary - socle\diary_doc\src\pic\2015081300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4009628"/>
            <a:ext cx="3813451" cy="1225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7544" y="2713484"/>
            <a:ext cx="8215370" cy="2556972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Start Bit </a:t>
            </a:r>
            <a:r>
              <a:rPr lang="en-US" sz="1600" dirty="0" smtClean="0"/>
              <a:t>: 1 bit, always low.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Data Bit </a:t>
            </a:r>
            <a:r>
              <a:rPr lang="en-US" sz="1600" dirty="0" smtClean="0"/>
              <a:t>: 5~8 Bit</a:t>
            </a:r>
          </a:p>
          <a:p>
            <a:r>
              <a:rPr lang="en-US" altLang="zh-TW" sz="1600" b="1" dirty="0" smtClean="0">
                <a:solidFill>
                  <a:schemeClr val="tx2">
                    <a:lumMod val="75000"/>
                  </a:schemeClr>
                </a:solidFill>
              </a:rPr>
              <a:t>Parity Bit</a:t>
            </a:r>
            <a:r>
              <a:rPr lang="en-US" altLang="zh-TW" sz="1600" b="1" dirty="0" smtClean="0"/>
              <a:t> </a:t>
            </a:r>
            <a:r>
              <a:rPr lang="en-US" altLang="zh-TW" sz="1600" dirty="0" smtClean="0"/>
              <a:t>: None/Even/Odd, three options.</a:t>
            </a:r>
            <a:endParaRPr lang="en-US" sz="1600" dirty="0" smtClean="0"/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Stop Bit </a:t>
            </a:r>
            <a:r>
              <a:rPr lang="en-US" sz="1600" dirty="0" smtClean="0"/>
              <a:t>: 1/1.5/2 Bit, always high.</a:t>
            </a:r>
          </a:p>
          <a:p>
            <a:r>
              <a:rPr lang="zh-TW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常用設定 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N81, baud rate : 115200.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Packet Frame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879249"/>
            <a:ext cx="4403402" cy="1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411760" y="2785492"/>
            <a:ext cx="1080120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1907704" y="3073524"/>
            <a:ext cx="864096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1979712" y="3361556"/>
            <a:ext cx="1584176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1907704" y="3649588"/>
            <a:ext cx="2304256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059832" y="2137420"/>
            <a:ext cx="144016" cy="64807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843808" y="2209428"/>
            <a:ext cx="1080120" cy="936104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996208" y="2281436"/>
            <a:ext cx="1575792" cy="1016496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211960" y="2209428"/>
            <a:ext cx="1008112" cy="144016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64088" y="1057300"/>
            <a:ext cx="864096" cy="864096"/>
          </a:xfrm>
          <a:prstGeom prst="rect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half" idx="2"/>
          </p:nvPr>
        </p:nvGraphicFramePr>
        <p:xfrm>
          <a:off x="1115616" y="3145532"/>
          <a:ext cx="657224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/>
                <a:gridCol w="1643062"/>
                <a:gridCol w="1911574"/>
                <a:gridCol w="137455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FIFO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Max.</a:t>
                      </a:r>
                      <a:r>
                        <a:rPr lang="en-US" altLang="zh-TW" baseline="0" dirty="0" smtClean="0"/>
                        <a:t> Baud 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 byte buffer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19.2kb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16450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 byte buffer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38.4kb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16450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8250A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的快速版。加快了处理器存取它的速度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16550A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 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115.2kb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Pin compatible</a:t>
                      </a:r>
                      <a:r>
                        <a:rPr lang="en-US" altLang="zh-TW" sz="1200" baseline="0" dirty="0" smtClean="0"/>
                        <a:t> with 16450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8250/16450/16550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71430" y="793739"/>
            <a:ext cx="8215370" cy="2783841"/>
          </a:xfrm>
          <a:prstGeom prst="rect">
            <a:avLst/>
          </a:prstGeom>
        </p:spPr>
        <p:txBody>
          <a:bodyPr/>
          <a:lstStyle/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b="1" dirty="0" smtClean="0"/>
              <a:t>8250</a:t>
            </a:r>
            <a:r>
              <a:rPr lang="en-US" altLang="zh-TW" sz="1600" dirty="0" smtClean="0"/>
              <a:t>, </a:t>
            </a:r>
            <a:r>
              <a:rPr lang="en-US" altLang="zh-TW" sz="1600" b="1" dirty="0" smtClean="0"/>
              <a:t>16450</a:t>
            </a:r>
            <a:r>
              <a:rPr lang="en-US" altLang="zh-TW" sz="1600" dirty="0" smtClean="0"/>
              <a:t> and </a:t>
            </a:r>
            <a:r>
              <a:rPr lang="en-US" altLang="zh-TW" sz="1600" b="1" dirty="0" smtClean="0"/>
              <a:t>16550</a:t>
            </a:r>
            <a:r>
              <a:rPr lang="en-US" altLang="zh-TW" sz="1600" dirty="0" smtClean="0"/>
              <a:t> are all common types of UARTs. 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b="1" dirty="0" smtClean="0"/>
              <a:t>8250</a:t>
            </a:r>
            <a:r>
              <a:rPr lang="en-US" altLang="zh-TW" sz="1600" dirty="0" smtClean="0"/>
              <a:t> is an old chip which cannot run at high speed. 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b="1" dirty="0" smtClean="0"/>
              <a:t>16450</a:t>
            </a:r>
            <a:r>
              <a:rPr lang="en-US" altLang="zh-TW" sz="1600" dirty="0" smtClean="0"/>
              <a:t> is similar to the 8250 except that it supports data communications at higher speeds. 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b="1" dirty="0" smtClean="0"/>
              <a:t>16550</a:t>
            </a:r>
            <a:r>
              <a:rPr lang="en-US" altLang="zh-TW" sz="1600" dirty="0" smtClean="0"/>
              <a:t> is pin-compatible with the 16450 and, by default, runs in 16450 mode. This makes it compatible with software which is not 16550-aware. If your software is 16550-aware, it can turn on a special mode in which the 16550 buffers all data with 16-byte internal buffers.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- </a:t>
            </a:r>
            <a:r>
              <a:rPr lang="en-US" altLang="zh-TW" dirty="0" err="1" smtClean="0"/>
              <a:t>Uart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1600" dirty="0" smtClean="0"/>
              <a:t>終端是一種字元裝置（</a:t>
            </a:r>
            <a:r>
              <a:rPr lang="en-US" altLang="zh-TW" sz="1600" dirty="0" smtClean="0"/>
              <a:t>Char Device</a:t>
            </a:r>
            <a:r>
              <a:rPr lang="zh-TW" altLang="en-US" sz="1600" dirty="0" smtClean="0"/>
              <a:t>），它有多種類型，通常使用</a:t>
            </a:r>
            <a:r>
              <a:rPr lang="en-US" altLang="zh-TW" sz="1600" dirty="0" err="1" smtClean="0"/>
              <a:t>tty</a:t>
            </a:r>
            <a:r>
              <a:rPr lang="zh-TW" altLang="en-US" sz="1600" dirty="0" smtClean="0"/>
              <a:t>（</a:t>
            </a:r>
            <a:r>
              <a:rPr lang="en-US" altLang="zh-TW" sz="1600" dirty="0" smtClean="0"/>
              <a:t>Teletype</a:t>
            </a:r>
            <a:r>
              <a:rPr lang="zh-TW" altLang="en-US" sz="1600" dirty="0" smtClean="0"/>
              <a:t>）來簡稱各種類型的終端設備。設備名放在特殊檔案目錄</a:t>
            </a:r>
            <a:r>
              <a:rPr lang="en-US" altLang="zh-TW" sz="1600" dirty="0" smtClean="0"/>
              <a:t>/dev/</a:t>
            </a:r>
            <a:r>
              <a:rPr lang="zh-TW" altLang="en-US" sz="1600" dirty="0" smtClean="0"/>
              <a:t>下，終端特殊設備檔案一般有以下幾種</a:t>
            </a:r>
            <a:r>
              <a:rPr lang="en-US" altLang="zh-TW" sz="1600" dirty="0" smtClean="0"/>
              <a:t>︰</a:t>
            </a:r>
          </a:p>
          <a:p>
            <a:pPr lvl="1"/>
            <a:r>
              <a:rPr lang="zh-TW" altLang="en-US" sz="1400" b="1" dirty="0" smtClean="0">
                <a:solidFill>
                  <a:srgbClr val="FF0000"/>
                </a:solidFill>
              </a:rPr>
              <a:t>串行端口終端（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/dev/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ttySn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） 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1400" dirty="0" smtClean="0"/>
              <a:t>偽終端（</a:t>
            </a:r>
            <a:r>
              <a:rPr lang="en-US" altLang="zh-TW" sz="1400" dirty="0" smtClean="0"/>
              <a:t>/dev/</a:t>
            </a:r>
            <a:r>
              <a:rPr lang="en-US" altLang="zh-TW" sz="1400" dirty="0" err="1" smtClean="0"/>
              <a:t>pty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）</a:t>
            </a:r>
            <a:endParaRPr lang="en-US" sz="1400" dirty="0" smtClean="0"/>
          </a:p>
          <a:p>
            <a:pPr lvl="1"/>
            <a:r>
              <a:rPr lang="zh-TW" altLang="en-US" sz="1400" dirty="0" smtClean="0"/>
              <a:t>控制終端（</a:t>
            </a:r>
            <a:r>
              <a:rPr lang="en-US" altLang="zh-TW" sz="1400" dirty="0" smtClean="0"/>
              <a:t>/dev/</a:t>
            </a:r>
            <a:r>
              <a:rPr lang="en-US" altLang="zh-TW" sz="1400" dirty="0" err="1" smtClean="0"/>
              <a:t>tty</a:t>
            </a:r>
            <a:r>
              <a:rPr lang="zh-TW" altLang="en-US" sz="1400" dirty="0" smtClean="0"/>
              <a:t>）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控制台終端（</a:t>
            </a:r>
            <a:r>
              <a:rPr lang="en-US" altLang="zh-TW" sz="1400" dirty="0" smtClean="0"/>
              <a:t>/dev/</a:t>
            </a:r>
            <a:r>
              <a:rPr lang="en-US" altLang="zh-TW" sz="1400" dirty="0" err="1" smtClean="0"/>
              <a:t>ttyn</a:t>
            </a:r>
            <a:r>
              <a:rPr lang="en-US" altLang="zh-TW" sz="1400" dirty="0" smtClean="0"/>
              <a:t>, /dev/console</a:t>
            </a:r>
            <a:r>
              <a:rPr lang="zh-TW" altLang="en-US" sz="1400" dirty="0" smtClean="0"/>
              <a:t>）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其它類型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TTY - Teletype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932040" y="1633364"/>
            <a:ext cx="367240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932040" y="2137420"/>
            <a:ext cx="367240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Kernel</a:t>
            </a:r>
            <a:endParaRPr lang="zh-TW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4932040" y="3937620"/>
            <a:ext cx="3672408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6372200" y="1705372"/>
            <a:ext cx="194421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User-Space</a:t>
            </a:r>
            <a:endParaRPr lang="zh-TW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72200" y="2209428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TTY Core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6372200" y="3073524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 Core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372200" y="4009628"/>
            <a:ext cx="1944216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8250</a:t>
            </a:r>
            <a:endParaRPr lang="zh-TW" altLang="en-US" dirty="0" smtClean="0"/>
          </a:p>
        </p:txBody>
      </p:sp>
      <p:sp>
        <p:nvSpPr>
          <p:cNvPr id="29" name="上-下雙向箭號 28"/>
          <p:cNvSpPr/>
          <p:nvPr/>
        </p:nvSpPr>
        <p:spPr>
          <a:xfrm>
            <a:off x="6012160" y="1993404"/>
            <a:ext cx="144016" cy="2376264"/>
          </a:xfrm>
          <a:prstGeom prst="upDownArrow">
            <a:avLst/>
          </a:prstGeom>
          <a:solidFill>
            <a:srgbClr val="FF3399"/>
          </a:solidFill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0" name="矩形 29"/>
          <p:cNvSpPr/>
          <p:nvPr/>
        </p:nvSpPr>
        <p:spPr>
          <a:xfrm>
            <a:off x="7812360" y="2785492"/>
            <a:ext cx="1008112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</a:t>
            </a:r>
            <a:endParaRPr lang="zh-TW" alt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TTY Device/Driver</a:t>
            </a:r>
            <a:endParaRPr lang="en-US" dirty="0"/>
          </a:p>
        </p:txBody>
      </p:sp>
      <p:sp>
        <p:nvSpPr>
          <p:cNvPr id="54" name="矩形 53"/>
          <p:cNvSpPr/>
          <p:nvPr/>
        </p:nvSpPr>
        <p:spPr>
          <a:xfrm>
            <a:off x="5724128" y="553244"/>
            <a:ext cx="324036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sp>
        <p:nvSpPr>
          <p:cNvPr id="55" name="矩形 54"/>
          <p:cNvSpPr/>
          <p:nvPr/>
        </p:nvSpPr>
        <p:spPr>
          <a:xfrm>
            <a:off x="5724128" y="1057300"/>
            <a:ext cx="3240360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Kernel</a:t>
            </a:r>
            <a:endParaRPr lang="zh-TW" altLang="en-US" dirty="0" smtClean="0"/>
          </a:p>
        </p:txBody>
      </p:sp>
      <p:sp>
        <p:nvSpPr>
          <p:cNvPr id="62" name="矩形 61"/>
          <p:cNvSpPr/>
          <p:nvPr/>
        </p:nvSpPr>
        <p:spPr>
          <a:xfrm>
            <a:off x="5724128" y="2857500"/>
            <a:ext cx="3240360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63" name="矩形 62"/>
          <p:cNvSpPr/>
          <p:nvPr/>
        </p:nvSpPr>
        <p:spPr>
          <a:xfrm>
            <a:off x="6893199" y="625252"/>
            <a:ext cx="1715485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User-Space</a:t>
            </a:r>
            <a:endParaRPr lang="zh-TW" altLang="en-US" dirty="0" smtClean="0"/>
          </a:p>
        </p:txBody>
      </p:sp>
      <p:sp>
        <p:nvSpPr>
          <p:cNvPr id="65" name="矩形 64"/>
          <p:cNvSpPr/>
          <p:nvPr/>
        </p:nvSpPr>
        <p:spPr>
          <a:xfrm>
            <a:off x="6893199" y="1129308"/>
            <a:ext cx="1715485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TTY Core</a:t>
            </a:r>
            <a:endParaRPr lang="zh-TW" altLang="en-US" dirty="0" smtClean="0"/>
          </a:p>
        </p:txBody>
      </p:sp>
      <p:sp>
        <p:nvSpPr>
          <p:cNvPr id="66" name="矩形 65"/>
          <p:cNvSpPr/>
          <p:nvPr/>
        </p:nvSpPr>
        <p:spPr>
          <a:xfrm>
            <a:off x="6893199" y="1993404"/>
            <a:ext cx="1715485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 Core</a:t>
            </a:r>
            <a:endParaRPr lang="zh-TW" altLang="en-US" dirty="0" smtClean="0"/>
          </a:p>
        </p:txBody>
      </p:sp>
      <p:sp>
        <p:nvSpPr>
          <p:cNvPr id="67" name="矩形 66"/>
          <p:cNvSpPr/>
          <p:nvPr/>
        </p:nvSpPr>
        <p:spPr>
          <a:xfrm>
            <a:off x="6893199" y="2929508"/>
            <a:ext cx="1715485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8250</a:t>
            </a:r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2051720" y="3433564"/>
            <a:ext cx="158417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serial8250_init</a:t>
            </a:r>
            <a:endParaRPr lang="zh-TW" altLang="en-US" sz="1200" dirty="0" smtClean="0"/>
          </a:p>
        </p:txBody>
      </p:sp>
      <p:sp>
        <p:nvSpPr>
          <p:cNvPr id="124" name="矩形 123"/>
          <p:cNvSpPr/>
          <p:nvPr/>
        </p:nvSpPr>
        <p:spPr>
          <a:xfrm>
            <a:off x="2051720" y="3649588"/>
            <a:ext cx="158417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serial8250_isa_init_ports</a:t>
            </a:r>
          </a:p>
          <a:p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uart_register_driver</a:t>
            </a:r>
            <a:endParaRPr lang="en-US" altLang="zh-TW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platform_device_add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serial8250_register_ports</a:t>
            </a: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endParaRPr lang="zh-TW" altLang="en-US" sz="1000" dirty="0" smtClean="0"/>
          </a:p>
        </p:txBody>
      </p:sp>
      <p:sp>
        <p:nvSpPr>
          <p:cNvPr id="125" name="矩形 124"/>
          <p:cNvSpPr/>
          <p:nvPr/>
        </p:nvSpPr>
        <p:spPr>
          <a:xfrm>
            <a:off x="2051720" y="4441676"/>
            <a:ext cx="158417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uart_driver</a:t>
            </a:r>
            <a:endParaRPr lang="zh-TW" altLang="en-US" sz="1000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3528" y="3217540"/>
            <a:ext cx="3384376" cy="20162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28" name="文字方塊 127"/>
          <p:cNvSpPr txBox="1"/>
          <p:nvPr/>
        </p:nvSpPr>
        <p:spPr>
          <a:xfrm>
            <a:off x="2250962" y="3053779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8250_core.c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95536" y="4441676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serial8250_isa_init_ports</a:t>
            </a:r>
            <a:endParaRPr lang="zh-TW" altLang="en-US" sz="1000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95536" y="4657700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95536" y="4873724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uart_8250_port</a:t>
            </a:r>
          </a:p>
        </p:txBody>
      </p:sp>
      <p:sp>
        <p:nvSpPr>
          <p:cNvPr id="133" name="矩形 132"/>
          <p:cNvSpPr/>
          <p:nvPr/>
        </p:nvSpPr>
        <p:spPr>
          <a:xfrm>
            <a:off x="755576" y="5017740"/>
            <a:ext cx="129614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103440" y="3721596"/>
            <a:ext cx="1764704" cy="1440160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40" name="文字方塊 139"/>
          <p:cNvSpPr txBox="1"/>
          <p:nvPr/>
        </p:nvSpPr>
        <p:spPr>
          <a:xfrm>
            <a:off x="4283968" y="3505572"/>
            <a:ext cx="127507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Serial_core.c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226784" y="3865612"/>
            <a:ext cx="15338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uart_register_driver</a:t>
            </a:r>
            <a:endParaRPr lang="zh-TW" altLang="en-US" sz="1200" dirty="0" smtClean="0"/>
          </a:p>
        </p:txBody>
      </p:sp>
      <p:sp>
        <p:nvSpPr>
          <p:cNvPr id="144" name="矩形 143"/>
          <p:cNvSpPr/>
          <p:nvPr/>
        </p:nvSpPr>
        <p:spPr>
          <a:xfrm>
            <a:off x="4226784" y="4081636"/>
            <a:ext cx="1533855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alloc_tty_driver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tty_register_driver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tty_port_init</a:t>
            </a:r>
            <a:endParaRPr lang="en-US" altLang="zh-TW" sz="9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45" name="矩形 144"/>
          <p:cNvSpPr/>
          <p:nvPr/>
        </p:nvSpPr>
        <p:spPr>
          <a:xfrm>
            <a:off x="4226784" y="4657700"/>
            <a:ext cx="1533855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tty_driver</a:t>
            </a:r>
            <a:endParaRPr lang="en-US" altLang="zh-TW" sz="800" dirty="0" smtClean="0"/>
          </a:p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tty_port</a:t>
            </a:r>
            <a:endParaRPr lang="en-US" altLang="zh-TW" sz="800" dirty="0" smtClean="0"/>
          </a:p>
        </p:txBody>
      </p:sp>
      <p:sp>
        <p:nvSpPr>
          <p:cNvPr id="150" name="矩形 149"/>
          <p:cNvSpPr/>
          <p:nvPr/>
        </p:nvSpPr>
        <p:spPr>
          <a:xfrm>
            <a:off x="1979712" y="5089748"/>
            <a:ext cx="115212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uart_ops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139952" y="913284"/>
            <a:ext cx="1368152" cy="484311"/>
          </a:xfrm>
          <a:prstGeom prst="rect">
            <a:avLst/>
          </a:prstGeom>
          <a:noFill/>
          <a:ln w="222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53" name="文字方塊 152"/>
          <p:cNvSpPr txBox="1"/>
          <p:nvPr/>
        </p:nvSpPr>
        <p:spPr>
          <a:xfrm>
            <a:off x="4355976" y="677515"/>
            <a:ext cx="98854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Tty_port.c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246918" y="1037555"/>
            <a:ext cx="118917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tty_port_init</a:t>
            </a:r>
            <a:endParaRPr lang="zh-TW" altLang="en-US" sz="12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2267744" y="913284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tty_register_driver</a:t>
            </a:r>
            <a:endParaRPr lang="zh-TW" altLang="en-US" sz="1200" dirty="0" smtClean="0"/>
          </a:p>
        </p:txBody>
      </p:sp>
      <p:sp>
        <p:nvSpPr>
          <p:cNvPr id="159" name="矩形 158"/>
          <p:cNvSpPr/>
          <p:nvPr/>
        </p:nvSpPr>
        <p:spPr>
          <a:xfrm>
            <a:off x="2267744" y="1129308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tty_cdev_add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tty_register_device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proc_tty_register_driver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60" name="矩形 159"/>
          <p:cNvSpPr/>
          <p:nvPr/>
        </p:nvSpPr>
        <p:spPr>
          <a:xfrm>
            <a:off x="2267744" y="1777380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 dirty="0" smtClean="0"/>
          </a:p>
        </p:txBody>
      </p:sp>
      <p:sp>
        <p:nvSpPr>
          <p:cNvPr id="161" name="矩形 160"/>
          <p:cNvSpPr/>
          <p:nvPr/>
        </p:nvSpPr>
        <p:spPr>
          <a:xfrm>
            <a:off x="179512" y="697260"/>
            <a:ext cx="3816424" cy="1656184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62" name="文字方塊 161"/>
          <p:cNvSpPr txBox="1"/>
          <p:nvPr/>
        </p:nvSpPr>
        <p:spPr>
          <a:xfrm>
            <a:off x="2339752" y="481236"/>
            <a:ext cx="85660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Tty_io.c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39552" y="913284"/>
            <a:ext cx="158417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tty_register_device</a:t>
            </a:r>
            <a:endParaRPr lang="zh-TW" altLang="en-US" sz="1200" dirty="0" smtClean="0"/>
          </a:p>
        </p:txBody>
      </p:sp>
      <p:sp>
        <p:nvSpPr>
          <p:cNvPr id="169" name="矩形 168"/>
          <p:cNvSpPr/>
          <p:nvPr/>
        </p:nvSpPr>
        <p:spPr>
          <a:xfrm>
            <a:off x="539552" y="1129308"/>
            <a:ext cx="158417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device_register</a:t>
            </a:r>
            <a:endParaRPr lang="zh-TW" altLang="en-US" sz="1000" dirty="0" smtClean="0"/>
          </a:p>
        </p:txBody>
      </p:sp>
      <p:sp>
        <p:nvSpPr>
          <p:cNvPr id="171" name="矩形 170"/>
          <p:cNvSpPr/>
          <p:nvPr/>
        </p:nvSpPr>
        <p:spPr>
          <a:xfrm>
            <a:off x="755576" y="1561356"/>
            <a:ext cx="1152128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tty_cdev_add</a:t>
            </a:r>
            <a:endParaRPr lang="zh-TW" altLang="en-US" sz="1200" dirty="0" smtClean="0"/>
          </a:p>
        </p:txBody>
      </p:sp>
      <p:sp>
        <p:nvSpPr>
          <p:cNvPr id="172" name="矩形 171"/>
          <p:cNvSpPr/>
          <p:nvPr/>
        </p:nvSpPr>
        <p:spPr>
          <a:xfrm>
            <a:off x="755576" y="1777380"/>
            <a:ext cx="115212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cdev_init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cdev_add</a:t>
            </a:r>
            <a:endParaRPr lang="en-US" altLang="zh-TW" sz="10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75" name="矩形 174"/>
          <p:cNvSpPr/>
          <p:nvPr/>
        </p:nvSpPr>
        <p:spPr>
          <a:xfrm>
            <a:off x="8028384" y="1705372"/>
            <a:ext cx="1008112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</a:t>
            </a:r>
            <a:endParaRPr lang="zh-TW" altLang="en-US" sz="1400" dirty="0" smtClean="0"/>
          </a:p>
        </p:txBody>
      </p:sp>
      <p:cxnSp>
        <p:nvCxnSpPr>
          <p:cNvPr id="176" name="直線單箭頭接點 175"/>
          <p:cNvCxnSpPr>
            <a:stCxn id="67" idx="1"/>
            <a:endCxn id="127" idx="3"/>
          </p:cNvCxnSpPr>
          <p:nvPr/>
        </p:nvCxnSpPr>
        <p:spPr>
          <a:xfrm flipH="1">
            <a:off x="3707904" y="3217540"/>
            <a:ext cx="3185295" cy="100811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66" idx="1"/>
            <a:endCxn id="139" idx="3"/>
          </p:cNvCxnSpPr>
          <p:nvPr/>
        </p:nvCxnSpPr>
        <p:spPr>
          <a:xfrm flipH="1">
            <a:off x="5868144" y="2353444"/>
            <a:ext cx="1025055" cy="208823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33" idx="3"/>
            <a:endCxn id="125" idx="2"/>
          </p:cNvCxnSpPr>
          <p:nvPr/>
        </p:nvCxnSpPr>
        <p:spPr>
          <a:xfrm flipV="1">
            <a:off x="2051720" y="4729708"/>
            <a:ext cx="792088" cy="3960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25" idx="3"/>
          </p:cNvCxnSpPr>
          <p:nvPr/>
        </p:nvCxnSpPr>
        <p:spPr>
          <a:xfrm>
            <a:off x="3635896" y="4585692"/>
            <a:ext cx="648072" cy="216024"/>
          </a:xfrm>
          <a:prstGeom prst="straightConnector1">
            <a:avLst/>
          </a:prstGeom>
          <a:ln w="19050">
            <a:solidFill>
              <a:srgbClr val="FF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75" idx="1"/>
            <a:endCxn id="152" idx="3"/>
          </p:cNvCxnSpPr>
          <p:nvPr/>
        </p:nvCxnSpPr>
        <p:spPr>
          <a:xfrm flipH="1" flipV="1">
            <a:off x="5508104" y="1155440"/>
            <a:ext cx="2520280" cy="72995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>
            <a:endCxn id="125" idx="2"/>
          </p:cNvCxnSpPr>
          <p:nvPr/>
        </p:nvCxnSpPr>
        <p:spPr>
          <a:xfrm flipH="1" flipV="1">
            <a:off x="2843808" y="4729708"/>
            <a:ext cx="1440160" cy="21602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>
            <a:endCxn id="154" idx="2"/>
          </p:cNvCxnSpPr>
          <p:nvPr/>
        </p:nvCxnSpPr>
        <p:spPr>
          <a:xfrm flipH="1" flipV="1">
            <a:off x="4841507" y="1253579"/>
            <a:ext cx="90533" cy="3692154"/>
          </a:xfrm>
          <a:prstGeom prst="straightConnector1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H="1">
            <a:off x="7380312" y="4009628"/>
            <a:ext cx="576064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字方塊 221"/>
          <p:cNvSpPr txBox="1"/>
          <p:nvPr/>
        </p:nvSpPr>
        <p:spPr>
          <a:xfrm>
            <a:off x="7956376" y="3865612"/>
            <a:ext cx="916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Pointer link</a:t>
            </a:r>
            <a:endParaRPr lang="zh-TW" altLang="en-US" sz="1200" dirty="0"/>
          </a:p>
        </p:txBody>
      </p:sp>
      <p:cxnSp>
        <p:nvCxnSpPr>
          <p:cNvPr id="223" name="直線單箭頭接點 222"/>
          <p:cNvCxnSpPr/>
          <p:nvPr/>
        </p:nvCxnSpPr>
        <p:spPr>
          <a:xfrm flipH="1">
            <a:off x="7380312" y="4236685"/>
            <a:ext cx="576064" cy="0"/>
          </a:xfrm>
          <a:prstGeom prst="straightConnector1">
            <a:avLst/>
          </a:prstGeom>
          <a:ln w="19050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7956376" y="409266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Real Argument</a:t>
            </a:r>
            <a:endParaRPr lang="zh-TW" altLang="en-US" sz="1200" dirty="0"/>
          </a:p>
        </p:txBody>
      </p:sp>
      <p:cxnSp>
        <p:nvCxnSpPr>
          <p:cNvPr id="226" name="直線單箭頭接點 225"/>
          <p:cNvCxnSpPr>
            <a:stCxn id="125" idx="3"/>
            <a:endCxn id="143" idx="1"/>
          </p:cNvCxnSpPr>
          <p:nvPr/>
        </p:nvCxnSpPr>
        <p:spPr>
          <a:xfrm flipV="1">
            <a:off x="3635896" y="3973624"/>
            <a:ext cx="590888" cy="612068"/>
          </a:xfrm>
          <a:prstGeom prst="straightConnector1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endCxn id="158" idx="3"/>
          </p:cNvCxnSpPr>
          <p:nvPr/>
        </p:nvCxnSpPr>
        <p:spPr>
          <a:xfrm flipH="1" flipV="1">
            <a:off x="3851920" y="1021296"/>
            <a:ext cx="442188" cy="3791782"/>
          </a:xfrm>
          <a:prstGeom prst="straightConnector1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 flipH="1">
            <a:off x="7380312" y="4441676"/>
            <a:ext cx="576064" cy="0"/>
          </a:xfrm>
          <a:prstGeom prst="straightConnector1">
            <a:avLst/>
          </a:prstGeom>
          <a:ln w="19050">
            <a:solidFill>
              <a:srgbClr val="FF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7956376" y="4297660"/>
            <a:ext cx="79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Set Value</a:t>
            </a:r>
            <a:endParaRPr lang="zh-TW" altLang="en-US" sz="1200" dirty="0"/>
          </a:p>
        </p:txBody>
      </p:sp>
      <p:cxnSp>
        <p:nvCxnSpPr>
          <p:cNvPr id="234" name="直線單箭頭接點 233"/>
          <p:cNvCxnSpPr>
            <a:endCxn id="161" idx="3"/>
          </p:cNvCxnSpPr>
          <p:nvPr/>
        </p:nvCxnSpPr>
        <p:spPr>
          <a:xfrm flipH="1">
            <a:off x="3995936" y="1489348"/>
            <a:ext cx="2880320" cy="3600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1" animBg="1"/>
      <p:bldP spid="139" grpId="0" animBg="1"/>
      <p:bldP spid="140" grpId="0" animBg="1"/>
      <p:bldP spid="143" grpId="0" animBg="1"/>
      <p:bldP spid="144" grpId="0" animBg="1"/>
      <p:bldP spid="145" grpId="0" animBg="1"/>
      <p:bldP spid="150" grpId="1" animBg="1"/>
      <p:bldP spid="152" grpId="0" animBg="1"/>
      <p:bldP spid="153" grpId="0" animBg="1"/>
      <p:bldP spid="154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11680</TotalTime>
  <Words>1130</Words>
  <Application>Microsoft Office PowerPoint</Application>
  <PresentationFormat>如螢幕大小 (16:10)</PresentationFormat>
  <Paragraphs>332</Paragraphs>
  <Slides>24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Serial Uart Device Driver </vt:lpstr>
      <vt:lpstr>OUTLINE</vt:lpstr>
      <vt:lpstr>UART (Universal Asynchronous Receiver/Transmitter)</vt:lpstr>
      <vt:lpstr>UART</vt:lpstr>
      <vt:lpstr>Uart Packet Frame</vt:lpstr>
      <vt:lpstr>8250/16450/16550</vt:lpstr>
      <vt:lpstr>Linux Device Driver - Uart</vt:lpstr>
      <vt:lpstr>TTY - Teletype</vt:lpstr>
      <vt:lpstr>TTY Device/Driver</vt:lpstr>
      <vt:lpstr>Platform Device/Driver</vt:lpstr>
      <vt:lpstr>Platform Device Driver</vt:lpstr>
      <vt:lpstr>Uart Driver – 8250 Driver </vt:lpstr>
      <vt:lpstr>MDK-3D - UART</vt:lpstr>
      <vt:lpstr>UART(16550)</vt:lpstr>
      <vt:lpstr>MDK-3D Serial Device Tree</vt:lpstr>
      <vt:lpstr>Device Tree : reg</vt:lpstr>
      <vt:lpstr>Device Tree : reg-shift</vt:lpstr>
      <vt:lpstr>投影片 18</vt:lpstr>
      <vt:lpstr>投影片 19</vt:lpstr>
      <vt:lpstr>Linux Device Driver - Uart</vt:lpstr>
      <vt:lpstr>TTY Device/Driver</vt:lpstr>
      <vt:lpstr>Platform Device Driver</vt:lpstr>
      <vt:lpstr>MDK-3D Architecture</vt:lpstr>
      <vt:lpstr>bootargs常用參數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1178</cp:revision>
  <dcterms:created xsi:type="dcterms:W3CDTF">2014-03-21T11:14:59Z</dcterms:created>
  <dcterms:modified xsi:type="dcterms:W3CDTF">2015-08-18T01:14:49Z</dcterms:modified>
</cp:coreProperties>
</file>