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0" r:id="rId2"/>
    <p:sldId id="258" r:id="rId3"/>
    <p:sldId id="290" r:id="rId4"/>
    <p:sldId id="291" r:id="rId5"/>
    <p:sldId id="261" r:id="rId6"/>
    <p:sldId id="264" r:id="rId7"/>
    <p:sldId id="293" r:id="rId8"/>
    <p:sldId id="262" r:id="rId9"/>
    <p:sldId id="263" r:id="rId10"/>
    <p:sldId id="267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embeddedFontLst>
    <p:embeddedFont>
      <p:font typeface="Arial Unicode MS" pitchFamily="34" charset="-120"/>
      <p:regular r:id="rId41"/>
    </p:embeddedFont>
    <p:embeddedFont>
      <p:font typeface="微軟正黑體" pitchFamily="34" charset="-120"/>
      <p:regular r:id="rId42"/>
      <p:bold r:id="rId43"/>
    </p:embeddedFont>
    <p:embeddedFont>
      <p:font typeface="Calibri" pitchFamily="34" charset="0"/>
      <p:regular r:id="rId44"/>
      <p:bold r:id="rId45"/>
      <p:italic r:id="rId46"/>
      <p:boldItalic r:id="rId4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FF"/>
    <a:srgbClr val="1273B1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47" autoAdjust="0"/>
    <p:restoredTop sz="83353" autoAdjust="0"/>
  </p:normalViewPr>
  <p:slideViewPr>
    <p:cSldViewPr>
      <p:cViewPr>
        <p:scale>
          <a:sx n="100" d="100"/>
          <a:sy n="100" d="100"/>
        </p:scale>
        <p:origin x="-205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12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你的工作區所在的節點有個特別名稱叫作</a:t>
            </a:r>
            <a:r>
              <a:rPr lang="en-US" altLang="zh-TW" dirty="0" smtClean="0"/>
              <a:t>HEAD</a:t>
            </a:r>
          </a:p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commit_id</a:t>
            </a:r>
            <a:r>
              <a:rPr lang="zh-TW" altLang="en-US" dirty="0" smtClean="0"/>
              <a:t>去切換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所在位置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切換至任一</a:t>
            </a:r>
            <a:r>
              <a:rPr lang="en-US" altLang="zh-TW" dirty="0" smtClean="0"/>
              <a:t>commit</a:t>
            </a:r>
            <a:r>
              <a:rPr lang="zh-TW" altLang="en-US" dirty="0" smtClean="0">
                <a:solidFill>
                  <a:schemeClr val="tx1"/>
                </a:solidFill>
              </a:rPr>
              <a:t>節點上</a:t>
            </a:r>
            <a:r>
              <a:rPr lang="en-US" altLang="zh-TW" dirty="0" smtClean="0"/>
              <a:t>)</a:t>
            </a:r>
            <a:r>
              <a:rPr lang="en-US" altLang="zh-TW" baseline="0" dirty="0" smtClean="0"/>
              <a:t> (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checkout </a:t>
            </a:r>
            <a:r>
              <a:rPr lang="en-US" altLang="zh-TW" baseline="0" dirty="0" err="1" smtClean="0"/>
              <a:t>tag_name</a:t>
            </a:r>
            <a:r>
              <a:rPr lang="en-US" altLang="zh-TW" baseline="0" dirty="0" smtClean="0"/>
              <a:t>)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branch</a:t>
            </a:r>
            <a:r>
              <a:rPr lang="en-US" altLang="zh-TW" baseline="0" dirty="0" err="1" smtClean="0"/>
              <a:t>_name</a:t>
            </a:r>
            <a:r>
              <a:rPr lang="zh-TW" altLang="en-US" dirty="0" smtClean="0"/>
              <a:t>去切換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所在位置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該</a:t>
            </a:r>
            <a:r>
              <a:rPr lang="en-US" altLang="zh-TW" dirty="0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最後一個節點上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開發時必須切到某個</a:t>
            </a:r>
            <a:r>
              <a:rPr lang="en-US" altLang="zh-TW" dirty="0" smtClean="0"/>
              <a:t>branch(HEAD</a:t>
            </a:r>
            <a:r>
              <a:rPr lang="zh-TW" altLang="en-US" dirty="0" smtClean="0"/>
              <a:t>必須停留在某</a:t>
            </a:r>
            <a:r>
              <a:rPr lang="en-US" altLang="zh-TW" dirty="0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最後一個節點上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不能當個無根的</a:t>
            </a:r>
            <a:r>
              <a:rPr lang="zh-TW" altLang="en-US" dirty="0" smtClean="0"/>
              <a:t>浮萍</a:t>
            </a:r>
            <a:r>
              <a:rPr lang="en-US" altLang="zh-TW" dirty="0" smtClean="0"/>
              <a:t>,</a:t>
            </a:r>
            <a:r>
              <a:rPr lang="zh-TW" altLang="en-US" dirty="0" smtClean="0"/>
              <a:t>除非你只是想要得到那時的</a:t>
            </a:r>
            <a:r>
              <a:rPr lang="en-US" altLang="zh-TW" dirty="0" smtClean="0"/>
              <a:t>codes)</a:t>
            </a:r>
            <a:endParaRPr lang="zh-TW" altLang="en-US" dirty="0" smtClean="0"/>
          </a:p>
          <a:p>
            <a:r>
              <a:rPr lang="zh-TW" altLang="en-US" dirty="0" smtClean="0"/>
              <a:t>所以想要在某個節點上開始開發</a:t>
            </a:r>
            <a:r>
              <a:rPr lang="en-US" altLang="zh-TW" dirty="0" smtClean="0"/>
              <a:t>,</a:t>
            </a:r>
            <a:r>
              <a:rPr lang="zh-TW" altLang="en-US" dirty="0" smtClean="0"/>
              <a:t>必須先在該節點建立一個</a:t>
            </a:r>
            <a:r>
              <a:rPr lang="en-US" altLang="zh-TW" dirty="0" smtClean="0"/>
              <a:t>branch,</a:t>
            </a:r>
          </a:p>
          <a:p>
            <a:r>
              <a:rPr lang="zh-TW" altLang="en-US" dirty="0" smtClean="0"/>
              <a:t>再切到該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 HEAD</a:t>
            </a:r>
            <a:r>
              <a:rPr lang="zh-TW" altLang="en-US" dirty="0" smtClean="0"/>
              <a:t>就會</a:t>
            </a:r>
            <a:r>
              <a:rPr lang="zh-TW" altLang="en-US" smtClean="0"/>
              <a:t>停留在該</a:t>
            </a:r>
            <a:r>
              <a:rPr lang="en-US" altLang="zh-TW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最後一個節點上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You can use both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diff” and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--</a:t>
            </a:r>
            <a:r>
              <a:rPr lang="en-US" altLang="zh-TW" dirty="0" err="1" smtClean="0"/>
              <a:t>cached”to</a:t>
            </a:r>
            <a:r>
              <a:rPr lang="en-US" altLang="zh-TW" dirty="0" smtClean="0"/>
              <a:t> see all your changes.</a:t>
            </a:r>
          </a:p>
          <a:p>
            <a:r>
              <a:rPr lang="en-US" altLang="zh-TW" dirty="0" smtClean="0"/>
              <a:t>Or #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HEAD</a:t>
            </a:r>
          </a:p>
          <a:p>
            <a:r>
              <a:rPr lang="en-US" altLang="zh-TW" dirty="0" smtClean="0"/>
              <a:t>Now only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can see the changes.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</a:t>
            </a:r>
            <a:r>
              <a:rPr lang="en-US" altLang="zh-TW" baseline="0" dirty="0" smtClean="0"/>
              <a:t> I will use  </a:t>
            </a:r>
            <a:r>
              <a:rPr lang="en-US" altLang="zh-TW" baseline="0" dirty="0" err="1" smtClean="0"/>
              <a:t>both“git</a:t>
            </a:r>
            <a:r>
              <a:rPr lang="en-US" altLang="zh-TW" baseline="0" dirty="0" smtClean="0"/>
              <a:t> reset --hard” and “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clean -</a:t>
            </a:r>
            <a:r>
              <a:rPr lang="en-US" altLang="zh-TW" baseline="0" dirty="0" err="1" smtClean="0"/>
              <a:t>df”to</a:t>
            </a:r>
            <a:r>
              <a:rPr lang="en-US" altLang="zh-TW" baseline="0" dirty="0" smtClean="0"/>
              <a:t>  return to the original checkout state.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echo "&lt;h1&gt;Hello, World\!&lt;/h1&gt;" &gt;&gt; a.html</a:t>
            </a:r>
          </a:p>
          <a:p>
            <a:r>
              <a:rPr lang="en-US" altLang="zh-TW" dirty="0" smtClean="0"/>
              <a:t>echo "&lt;h1&gt;Hello, World\!&lt;/h1&gt;" &gt;&gt; b.html</a:t>
            </a:r>
          </a:p>
          <a:p>
            <a:r>
              <a:rPr lang="en-US" altLang="zh-TW" dirty="0" smtClean="0"/>
              <a:t>echo "&lt;h1&gt;Hello, World\!&lt;/h1&gt;" &gt;&gt; c.html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a.html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b.html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"only commit a and b“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</a:t>
            </a:r>
            <a:r>
              <a:rPr lang="en-US" altLang="zh-TW" baseline="0" dirty="0" smtClean="0"/>
              <a:t> -</a:t>
            </a:r>
            <a:r>
              <a:rPr lang="en-US" altLang="zh-TW" dirty="0" smtClean="0"/>
              <a:t>a -m “commit all the changes”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cp a.html d.html</a:t>
            </a:r>
          </a:p>
          <a:p>
            <a:r>
              <a:rPr lang="en-US" altLang="zh-TW" dirty="0" smtClean="0"/>
              <a:t>cp a.html e.html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d.html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"add d.html"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e.html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"add e.html“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revert </a:t>
            </a:r>
            <a:r>
              <a:rPr lang="en-US" altLang="zh-TW" dirty="0" err="1" smtClean="0"/>
              <a:t>specific_commit_id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</a:t>
            </a:r>
            <a:r>
              <a:rPr lang="en-US" altLang="zh-TW" dirty="0" err="1" smtClean="0"/>
              <a:t>push.default</a:t>
            </a:r>
            <a:r>
              <a:rPr lang="en-US" altLang="zh-TW" dirty="0" smtClean="0"/>
              <a:t> simple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cp a.html d.html</a:t>
            </a:r>
          </a:p>
          <a:p>
            <a:r>
              <a:rPr lang="en-US" altLang="zh-TW" dirty="0" smtClean="0"/>
              <a:t>cp a.html e.html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d.html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"add d.html"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e.html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-m "add e.html“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revert </a:t>
            </a:r>
            <a:r>
              <a:rPr lang="en-US" altLang="zh-TW" dirty="0" err="1" smtClean="0"/>
              <a:t>specific_commit_id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Commit_id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tag_name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branch_name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都可以代表從哪個節點生出</a:t>
            </a:r>
            <a:r>
              <a:rPr lang="en-US" altLang="zh-TW" dirty="0" smtClean="0"/>
              <a:t>branch.</a:t>
            </a:r>
          </a:p>
          <a:p>
            <a:r>
              <a:rPr lang="en-US" altLang="zh-TW" dirty="0" err="1" smtClean="0"/>
              <a:t>branch_name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該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最後一個節點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mywork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origin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----------------------------------------------------</a:t>
            </a:r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</a:p>
          <a:p>
            <a:r>
              <a:rPr lang="en-US" altLang="zh-TW" dirty="0" smtClean="0"/>
              <a:t>EQU</a:t>
            </a:r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fetch</a:t>
            </a:r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origin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mywork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rebase origin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---------------------------------</a:t>
            </a:r>
          </a:p>
          <a:p>
            <a:r>
              <a:rPr lang="en-US" altLang="zh-TW" dirty="0" smtClean="0"/>
              <a:t>#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fetch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rebase origin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mywork</a:t>
            </a:r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rebase origin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---------------------------------</a:t>
            </a:r>
          </a:p>
          <a:p>
            <a:r>
              <a:rPr lang="en-US" altLang="zh-TW" dirty="0" smtClean="0"/>
              <a:t>#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fetch</a:t>
            </a:r>
          </a:p>
          <a:p>
            <a:r>
              <a:rPr lang="en-US" altLang="zh-TW" baseline="0" dirty="0" smtClean="0"/>
              <a:t># </a:t>
            </a:r>
            <a:r>
              <a:rPr lang="en-US" altLang="zh-TW" baseline="0" dirty="0" err="1" smtClean="0"/>
              <a:t>git</a:t>
            </a:r>
            <a:r>
              <a:rPr lang="en-US" altLang="zh-TW" baseline="0" dirty="0" smtClean="0"/>
              <a:t> </a:t>
            </a:r>
            <a:r>
              <a:rPr lang="en-US" altLang="zh-TW" baseline="0" smtClean="0"/>
              <a:t>rebase origin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Branch </a:t>
            </a:r>
            <a:r>
              <a:rPr lang="zh-TW" altLang="en-US" dirty="0" smtClean="0"/>
              <a:t>滿天飛的情況下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如何能夠有品質的開發</a:t>
            </a:r>
            <a:r>
              <a:rPr lang="en-US" altLang="zh-TW" dirty="0" smtClean="0"/>
              <a:t>/Release,</a:t>
            </a:r>
          </a:p>
          <a:p>
            <a:r>
              <a:rPr lang="zh-TW" altLang="en-US" dirty="0" smtClean="0"/>
              <a:t>這需要很好的</a:t>
            </a:r>
            <a:r>
              <a:rPr lang="en-US" altLang="zh-TW" dirty="0" smtClean="0"/>
              <a:t>work flow,</a:t>
            </a:r>
            <a:r>
              <a:rPr lang="zh-TW" altLang="en-US" dirty="0" smtClean="0"/>
              <a:t>有人想出了這個</a:t>
            </a:r>
            <a:r>
              <a:rPr lang="en-US" altLang="zh-TW" dirty="0" smtClean="0"/>
              <a:t>flow.</a:t>
            </a:r>
          </a:p>
          <a:p>
            <a:r>
              <a:rPr lang="zh-TW" altLang="en-US" dirty="0" smtClean="0"/>
              <a:t>並且提供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讓你能</a:t>
            </a:r>
            <a:r>
              <a:rPr lang="en-US" altLang="zh-TW" dirty="0" smtClean="0"/>
              <a:t>follow</a:t>
            </a:r>
            <a:r>
              <a:rPr lang="zh-TW" altLang="en-US" dirty="0" smtClean="0"/>
              <a:t>這個</a:t>
            </a:r>
            <a:r>
              <a:rPr lang="en-US" altLang="zh-TW" smtClean="0"/>
              <a:t>work flow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Simple means push to the upstream.</a:t>
            </a:r>
          </a:p>
          <a:p>
            <a:r>
              <a:rPr lang="en-US" altLang="zh-TW" dirty="0" smtClean="0"/>
              <a:t>Current means push any local branch which has the same branch name as remote branch.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gitk</a:t>
            </a:r>
            <a:r>
              <a:rPr lang="en-US" altLang="zh-TW" baseline="0" dirty="0" smtClean="0"/>
              <a:t> --all &amp;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echo "&lt;h1&gt;Hello, World\!&lt;/h1&gt;" &gt;&gt; b.html</a:t>
            </a:r>
          </a:p>
          <a:p>
            <a:r>
              <a:rPr lang="en-US" altLang="zh-TW" dirty="0" smtClean="0"/>
              <a:t>echo "&lt;h1&gt;Hello, World\!&lt;/h1&gt;" &gt;&gt; a.html</a:t>
            </a:r>
          </a:p>
          <a:p>
            <a:r>
              <a:rPr lang="en-US" altLang="zh-TW" dirty="0" smtClean="0"/>
              <a:t>echo "&lt;h1&gt;Hello, World\!&lt;/h1&gt;" &gt;&gt; c.html</a:t>
            </a:r>
          </a:p>
          <a:p>
            <a:r>
              <a:rPr lang="en-US" altLang="zh-TW" dirty="0" smtClean="0"/>
              <a:t>echo "&lt;h1&gt;Hello, World\!&lt;/h1&gt;" &gt;&gt; d.html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a.html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b.html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 -</a:t>
            </a:r>
            <a:r>
              <a:rPr lang="en-US" altLang="zh-TW" dirty="0" err="1" smtClean="0"/>
              <a:t>uno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You can use both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diff” and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--</a:t>
            </a:r>
            <a:r>
              <a:rPr lang="en-US" altLang="zh-TW" dirty="0" err="1" smtClean="0"/>
              <a:t>cached”to</a:t>
            </a:r>
            <a:r>
              <a:rPr lang="en-US" altLang="zh-TW" dirty="0" smtClean="0"/>
              <a:t> see all your changes.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6399090"/>
            <a:ext cx="1152128" cy="374923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8" name="文字版面配置區 30"/>
          <p:cNvSpPr>
            <a:spLocks noGrp="1"/>
          </p:cNvSpPr>
          <p:nvPr>
            <p:ph type="body" sz="quarter" idx="12" hasCustomPrompt="1"/>
          </p:nvPr>
        </p:nvSpPr>
        <p:spPr>
          <a:xfrm>
            <a:off x="7740352" y="6423093"/>
            <a:ext cx="1152128" cy="340788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YYYY / MM / DD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5613242"/>
            <a:ext cx="8208912" cy="5044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6" y="4941168"/>
            <a:ext cx="8208913" cy="663347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6537248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7" y="4869160"/>
            <a:ext cx="8208913" cy="663347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6501343"/>
            <a:ext cx="504056" cy="35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952485"/>
            <a:ext cx="8215370" cy="485360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6501343"/>
            <a:ext cx="500034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047735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047735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8639944" y="6501343"/>
            <a:ext cx="504056" cy="35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6501344"/>
            <a:ext cx="500034" cy="283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6501343"/>
            <a:ext cx="500034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760845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760845"/>
            <a:ext cx="4041774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428737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428737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39944" y="6501343"/>
            <a:ext cx="504056" cy="35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6501344"/>
            <a:ext cx="500034" cy="35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639944" y="6501343"/>
            <a:ext cx="504056" cy="35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6501343"/>
            <a:ext cx="500034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639944" y="6501343"/>
            <a:ext cx="504056" cy="35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6501343"/>
            <a:ext cx="500034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3121227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5" y="653104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6526305"/>
            <a:ext cx="1433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6510144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6573020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10.63.246.9/mediawiki/index.php/GIT_User_Guide" TargetMode="External"/><Relationship Id="rId2" Type="http://schemas.openxmlformats.org/officeDocument/2006/relationships/hyperlink" Target="http://githowto.com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SFW/Johnny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2015/10/15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5685250"/>
            <a:ext cx="8208912" cy="408046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7550" y="5013176"/>
            <a:ext cx="8208913" cy="66334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dirty="0" smtClean="0"/>
              <a:t>指令教學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013177"/>
            <a:ext cx="72008" cy="10801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85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File has 4 states in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workspace:</a:t>
            </a:r>
          </a:p>
          <a:p>
            <a:r>
              <a:rPr lang="en-US" altLang="zh-TW" dirty="0" smtClean="0"/>
              <a:t>Untracked file.</a:t>
            </a:r>
          </a:p>
          <a:p>
            <a:pPr lvl="1"/>
            <a:r>
              <a:rPr b="1" dirty="0" smtClean="0">
                <a:solidFill>
                  <a:srgbClr val="FF0000"/>
                </a:solidFill>
              </a:rPr>
              <a:t>沒有在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dirty="0" smtClean="0"/>
              <a:t>版本控制上的檔案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Tracked file with no changes. 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  <a:r>
              <a:rPr dirty="0" smtClean="0"/>
              <a:t>不會顯示這類檔案</a:t>
            </a:r>
            <a:r>
              <a:rPr lang="en-US" altLang="zh-TW" dirty="0" smtClean="0"/>
              <a:t>)</a:t>
            </a:r>
          </a:p>
          <a:p>
            <a:pPr lvl="1"/>
            <a:r>
              <a:rPr dirty="0" smtClean="0"/>
              <a:t>在</a:t>
            </a:r>
            <a:r>
              <a:rPr lang="en-US" altLang="zh-TW" dirty="0" err="1" smtClean="0"/>
              <a:t>git</a:t>
            </a:r>
            <a:r>
              <a:rPr dirty="0" smtClean="0"/>
              <a:t>版本控制上的檔案</a:t>
            </a:r>
            <a:r>
              <a:rPr lang="en-US" dirty="0" smtClean="0"/>
              <a:t>,</a:t>
            </a:r>
            <a:r>
              <a:rPr b="1" dirty="0" smtClean="0">
                <a:solidFill>
                  <a:srgbClr val="FF0000"/>
                </a:solidFill>
              </a:rPr>
              <a:t>沒有變更</a:t>
            </a:r>
            <a:r>
              <a:rPr lang="en-US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Tracked file with changes which is not staged for commit </a:t>
            </a:r>
          </a:p>
          <a:p>
            <a:pPr lvl="1"/>
            <a:r>
              <a:rPr dirty="0" smtClean="0"/>
              <a:t>在</a:t>
            </a:r>
            <a:r>
              <a:rPr lang="en-US" altLang="zh-TW" dirty="0" err="1" smtClean="0"/>
              <a:t>git</a:t>
            </a:r>
            <a:r>
              <a:rPr dirty="0" smtClean="0"/>
              <a:t>版本控制上的檔案</a:t>
            </a:r>
            <a:r>
              <a:rPr lang="en-US" altLang="zh-TW" dirty="0" smtClean="0"/>
              <a:t>,</a:t>
            </a:r>
            <a:r>
              <a:rPr b="1" dirty="0" smtClean="0">
                <a:solidFill>
                  <a:srgbClr val="FF0000"/>
                </a:solidFill>
              </a:rPr>
              <a:t>有變更</a:t>
            </a:r>
            <a:r>
              <a:rPr lang="en-US" altLang="zh-TW" dirty="0" smtClean="0"/>
              <a:t>.</a:t>
            </a:r>
            <a:endParaRPr dirty="0" smtClean="0"/>
          </a:p>
          <a:p>
            <a:pPr lvl="1"/>
            <a:r>
              <a:rPr b="1" dirty="0" smtClean="0">
                <a:solidFill>
                  <a:srgbClr val="FF0000"/>
                </a:solidFill>
              </a:rPr>
              <a:t>沒有放在</a:t>
            </a:r>
            <a:r>
              <a:rPr dirty="0" smtClean="0"/>
              <a:t>要</a:t>
            </a:r>
            <a:r>
              <a:rPr lang="en-US" dirty="0" smtClean="0"/>
              <a:t>commit</a:t>
            </a:r>
            <a:r>
              <a:rPr dirty="0" smtClean="0"/>
              <a:t>列表上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Tracked file with changes which has been staged to be committed</a:t>
            </a:r>
          </a:p>
          <a:p>
            <a:pPr lvl="1"/>
            <a:r>
              <a:rPr dirty="0" smtClean="0"/>
              <a:t>在</a:t>
            </a:r>
            <a:r>
              <a:rPr lang="en-US" altLang="zh-TW" dirty="0" err="1" smtClean="0"/>
              <a:t>git</a:t>
            </a:r>
            <a:r>
              <a:rPr dirty="0" smtClean="0"/>
              <a:t>版本控制上的檔案</a:t>
            </a:r>
            <a:r>
              <a:rPr lang="en-US" altLang="zh-TW" dirty="0" smtClean="0"/>
              <a:t>,</a:t>
            </a:r>
            <a:r>
              <a:rPr b="1" dirty="0" smtClean="0">
                <a:solidFill>
                  <a:srgbClr val="FF0000"/>
                </a:solidFill>
              </a:rPr>
              <a:t>有變更</a:t>
            </a:r>
            <a:r>
              <a:rPr lang="en-US" altLang="zh-TW" dirty="0" smtClean="0"/>
              <a:t>.</a:t>
            </a:r>
            <a:endParaRPr dirty="0" smtClean="0"/>
          </a:p>
          <a:p>
            <a:pPr lvl="1"/>
            <a:r>
              <a:rPr b="1" dirty="0" smtClean="0">
                <a:solidFill>
                  <a:srgbClr val="FF0000"/>
                </a:solidFill>
              </a:rPr>
              <a:t>放在</a:t>
            </a:r>
            <a:r>
              <a:rPr dirty="0" smtClean="0"/>
              <a:t>要</a:t>
            </a:r>
            <a:r>
              <a:rPr lang="en-US" altLang="zh-TW" dirty="0" smtClean="0"/>
              <a:t>commit</a:t>
            </a:r>
            <a:r>
              <a:rPr dirty="0" smtClean="0"/>
              <a:t>列表上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status (1/2)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 -</a:t>
            </a:r>
            <a:r>
              <a:rPr lang="en-US" altLang="zh-TW" dirty="0" err="1" smtClean="0"/>
              <a:t>uno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do not show </a:t>
            </a:r>
            <a:r>
              <a:rPr lang="en-US" altLang="zh-TW" dirty="0" err="1" smtClean="0"/>
              <a:t>untracking</a:t>
            </a:r>
            <a:r>
              <a:rPr lang="en-US" altLang="zh-TW" dirty="0" smtClean="0"/>
              <a:t> files.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status (2/2)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4" name="圖片 3" descr="status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783500"/>
            <a:ext cx="5000660" cy="44989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 [--cached] [filename]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dirty="0" smtClean="0"/>
              <a:t>有加上</a:t>
            </a:r>
            <a:r>
              <a:rPr lang="en-US" altLang="zh-TW" dirty="0" smtClean="0"/>
              <a:t>--</a:t>
            </a:r>
            <a:r>
              <a:rPr lang="en-US" dirty="0" smtClean="0"/>
              <a:t>cached</a:t>
            </a:r>
            <a:r>
              <a:rPr dirty="0" smtClean="0"/>
              <a:t>的話是看</a:t>
            </a:r>
            <a:r>
              <a:rPr lang="en-US" dirty="0" smtClean="0"/>
              <a:t>,</a:t>
            </a:r>
            <a:r>
              <a:rPr dirty="0" smtClean="0"/>
              <a:t>在</a:t>
            </a:r>
            <a:r>
              <a:rPr lang="en-US" dirty="0" smtClean="0"/>
              <a:t>commit</a:t>
            </a:r>
            <a:r>
              <a:rPr dirty="0" smtClean="0"/>
              <a:t>列表上的檔案</a:t>
            </a:r>
            <a:r>
              <a:rPr lang="en-US" dirty="0" smtClean="0"/>
              <a:t>diff.</a:t>
            </a:r>
          </a:p>
          <a:p>
            <a:pPr>
              <a:buNone/>
            </a:pPr>
            <a:r>
              <a:rPr dirty="0" smtClean="0"/>
              <a:t>	沒有加上</a:t>
            </a:r>
            <a:r>
              <a:rPr lang="en-US" altLang="zh-TW" dirty="0" smtClean="0"/>
              <a:t>--</a:t>
            </a:r>
            <a:r>
              <a:rPr lang="en-US" dirty="0" smtClean="0"/>
              <a:t>cached</a:t>
            </a:r>
            <a:r>
              <a:rPr dirty="0" smtClean="0"/>
              <a:t>的話是看</a:t>
            </a:r>
            <a:r>
              <a:rPr lang="en-US" dirty="0" smtClean="0"/>
              <a:t>,</a:t>
            </a:r>
            <a:r>
              <a:rPr dirty="0" smtClean="0"/>
              <a:t>還沒在</a:t>
            </a:r>
            <a:r>
              <a:rPr lang="en-US" dirty="0" smtClean="0"/>
              <a:t>commit</a:t>
            </a:r>
            <a:r>
              <a:rPr dirty="0" smtClean="0"/>
              <a:t>列表上的檔案</a:t>
            </a:r>
            <a:r>
              <a:rPr lang="en-US" dirty="0" smtClean="0"/>
              <a:t>diff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diff HEAD</a:t>
            </a:r>
            <a:r>
              <a:rPr dirty="0" smtClean="0"/>
              <a:t>看所有的差異</a:t>
            </a:r>
            <a:r>
              <a:rPr lang="en-US" dirty="0" smtClean="0"/>
              <a:t>.</a:t>
            </a:r>
            <a:endParaRPr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diff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4" name="圖片 3" descr="di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2852325"/>
            <a:ext cx="5887272" cy="30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filename</a:t>
            </a:r>
          </a:p>
          <a:p>
            <a:pPr>
              <a:buNone/>
            </a:pPr>
            <a:r>
              <a:rPr lang="en-US" altLang="zh-TW" dirty="0" smtClean="0"/>
              <a:t>	move the file state from </a:t>
            </a:r>
            <a:r>
              <a:rPr lang="en-US" altLang="zh-TW" dirty="0" err="1" smtClean="0"/>
              <a:t>unstaged</a:t>
            </a:r>
            <a:r>
              <a:rPr lang="en-US" altLang="zh-TW" dirty="0" smtClean="0"/>
              <a:t> to staged. (</a:t>
            </a:r>
            <a:r>
              <a:rPr dirty="0" smtClean="0"/>
              <a:t>加入</a:t>
            </a:r>
            <a:r>
              <a:rPr lang="en-US" dirty="0" smtClean="0"/>
              <a:t>commit</a:t>
            </a:r>
            <a:r>
              <a:rPr dirty="0" smtClean="0"/>
              <a:t>列表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reset [filename]</a:t>
            </a:r>
          </a:p>
          <a:p>
            <a:pPr>
              <a:buNone/>
            </a:pPr>
            <a:r>
              <a:rPr lang="en-US" altLang="zh-TW" dirty="0" smtClean="0"/>
              <a:t>	move the file state from staged to </a:t>
            </a:r>
            <a:r>
              <a:rPr lang="en-US" altLang="zh-TW" dirty="0" err="1" smtClean="0"/>
              <a:t>unstaged</a:t>
            </a:r>
            <a:r>
              <a:rPr lang="en-US" altLang="zh-TW" dirty="0" smtClean="0"/>
              <a:t>.</a:t>
            </a:r>
            <a:r>
              <a:rPr dirty="0" smtClean="0"/>
              <a:t> </a:t>
            </a:r>
            <a:r>
              <a:rPr lang="en-US" altLang="zh-TW" dirty="0" smtClean="0"/>
              <a:t>(</a:t>
            </a:r>
            <a:r>
              <a:rPr dirty="0" smtClean="0"/>
              <a:t>移出</a:t>
            </a:r>
            <a:r>
              <a:rPr lang="en-US" dirty="0" smtClean="0"/>
              <a:t>commit</a:t>
            </a:r>
            <a:r>
              <a:rPr dirty="0" smtClean="0"/>
              <a:t>列表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reset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圖片 4" descr="re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48" y="2528373"/>
            <a:ext cx="5934904" cy="3829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reset --hard</a:t>
            </a:r>
          </a:p>
          <a:p>
            <a:pPr>
              <a:buNone/>
            </a:pPr>
            <a:r>
              <a:rPr lang="en-US" altLang="zh-TW" dirty="0" smtClean="0"/>
              <a:t>	discard all the changes, and return to original codes.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hello.html</a:t>
            </a:r>
          </a:p>
          <a:p>
            <a:pPr>
              <a:buNone/>
            </a:pPr>
            <a:r>
              <a:rPr lang="en-US" altLang="zh-TW" dirty="0" smtClean="0"/>
              <a:t>	only revert this file to the original codes.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reset --hard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7" name="圖片 6" descr="rese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43" y="3357562"/>
            <a:ext cx="5830114" cy="15527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clean -</a:t>
            </a:r>
            <a:r>
              <a:rPr lang="en-US" altLang="zh-TW" dirty="0" err="1" smtClean="0"/>
              <a:t>df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remove all untracked files.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clean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圖片 4" descr="cle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90" y="3024131"/>
            <a:ext cx="5506219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[-m " message log"]</a:t>
            </a:r>
          </a:p>
          <a:p>
            <a:pPr>
              <a:buNone/>
            </a:pPr>
            <a:r>
              <a:rPr lang="en-US" altLang="zh-TW" dirty="0" smtClean="0"/>
              <a:t>	Only commit the </a:t>
            </a:r>
            <a:r>
              <a:rPr lang="en-US" altLang="zh-TW" b="1" dirty="0" smtClean="0">
                <a:solidFill>
                  <a:srgbClr val="FF0000"/>
                </a:solidFill>
              </a:rPr>
              <a:t>staged changes</a:t>
            </a:r>
            <a:r>
              <a:rPr lang="en-US" altLang="zh-TW" dirty="0" smtClean="0"/>
              <a:t>(partial commit).</a:t>
            </a:r>
          </a:p>
          <a:p>
            <a:pPr>
              <a:buNone/>
            </a:pPr>
            <a:r>
              <a:rPr lang="en-US" altLang="zh-TW" dirty="0" smtClean="0"/>
              <a:t>	If you do not use -m parameter,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will pop default editor. And you must write and save the log on the editor, or it will bypass this commit.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dirty="0" smtClean="0"/>
              <a:t>修改一堆檔案</a:t>
            </a:r>
            <a:r>
              <a:rPr lang="en-US" dirty="0" smtClean="0"/>
              <a:t>,</a:t>
            </a:r>
            <a:r>
              <a:rPr dirty="0" smtClean="0"/>
              <a:t>但只用</a:t>
            </a:r>
            <a:r>
              <a:rPr lang="en-US" dirty="0" err="1" smtClean="0"/>
              <a:t>git</a:t>
            </a:r>
            <a:r>
              <a:rPr lang="en-US" dirty="0" smtClean="0"/>
              <a:t> add</a:t>
            </a:r>
            <a:r>
              <a:rPr dirty="0" smtClean="0"/>
              <a:t>加入部分檔案至</a:t>
            </a:r>
            <a:r>
              <a:rPr lang="en-US" dirty="0" smtClean="0"/>
              <a:t>commit</a:t>
            </a:r>
            <a:r>
              <a:rPr dirty="0" smtClean="0"/>
              <a:t>列表</a:t>
            </a:r>
            <a:r>
              <a:rPr lang="en-US" altLang="zh-TW" dirty="0" smtClean="0"/>
              <a:t>,</a:t>
            </a:r>
            <a:r>
              <a:rPr dirty="0" smtClean="0"/>
              <a:t>來部分</a:t>
            </a:r>
            <a:r>
              <a:rPr lang="en-US" dirty="0" smtClean="0"/>
              <a:t>commit.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commit (1/2)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3" y="3705242"/>
            <a:ext cx="71151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-a [-m " message log"]</a:t>
            </a:r>
          </a:p>
          <a:p>
            <a:pPr>
              <a:buNone/>
            </a:pPr>
            <a:r>
              <a:rPr lang="en-US" altLang="zh-TW" dirty="0" smtClean="0"/>
              <a:t>	Commit both the </a:t>
            </a:r>
            <a:r>
              <a:rPr lang="en-US" altLang="zh-TW" b="1" dirty="0" smtClean="0">
                <a:solidFill>
                  <a:srgbClr val="FF0000"/>
                </a:solidFill>
              </a:rPr>
              <a:t>staged and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unstaged</a:t>
            </a:r>
            <a:r>
              <a:rPr lang="en-US" altLang="zh-TW" b="1" dirty="0" smtClean="0">
                <a:solidFill>
                  <a:srgbClr val="FF0000"/>
                </a:solidFill>
              </a:rPr>
              <a:t> changes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	If you do not use -m parameter,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will pop default editor. And you must write and save the log on the editor, or it will bypass this commit.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dirty="0" smtClean="0"/>
              <a:t>有修改的全部</a:t>
            </a:r>
            <a:r>
              <a:rPr lang="en-US" dirty="0" smtClean="0"/>
              <a:t>commit.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commit (2/2)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圖片 4" descr="commi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21" y="3790830"/>
            <a:ext cx="7220958" cy="9240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pPr>
              <a:buNone/>
            </a:pPr>
            <a:r>
              <a:rPr lang="en-US" altLang="zh-TW" dirty="0" smtClean="0"/>
              <a:t>	show the commit logs.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log (1/2)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6" name="圖片 5" descr="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01" y="2143116"/>
            <a:ext cx="4991797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log --pretty=format:"%h %ad | %</a:t>
            </a:r>
            <a:r>
              <a:rPr lang="en-US" dirty="0" err="1" smtClean="0"/>
              <a:t>s%d</a:t>
            </a:r>
            <a:r>
              <a:rPr lang="en-US" dirty="0" smtClean="0"/>
              <a:t> [%an]" --graph </a:t>
            </a:r>
          </a:p>
          <a:p>
            <a:pPr>
              <a:buNone/>
            </a:pPr>
            <a:r>
              <a:rPr lang="en-US" dirty="0" smtClean="0"/>
              <a:t>--date=short</a:t>
            </a:r>
          </a:p>
          <a:p>
            <a:r>
              <a:rPr lang="en-US" dirty="0" smtClean="0"/>
              <a:t>--pretty="..." defines the output format.</a:t>
            </a:r>
          </a:p>
          <a:p>
            <a:r>
              <a:rPr lang="en-US" dirty="0" smtClean="0"/>
              <a:t>%h is the abbreviated hash of the commit</a:t>
            </a:r>
          </a:p>
          <a:p>
            <a:r>
              <a:rPr lang="en-US" dirty="0" smtClean="0"/>
              <a:t>%d commit decorations (e.g. branch heads or tags)</a:t>
            </a:r>
          </a:p>
          <a:p>
            <a:r>
              <a:rPr lang="en-US" dirty="0" smtClean="0"/>
              <a:t>%ad is the commit date</a:t>
            </a:r>
          </a:p>
          <a:p>
            <a:r>
              <a:rPr lang="en-US" dirty="0" smtClean="0"/>
              <a:t>%s is the comment</a:t>
            </a:r>
          </a:p>
          <a:p>
            <a:r>
              <a:rPr lang="en-US" dirty="0" smtClean="0"/>
              <a:t>%an is the name of the author</a:t>
            </a:r>
          </a:p>
          <a:p>
            <a:r>
              <a:rPr lang="en-US" dirty="0" smtClean="0"/>
              <a:t>--graph tells </a:t>
            </a:r>
            <a:r>
              <a:rPr lang="en-US" dirty="0" err="1" smtClean="0"/>
              <a:t>git</a:t>
            </a:r>
            <a:r>
              <a:rPr lang="en-US" dirty="0" smtClean="0"/>
              <a:t> to display the commit tree in the form of an ASCII graph layout</a:t>
            </a:r>
          </a:p>
          <a:p>
            <a:r>
              <a:rPr lang="en-US" dirty="0" smtClean="0"/>
              <a:t>--date=short keeps the date format short and nice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log (2/2)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圖片 4" descr="lo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3512"/>
            <a:ext cx="9144000" cy="10312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</a:t>
            </a:r>
            <a:r>
              <a:rPr b="1" dirty="0" smtClean="0"/>
              <a:t>優點以及名詞定義</a:t>
            </a:r>
            <a:endParaRPr lang="en-US" altLang="zh-TW" b="1" dirty="0" smtClean="0"/>
          </a:p>
          <a:p>
            <a:r>
              <a:rPr lang="en-US" altLang="zh-TW" b="1" dirty="0" err="1" smtClean="0"/>
              <a:t>Git</a:t>
            </a:r>
            <a:r>
              <a:rPr b="1" dirty="0" smtClean="0"/>
              <a:t> 安裝與設定</a:t>
            </a:r>
            <a:endParaRPr lang="en-US" b="1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b="1" dirty="0" smtClean="0"/>
              <a:t>指令簡介</a:t>
            </a:r>
            <a:endParaRPr lang="en-US" b="1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flow</a:t>
            </a:r>
            <a:r>
              <a:rPr b="1" dirty="0" smtClean="0"/>
              <a:t>簡介</a:t>
            </a:r>
            <a:endParaRPr lang="en-US" b="1" dirty="0" smtClean="0"/>
          </a:p>
          <a:p>
            <a:r>
              <a:rPr lang="en-US" b="1" dirty="0" smtClean="0"/>
              <a:t>Repo </a:t>
            </a:r>
            <a:r>
              <a:rPr b="1" dirty="0" smtClean="0"/>
              <a:t>簡介</a:t>
            </a:r>
            <a:endParaRPr lang="en-US" b="1" dirty="0" smtClean="0"/>
          </a:p>
          <a:p>
            <a:r>
              <a:rPr lang="en-US" b="1" dirty="0" smtClean="0"/>
              <a:t>Q &amp; A</a:t>
            </a:r>
          </a:p>
          <a:p>
            <a:endParaRPr lang="en-US" altLang="zh-TW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diff commit_id1 commit_id2</a:t>
            </a:r>
          </a:p>
          <a:p>
            <a:pPr>
              <a:buNone/>
            </a:pPr>
            <a:r>
              <a:rPr lang="en-US" dirty="0" smtClean="0"/>
              <a:t>	We can use diff command to get the differences between two commits.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diff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6" name="圖片 5" descr="dif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883"/>
            <a:ext cx="9144000" cy="44429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tag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add tag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tag [-l]</a:t>
            </a:r>
          </a:p>
          <a:p>
            <a:pPr>
              <a:buNone/>
            </a:pPr>
            <a:r>
              <a:rPr lang="en-US" dirty="0" smtClean="0"/>
              <a:t>	list tag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tag -d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delete tag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tag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圖片 4" descr="t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3647973"/>
            <a:ext cx="6106378" cy="781159"/>
          </a:xfrm>
          <a:prstGeom prst="rect">
            <a:avLst/>
          </a:prstGeom>
        </p:spPr>
      </p:pic>
      <p:pic>
        <p:nvPicPr>
          <p:cNvPr id="7" name="圖片 6" descr="ta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4" y="5072074"/>
            <a:ext cx="6487431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revert(undo) the changes of this commit. (the commit still exists). This behavior will generate changes at current HEAD.</a:t>
            </a:r>
          </a:p>
          <a:p>
            <a:pPr>
              <a:buNone/>
            </a:pPr>
            <a:r>
              <a:rPr lang="en-US" dirty="0" smtClean="0"/>
              <a:t>	2. use the changes to add a revert commit.</a:t>
            </a:r>
          </a:p>
          <a:p>
            <a:pPr>
              <a:buNone/>
            </a:pPr>
            <a:r>
              <a:rPr lang="en-US" dirty="0" smtClean="0"/>
              <a:t>	3. both original and cancelled commits are seen in the history of the branch.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reset -hard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HEAD will jump to that commit.</a:t>
            </a:r>
          </a:p>
          <a:p>
            <a:pPr>
              <a:buNone/>
            </a:pPr>
            <a:r>
              <a:rPr lang="en-US" dirty="0" smtClean="0"/>
              <a:t>	2. Discard any commits after that commit.</a:t>
            </a:r>
          </a:p>
          <a:p>
            <a:pPr>
              <a:buNone/>
            </a:pPr>
            <a:r>
              <a:rPr lang="en-US" dirty="0" smtClean="0"/>
              <a:t>	3. The discard commits will become unreferenced commits unless you use a tag to mark it.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revert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revert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undo</a:t>
            </a:r>
            <a:r>
              <a:rPr dirty="0" smtClean="0"/>
              <a:t>該</a:t>
            </a:r>
            <a:r>
              <a:rPr lang="en-US" dirty="0" smtClean="0"/>
              <a:t>commit</a:t>
            </a:r>
            <a:r>
              <a:rPr dirty="0" smtClean="0"/>
              <a:t>所做的任何改變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2. </a:t>
            </a:r>
            <a:r>
              <a:rPr dirty="0" smtClean="0"/>
              <a:t>將這次</a:t>
            </a:r>
            <a:r>
              <a:rPr lang="en-US" dirty="0" smtClean="0"/>
              <a:t>undo</a:t>
            </a:r>
            <a:r>
              <a:rPr dirty="0" smtClean="0"/>
              <a:t>的改變</a:t>
            </a:r>
            <a:r>
              <a:rPr lang="en-US" altLang="zh-TW" dirty="0" smtClean="0"/>
              <a:t>,commit</a:t>
            </a:r>
            <a:r>
              <a:rPr dirty="0" smtClean="0"/>
              <a:t>下來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3. </a:t>
            </a:r>
            <a:r>
              <a:rPr dirty="0" smtClean="0"/>
              <a:t>所以在</a:t>
            </a:r>
            <a:r>
              <a:rPr lang="en-US" dirty="0" smtClean="0"/>
              <a:t>log</a:t>
            </a:r>
            <a:r>
              <a:rPr dirty="0" smtClean="0"/>
              <a:t>上</a:t>
            </a:r>
            <a:r>
              <a:rPr lang="en-US" altLang="zh-TW" dirty="0" smtClean="0"/>
              <a:t>,</a:t>
            </a:r>
            <a:r>
              <a:rPr dirty="0" smtClean="0"/>
              <a:t>兩筆</a:t>
            </a:r>
            <a:r>
              <a:rPr lang="en-US" dirty="0" smtClean="0"/>
              <a:t>commit</a:t>
            </a:r>
            <a:r>
              <a:rPr dirty="0" smtClean="0"/>
              <a:t>都看的到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reset -hard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HEAD will jump to that commit.</a:t>
            </a:r>
          </a:p>
          <a:p>
            <a:pPr>
              <a:buNone/>
            </a:pPr>
            <a:r>
              <a:rPr lang="en-US" dirty="0" smtClean="0"/>
              <a:t>	2. </a:t>
            </a:r>
            <a:r>
              <a:rPr dirty="0" smtClean="0"/>
              <a:t>直接砍掉在該</a:t>
            </a:r>
            <a:r>
              <a:rPr lang="en-US" dirty="0" smtClean="0"/>
              <a:t>commit</a:t>
            </a:r>
            <a:r>
              <a:rPr dirty="0" smtClean="0"/>
              <a:t>之後的所有</a:t>
            </a:r>
            <a:r>
              <a:rPr lang="en-US" dirty="0" smtClean="0"/>
              <a:t>commit.</a:t>
            </a:r>
          </a:p>
          <a:p>
            <a:pPr>
              <a:buNone/>
            </a:pPr>
            <a:r>
              <a:rPr lang="en-US" dirty="0" smtClean="0"/>
              <a:t>	3. </a:t>
            </a:r>
            <a:r>
              <a:rPr dirty="0" smtClean="0"/>
              <a:t>所以在</a:t>
            </a:r>
            <a:r>
              <a:rPr lang="en-US" dirty="0" smtClean="0"/>
              <a:t>log</a:t>
            </a:r>
            <a:r>
              <a:rPr dirty="0" smtClean="0"/>
              <a:t>上甚麼都看不到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4. </a:t>
            </a:r>
            <a:r>
              <a:rPr dirty="0" smtClean="0"/>
              <a:t>只能用在還沒</a:t>
            </a:r>
            <a:r>
              <a:rPr lang="en-US" dirty="0" smtClean="0"/>
              <a:t>push</a:t>
            </a:r>
            <a:r>
              <a:rPr dirty="0" smtClean="0"/>
              <a:t>之前的</a:t>
            </a:r>
            <a:r>
              <a:rPr lang="en-US" dirty="0" smtClean="0"/>
              <a:t>commit. (push</a:t>
            </a:r>
            <a:r>
              <a:rPr dirty="0" smtClean="0"/>
              <a:t>過的</a:t>
            </a:r>
            <a:r>
              <a:rPr lang="en-US" dirty="0" smtClean="0"/>
              <a:t>commits</a:t>
            </a:r>
            <a:r>
              <a:rPr dirty="0" smtClean="0"/>
              <a:t>都不能動</a:t>
            </a:r>
            <a:r>
              <a:rPr lang="en-US" altLang="zh-TW" dirty="0" smtClean="0"/>
              <a:t>,</a:t>
            </a:r>
            <a:r>
              <a:rPr dirty="0" smtClean="0"/>
              <a:t>因為已經在</a:t>
            </a:r>
            <a:r>
              <a:rPr lang="en-US" dirty="0" smtClean="0"/>
              <a:t>Server</a:t>
            </a:r>
            <a:r>
              <a:rPr dirty="0" smtClean="0"/>
              <a:t>上跟別人共用的</a:t>
            </a:r>
            <a:r>
              <a:rPr lang="en-US" dirty="0" smtClean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revert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file_src_path</a:t>
            </a:r>
            <a:r>
              <a:rPr lang="en-US" dirty="0" smtClean="0"/>
              <a:t> </a:t>
            </a:r>
            <a:r>
              <a:rPr lang="en-US" dirty="0" err="1" smtClean="0"/>
              <a:t>folder_dst_path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move the file to a specific folder.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</a:t>
            </a:r>
            <a:r>
              <a:rPr lang="en-US" altLang="zh-TW" dirty="0" err="1" smtClean="0"/>
              <a:t>mv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4" name="圖片 3" descr="m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27" y="2547814"/>
            <a:ext cx="6239746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Add </a:t>
            </a:r>
            <a:r>
              <a:rPr lang="en-US" dirty="0" err="1" smtClean="0"/>
              <a:t>branch_name</a:t>
            </a:r>
            <a:r>
              <a:rPr lang="en-US" dirty="0" smtClean="0"/>
              <a:t> based on </a:t>
            </a:r>
            <a:r>
              <a:rPr lang="en-US" dirty="0" err="1" smtClean="0"/>
              <a:t>commit_id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branch -a</a:t>
            </a:r>
          </a:p>
          <a:p>
            <a:pPr>
              <a:buNone/>
            </a:pPr>
            <a:r>
              <a:rPr lang="en-US" dirty="0" smtClean="0"/>
              <a:t>	Show all the branches and current branch.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Switch to that branch.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  <a:r>
              <a:rPr lang="en-US" dirty="0" err="1" smtClean="0"/>
              <a:t>commit_id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dirty="0" smtClean="0"/>
              <a:t>建立一個新的</a:t>
            </a:r>
            <a:r>
              <a:rPr lang="en-US" dirty="0" smtClean="0"/>
              <a:t>branch,</a:t>
            </a:r>
            <a:r>
              <a:rPr dirty="0" smtClean="0"/>
              <a:t>並直接切到該</a:t>
            </a:r>
            <a:r>
              <a:rPr lang="en-US" dirty="0" smtClean="0"/>
              <a:t>branch</a:t>
            </a:r>
            <a:r>
              <a:rPr dirty="0" smtClean="0"/>
              <a:t>上面</a:t>
            </a:r>
            <a:r>
              <a:rPr lang="en-US" dirty="0" smtClean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branch (1/2)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branch (2/2)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內容版面配置區 4" descr="branc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88" y="1318562"/>
            <a:ext cx="8215312" cy="4120864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merge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</a:t>
            </a:r>
            <a:r>
              <a:rPr lang="en-US" altLang="zh-TW" dirty="0" err="1" smtClean="0"/>
              <a:t>branch_name</a:t>
            </a:r>
            <a:endParaRPr lang="en-US" altLang="zh-TW" dirty="0" smtClean="0"/>
          </a:p>
          <a:p>
            <a:pPr lvl="1"/>
            <a:r>
              <a:rPr altLang="en-US" dirty="0" smtClean="0"/>
              <a:t>會將分支點之後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branch_name</a:t>
            </a:r>
            <a:r>
              <a:rPr dirty="0" smtClean="0"/>
              <a:t>上所做的修改</a:t>
            </a:r>
            <a:r>
              <a:rPr lang="en-US" altLang="zh-TW" dirty="0" smtClean="0"/>
              <a:t>,commit</a:t>
            </a:r>
            <a:r>
              <a:rPr dirty="0" smtClean="0"/>
              <a:t>成另一個節點</a:t>
            </a:r>
            <a:r>
              <a:rPr lang="en-US" dirty="0" smtClean="0"/>
              <a:t>.</a:t>
            </a:r>
          </a:p>
          <a:p>
            <a:pPr lvl="1"/>
            <a:r>
              <a:rPr altLang="en-US" dirty="0" smtClean="0"/>
              <a:t>如同底下</a:t>
            </a:r>
            <a:r>
              <a:rPr lang="en-US" altLang="en-US" dirty="0" smtClean="0"/>
              <a:t>C7</a:t>
            </a:r>
            <a:r>
              <a:rPr altLang="en-US" dirty="0" smtClean="0"/>
              <a:t>與</a:t>
            </a:r>
            <a:r>
              <a:rPr lang="en-US" altLang="en-US" dirty="0" smtClean="0"/>
              <a:t>C6</a:t>
            </a:r>
            <a:r>
              <a:rPr altLang="en-US" dirty="0" smtClean="0"/>
              <a:t>的差異</a:t>
            </a:r>
            <a:r>
              <a:rPr lang="en-US" altLang="zh-TW" dirty="0" smtClean="0"/>
              <a:t>,</a:t>
            </a:r>
            <a:r>
              <a:rPr dirty="0" smtClean="0"/>
              <a:t>就是</a:t>
            </a:r>
            <a:r>
              <a:rPr lang="en-US" dirty="0" smtClean="0"/>
              <a:t>C3+C4. (C7</a:t>
            </a:r>
            <a:r>
              <a:rPr dirty="0" smtClean="0"/>
              <a:t>內容包含</a:t>
            </a:r>
            <a:r>
              <a:rPr lang="en-US" dirty="0" smtClean="0"/>
              <a:t>C3+C4+C5+C6)</a:t>
            </a:r>
          </a:p>
          <a:p>
            <a:pPr lvl="1"/>
            <a:r>
              <a:rPr altLang="en-US" dirty="0" smtClean="0"/>
              <a:t>如果</a:t>
            </a:r>
            <a:r>
              <a:rPr dirty="0" smtClean="0"/>
              <a:t>在</a:t>
            </a:r>
            <a:r>
              <a:rPr lang="en-US" dirty="0" err="1" smtClean="0"/>
              <a:t>mywork</a:t>
            </a:r>
            <a:r>
              <a:rPr lang="en-US" dirty="0" smtClean="0"/>
              <a:t> branch</a:t>
            </a:r>
            <a:r>
              <a:rPr dirty="0" smtClean="0"/>
              <a:t>上面</a:t>
            </a:r>
            <a:r>
              <a:rPr altLang="en-US" dirty="0" smtClean="0"/>
              <a:t>下了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push</a:t>
            </a:r>
            <a:r>
              <a:rPr altLang="en-US" dirty="0" smtClean="0"/>
              <a:t>命令</a:t>
            </a:r>
            <a:r>
              <a:rPr lang="en-US" altLang="zh-TW" dirty="0" smtClean="0"/>
              <a:t>,</a:t>
            </a:r>
            <a:r>
              <a:rPr dirty="0" smtClean="0"/>
              <a:t>就會將</a:t>
            </a:r>
            <a:r>
              <a:rPr lang="en-US" dirty="0" smtClean="0"/>
              <a:t>C7 push</a:t>
            </a:r>
            <a:r>
              <a:rPr dirty="0" smtClean="0"/>
              <a:t>回</a:t>
            </a:r>
            <a:r>
              <a:rPr lang="en-US" dirty="0" smtClean="0"/>
              <a:t>origin branch. (origin</a:t>
            </a:r>
            <a:r>
              <a:rPr dirty="0" smtClean="0"/>
              <a:t>是</a:t>
            </a:r>
            <a:r>
              <a:rPr lang="en-US" dirty="0" smtClean="0"/>
              <a:t>remote branch</a:t>
            </a:r>
            <a:r>
              <a:rPr dirty="0" smtClean="0"/>
              <a:t>情況下</a:t>
            </a:r>
            <a:r>
              <a:rPr lang="en-US" dirty="0" smtClean="0"/>
              <a:t>)</a:t>
            </a:r>
          </a:p>
          <a:p>
            <a:pPr lvl="1"/>
            <a:r>
              <a:rPr dirty="0" smtClean="0"/>
              <a:t>如果在</a:t>
            </a:r>
            <a:r>
              <a:rPr lang="en-US" dirty="0" smtClean="0"/>
              <a:t>origin branch</a:t>
            </a:r>
            <a:r>
              <a:rPr dirty="0" smtClean="0"/>
              <a:t>上面下了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mywork</a:t>
            </a:r>
            <a:r>
              <a:rPr dirty="0" smtClean="0"/>
              <a:t>命令</a:t>
            </a:r>
            <a:r>
              <a:rPr lang="en-US" altLang="zh-TW" dirty="0" smtClean="0"/>
              <a:t>,origin</a:t>
            </a:r>
            <a:r>
              <a:rPr dirty="0" smtClean="0"/>
              <a:t>會移動到</a:t>
            </a:r>
            <a:r>
              <a:rPr lang="en-US" dirty="0" smtClean="0"/>
              <a:t>C7</a:t>
            </a:r>
            <a:r>
              <a:rPr dirty="0" smtClean="0"/>
              <a:t>上</a:t>
            </a:r>
            <a:r>
              <a:rPr lang="en-US" altLang="zh-TW" dirty="0" smtClean="0"/>
              <a:t>,</a:t>
            </a:r>
            <a:r>
              <a:rPr dirty="0" smtClean="0"/>
              <a:t>這是</a:t>
            </a:r>
            <a:r>
              <a:rPr lang="en-US" dirty="0" smtClean="0"/>
              <a:t>. (origin</a:t>
            </a:r>
            <a:r>
              <a:rPr dirty="0" smtClean="0"/>
              <a:t>是</a:t>
            </a:r>
            <a:r>
              <a:rPr lang="en-US" dirty="0" smtClean="0"/>
              <a:t>local branch</a:t>
            </a:r>
            <a:r>
              <a:rPr dirty="0" smtClean="0"/>
              <a:t>情況下</a:t>
            </a:r>
            <a:r>
              <a:rPr lang="en-US" dirty="0" smtClean="0"/>
              <a:t>)</a:t>
            </a:r>
          </a:p>
          <a:p>
            <a:pPr lvl="1"/>
            <a:r>
              <a:rPr altLang="en-US" dirty="0" smtClean="0"/>
              <a:t>而在</a:t>
            </a:r>
            <a:r>
              <a:rPr lang="en-US" altLang="en-US" dirty="0" smtClean="0"/>
              <a:t>origin branch</a:t>
            </a:r>
            <a:r>
              <a:rPr altLang="en-US" dirty="0" smtClean="0"/>
              <a:t>上的</a:t>
            </a:r>
            <a:r>
              <a:rPr lang="en-US" altLang="en-US" dirty="0" smtClean="0"/>
              <a:t>C7</a:t>
            </a:r>
            <a:r>
              <a:rPr altLang="en-US" dirty="0" smtClean="0"/>
              <a:t>與</a:t>
            </a:r>
            <a:r>
              <a:rPr lang="en-US" altLang="zh-TW" dirty="0" smtClean="0"/>
              <a:t>C4</a:t>
            </a:r>
            <a:r>
              <a:rPr dirty="0" smtClean="0"/>
              <a:t>的差異</a:t>
            </a:r>
            <a:r>
              <a:rPr lang="en-US" altLang="zh-TW" dirty="0" smtClean="0"/>
              <a:t>,</a:t>
            </a:r>
            <a:r>
              <a:rPr dirty="0" smtClean="0"/>
              <a:t>就是</a:t>
            </a:r>
            <a:r>
              <a:rPr lang="en-US" dirty="0" smtClean="0"/>
              <a:t>C5+C6.</a:t>
            </a:r>
            <a:endParaRPr lang="zh-TW" altLang="en-US" dirty="0"/>
          </a:p>
        </p:txBody>
      </p:sp>
      <p:pic>
        <p:nvPicPr>
          <p:cNvPr id="7" name="圖片 6" descr="me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90" y="3782744"/>
            <a:ext cx="3358619" cy="19322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rebase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rebase </a:t>
            </a:r>
            <a:r>
              <a:rPr lang="en-US" altLang="zh-TW" dirty="0" err="1" smtClean="0"/>
              <a:t>branch_name</a:t>
            </a:r>
            <a:endParaRPr lang="en-US" altLang="zh-TW" dirty="0" smtClean="0"/>
          </a:p>
          <a:p>
            <a:pPr lvl="1"/>
            <a:r>
              <a:rPr dirty="0" smtClean="0"/>
              <a:t>原來分支點上</a:t>
            </a:r>
            <a:r>
              <a:rPr lang="en-US" altLang="zh-TW" dirty="0" smtClean="0"/>
              <a:t>,C5</a:t>
            </a:r>
            <a:r>
              <a:rPr dirty="0" smtClean="0"/>
              <a:t>的</a:t>
            </a:r>
            <a:r>
              <a:rPr lang="en-US" dirty="0" smtClean="0"/>
              <a:t>parent</a:t>
            </a:r>
            <a:r>
              <a:rPr dirty="0" smtClean="0"/>
              <a:t>是</a:t>
            </a:r>
            <a:r>
              <a:rPr lang="en-US" dirty="0" smtClean="0"/>
              <a:t>C2, rebase</a:t>
            </a:r>
            <a:r>
              <a:rPr dirty="0" smtClean="0"/>
              <a:t>就是將</a:t>
            </a:r>
            <a:r>
              <a:rPr lang="en-US" altLang="zh-TW" dirty="0" smtClean="0"/>
              <a:t>C5</a:t>
            </a:r>
            <a:r>
              <a:rPr dirty="0" smtClean="0"/>
              <a:t>的</a:t>
            </a:r>
            <a:r>
              <a:rPr lang="en-US" dirty="0" smtClean="0"/>
              <a:t>parent</a:t>
            </a:r>
            <a:r>
              <a:rPr dirty="0" smtClean="0"/>
              <a:t>改成</a:t>
            </a:r>
            <a:r>
              <a:rPr lang="en-US" dirty="0" smtClean="0"/>
              <a:t>C4.</a:t>
            </a:r>
          </a:p>
          <a:p>
            <a:pPr lvl="1"/>
            <a:r>
              <a:rPr altLang="en-US" dirty="0" smtClean="0"/>
              <a:t>這樣比起</a:t>
            </a:r>
            <a:r>
              <a:rPr lang="en-US" altLang="en-US" dirty="0" smtClean="0"/>
              <a:t>merge</a:t>
            </a:r>
            <a:r>
              <a:rPr altLang="en-US" dirty="0" smtClean="0"/>
              <a:t>來說</a:t>
            </a:r>
            <a:r>
              <a:rPr lang="en-US" altLang="zh-TW" dirty="0" smtClean="0"/>
              <a:t>,</a:t>
            </a:r>
            <a:r>
              <a:rPr dirty="0" smtClean="0"/>
              <a:t>少了一個</a:t>
            </a:r>
            <a:r>
              <a:rPr lang="en-US" dirty="0" smtClean="0"/>
              <a:t>merge commit</a:t>
            </a:r>
            <a:r>
              <a:rPr dirty="0" smtClean="0"/>
              <a:t>節點</a:t>
            </a:r>
            <a:r>
              <a:rPr lang="en-US" dirty="0" smtClean="0"/>
              <a:t>.</a:t>
            </a:r>
          </a:p>
          <a:p>
            <a:pPr lvl="1"/>
            <a:r>
              <a:rPr altLang="en-US" dirty="0" smtClean="0"/>
              <a:t>就最終結果來看</a:t>
            </a:r>
            <a:r>
              <a:rPr lang="en-US" altLang="zh-TW" dirty="0" smtClean="0"/>
              <a:t>,rebase</a:t>
            </a:r>
            <a:r>
              <a:rPr dirty="0" smtClean="0"/>
              <a:t>命令與</a:t>
            </a:r>
            <a:r>
              <a:rPr lang="en-US" dirty="0" smtClean="0"/>
              <a:t>merge</a:t>
            </a:r>
            <a:r>
              <a:rPr dirty="0" smtClean="0"/>
              <a:t>命令產生出來的結果是一樣的</a:t>
            </a:r>
            <a:r>
              <a:rPr lang="en-US" altLang="zh-TW" dirty="0" smtClean="0"/>
              <a:t>,</a:t>
            </a:r>
            <a:r>
              <a:rPr dirty="0" smtClean="0"/>
              <a:t>只有</a:t>
            </a:r>
            <a:r>
              <a:rPr lang="en-US" dirty="0" smtClean="0"/>
              <a:t>commit tree</a:t>
            </a:r>
            <a:r>
              <a:rPr dirty="0" smtClean="0"/>
              <a:t>長相不一樣</a:t>
            </a:r>
            <a:r>
              <a:rPr lang="en-US" dirty="0" smtClean="0"/>
              <a:t>.</a:t>
            </a:r>
            <a:endParaRPr lang="zh-TW" altLang="en-US" dirty="0"/>
          </a:p>
        </p:txBody>
      </p:sp>
      <p:pic>
        <p:nvPicPr>
          <p:cNvPr id="5" name="圖片 4" descr="re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68" y="4134574"/>
            <a:ext cx="3974264" cy="1651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pull/push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pull ==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fetch +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origin/master.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fetch == origin/master</a:t>
            </a:r>
            <a:r>
              <a:rPr dirty="0" smtClean="0"/>
              <a:t>更新到最新</a:t>
            </a:r>
            <a:r>
              <a:rPr lang="en-US" dirty="0" smtClean="0"/>
              <a:t>.</a:t>
            </a:r>
            <a:endParaRPr lang="en-US" altLang="zh-TW" dirty="0" smtClean="0"/>
          </a:p>
          <a:p>
            <a:pPr lvl="1"/>
            <a:r>
              <a:rPr dirty="0" smtClean="0"/>
              <a:t>更新到</a:t>
            </a:r>
            <a:r>
              <a:rPr lang="en-US" dirty="0" err="1" smtClean="0"/>
              <a:t>git</a:t>
            </a:r>
            <a:r>
              <a:rPr lang="en-US" dirty="0" smtClean="0"/>
              <a:t> server</a:t>
            </a:r>
            <a:r>
              <a:rPr dirty="0" smtClean="0"/>
              <a:t>上最新的程式碼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origin/master</a:t>
            </a:r>
            <a:r>
              <a:rPr dirty="0" smtClean="0"/>
              <a:t>只是示意</a:t>
            </a:r>
            <a:r>
              <a:rPr lang="en-US" dirty="0" smtClean="0"/>
              <a:t>. (remote</a:t>
            </a:r>
            <a:r>
              <a:rPr dirty="0" smtClean="0"/>
              <a:t>可能不叫</a:t>
            </a:r>
            <a:r>
              <a:rPr lang="en-US" dirty="0" smtClean="0"/>
              <a:t>origin, track</a:t>
            </a:r>
            <a:r>
              <a:rPr dirty="0" smtClean="0"/>
              <a:t>的</a:t>
            </a:r>
            <a:r>
              <a:rPr lang="en-US" dirty="0" smtClean="0"/>
              <a:t>branch</a:t>
            </a:r>
            <a:r>
              <a:rPr dirty="0" smtClean="0"/>
              <a:t>可能不叫</a:t>
            </a:r>
            <a:r>
              <a:rPr lang="en-US" dirty="0" smtClean="0"/>
              <a:t>master)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1"/>
            <a:r>
              <a:rPr dirty="0" smtClean="0"/>
              <a:t>將本地</a:t>
            </a:r>
            <a:r>
              <a:rPr lang="en-US" dirty="0" smtClean="0"/>
              <a:t>commit</a:t>
            </a:r>
            <a:r>
              <a:rPr dirty="0" smtClean="0"/>
              <a:t>上傳到</a:t>
            </a:r>
            <a:r>
              <a:rPr lang="en-US" dirty="0" err="1" smtClean="0"/>
              <a:t>git</a:t>
            </a:r>
            <a:r>
              <a:rPr lang="en-US" dirty="0" smtClean="0"/>
              <a:t> server.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b="1" dirty="0" smtClean="0"/>
              <a:t>離線操作</a:t>
            </a:r>
            <a:endParaRPr lang="en-US" b="1" dirty="0" smtClean="0"/>
          </a:p>
          <a:p>
            <a:pPr lvl="1"/>
            <a:r>
              <a:rPr b="1" dirty="0" smtClean="0"/>
              <a:t>查詢</a:t>
            </a:r>
            <a:r>
              <a:rPr lang="en-US" altLang="zh-TW" b="1" dirty="0" smtClean="0"/>
              <a:t>log</a:t>
            </a:r>
            <a:r>
              <a:rPr b="1" dirty="0" smtClean="0"/>
              <a:t>以及</a:t>
            </a:r>
            <a:r>
              <a:rPr lang="en-US" altLang="zh-TW" b="1" dirty="0" smtClean="0"/>
              <a:t>diff</a:t>
            </a:r>
            <a:r>
              <a:rPr b="1" dirty="0" smtClean="0"/>
              <a:t>版本差異</a:t>
            </a:r>
            <a:r>
              <a:rPr lang="en-US" altLang="zh-TW" b="1" dirty="0" smtClean="0"/>
              <a:t>.</a:t>
            </a:r>
          </a:p>
          <a:p>
            <a:pPr lvl="1"/>
            <a:r>
              <a:rPr lang="en-US" altLang="zh-TW" b="1" dirty="0" smtClean="0"/>
              <a:t>Commit </a:t>
            </a:r>
            <a:r>
              <a:rPr b="1" dirty="0" smtClean="0"/>
              <a:t>變更</a:t>
            </a:r>
            <a:r>
              <a:rPr lang="en-US" altLang="zh-TW" b="1" dirty="0" smtClean="0"/>
              <a:t>,</a:t>
            </a:r>
            <a:r>
              <a:rPr b="1" dirty="0" smtClean="0"/>
              <a:t>建立</a:t>
            </a:r>
            <a:r>
              <a:rPr lang="en-US" b="1" dirty="0" smtClean="0"/>
              <a:t>branch.</a:t>
            </a:r>
          </a:p>
          <a:p>
            <a:pPr lvl="1"/>
            <a:r>
              <a:rPr lang="en-US" altLang="zh-TW" b="1" dirty="0" smtClean="0"/>
              <a:t>Merge branch.</a:t>
            </a:r>
          </a:p>
          <a:p>
            <a:pPr lvl="1"/>
            <a:r>
              <a:rPr b="1" dirty="0" smtClean="0"/>
              <a:t>只要你不上傳變更</a:t>
            </a:r>
            <a:r>
              <a:rPr lang="en-US" altLang="zh-TW" b="1" dirty="0" smtClean="0"/>
              <a:t>,</a:t>
            </a:r>
            <a:r>
              <a:rPr b="1" dirty="0" smtClean="0"/>
              <a:t>或取得最新程式碼</a:t>
            </a:r>
            <a:r>
              <a:rPr lang="en-US" altLang="zh-TW" b="1" dirty="0" smtClean="0"/>
              <a:t>,</a:t>
            </a:r>
            <a:r>
              <a:rPr b="1" dirty="0" smtClean="0"/>
              <a:t>都可以離線操作</a:t>
            </a:r>
            <a:r>
              <a:rPr lang="en-US" b="1" dirty="0" smtClean="0"/>
              <a:t>.</a:t>
            </a:r>
            <a:endParaRPr lang="en-US" altLang="zh-TW" b="1" dirty="0" smtClean="0"/>
          </a:p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</a:t>
            </a:r>
            <a:r>
              <a:rPr b="1" dirty="0" smtClean="0"/>
              <a:t>分散式儲存版本變更</a:t>
            </a:r>
            <a:r>
              <a:rPr lang="en-US" altLang="zh-TW" b="1" dirty="0" smtClean="0"/>
              <a:t>,</a:t>
            </a:r>
            <a:r>
              <a:rPr b="1" dirty="0" smtClean="0"/>
              <a:t>每個使用者都有完整的版本記錄</a:t>
            </a:r>
            <a:r>
              <a:rPr lang="en-US" b="1" dirty="0" smtClean="0"/>
              <a:t>.</a:t>
            </a:r>
          </a:p>
          <a:p>
            <a:pPr lvl="1"/>
            <a:r>
              <a:rPr lang="en-US" altLang="zh-TW" b="1" dirty="0" smtClean="0"/>
              <a:t>Server</a:t>
            </a:r>
            <a:r>
              <a:rPr b="1" dirty="0" smtClean="0"/>
              <a:t>故障的情況下</a:t>
            </a:r>
            <a:r>
              <a:rPr lang="en-US" altLang="zh-TW" b="1" dirty="0" smtClean="0"/>
              <a:t>,</a:t>
            </a:r>
            <a:r>
              <a:rPr b="1" dirty="0" smtClean="0"/>
              <a:t>很容易就能救回資料</a:t>
            </a:r>
            <a:r>
              <a:rPr lang="en-US" b="1" dirty="0" smtClean="0"/>
              <a:t>.</a:t>
            </a:r>
          </a:p>
          <a:p>
            <a:r>
              <a:rPr lang="en-US" altLang="zh-TW" b="1" dirty="0" err="1" smtClean="0"/>
              <a:t>Git</a:t>
            </a:r>
            <a:r>
              <a:rPr b="1" dirty="0" smtClean="0"/>
              <a:t>建立</a:t>
            </a:r>
            <a:r>
              <a:rPr lang="en-US" b="1" dirty="0" smtClean="0"/>
              <a:t>branch</a:t>
            </a:r>
            <a:r>
              <a:rPr b="1" dirty="0" smtClean="0"/>
              <a:t>速度快</a:t>
            </a:r>
            <a:endParaRPr lang="en-US" b="1" dirty="0" smtClean="0"/>
          </a:p>
          <a:p>
            <a:pPr lvl="1"/>
            <a:r>
              <a:rPr b="1" dirty="0" smtClean="0"/>
              <a:t>建立</a:t>
            </a:r>
            <a:r>
              <a:rPr lang="en-US" b="1" dirty="0" smtClean="0"/>
              <a:t>branch</a:t>
            </a:r>
            <a:r>
              <a:rPr b="1" dirty="0" smtClean="0"/>
              <a:t>速度超級快</a:t>
            </a:r>
            <a:r>
              <a:rPr lang="en-US" altLang="zh-TW" b="1" dirty="0" smtClean="0"/>
              <a:t>,</a:t>
            </a:r>
            <a:r>
              <a:rPr b="1" dirty="0" smtClean="0"/>
              <a:t>可以用來做許多實驗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 err="1" smtClean="0"/>
              <a:t>Git</a:t>
            </a:r>
            <a:r>
              <a:rPr sz="2800" dirty="0" smtClean="0"/>
              <a:t> 優點</a:t>
            </a:r>
            <a:br>
              <a:rPr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 (1/3)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6" name="內容版面配置區 5" descr="flow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85984" y="500042"/>
            <a:ext cx="4455189" cy="5942681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 (2/3)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dirty="0" smtClean="0"/>
              <a:t>主要分支</a:t>
            </a:r>
          </a:p>
          <a:p>
            <a:pPr lvl="1"/>
            <a:r>
              <a:rPr lang="en-US" dirty="0" smtClean="0"/>
              <a:t>master: </a:t>
            </a:r>
            <a:r>
              <a:rPr dirty="0" smtClean="0"/>
              <a:t>永遠處在 </a:t>
            </a:r>
            <a:r>
              <a:rPr lang="en-US" dirty="0" smtClean="0"/>
              <a:t>production-ready </a:t>
            </a:r>
            <a:r>
              <a:rPr dirty="0" smtClean="0"/>
              <a:t>狀態</a:t>
            </a:r>
          </a:p>
          <a:p>
            <a:pPr lvl="1"/>
            <a:r>
              <a:rPr lang="en-US" dirty="0" smtClean="0"/>
              <a:t>develop: </a:t>
            </a:r>
            <a:r>
              <a:rPr dirty="0" smtClean="0"/>
              <a:t>最新的下次發佈開發狀態</a:t>
            </a:r>
          </a:p>
          <a:p>
            <a:r>
              <a:rPr dirty="0" smtClean="0"/>
              <a:t>支援性分支</a:t>
            </a:r>
          </a:p>
          <a:p>
            <a:pPr lvl="1"/>
            <a:r>
              <a:rPr lang="en-US" dirty="0" smtClean="0"/>
              <a:t>Feature branches: </a:t>
            </a:r>
            <a:r>
              <a:rPr dirty="0" smtClean="0"/>
              <a:t>開發新功能都從 </a:t>
            </a:r>
            <a:r>
              <a:rPr lang="en-US" dirty="0" smtClean="0"/>
              <a:t>develop </a:t>
            </a:r>
            <a:r>
              <a:rPr dirty="0" smtClean="0"/>
              <a:t>分支出來，完成後 </a:t>
            </a:r>
            <a:r>
              <a:rPr lang="en-US" dirty="0" smtClean="0"/>
              <a:t>merge </a:t>
            </a:r>
            <a:r>
              <a:rPr dirty="0" smtClean="0"/>
              <a:t>回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Release branches: </a:t>
            </a:r>
            <a:r>
              <a:rPr dirty="0" smtClean="0"/>
              <a:t>準備要 </a:t>
            </a:r>
            <a:r>
              <a:rPr lang="en-US" dirty="0" smtClean="0"/>
              <a:t>release </a:t>
            </a:r>
            <a:r>
              <a:rPr dirty="0" smtClean="0"/>
              <a:t>的版本，只修 </a:t>
            </a:r>
            <a:r>
              <a:rPr lang="en-US" dirty="0" smtClean="0"/>
              <a:t>bugs。</a:t>
            </a:r>
            <a:r>
              <a:rPr dirty="0" smtClean="0"/>
              <a:t>從 </a:t>
            </a:r>
            <a:r>
              <a:rPr lang="en-US" dirty="0" smtClean="0"/>
              <a:t>develop </a:t>
            </a:r>
            <a:r>
              <a:rPr dirty="0" smtClean="0"/>
              <a:t>分支出來，完成後 </a:t>
            </a:r>
            <a:r>
              <a:rPr lang="en-US" dirty="0" smtClean="0"/>
              <a:t>merge </a:t>
            </a:r>
            <a:r>
              <a:rPr dirty="0" smtClean="0"/>
              <a:t>回 </a:t>
            </a:r>
            <a:r>
              <a:rPr lang="en-US" dirty="0" smtClean="0"/>
              <a:t>master </a:t>
            </a:r>
            <a:r>
              <a:rPr dirty="0" smtClean="0"/>
              <a:t>和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err="1" smtClean="0"/>
              <a:t>Hotfix</a:t>
            </a:r>
            <a:r>
              <a:rPr lang="en-US" dirty="0" smtClean="0"/>
              <a:t> branches: </a:t>
            </a:r>
            <a:r>
              <a:rPr dirty="0" smtClean="0"/>
              <a:t>等不及 </a:t>
            </a:r>
            <a:r>
              <a:rPr lang="en-US" dirty="0" smtClean="0"/>
              <a:t>release </a:t>
            </a:r>
            <a:r>
              <a:rPr dirty="0" smtClean="0"/>
              <a:t>版本就必須馬上修 </a:t>
            </a:r>
            <a:r>
              <a:rPr lang="en-US" dirty="0" smtClean="0"/>
              <a:t>master </a:t>
            </a:r>
            <a:r>
              <a:rPr dirty="0" smtClean="0"/>
              <a:t>趕上線的情況。會從 </a:t>
            </a:r>
            <a:r>
              <a:rPr lang="en-US" dirty="0" smtClean="0"/>
              <a:t>master </a:t>
            </a:r>
            <a:r>
              <a:rPr dirty="0" smtClean="0"/>
              <a:t>分支出來，完成後 </a:t>
            </a:r>
            <a:r>
              <a:rPr lang="en-US" dirty="0" smtClean="0"/>
              <a:t>merge </a:t>
            </a:r>
            <a:r>
              <a:rPr dirty="0" smtClean="0"/>
              <a:t>回 </a:t>
            </a:r>
            <a:r>
              <a:rPr lang="en-US" dirty="0" smtClean="0"/>
              <a:t>master </a:t>
            </a:r>
            <a:r>
              <a:rPr dirty="0" smtClean="0"/>
              <a:t>和 </a:t>
            </a:r>
            <a:r>
              <a:rPr lang="en-US" dirty="0" smtClean="0"/>
              <a:t>develop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r>
              <a:rPr dirty="0" smtClean="0"/>
              <a:t>安裝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r>
              <a:rPr lang="en-US" dirty="0" smtClean="0"/>
              <a:t>-flow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 (3/3)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How to initiate </a:t>
            </a:r>
            <a:r>
              <a:rPr lang="en-US" b="1" dirty="0" err="1" smtClean="0"/>
              <a:t>git</a:t>
            </a:r>
            <a:r>
              <a:rPr lang="en-US" b="1" dirty="0" smtClean="0"/>
              <a:t> for </a:t>
            </a:r>
            <a:r>
              <a:rPr lang="en-US" b="1" dirty="0" err="1" smtClean="0"/>
              <a:t>git</a:t>
            </a:r>
            <a:r>
              <a:rPr lang="en-US" b="1" dirty="0" smtClean="0"/>
              <a:t> flow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flow init -d </a:t>
            </a:r>
          </a:p>
          <a:p>
            <a:r>
              <a:rPr lang="en-US" b="1" dirty="0" smtClean="0"/>
              <a:t>How to create feature/release/</a:t>
            </a:r>
            <a:r>
              <a:rPr lang="en-US" b="1" dirty="0" err="1" smtClean="0"/>
              <a:t>hotfixs</a:t>
            </a:r>
            <a:r>
              <a:rPr lang="en-US" b="1" dirty="0" smtClean="0"/>
              <a:t> branch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flow feature/release/</a:t>
            </a:r>
            <a:r>
              <a:rPr lang="en-US" dirty="0" err="1" smtClean="0"/>
              <a:t>hotfix</a:t>
            </a:r>
            <a:r>
              <a:rPr lang="en-US" dirty="0" smtClean="0"/>
              <a:t> start "branch name" </a:t>
            </a:r>
          </a:p>
          <a:p>
            <a:r>
              <a:rPr lang="en-US" b="1" dirty="0" smtClean="0"/>
              <a:t>How to push the feature/release/</a:t>
            </a:r>
            <a:r>
              <a:rPr lang="en-US" b="1" dirty="0" err="1" smtClean="0"/>
              <a:t>hotfix</a:t>
            </a:r>
            <a:r>
              <a:rPr lang="en-US" b="1" dirty="0" smtClean="0"/>
              <a:t> branch to remote repository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flow feature/release/</a:t>
            </a:r>
            <a:r>
              <a:rPr lang="en-US" dirty="0" err="1" smtClean="0"/>
              <a:t>hotfix</a:t>
            </a:r>
            <a:r>
              <a:rPr lang="en-US" dirty="0" smtClean="0"/>
              <a:t> publish "branch name" </a:t>
            </a:r>
          </a:p>
          <a:p>
            <a:r>
              <a:rPr lang="en-US" b="1" dirty="0" smtClean="0"/>
              <a:t>How to pull the feature/release/</a:t>
            </a:r>
            <a:r>
              <a:rPr lang="en-US" b="1" dirty="0" err="1" smtClean="0"/>
              <a:t>hotfix</a:t>
            </a:r>
            <a:r>
              <a:rPr lang="en-US" b="1" dirty="0" smtClean="0"/>
              <a:t> branch from remote repository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flow feature/release/</a:t>
            </a:r>
            <a:r>
              <a:rPr lang="en-US" dirty="0" err="1" smtClean="0"/>
              <a:t>hotfix</a:t>
            </a:r>
            <a:r>
              <a:rPr lang="en-US" dirty="0" smtClean="0"/>
              <a:t> track "branch name" </a:t>
            </a:r>
          </a:p>
          <a:p>
            <a:r>
              <a:rPr lang="en-US" b="1" dirty="0" smtClean="0"/>
              <a:t>How to close feature/release/</a:t>
            </a:r>
            <a:r>
              <a:rPr lang="en-US" b="1" dirty="0" err="1" smtClean="0"/>
              <a:t>hotfixs</a:t>
            </a:r>
            <a:r>
              <a:rPr lang="en-US" b="1" dirty="0" smtClean="0"/>
              <a:t> branch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flow feature/release/</a:t>
            </a:r>
            <a:r>
              <a:rPr lang="en-US" dirty="0" err="1" smtClean="0"/>
              <a:t>hotfix</a:t>
            </a:r>
            <a:r>
              <a:rPr lang="en-US" dirty="0" smtClean="0"/>
              <a:t> finish "branch name"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 (1/2)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Install repo</a:t>
            </a:r>
          </a:p>
          <a:p>
            <a:pPr lvl="1"/>
            <a:r>
              <a:rPr lang="en-US" dirty="0" smtClean="0"/>
              <a:t>$ curl https://storage.googleapis.com/git-repo-downloads/repo &gt; ~/bin/repo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a+x</a:t>
            </a:r>
            <a:r>
              <a:rPr lang="en-US" dirty="0" smtClean="0"/>
              <a:t> ~/bin/repo</a:t>
            </a:r>
            <a:endParaRPr lang="en-US" dirty="0"/>
          </a:p>
          <a:p>
            <a:r>
              <a:rPr dirty="0" smtClean="0"/>
              <a:t>是用來管理眾多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Google</a:t>
            </a:r>
            <a:r>
              <a:rPr dirty="0" smtClean="0"/>
              <a:t>開發的程式</a:t>
            </a:r>
            <a:r>
              <a:rPr lang="en-US" altLang="zh-TW" dirty="0" smtClean="0"/>
              <a:t>,</a:t>
            </a:r>
            <a:r>
              <a:rPr dirty="0" smtClean="0"/>
              <a:t>使用</a:t>
            </a:r>
            <a:r>
              <a:rPr lang="en-US" dirty="0" smtClean="0"/>
              <a:t>python language.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3201036"/>
          <a:ext cx="814393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L8028-lite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L8028-lite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$repo init -u git@10.63.246.9:CDB/manifests/Linaro-13.07/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/l8028-lite.git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$repo sync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$repo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forall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u-boot -c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checkout -b master origin/master 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$repo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forall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u-boot -c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checkout -b develop -t origin/develop $repo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forall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u-boot -c '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flow init -d'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 (2/2)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Manifest </a:t>
            </a:r>
            <a:r>
              <a:rPr lang="en-US" dirty="0" err="1" smtClean="0"/>
              <a:t>git</a:t>
            </a:r>
            <a:r>
              <a:rPr dirty="0" smtClean="0"/>
              <a:t>存放</a:t>
            </a:r>
            <a:r>
              <a:rPr lang="en-US" dirty="0" smtClean="0"/>
              <a:t>default.xml.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dirty="0" smtClean="0"/>
              <a:t>用</a:t>
            </a:r>
            <a:r>
              <a:rPr lang="en-US" dirty="0" smtClean="0"/>
              <a:t>repo</a:t>
            </a:r>
            <a:r>
              <a:rPr dirty="0" smtClean="0"/>
              <a:t>來</a:t>
            </a:r>
            <a:r>
              <a:rPr lang="en-US" dirty="0" smtClean="0"/>
              <a:t>init</a:t>
            </a:r>
            <a:r>
              <a:rPr dirty="0" smtClean="0"/>
              <a:t>的話</a:t>
            </a:r>
            <a:r>
              <a:rPr lang="en-US" altLang="zh-TW" dirty="0" smtClean="0"/>
              <a:t>,</a:t>
            </a:r>
            <a:r>
              <a:rPr dirty="0" smtClean="0"/>
              <a:t>會將</a:t>
            </a:r>
            <a:r>
              <a:rPr lang="en-US" dirty="0" smtClean="0"/>
              <a:t>default.xml</a:t>
            </a:r>
            <a:r>
              <a:rPr dirty="0" smtClean="0"/>
              <a:t>改存在</a:t>
            </a:r>
            <a:r>
              <a:rPr lang="en-US" dirty="0" smtClean="0"/>
              <a:t>.repo/manifest.xml.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785958"/>
          <a:ext cx="78581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/>
              </a:tblGrid>
              <a:tr h="435771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&lt;?xml version="1.0" encoding="UTF-8"?&gt;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&lt;manifest&gt;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&lt;remote fetch="ssh://git@10.63.246.9/CDB/" name="origin"/&gt;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&lt;default remote="origin" revision="refs/heads/master" sync-j="4"/&gt;</a:t>
                      </a:r>
                    </a:p>
                    <a:p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Socle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/Linux/build-v2.git" path="build" remote="origin"&gt;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copyfile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Makefile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Makefile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copyfile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="config.mk"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configs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/config_l8028-lite.mk"/&gt;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        &lt;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copyfile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="boot.txt"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uboot_script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/l8028-lite.txt"/&gt;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&lt;/project&gt;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name="ext-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toolchain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/gcc-linaro-arm-linux-gnueabihf-4.8-2014.02_linux" path="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linux-toolchain-eabi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linaro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/android_linux-3.10.1.git" path="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linux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linaro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/u-boot-2013-01.git" path="u-boot"/&gt;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name="internal/sw_dbg.git" path="internal/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sw_dbg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buildroot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 path="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buildroot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" revision="refs/heads/2014.05"/&gt;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name="ON2/g1_decoder_v1.0" path="external/VPU/g1_decoder"/&gt;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name="ON2/h1_encoder_v1.0" path="external/VPU/h1_encoder"/&gt;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       &lt;project name="external/free/linux-mpu9150-5.1.1" path="external/free/linux-mpu9150"/&gt;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&lt;/manifest&gt;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gitk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4282" y="1121922"/>
            <a:ext cx="8749026" cy="480740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gitk</a:t>
            </a:r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http://githowto.com/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http://10.63.246.9/mediawiki/index.php/GIT_User_Guide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800" dirty="0" smtClean="0"/>
              <a:t>名詞定義</a:t>
            </a:r>
            <a:br>
              <a:rPr sz="2800" dirty="0" smtClean="0"/>
            </a:br>
            <a:endParaRPr lang="en-US" sz="2800" dirty="0"/>
          </a:p>
        </p:txBody>
      </p:sp>
      <p:pic>
        <p:nvPicPr>
          <p:cNvPr id="4" name="圖片 3" descr="flow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619250"/>
            <a:ext cx="5848350" cy="361950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5929322" y="5643578"/>
            <a:ext cx="2928958" cy="612648"/>
          </a:xfrm>
          <a:prstGeom prst="wedgeRectCallout">
            <a:avLst>
              <a:gd name="adj1" fmla="val -75504"/>
              <a:gd name="adj2" fmla="val -12717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每個</a:t>
            </a:r>
            <a:r>
              <a:rPr lang="en-US" altLang="zh-TW" dirty="0" smtClean="0">
                <a:solidFill>
                  <a:schemeClr val="tx1"/>
                </a:solidFill>
              </a:rPr>
              <a:t>commit</a:t>
            </a:r>
            <a:r>
              <a:rPr lang="zh-TW" altLang="en-US" dirty="0" smtClean="0">
                <a:solidFill>
                  <a:schemeClr val="tx1"/>
                </a:solidFill>
              </a:rPr>
              <a:t>都可以看成一個節點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214282" y="5715016"/>
            <a:ext cx="4857784" cy="612648"/>
          </a:xfrm>
          <a:prstGeom prst="wedgeRectCallout">
            <a:avLst>
              <a:gd name="adj1" fmla="val -13239"/>
              <a:gd name="adj2" fmla="val -13806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可以有很多個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當你切到某個</a:t>
            </a:r>
            <a:r>
              <a:rPr lang="en-US" altLang="zh-TW" dirty="0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工作時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你的環境會在該</a:t>
            </a:r>
            <a:r>
              <a:rPr lang="en-US" altLang="zh-TW" dirty="0" smtClean="0">
                <a:solidFill>
                  <a:schemeClr val="tx1"/>
                </a:solidFill>
              </a:rPr>
              <a:t>branch</a:t>
            </a:r>
            <a:r>
              <a:rPr lang="zh-TW" altLang="en-US" dirty="0" smtClean="0">
                <a:solidFill>
                  <a:schemeClr val="tx1"/>
                </a:solidFill>
              </a:rPr>
              <a:t>最後一個節點上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0" y="857232"/>
            <a:ext cx="4857752" cy="612648"/>
          </a:xfrm>
          <a:prstGeom prst="wedgeRectCallout">
            <a:avLst>
              <a:gd name="adj1" fmla="val 84292"/>
              <a:gd name="adj2" fmla="val 7649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可以用</a:t>
            </a:r>
            <a:r>
              <a:rPr lang="en-US" altLang="zh-TW" dirty="0" smtClean="0">
                <a:solidFill>
                  <a:schemeClr val="tx1"/>
                </a:solidFill>
              </a:rPr>
              <a:t>commit id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tag</a:t>
            </a:r>
            <a:r>
              <a:rPr lang="zh-TW" altLang="en-US" dirty="0" smtClean="0">
                <a:solidFill>
                  <a:schemeClr val="tx1"/>
                </a:solidFill>
              </a:rPr>
              <a:t>名稱來表示一個節點</a:t>
            </a:r>
          </a:p>
        </p:txBody>
      </p:sp>
      <p:sp>
        <p:nvSpPr>
          <p:cNvPr id="9" name="矩形圖說文字 8"/>
          <p:cNvSpPr/>
          <p:nvPr/>
        </p:nvSpPr>
        <p:spPr>
          <a:xfrm>
            <a:off x="7786710" y="4429132"/>
            <a:ext cx="1143008" cy="612648"/>
          </a:xfrm>
          <a:prstGeom prst="wedgeRectCallout">
            <a:avLst>
              <a:gd name="adj1" fmla="val -222699"/>
              <a:gd name="adj2" fmla="val -10852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merge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Installation: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gitk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dirty="0" smtClean="0"/>
              <a:t>Global Setting: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core.editor</a:t>
            </a:r>
            <a:r>
              <a:rPr lang="en-US" dirty="0" smtClean="0"/>
              <a:t> </a:t>
            </a:r>
            <a:r>
              <a:rPr lang="en-US" dirty="0" err="1" smtClean="0"/>
              <a:t>gvim</a:t>
            </a:r>
            <a:endParaRPr lang="en-US" dirty="0" smtClean="0"/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</a:t>
            </a:r>
            <a:r>
              <a:rPr lang="en-US" altLang="zh-TW" dirty="0" err="1" smtClean="0"/>
              <a:t>push.default</a:t>
            </a:r>
            <a:r>
              <a:rPr lang="en-US" altLang="zh-TW" dirty="0" smtClean="0"/>
              <a:t> current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user.name "</a:t>
            </a:r>
            <a:r>
              <a:rPr lang="en-US" altLang="zh-TW" dirty="0" err="1" smtClean="0"/>
              <a:t>johnnychiang</a:t>
            </a:r>
            <a:r>
              <a:rPr lang="en-US" altLang="zh-TW" dirty="0" smtClean="0"/>
              <a:t>"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</a:t>
            </a:r>
            <a:r>
              <a:rPr lang="en-US" altLang="zh-TW" dirty="0" err="1" smtClean="0"/>
              <a:t>user.email</a:t>
            </a:r>
            <a:r>
              <a:rPr lang="en-US" altLang="zh-TW" dirty="0" smtClean="0"/>
              <a:t> "johnnychiang@socle-tech.com"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Path of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</a:t>
            </a:r>
            <a:r>
              <a:rPr lang="en-US" dirty="0" smtClean="0"/>
              <a:t>: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# cat ~/.</a:t>
            </a:r>
            <a:r>
              <a:rPr lang="en-US" altLang="zh-TW" dirty="0" err="1" smtClean="0"/>
              <a:t>gitconfig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dirty="0" smtClean="0"/>
              <a:t> </a:t>
            </a:r>
            <a:r>
              <a:rPr dirty="0" smtClean="0"/>
              <a:t>安裝與設定</a:t>
            </a:r>
            <a:r>
              <a:rPr lang="en-US" dirty="0" smtClean="0"/>
              <a:t> (1/2)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dirty="0" smtClean="0"/>
              <a:t>安裝與設定</a:t>
            </a:r>
            <a:r>
              <a:rPr lang="en-US" dirty="0" smtClean="0"/>
              <a:t>(2/2)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5" name="內容版面配置區 4" descr="config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16429" y="1916702"/>
            <a:ext cx="6125430" cy="292458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dirty="0" smtClean="0"/>
              <a:t>開發流程</a:t>
            </a:r>
            <a:r>
              <a:rPr lang="en-US" dirty="0" smtClean="0"/>
              <a:t>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285852" y="1214422"/>
            <a:ext cx="2714644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XXX.git</a:t>
            </a:r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1071538" y="2143116"/>
            <a:ext cx="3286148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–a</a:t>
            </a:r>
          </a:p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YYY-branch</a:t>
            </a:r>
            <a:endParaRPr lang="zh-TW" altLang="en-US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500034" y="3143248"/>
            <a:ext cx="4500594" cy="6429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Modified codes</a:t>
            </a:r>
          </a:p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-a -m </a:t>
            </a:r>
            <a:r>
              <a:rPr lang="en-US" dirty="0" smtClean="0"/>
              <a:t>"</a:t>
            </a:r>
            <a:r>
              <a:rPr lang="en-US" altLang="zh-TW" dirty="0" smtClean="0"/>
              <a:t>message</a:t>
            </a:r>
            <a:r>
              <a:rPr lang="en-US" dirty="0" smtClean="0"/>
              <a:t>"</a:t>
            </a:r>
            <a:endParaRPr lang="zh-TW" altLang="en-US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1285852" y="4143380"/>
            <a:ext cx="2714644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  <a:endParaRPr lang="zh-TW" altLang="en-US" dirty="0" smtClean="0"/>
          </a:p>
        </p:txBody>
      </p:sp>
      <p:sp>
        <p:nvSpPr>
          <p:cNvPr id="10" name="圓角矩形 9"/>
          <p:cNvSpPr/>
          <p:nvPr/>
        </p:nvSpPr>
        <p:spPr>
          <a:xfrm>
            <a:off x="1285852" y="5072074"/>
            <a:ext cx="2714644" cy="500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  <a:endParaRPr lang="zh-TW" altLang="en-US" dirty="0" smtClean="0"/>
          </a:p>
        </p:txBody>
      </p:sp>
      <p:sp>
        <p:nvSpPr>
          <p:cNvPr id="11" name="向下箭號 10"/>
          <p:cNvSpPr/>
          <p:nvPr/>
        </p:nvSpPr>
        <p:spPr>
          <a:xfrm>
            <a:off x="2500298" y="1714488"/>
            <a:ext cx="357190" cy="4286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" name="向下箭號 11"/>
          <p:cNvSpPr/>
          <p:nvPr/>
        </p:nvSpPr>
        <p:spPr>
          <a:xfrm>
            <a:off x="2500298" y="2786058"/>
            <a:ext cx="357190" cy="3571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" name="向下箭號 12"/>
          <p:cNvSpPr/>
          <p:nvPr/>
        </p:nvSpPr>
        <p:spPr>
          <a:xfrm>
            <a:off x="2500298" y="4643446"/>
            <a:ext cx="357190" cy="4286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" name="向下箭號 13"/>
          <p:cNvSpPr/>
          <p:nvPr/>
        </p:nvSpPr>
        <p:spPr>
          <a:xfrm>
            <a:off x="2500298" y="3786190"/>
            <a:ext cx="357190" cy="3571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6" name="圖案 15"/>
          <p:cNvCxnSpPr>
            <a:stCxn id="10" idx="2"/>
            <a:endCxn id="8" idx="1"/>
          </p:cNvCxnSpPr>
          <p:nvPr/>
        </p:nvCxnSpPr>
        <p:spPr>
          <a:xfrm rot="5400000" flipH="1">
            <a:off x="517893" y="3446860"/>
            <a:ext cx="2107421" cy="2143140"/>
          </a:xfrm>
          <a:prstGeom prst="bentConnector4">
            <a:avLst>
              <a:gd name="adj1" fmla="val -10847"/>
              <a:gd name="adj2" fmla="val 110667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圖說文字 25"/>
          <p:cNvSpPr/>
          <p:nvPr/>
        </p:nvSpPr>
        <p:spPr>
          <a:xfrm>
            <a:off x="6215074" y="1142984"/>
            <a:ext cx="2428892" cy="500066"/>
          </a:xfrm>
          <a:prstGeom prst="wedgeRectCallout">
            <a:avLst>
              <a:gd name="adj1" fmla="val -140387"/>
              <a:gd name="adj2" fmla="val 14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workspace</a:t>
            </a:r>
            <a:endParaRPr lang="zh-TW" altLang="en-US" dirty="0" smtClean="0"/>
          </a:p>
        </p:txBody>
      </p:sp>
      <p:sp>
        <p:nvSpPr>
          <p:cNvPr id="27" name="矩形圖說文字 26"/>
          <p:cNvSpPr/>
          <p:nvPr/>
        </p:nvSpPr>
        <p:spPr>
          <a:xfrm>
            <a:off x="6215074" y="2071678"/>
            <a:ext cx="2428892" cy="500066"/>
          </a:xfrm>
          <a:prstGeom prst="wedgeRectCallout">
            <a:avLst>
              <a:gd name="adj1" fmla="val -124701"/>
              <a:gd name="adj2" fmla="val 276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切到開發用的</a:t>
            </a:r>
            <a:r>
              <a:rPr lang="en-US" altLang="zh-TW" dirty="0" smtClean="0"/>
              <a:t>branch</a:t>
            </a:r>
            <a:endParaRPr lang="zh-TW" altLang="en-US" dirty="0" smtClean="0"/>
          </a:p>
        </p:txBody>
      </p:sp>
      <p:sp>
        <p:nvSpPr>
          <p:cNvPr id="28" name="矩形圖說文字 27"/>
          <p:cNvSpPr/>
          <p:nvPr/>
        </p:nvSpPr>
        <p:spPr>
          <a:xfrm>
            <a:off x="6215074" y="3214686"/>
            <a:ext cx="2643206" cy="500066"/>
          </a:xfrm>
          <a:prstGeom prst="wedgeRectCallout">
            <a:avLst>
              <a:gd name="adj1" fmla="val -94261"/>
              <a:gd name="adj2" fmla="val 28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並且</a:t>
            </a:r>
            <a:r>
              <a:rPr lang="en-US" altLang="zh-TW" dirty="0" smtClean="0"/>
              <a:t>commit</a:t>
            </a:r>
            <a:endParaRPr lang="zh-TW" altLang="en-US" dirty="0" smtClean="0"/>
          </a:p>
        </p:txBody>
      </p:sp>
      <p:sp>
        <p:nvSpPr>
          <p:cNvPr id="29" name="矩形圖說文字 28"/>
          <p:cNvSpPr/>
          <p:nvPr/>
        </p:nvSpPr>
        <p:spPr>
          <a:xfrm>
            <a:off x="6215074" y="4071942"/>
            <a:ext cx="2428892" cy="500066"/>
          </a:xfrm>
          <a:prstGeom prst="wedgeRectCallout">
            <a:avLst>
              <a:gd name="adj1" fmla="val -140387"/>
              <a:gd name="adj2" fmla="val 143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拉最新的</a:t>
            </a:r>
            <a:r>
              <a:rPr lang="en-US" altLang="zh-TW" dirty="0" smtClean="0"/>
              <a:t>code merge</a:t>
            </a:r>
            <a:endParaRPr lang="zh-TW" altLang="en-US" dirty="0" smtClean="0"/>
          </a:p>
        </p:txBody>
      </p:sp>
      <p:sp>
        <p:nvSpPr>
          <p:cNvPr id="30" name="矩形圖說文字 29"/>
          <p:cNvSpPr/>
          <p:nvPr/>
        </p:nvSpPr>
        <p:spPr>
          <a:xfrm>
            <a:off x="6215074" y="5000636"/>
            <a:ext cx="2714644" cy="500066"/>
          </a:xfrm>
          <a:prstGeom prst="wedgeRectCallout">
            <a:avLst>
              <a:gd name="adj1" fmla="val -130913"/>
              <a:gd name="adj2" fmla="val 181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將修改上傳回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clone git://git.savannah.nongnu.org/lwip/lwip-contrib.git</a:t>
            </a:r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clone git://git.savannah.nongnu.org/lwip/lwip-contrib.git </a:t>
            </a:r>
            <a:r>
              <a:rPr lang="en-US" altLang="zh-TW" dirty="0" err="1" smtClean="0"/>
              <a:t>LwIP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clone git://git.savannah.nongnu.org/lwip/lwip-contrib.git </a:t>
            </a:r>
          </a:p>
          <a:p>
            <a:pPr>
              <a:buNone/>
            </a:pPr>
            <a:r>
              <a:rPr lang="en-US" altLang="zh-TW" dirty="0" smtClean="0"/>
              <a:t>	--branch DEVEL-1_4_1  LwIP-1_4_1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clone repository</a:t>
            </a:r>
            <a:r>
              <a:rPr lang="en-US" dirty="0" smtClean="0"/>
              <a:t>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4" name="圖片 3" descr="clo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2809788"/>
            <a:ext cx="8116433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init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pPr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-m </a:t>
            </a:r>
            <a:r>
              <a:rPr lang="en-US" dirty="0" smtClean="0"/>
              <a:t>"Init Commit"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command: create repository </a:t>
            </a:r>
            <a:r>
              <a:rPr dirty="0" smtClean="0"/>
              <a:t/>
            </a:r>
            <a:br>
              <a:rPr dirty="0" smtClean="0"/>
            </a:br>
            <a:endParaRPr lang="zh-TW" altLang="en-US" dirty="0"/>
          </a:p>
        </p:txBody>
      </p:sp>
      <p:pic>
        <p:nvPicPr>
          <p:cNvPr id="4" name="圖片 3" descr="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8" y="3119394"/>
            <a:ext cx="6535063" cy="619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16434</TotalTime>
  <Words>1727</Words>
  <Application>Microsoft Office PowerPoint</Application>
  <PresentationFormat>如螢幕大小 (4:3)</PresentationFormat>
  <Paragraphs>348</Paragraphs>
  <Slides>37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</vt:lpstr>
      <vt:lpstr>新細明體</vt:lpstr>
      <vt:lpstr>Arial Unicode MS</vt:lpstr>
      <vt:lpstr>Futura Bk BT</vt:lpstr>
      <vt:lpstr>微軟正黑體</vt:lpstr>
      <vt:lpstr>Wingdings</vt:lpstr>
      <vt:lpstr>Calibri</vt:lpstr>
      <vt:lpstr>Futura LT Book</vt:lpstr>
      <vt:lpstr>Socle佈景主題</vt:lpstr>
      <vt:lpstr>Git 指令教學</vt:lpstr>
      <vt:lpstr>Outline</vt:lpstr>
      <vt:lpstr>Git 優點 </vt:lpstr>
      <vt:lpstr>名詞定義 </vt:lpstr>
      <vt:lpstr>Git 安裝與設定 (1/2)  </vt:lpstr>
      <vt:lpstr>Git 安裝與設定(2/2)  </vt:lpstr>
      <vt:lpstr>Git 開發流程  </vt:lpstr>
      <vt:lpstr>Git command: clone repository  </vt:lpstr>
      <vt:lpstr>Git command: create repository  </vt:lpstr>
      <vt:lpstr>Git command: status (1/2)  </vt:lpstr>
      <vt:lpstr>Git command: status (2/2)  </vt:lpstr>
      <vt:lpstr>Git command: diff </vt:lpstr>
      <vt:lpstr>Git command: reset </vt:lpstr>
      <vt:lpstr>Git command: reset --hard </vt:lpstr>
      <vt:lpstr>Git command: clean </vt:lpstr>
      <vt:lpstr>Git command: commit (1/2) </vt:lpstr>
      <vt:lpstr>Git command: commit (2/2) </vt:lpstr>
      <vt:lpstr>Git command: log (1/2) </vt:lpstr>
      <vt:lpstr>Git command: log (2/2) </vt:lpstr>
      <vt:lpstr>Git command: diff </vt:lpstr>
      <vt:lpstr>Git command: tag </vt:lpstr>
      <vt:lpstr>Git command: revert </vt:lpstr>
      <vt:lpstr>Git command: revert </vt:lpstr>
      <vt:lpstr>Git command: mv </vt:lpstr>
      <vt:lpstr>Git command: branch (1/2) </vt:lpstr>
      <vt:lpstr>Git command: branch (2/2) </vt:lpstr>
      <vt:lpstr>Git command: merge </vt:lpstr>
      <vt:lpstr>Git command: rebase </vt:lpstr>
      <vt:lpstr>Git command: pull/push </vt:lpstr>
      <vt:lpstr>Git flow (1/3) </vt:lpstr>
      <vt:lpstr>Git flow (2/3) </vt:lpstr>
      <vt:lpstr>Git flow (3/3) </vt:lpstr>
      <vt:lpstr>Repo (1/2) </vt:lpstr>
      <vt:lpstr>Repo (2/2) </vt:lpstr>
      <vt:lpstr>gitk</vt:lpstr>
      <vt:lpstr>Reference</vt:lpstr>
      <vt:lpstr>Q &amp; A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johnnychiang</cp:lastModifiedBy>
  <cp:revision>1950</cp:revision>
  <dcterms:created xsi:type="dcterms:W3CDTF">2014-03-21T11:14:59Z</dcterms:created>
  <dcterms:modified xsi:type="dcterms:W3CDTF">2015-10-15T04:29:58Z</dcterms:modified>
</cp:coreProperties>
</file>