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1"/>
  </p:notesMasterIdLst>
  <p:handoutMasterIdLst>
    <p:handoutMasterId r:id="rId32"/>
  </p:handoutMasterIdLst>
  <p:sldIdLst>
    <p:sldId id="256" r:id="rId2"/>
    <p:sldId id="260" r:id="rId3"/>
    <p:sldId id="257" r:id="rId4"/>
    <p:sldId id="311" r:id="rId5"/>
    <p:sldId id="272" r:id="rId6"/>
    <p:sldId id="326" r:id="rId7"/>
    <p:sldId id="271" r:id="rId8"/>
    <p:sldId id="279" r:id="rId9"/>
    <p:sldId id="328" r:id="rId10"/>
    <p:sldId id="327" r:id="rId11"/>
    <p:sldId id="273" r:id="rId12"/>
    <p:sldId id="296" r:id="rId13"/>
    <p:sldId id="306" r:id="rId14"/>
    <p:sldId id="304" r:id="rId15"/>
    <p:sldId id="302" r:id="rId16"/>
    <p:sldId id="315" r:id="rId17"/>
    <p:sldId id="314" r:id="rId18"/>
    <p:sldId id="258" r:id="rId19"/>
    <p:sldId id="290" r:id="rId20"/>
    <p:sldId id="316" r:id="rId21"/>
    <p:sldId id="317" r:id="rId22"/>
    <p:sldId id="318" r:id="rId23"/>
    <p:sldId id="319" r:id="rId24"/>
    <p:sldId id="320" r:id="rId25"/>
    <p:sldId id="321" r:id="rId26"/>
    <p:sldId id="322" r:id="rId27"/>
    <p:sldId id="323" r:id="rId28"/>
    <p:sldId id="324" r:id="rId29"/>
    <p:sldId id="325" r:id="rId30"/>
  </p:sldIdLst>
  <p:sldSz cx="9144000" cy="5715000" type="screen16x10"/>
  <p:notesSz cx="6858000" cy="9144000"/>
  <p:embeddedFontLst>
    <p:embeddedFont>
      <p:font typeface="Futura Bk BT"/>
      <p:regular r:id="rId33"/>
    </p:embeddedFont>
    <p:embeddedFont>
      <p:font typeface="Arial Unicode MS" pitchFamily="34" charset="-120"/>
      <p:regular r:id="rId34"/>
    </p:embeddedFont>
    <p:embeddedFont>
      <p:font typeface="微軟正黑體" pitchFamily="34" charset="-120"/>
      <p:regular r:id="rId35"/>
      <p:bold r:id="rId36"/>
    </p:embeddedFont>
    <p:embeddedFont>
      <p:font typeface="Calibri" pitchFamily="34" charset="0"/>
      <p:regular r:id="rId37"/>
      <p:bold r:id="rId38"/>
      <p:italic r:id="rId39"/>
      <p:boldItalic r:id="rId40"/>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1273B1"/>
    <a:srgbClr val="FF3399"/>
    <a:srgbClr val="FFFFFF"/>
    <a:srgbClr val="4F81BD"/>
    <a:srgbClr val="0080FF"/>
    <a:srgbClr val="0088BF"/>
    <a:srgbClr val="2E90DE"/>
    <a:srgbClr val="414141"/>
    <a:srgbClr val="FF66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7" autoAdjust="0"/>
    <p:restoredTop sz="92512" autoAdjust="0"/>
  </p:normalViewPr>
  <p:slideViewPr>
    <p:cSldViewPr>
      <p:cViewPr varScale="1">
        <p:scale>
          <a:sx n="129" d="100"/>
          <a:sy n="129" d="100"/>
        </p:scale>
        <p:origin x="-1218" y="-84"/>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2015/11/2</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 xmlns:p14="http://schemas.microsoft.com/office/powerpoint/2010/main"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2015/11/2</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 xmlns:p14="http://schemas.microsoft.com/office/powerpoint/2010/main"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User Space </a:t>
            </a:r>
            <a:r>
              <a:rPr lang="zh-TW" altLang="en-US" dirty="0" smtClean="0"/>
              <a:t>若要使用</a:t>
            </a:r>
            <a:r>
              <a:rPr lang="en-US" altLang="zh-TW" dirty="0" err="1" smtClean="0"/>
              <a:t>Uart</a:t>
            </a:r>
            <a:r>
              <a:rPr lang="en-US" altLang="zh-TW" dirty="0" smtClean="0"/>
              <a:t>,</a:t>
            </a:r>
            <a:r>
              <a:rPr lang="en-US" altLang="zh-TW" baseline="0" dirty="0" smtClean="0"/>
              <a:t> </a:t>
            </a:r>
            <a:r>
              <a:rPr lang="zh-TW" altLang="en-US" baseline="0" dirty="0" smtClean="0"/>
              <a:t>需要藉由</a:t>
            </a:r>
            <a:r>
              <a:rPr lang="en-US" altLang="zh-TW" baseline="0" dirty="0" err="1" smtClean="0"/>
              <a:t>ttyS</a:t>
            </a:r>
            <a:r>
              <a:rPr lang="zh-TW" altLang="en-US" baseline="0" dirty="0" smtClean="0"/>
              <a:t>這個</a:t>
            </a:r>
            <a:r>
              <a:rPr lang="en-US" altLang="zh-TW" baseline="0" dirty="0" smtClean="0"/>
              <a:t>node.  </a:t>
            </a:r>
            <a:r>
              <a:rPr lang="zh-TW" altLang="en-US" baseline="0" dirty="0" smtClean="0"/>
              <a:t>而這個</a:t>
            </a:r>
            <a:r>
              <a:rPr lang="en-US" altLang="zh-TW" baseline="0" dirty="0" smtClean="0"/>
              <a:t>node, </a:t>
            </a:r>
            <a:r>
              <a:rPr lang="zh-TW" altLang="en-US" baseline="0" dirty="0" smtClean="0"/>
              <a:t>是</a:t>
            </a:r>
            <a:r>
              <a:rPr lang="en-US" altLang="zh-TW" baseline="0" dirty="0" err="1" smtClean="0"/>
              <a:t>tty</a:t>
            </a:r>
            <a:r>
              <a:rPr lang="en-US" altLang="zh-TW" baseline="0" dirty="0" smtClean="0"/>
              <a:t> core </a:t>
            </a:r>
            <a:r>
              <a:rPr lang="zh-TW" altLang="en-US" baseline="0" dirty="0" smtClean="0"/>
              <a:t>向</a:t>
            </a:r>
            <a:r>
              <a:rPr lang="en-US" altLang="zh-TW" baseline="0" dirty="0" err="1" smtClean="0"/>
              <a:t>linux</a:t>
            </a:r>
            <a:r>
              <a:rPr lang="en-US" altLang="zh-TW" baseline="0" dirty="0" smtClean="0"/>
              <a:t> kernel </a:t>
            </a:r>
            <a:r>
              <a:rPr lang="zh-TW" altLang="en-US" baseline="0" dirty="0" smtClean="0"/>
              <a:t>註冊</a:t>
            </a:r>
            <a:r>
              <a:rPr lang="en-US" altLang="zh-TW" baseline="0" dirty="0" err="1" smtClean="0"/>
              <a:t>ttys</a:t>
            </a:r>
            <a:r>
              <a:rPr lang="zh-TW" altLang="en-US" baseline="0" dirty="0" smtClean="0"/>
              <a:t>的</a:t>
            </a:r>
            <a:r>
              <a:rPr lang="en-US" altLang="zh-TW" baseline="0" dirty="0" smtClean="0"/>
              <a:t>char device.</a:t>
            </a:r>
          </a:p>
          <a:p>
            <a:r>
              <a:rPr lang="zh-TW" altLang="en-US" baseline="0" dirty="0" smtClean="0"/>
              <a:t>藉由</a:t>
            </a:r>
            <a:r>
              <a:rPr lang="en-US" altLang="zh-TW" baseline="0" dirty="0" err="1" smtClean="0"/>
              <a:t>tty</a:t>
            </a:r>
            <a:r>
              <a:rPr lang="en-US" altLang="zh-TW" baseline="0" dirty="0" smtClean="0"/>
              <a:t> </a:t>
            </a:r>
            <a:r>
              <a:rPr lang="zh-TW" altLang="en-US" baseline="0" dirty="0" smtClean="0"/>
              <a:t>的介面與行為</a:t>
            </a:r>
            <a:r>
              <a:rPr lang="en-US" altLang="zh-TW" baseline="0" dirty="0" smtClean="0"/>
              <a:t>, </a:t>
            </a:r>
            <a:r>
              <a:rPr lang="zh-TW" altLang="en-US" baseline="0" dirty="0" smtClean="0"/>
              <a:t>實際操作</a:t>
            </a:r>
            <a:r>
              <a:rPr lang="en-US" altLang="zh-TW" baseline="0" dirty="0" err="1" smtClean="0"/>
              <a:t>Uart</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8</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i2c-core</a:t>
            </a:r>
            <a:r>
              <a:rPr lang="en-US" altLang="zh-TW" sz="1200" baseline="0" dirty="0" smtClean="0"/>
              <a:t> : </a:t>
            </a:r>
            <a:r>
              <a:rPr lang="en-US" altLang="zh-TW" sz="1200" dirty="0" smtClean="0"/>
              <a:t>I2C </a:t>
            </a:r>
            <a:r>
              <a:rPr lang="zh-TW" altLang="en-US" sz="1200" dirty="0" smtClean="0"/>
              <a:t>核心提供了</a:t>
            </a:r>
            <a:r>
              <a:rPr lang="en-US" altLang="zh-TW" sz="1200" dirty="0" smtClean="0"/>
              <a:t>I2C</a:t>
            </a:r>
            <a:r>
              <a:rPr lang="zh-TW" altLang="en-US" sz="1200" dirty="0" smtClean="0"/>
              <a:t>總線驅動和設備驅動的註冊、註銷方法</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a:t>
            </a:r>
            <a:r>
              <a:rPr lang="en-US" altLang="zh-TW" sz="1200" baseline="0" dirty="0" smtClean="0"/>
              <a:t> </a:t>
            </a:r>
            <a:r>
              <a:rPr lang="en-US" altLang="zh-TW" sz="1200" dirty="0" smtClean="0"/>
              <a:t>host</a:t>
            </a:r>
            <a:r>
              <a:rPr lang="en-US" altLang="zh-TW" sz="1200" baseline="0" dirty="0" smtClean="0"/>
              <a:t> driver code : </a:t>
            </a:r>
            <a:r>
              <a:rPr lang="en-US" altLang="zh-TW" sz="1200" dirty="0" smtClean="0"/>
              <a:t>I2C</a:t>
            </a:r>
            <a:r>
              <a:rPr lang="zh-TW" altLang="en-US" sz="1200" dirty="0" smtClean="0"/>
              <a:t>總線驅動主要包括</a:t>
            </a:r>
            <a:r>
              <a:rPr lang="en-US" altLang="zh-TW" sz="1200" dirty="0" smtClean="0"/>
              <a:t>I2C</a:t>
            </a:r>
            <a:r>
              <a:rPr lang="zh-TW" altLang="en-US" sz="1200" dirty="0" smtClean="0"/>
              <a:t>適配器結構</a:t>
            </a:r>
            <a:r>
              <a:rPr lang="en-US" altLang="zh-TW" sz="1200" dirty="0" smtClean="0"/>
              <a:t>i2c adapter</a:t>
            </a:r>
            <a:r>
              <a:rPr lang="zh-TW" altLang="en-US" sz="1200" dirty="0" smtClean="0"/>
              <a:t>和</a:t>
            </a:r>
            <a:r>
              <a:rPr lang="en-US" altLang="zh-TW" sz="1200" dirty="0" smtClean="0"/>
              <a:t>I2C</a:t>
            </a:r>
            <a:r>
              <a:rPr lang="zh-TW" altLang="en-US" sz="1200" dirty="0" smtClean="0"/>
              <a:t>適配器的</a:t>
            </a:r>
            <a:r>
              <a:rPr lang="en-US" altLang="zh-TW" sz="1200" dirty="0" smtClean="0"/>
              <a:t>algorithm</a:t>
            </a:r>
            <a:r>
              <a:rPr lang="zh-TW" altLang="en-US" sz="1200" dirty="0" smtClean="0"/>
              <a:t>數據結構。</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http://blog.csdn.net/sirzjp/article/details/6599285</a:t>
            </a:r>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9</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Master-&gt;bus</a:t>
            </a:r>
            <a:r>
              <a:rPr lang="en-US" altLang="zh-TW" baseline="0" dirty="0" smtClean="0"/>
              <a:t> </a:t>
            </a:r>
            <a:r>
              <a:rPr lang="en-US" altLang="zh-TW" baseline="0" dirty="0" err="1" smtClean="0"/>
              <a:t>mumber</a:t>
            </a:r>
            <a:r>
              <a:rPr lang="zh-TW" altLang="en-US" baseline="0" dirty="0" smtClean="0"/>
              <a:t>對</a:t>
            </a:r>
            <a:r>
              <a:rPr lang="en-US" altLang="zh-TW" baseline="0" dirty="0" smtClean="0"/>
              <a:t>Device Tree</a:t>
            </a:r>
            <a:r>
              <a:rPr lang="zh-TW" altLang="en-US" baseline="0" dirty="0" smtClean="0"/>
              <a:t>的架構不是重點</a:t>
            </a:r>
            <a:r>
              <a:rPr lang="en-US" altLang="zh-TW" baseline="0" dirty="0" smtClean="0"/>
              <a:t>, </a:t>
            </a:r>
            <a:r>
              <a:rPr lang="zh-TW" altLang="en-US" baseline="0" dirty="0" smtClean="0"/>
              <a:t>因此有</a:t>
            </a:r>
            <a:r>
              <a:rPr lang="en-US" altLang="zh-TW" baseline="0" dirty="0" smtClean="0"/>
              <a:t>spidev32766</a:t>
            </a:r>
            <a:r>
              <a:rPr lang="zh-TW" altLang="en-US" baseline="0" dirty="0" smtClean="0"/>
              <a:t>這奇怪數字的問題</a:t>
            </a:r>
            <a:r>
              <a:rPr lang="en-US" altLang="zh-TW" baseline="0" dirty="0" smtClean="0"/>
              <a:t>, </a:t>
            </a:r>
            <a:r>
              <a:rPr lang="zh-TW" altLang="en-US" baseline="0" dirty="0" smtClean="0"/>
              <a:t>但若我們使用</a:t>
            </a:r>
            <a:r>
              <a:rPr lang="en-US" altLang="zh-TW" baseline="0" dirty="0" smtClean="0"/>
              <a:t>board info </a:t>
            </a:r>
            <a:r>
              <a:rPr lang="zh-TW" altLang="en-US" baseline="0" dirty="0" smtClean="0"/>
              <a:t>來建立</a:t>
            </a:r>
            <a:r>
              <a:rPr lang="en-US" altLang="zh-TW" baseline="0" dirty="0" err="1" smtClean="0"/>
              <a:t>spi</a:t>
            </a:r>
            <a:r>
              <a:rPr lang="en-US" altLang="zh-TW" baseline="0" dirty="0" smtClean="0"/>
              <a:t> client device</a:t>
            </a:r>
            <a:r>
              <a:rPr lang="zh-TW" altLang="en-US" baseline="0" dirty="0" smtClean="0"/>
              <a:t>則是很重要的判斷機制</a:t>
            </a:r>
            <a:r>
              <a:rPr lang="en-US" altLang="zh-TW" baseline="0" smtClean="0"/>
              <a:t>.</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10</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http://wiki.csie.ncku.edu.tw/embedded/I2C</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17</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 xmlns:p14="http://schemas.microsoft.com/office/powerpoint/2010/main"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 xmlns:p14="http://schemas.microsoft.com/office/powerpoint/2010/main"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SPI 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2015/11/2</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 xmlns:p14="http://schemas.microsoft.com/office/powerpoint/2010/main"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SPI</a:t>
            </a:r>
            <a:r>
              <a:rPr lang="zh-TW" altLang="en-US" dirty="0" smtClean="0"/>
              <a:t>驅動框架</a:t>
            </a:r>
            <a:r>
              <a:rPr lang="en-US" altLang="zh-TW" dirty="0" smtClean="0"/>
              <a:t>-master</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93404"/>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SPI</a:t>
            </a:r>
            <a:endParaRPr lang="zh-TW" altLang="en-US" dirty="0" smtClean="0"/>
          </a:p>
        </p:txBody>
      </p:sp>
      <p:sp>
        <p:nvSpPr>
          <p:cNvPr id="11" name="矩形 10"/>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master</a:t>
            </a:r>
            <a:endParaRPr lang="zh-TW" altLang="en-US" sz="900" dirty="0" smtClean="0"/>
          </a:p>
        </p:txBody>
      </p:sp>
      <p:sp>
        <p:nvSpPr>
          <p:cNvPr id="12" name="矩形 11"/>
          <p:cNvSpPr/>
          <p:nvPr/>
        </p:nvSpPr>
        <p:spPr>
          <a:xfrm>
            <a:off x="1691680" y="2785492"/>
            <a:ext cx="576064"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800" dirty="0" smtClean="0">
                <a:solidFill>
                  <a:schemeClr val="bg1"/>
                </a:solidFill>
              </a:rPr>
              <a:t>board info</a:t>
            </a:r>
            <a:endParaRPr lang="zh-TW" altLang="en-US" sz="800" dirty="0" smtClean="0">
              <a:solidFill>
                <a:schemeClr val="bg1"/>
              </a:solidFill>
            </a:endParaRPr>
          </a:p>
        </p:txBody>
      </p:sp>
      <p:cxnSp>
        <p:nvCxnSpPr>
          <p:cNvPr id="14" name="直線單箭頭接點 13"/>
          <p:cNvCxnSpPr>
            <a:stCxn id="89" idx="0"/>
            <a:endCxn id="40" idx="1"/>
          </p:cNvCxnSpPr>
          <p:nvPr/>
        </p:nvCxnSpPr>
        <p:spPr>
          <a:xfrm flipV="1">
            <a:off x="1979712" y="1957400"/>
            <a:ext cx="648072"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a:off x="1187624" y="3361556"/>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client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SPI</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client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732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host 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713484"/>
            <a:ext cx="720080" cy="1440160"/>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SPI client </a:t>
            </a:r>
            <a:r>
              <a:rPr lang="en-US" altLang="zh-TW" sz="1200" b="1" dirty="0" err="1" smtClean="0"/>
              <a:t>dts</a:t>
            </a:r>
            <a:endParaRPr lang="zh-TW" altLang="en-US" sz="1200" b="1" dirty="0"/>
          </a:p>
        </p:txBody>
      </p:sp>
      <p:sp>
        <p:nvSpPr>
          <p:cNvPr id="95" name="文字方塊 94"/>
          <p:cNvSpPr txBox="1"/>
          <p:nvPr/>
        </p:nvSpPr>
        <p:spPr>
          <a:xfrm>
            <a:off x="539552" y="1345332"/>
            <a:ext cx="617477" cy="276999"/>
          </a:xfrm>
          <a:prstGeom prst="rect">
            <a:avLst/>
          </a:prstGeom>
          <a:noFill/>
        </p:spPr>
        <p:txBody>
          <a:bodyPr wrap="none" rtlCol="0">
            <a:spAutoFit/>
          </a:bodyPr>
          <a:lstStyle/>
          <a:p>
            <a:r>
              <a:rPr lang="en-US" altLang="zh-TW" sz="1200" b="1" dirty="0" smtClean="0"/>
              <a:t>SPI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5417" cy="246221"/>
          </a:xfrm>
          <a:prstGeom prst="rect">
            <a:avLst/>
          </a:prstGeom>
          <a:noFill/>
        </p:spPr>
        <p:txBody>
          <a:bodyPr wrap="none" rtlCol="0">
            <a:spAutoFit/>
          </a:bodyPr>
          <a:lstStyle/>
          <a:p>
            <a:r>
              <a:rPr lang="en-US" altLang="zh-TW" sz="1000" b="1" dirty="0" smtClean="0">
                <a:solidFill>
                  <a:schemeClr val="bg1"/>
                </a:solidFill>
              </a:rPr>
              <a:t>SPI bus</a:t>
            </a:r>
            <a:endParaRPr lang="zh-TW" altLang="en-US" sz="1000" b="1" dirty="0">
              <a:solidFill>
                <a:schemeClr val="bg1"/>
              </a:solidFill>
            </a:endParaRPr>
          </a:p>
        </p:txBody>
      </p:sp>
      <p:cxnSp>
        <p:nvCxnSpPr>
          <p:cNvPr id="113" name="直線接點 112"/>
          <p:cNvCxnSpPr/>
          <p:nvPr/>
        </p:nvCxnSpPr>
        <p:spPr>
          <a:xfrm>
            <a:off x="1475656" y="2569468"/>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83768" y="1345332"/>
            <a:ext cx="0" cy="1224136"/>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4297660"/>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569468"/>
            <a:ext cx="0" cy="172819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7" name="文字方塊 126"/>
          <p:cNvSpPr txBox="1"/>
          <p:nvPr/>
        </p:nvSpPr>
        <p:spPr>
          <a:xfrm>
            <a:off x="2600876" y="1057300"/>
            <a:ext cx="1467068" cy="246221"/>
          </a:xfrm>
          <a:prstGeom prst="rect">
            <a:avLst/>
          </a:prstGeom>
          <a:noFill/>
        </p:spPr>
        <p:txBody>
          <a:bodyPr wrap="none" rtlCol="0">
            <a:spAutoFit/>
          </a:bodyPr>
          <a:lstStyle/>
          <a:p>
            <a:r>
              <a:rPr lang="en-US" altLang="zh-TW" sz="1000" b="1" dirty="0" err="1" smtClean="0"/>
              <a:t>of_register_spi_devices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1"/>
          <p:cNvSpPr>
            <a:spLocks noGrp="1"/>
          </p:cNvSpPr>
          <p:nvPr>
            <p:ph sz="half" idx="2"/>
          </p:nvPr>
        </p:nvSpPr>
        <p:spPr>
          <a:xfrm>
            <a:off x="4788024" y="769268"/>
            <a:ext cx="3672408" cy="4044669"/>
          </a:xfrm>
        </p:spPr>
        <p:txBody>
          <a:bodyPr/>
          <a:lstStyle/>
          <a:p>
            <a:pPr>
              <a:buFont typeface="Wingdings" pitchFamily="2" charset="2"/>
              <a:buChar char="n"/>
            </a:pPr>
            <a:r>
              <a:rPr lang="en-US" altLang="zh-TW" sz="1600" dirty="0" err="1" smtClean="0"/>
              <a:t>spi_add_driver</a:t>
            </a:r>
            <a:endParaRPr lang="zh-TW" altLang="en-US" sz="1600" dirty="0" smtClean="0"/>
          </a:p>
          <a:p>
            <a:pPr>
              <a:buFont typeface="Wingdings" pitchFamily="2" charset="2"/>
              <a:buChar char="n"/>
            </a:pPr>
            <a:r>
              <a:rPr lang="en-US" sz="1600" dirty="0" err="1" smtClean="0"/>
              <a:t>spi_register_master</a:t>
            </a:r>
            <a:endParaRPr lang="en-US" sz="1600" dirty="0" smtClean="0"/>
          </a:p>
          <a:p>
            <a:pPr>
              <a:buFont typeface="Wingdings" pitchFamily="2" charset="2"/>
              <a:buChar char="n"/>
            </a:pPr>
            <a:r>
              <a:rPr lang="en-US" sz="1600" dirty="0" err="1" smtClean="0"/>
              <a:t>of_register_spi_devices</a:t>
            </a:r>
            <a:endParaRPr lang="en-US" sz="1600" dirty="0" smtClean="0"/>
          </a:p>
          <a:p>
            <a:pPr>
              <a:buFont typeface="Wingdings" pitchFamily="2" charset="2"/>
              <a:buChar char="n"/>
            </a:pPr>
            <a:r>
              <a:rPr lang="en-US" sz="1600" dirty="0" err="1" smtClean="0"/>
              <a:t>spi_match_master_to_boardinfo</a:t>
            </a:r>
            <a:endParaRPr lang="en-US" sz="1600" dirty="0" smtClean="0"/>
          </a:p>
          <a:p>
            <a:pPr>
              <a:buFont typeface="Wingdings" pitchFamily="2" charset="2"/>
              <a:buChar char="n"/>
            </a:pPr>
            <a:r>
              <a:rPr lang="en-US" sz="1600" dirty="0" smtClean="0"/>
              <a:t>device tree (platform device)</a:t>
            </a:r>
          </a:p>
          <a:p>
            <a:pPr>
              <a:buFont typeface="Wingdings" pitchFamily="2" charset="2"/>
              <a:buChar char="n"/>
            </a:pPr>
            <a:endParaRPr lang="en-US" sz="1600" dirty="0" smtClean="0"/>
          </a:p>
          <a:p>
            <a:pPr>
              <a:buFont typeface="Wingdings" pitchFamily="2" charset="2"/>
              <a:buChar char="n"/>
            </a:pPr>
            <a:endParaRPr lang="en-US" sz="1600" dirty="0" smtClean="0"/>
          </a:p>
          <a:p>
            <a:pPr>
              <a:buFont typeface="Wingdings" pitchFamily="2" charset="2"/>
              <a:buChar char="n"/>
            </a:pPr>
            <a:r>
              <a:rPr lang="en-US" sz="1600" dirty="0" err="1" smtClean="0"/>
              <a:t>list_add_tail</a:t>
            </a:r>
            <a:endParaRPr lang="en-US" sz="1600" dirty="0" smtClean="0"/>
          </a:p>
          <a:p>
            <a:pPr>
              <a:buFont typeface="Wingdings" pitchFamily="2" charset="2"/>
              <a:buChar char="n"/>
            </a:pPr>
            <a:r>
              <a:rPr lang="en-US" sz="1600" dirty="0" err="1" smtClean="0"/>
              <a:t>list_for_each_entry</a:t>
            </a:r>
            <a:endParaRPr lang="en-US" sz="1600" dirty="0" smtClean="0"/>
          </a:p>
        </p:txBody>
      </p:sp>
      <p:sp>
        <p:nvSpPr>
          <p:cNvPr id="52" name="矩形 51"/>
          <p:cNvSpPr/>
          <p:nvPr/>
        </p:nvSpPr>
        <p:spPr>
          <a:xfrm>
            <a:off x="35496" y="3649588"/>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err="1" smtClean="0">
                <a:solidFill>
                  <a:schemeClr val="tx1"/>
                </a:solidFill>
                <a:latin typeface="+mj-ea"/>
                <a:ea typeface="+mj-ea"/>
              </a:rPr>
              <a:t>SOCLE_SPI_driver</a:t>
            </a:r>
            <a:endParaRPr lang="en-US" altLang="zh-TW" sz="800" b="1" dirty="0" smtClean="0">
              <a:solidFill>
                <a:schemeClr val="tx1"/>
              </a:solidFill>
              <a:latin typeface="+mj-ea"/>
              <a:ea typeface="+mj-ea"/>
            </a:endParaRP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4" name="矩形 53"/>
          <p:cNvSpPr/>
          <p:nvPr/>
        </p:nvSpPr>
        <p:spPr>
          <a:xfrm>
            <a:off x="1043608" y="1705372"/>
            <a:ext cx="1296144" cy="360040"/>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altLang="zh-TW" sz="800" b="1" dirty="0" smtClean="0">
                <a:solidFill>
                  <a:schemeClr val="tx1"/>
                </a:solidFill>
                <a:latin typeface="+mj-ea"/>
                <a:ea typeface="+mj-ea"/>
              </a:rPr>
              <a:t>compatible(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name</a:t>
            </a:r>
          </a:p>
        </p:txBody>
      </p:sp>
      <p:sp>
        <p:nvSpPr>
          <p:cNvPr id="56" name="文字方塊 55"/>
          <p:cNvSpPr txBox="1"/>
          <p:nvPr/>
        </p:nvSpPr>
        <p:spPr>
          <a:xfrm>
            <a:off x="251520" y="2857500"/>
            <a:ext cx="1261884" cy="246221"/>
          </a:xfrm>
          <a:prstGeom prst="rect">
            <a:avLst/>
          </a:prstGeom>
          <a:noFill/>
        </p:spPr>
        <p:txBody>
          <a:bodyPr wrap="none" rtlCol="0">
            <a:spAutoFit/>
          </a:bodyPr>
          <a:lstStyle/>
          <a:p>
            <a:r>
              <a:rPr lang="en-US" altLang="zh-TW" sz="1000" b="1" dirty="0" err="1" smtClean="0"/>
              <a:t>spi_register_master</a:t>
            </a:r>
            <a:endParaRPr lang="en-US" altLang="zh-TW" sz="1000" b="1" dirty="0" smtClean="0"/>
          </a:p>
        </p:txBody>
      </p:sp>
      <p:sp>
        <p:nvSpPr>
          <p:cNvPr id="82" name="文字方塊 81"/>
          <p:cNvSpPr txBox="1"/>
          <p:nvPr/>
        </p:nvSpPr>
        <p:spPr>
          <a:xfrm>
            <a:off x="1043608" y="2467263"/>
            <a:ext cx="2004395" cy="400110"/>
          </a:xfrm>
          <a:prstGeom prst="rect">
            <a:avLst/>
          </a:prstGeom>
          <a:noFill/>
        </p:spPr>
        <p:txBody>
          <a:bodyPr wrap="none" rtlCol="0">
            <a:spAutoFit/>
          </a:bodyPr>
          <a:lstStyle/>
          <a:p>
            <a:r>
              <a:rPr lang="en-US" altLang="zh-TW" sz="1000" b="1" dirty="0" err="1" smtClean="0">
                <a:solidFill>
                  <a:schemeClr val="accent3">
                    <a:lumMod val="75000"/>
                  </a:schemeClr>
                </a:solidFill>
              </a:rPr>
              <a:t>spi_match_master_to_boardinfo</a:t>
            </a:r>
            <a:endParaRPr lang="en-US" altLang="zh-TW" sz="1000" b="1" dirty="0" smtClean="0">
              <a:solidFill>
                <a:schemeClr val="accent3">
                  <a:lumMod val="75000"/>
                </a:schemeClr>
              </a:solidFill>
            </a:endParaRPr>
          </a:p>
          <a:p>
            <a:pPr algn="ctr"/>
            <a:r>
              <a:rPr lang="en-US" altLang="zh-TW" sz="1000" b="1" dirty="0" smtClean="0">
                <a:solidFill>
                  <a:schemeClr val="accent3">
                    <a:lumMod val="75000"/>
                  </a:schemeClr>
                </a:solidFill>
              </a:rPr>
              <a:t>(</a:t>
            </a:r>
            <a:r>
              <a:rPr lang="en-US" altLang="zh-TW" sz="1000" b="1" dirty="0" err="1" smtClean="0">
                <a:solidFill>
                  <a:schemeClr val="accent3">
                    <a:lumMod val="75000"/>
                  </a:schemeClr>
                </a:solidFill>
              </a:rPr>
              <a:t>bus_num</a:t>
            </a:r>
            <a:r>
              <a:rPr lang="en-US" altLang="zh-TW" sz="1000" b="1" dirty="0" smtClean="0">
                <a:solidFill>
                  <a:schemeClr val="accent3">
                    <a:lumMod val="75000"/>
                  </a:schemeClr>
                </a:solidFill>
              </a:rPr>
              <a:t>)</a:t>
            </a:r>
            <a:endParaRPr lang="zh-TW" altLang="en-US" sz="1000" b="1" dirty="0">
              <a:solidFill>
                <a:schemeClr val="accent3">
                  <a:lumMod val="75000"/>
                </a:schemeClr>
              </a:solidFill>
            </a:endParaRPr>
          </a:p>
        </p:txBody>
      </p:sp>
      <p:cxnSp>
        <p:nvCxnSpPr>
          <p:cNvPr id="84" name="直線接點 83"/>
          <p:cNvCxnSpPr>
            <a:stCxn id="48" idx="4"/>
            <a:endCxn id="12" idx="1"/>
          </p:cNvCxnSpPr>
          <p:nvPr/>
        </p:nvCxnSpPr>
        <p:spPr>
          <a:xfrm>
            <a:off x="1403648" y="1345332"/>
            <a:ext cx="288032" cy="1692188"/>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40" idx="2"/>
            <a:endCxn id="11" idx="3"/>
          </p:cNvCxnSpPr>
          <p:nvPr/>
        </p:nvCxnSpPr>
        <p:spPr>
          <a:xfrm flipH="1">
            <a:off x="2267744" y="2497460"/>
            <a:ext cx="972108" cy="1332148"/>
          </a:xfrm>
          <a:prstGeom prst="straightConnector1">
            <a:avLst/>
          </a:prstGeom>
          <a:ln w="15875">
            <a:solidFill>
              <a:schemeClr val="accent4">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2915816" y="4225652"/>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driver</a:t>
            </a: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err="1" smtClean="0">
                <a:solidFill>
                  <a:schemeClr val="tx1"/>
                </a:solidFill>
                <a:latin typeface="+mj-ea"/>
                <a:ea typeface="+mj-ea"/>
              </a:rPr>
              <a:t>id_table</a:t>
            </a:r>
            <a:r>
              <a:rPr lang="en-US" altLang="zh-TW" sz="800" b="1" dirty="0" smtClean="0">
                <a:solidFill>
                  <a:schemeClr val="tx1"/>
                </a:solidFill>
                <a:latin typeface="+mj-ea"/>
                <a:ea typeface="+mj-ea"/>
              </a:rPr>
              <a:t> | name</a:t>
            </a:r>
          </a:p>
        </p:txBody>
      </p:sp>
      <p:sp>
        <p:nvSpPr>
          <p:cNvPr id="92" name="矩形 91"/>
          <p:cNvSpPr/>
          <p:nvPr/>
        </p:nvSpPr>
        <p:spPr>
          <a:xfrm>
            <a:off x="3419872" y="1489348"/>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compatible</a:t>
            </a:r>
          </a:p>
        </p:txBody>
      </p:sp>
      <p:sp>
        <p:nvSpPr>
          <p:cNvPr id="93" name="矩形 92"/>
          <p:cNvSpPr/>
          <p:nvPr/>
        </p:nvSpPr>
        <p:spPr>
          <a:xfrm>
            <a:off x="3275856" y="2353444"/>
            <a:ext cx="1296144" cy="504056"/>
          </a:xfrm>
          <a:prstGeom prst="rect">
            <a:avLst/>
          </a:prstGeom>
          <a:noFill/>
          <a:ln w="127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p>
          <a:p>
            <a:pPr marL="228600" indent="-228600">
              <a:buAutoNum type="arabicPeriod"/>
            </a:pPr>
            <a:r>
              <a:rPr lang="en-US" altLang="zh-TW" sz="800" b="1" dirty="0" err="1" smtClean="0">
                <a:solidFill>
                  <a:schemeClr val="tx1"/>
                </a:solidFill>
                <a:latin typeface="+mj-ea"/>
              </a:rPr>
              <a:t>modalias</a:t>
            </a:r>
            <a:endParaRPr lang="en-US" altLang="zh-TW" sz="800" b="1" dirty="0" smtClean="0">
              <a:solidFill>
                <a:schemeClr val="tx1"/>
              </a:solidFill>
              <a:latin typeface="+mj-ea"/>
            </a:endParaRPr>
          </a:p>
        </p:txBody>
      </p:sp>
      <p:sp>
        <p:nvSpPr>
          <p:cNvPr id="51" name="文字方塊 50"/>
          <p:cNvSpPr txBox="1"/>
          <p:nvPr/>
        </p:nvSpPr>
        <p:spPr>
          <a:xfrm>
            <a:off x="395536" y="2683287"/>
            <a:ext cx="936104" cy="246221"/>
          </a:xfrm>
          <a:prstGeom prst="rect">
            <a:avLst/>
          </a:prstGeom>
          <a:noFill/>
        </p:spPr>
        <p:txBody>
          <a:bodyPr wrap="square" rtlCol="0">
            <a:spAutoFit/>
          </a:bodyPr>
          <a:lstStyle/>
          <a:p>
            <a:r>
              <a:rPr lang="en-US" altLang="zh-TW" sz="1000" b="1" dirty="0" err="1" smtClean="0">
                <a:solidFill>
                  <a:schemeClr val="bg1"/>
                </a:solidFill>
              </a:rPr>
              <a:t>platforn</a:t>
            </a:r>
            <a:r>
              <a:rPr lang="en-US" altLang="zh-TW" sz="1000" b="1" dirty="0" smtClean="0">
                <a:solidFill>
                  <a:schemeClr val="bg1"/>
                </a:solidFill>
              </a:rPr>
              <a:t> bus</a:t>
            </a:r>
            <a:endParaRPr lang="zh-TW" altLang="en-US" sz="1000" b="1" dirty="0">
              <a:solidFill>
                <a:schemeClr val="bg1"/>
              </a:solidFill>
            </a:endParaRPr>
          </a:p>
        </p:txBody>
      </p:sp>
      <p:cxnSp>
        <p:nvCxnSpPr>
          <p:cNvPr id="53" name="直線單箭頭接點 52"/>
          <p:cNvCxnSpPr>
            <a:stCxn id="12" idx="2"/>
            <a:endCxn id="11" idx="0"/>
          </p:cNvCxnSpPr>
          <p:nvPr/>
        </p:nvCxnSpPr>
        <p:spPr>
          <a:xfrm>
            <a:off x="1979712" y="3289548"/>
            <a:ext cx="0" cy="288032"/>
          </a:xfrm>
          <a:prstGeom prst="straightConnector1">
            <a:avLst/>
          </a:prstGeom>
          <a:ln w="34925" cmpd="dbl">
            <a:solidFill>
              <a:schemeClr val="accent4">
                <a:lumMod val="75000"/>
              </a:schemeClr>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2411760" y="2929508"/>
            <a:ext cx="1042273" cy="246221"/>
          </a:xfrm>
          <a:prstGeom prst="rect">
            <a:avLst/>
          </a:prstGeom>
          <a:noFill/>
        </p:spPr>
        <p:txBody>
          <a:bodyPr wrap="none" rtlCol="0">
            <a:spAutoFit/>
          </a:bodyPr>
          <a:lstStyle/>
          <a:p>
            <a:r>
              <a:rPr lang="en-US" altLang="zh-TW" sz="1000" b="1" dirty="0" err="1" smtClean="0">
                <a:solidFill>
                  <a:schemeClr val="accent4">
                    <a:lumMod val="75000"/>
                  </a:schemeClr>
                </a:solidFill>
              </a:rPr>
              <a:t>spi_add_device</a:t>
            </a:r>
            <a:endParaRPr lang="zh-TW" altLang="en-US" sz="1000" b="1" dirty="0">
              <a:solidFill>
                <a:schemeClr val="accent4">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L6021 – 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F75111R</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53085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UART</a:t>
            </a:r>
          </a:p>
          <a:p>
            <a:pPr lvl="1"/>
            <a:r>
              <a:rPr lang="en-US" altLang="zh-TW" dirty="0" err="1" smtClean="0"/>
              <a:t>Uart</a:t>
            </a:r>
            <a:r>
              <a:rPr lang="en-US" altLang="zh-TW" dirty="0" smtClean="0"/>
              <a:t> Packet Frame</a:t>
            </a:r>
          </a:p>
          <a:p>
            <a:pPr lvl="1"/>
            <a:r>
              <a:rPr lang="en-US" altLang="zh-TW" dirty="0" smtClean="0"/>
              <a:t>8250/16450/16550</a:t>
            </a:r>
          </a:p>
          <a:p>
            <a:r>
              <a:rPr lang="en-US" altLang="zh-TW" dirty="0" smtClean="0"/>
              <a:t>Linux Device Driver – I2C</a:t>
            </a:r>
          </a:p>
          <a:p>
            <a:pPr lvl="1"/>
            <a:r>
              <a:rPr lang="en-US" altLang="zh-TW" dirty="0" smtClean="0"/>
              <a:t>TTY</a:t>
            </a:r>
            <a:r>
              <a:rPr lang="en-US" altLang="zh-TW" dirty="0"/>
              <a:t> </a:t>
            </a:r>
            <a:r>
              <a:rPr lang="en-US" altLang="zh-TW" dirty="0" smtClean="0"/>
              <a:t>Device/Driver</a:t>
            </a:r>
            <a:endParaRPr lang="zh-TW" altLang="zh-TW" dirty="0"/>
          </a:p>
          <a:p>
            <a:pPr lvl="1"/>
            <a:r>
              <a:rPr lang="en-US" altLang="zh-TW" dirty="0" smtClean="0"/>
              <a:t>Platform Device/Driver</a:t>
            </a:r>
          </a:p>
          <a:p>
            <a:pPr lvl="1"/>
            <a:r>
              <a:rPr lang="en-US" altLang="zh-TW" dirty="0" err="1" smtClean="0"/>
              <a:t>Uart</a:t>
            </a:r>
            <a:r>
              <a:rPr lang="en-US" altLang="zh-TW" dirty="0" smtClean="0"/>
              <a:t> Driver – 8250 Driver</a:t>
            </a:r>
          </a:p>
          <a:p>
            <a:r>
              <a:rPr lang="en-US" altLang="zh-TW" dirty="0" smtClean="0"/>
              <a:t>Adapter : L6021</a:t>
            </a:r>
          </a:p>
          <a:p>
            <a:pPr lvl="1"/>
            <a:r>
              <a:rPr lang="en-US" altLang="zh-TW" dirty="0" smtClean="0"/>
              <a:t>Device Tree</a:t>
            </a:r>
          </a:p>
          <a:p>
            <a:r>
              <a:rPr lang="en-US" altLang="zh-TW" dirty="0" smtClean="0"/>
              <a:t>Client Device : F75111R</a:t>
            </a:r>
          </a:p>
          <a:p>
            <a:r>
              <a:rPr lang="en-US" altLang="zh-TW" dirty="0" err="1" smtClean="0"/>
              <a:t>SMBus</a:t>
            </a:r>
            <a:endParaRPr lang="en-US" altLang="zh-TW" dirty="0" smtClean="0"/>
          </a:p>
          <a:p>
            <a:pPr lvl="1"/>
            <a:endParaRPr lang="zh-TW" altLang="zh-TW" dirty="0"/>
          </a:p>
          <a:p>
            <a:pPr>
              <a:buNone/>
            </a:pP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p14="http://schemas.microsoft.com/office/powerpoint/2010/main" xmlns=""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50557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985292"/>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2411760" y="2137420"/>
            <a:ext cx="0" cy="135976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417340"/>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p:nvPr/>
        </p:nvCxnSpPr>
        <p:spPr>
          <a:xfrm>
            <a:off x="2411760" y="985292"/>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347864" y="2145804"/>
            <a:ext cx="0" cy="2796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425724"/>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p:nvPr/>
        </p:nvCxnSpPr>
        <p:spPr>
          <a:xfrm>
            <a:off x="3347864" y="993676"/>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43356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8" name="矩形 27"/>
          <p:cNvSpPr/>
          <p:nvPr/>
        </p:nvSpPr>
        <p:spPr>
          <a:xfrm>
            <a:off x="2411760"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9" name="矩形 28"/>
          <p:cNvSpPr/>
          <p:nvPr/>
        </p:nvSpPr>
        <p:spPr>
          <a:xfrm>
            <a:off x="3779912"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cxnSp>
        <p:nvCxnSpPr>
          <p:cNvPr id="30" name="直線接點 29"/>
          <p:cNvCxnSpPr/>
          <p:nvPr/>
        </p:nvCxnSpPr>
        <p:spPr>
          <a:xfrm>
            <a:off x="1403648"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3" name="直線接點 32"/>
          <p:cNvCxnSpPr/>
          <p:nvPr/>
        </p:nvCxnSpPr>
        <p:spPr>
          <a:xfrm>
            <a:off x="1979712"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1907704"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6" name="直線接點 35"/>
          <p:cNvCxnSpPr/>
          <p:nvPr/>
        </p:nvCxnSpPr>
        <p:spPr>
          <a:xfrm>
            <a:off x="2771800"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8" name="直線接點 37"/>
          <p:cNvCxnSpPr/>
          <p:nvPr/>
        </p:nvCxnSpPr>
        <p:spPr>
          <a:xfrm>
            <a:off x="3347864"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3275856"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p:nvPr/>
        </p:nvCxnSpPr>
        <p:spPr>
          <a:xfrm>
            <a:off x="4139952"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769268"/>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19872"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483768"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311034"/>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785492"/>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Driver – SPI</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71430" y="793739"/>
            <a:ext cx="3524506" cy="4044669"/>
          </a:xfrm>
        </p:spPr>
        <p:txBody>
          <a:bodyPr/>
          <a:lstStyle/>
          <a:p>
            <a:r>
              <a:rPr lang="en-US" sz="1600" dirty="0" smtClean="0"/>
              <a:t>i2c-core</a:t>
            </a:r>
          </a:p>
          <a:p>
            <a:r>
              <a:rPr lang="en-US" sz="1600" dirty="0" smtClean="0"/>
              <a:t>i2c-adapter </a:t>
            </a:r>
          </a:p>
          <a:p>
            <a:r>
              <a:rPr lang="en-US" sz="1600" dirty="0" smtClean="0"/>
              <a:t>i2c-algorithm</a:t>
            </a:r>
          </a:p>
          <a:p>
            <a:r>
              <a:rPr lang="en-US" sz="1600" dirty="0" smtClean="0"/>
              <a:t>i2c-client (F75111R)</a:t>
            </a:r>
            <a:endParaRPr lang="en-US" sz="1400" dirty="0"/>
          </a:p>
        </p:txBody>
      </p:sp>
      <p:sp>
        <p:nvSpPr>
          <p:cNvPr id="3" name="Title 2"/>
          <p:cNvSpPr>
            <a:spLocks noGrp="1"/>
          </p:cNvSpPr>
          <p:nvPr>
            <p:ph type="title"/>
          </p:nvPr>
        </p:nvSpPr>
        <p:spPr/>
        <p:txBody>
          <a:bodyPr/>
          <a:lstStyle/>
          <a:p>
            <a:r>
              <a:rPr lang="en-US" altLang="zh-TW" dirty="0" smtClean="0"/>
              <a:t>Linux - I2C</a:t>
            </a:r>
            <a:endParaRPr lang="en-US" dirty="0"/>
          </a:p>
        </p:txBody>
      </p:sp>
      <p:sp>
        <p:nvSpPr>
          <p:cNvPr id="7" name="矩形 6"/>
          <p:cNvSpPr/>
          <p:nvPr/>
        </p:nvSpPr>
        <p:spPr>
          <a:xfrm>
            <a:off x="5220072" y="985292"/>
            <a:ext cx="1080120"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應用程式</a:t>
            </a:r>
          </a:p>
        </p:txBody>
      </p:sp>
      <p:sp>
        <p:nvSpPr>
          <p:cNvPr id="8" name="矩形 7"/>
          <p:cNvSpPr/>
          <p:nvPr/>
        </p:nvSpPr>
        <p:spPr>
          <a:xfrm>
            <a:off x="5220072" y="1633364"/>
            <a:ext cx="10801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/sys,/dev</a:t>
            </a:r>
            <a:endParaRPr lang="zh-TW" altLang="en-US" sz="1200" dirty="0" smtClean="0"/>
          </a:p>
        </p:txBody>
      </p:sp>
      <p:cxnSp>
        <p:nvCxnSpPr>
          <p:cNvPr id="16" name="直線接點 15"/>
          <p:cNvCxnSpPr/>
          <p:nvPr/>
        </p:nvCxnSpPr>
        <p:spPr>
          <a:xfrm>
            <a:off x="4644008"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20272" y="985292"/>
            <a:ext cx="1296144"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用戶模式驅動</a:t>
            </a:r>
          </a:p>
        </p:txBody>
      </p:sp>
      <p:sp>
        <p:nvSpPr>
          <p:cNvPr id="20" name="橢圓 19"/>
          <p:cNvSpPr/>
          <p:nvPr/>
        </p:nvSpPr>
        <p:spPr>
          <a:xfrm>
            <a:off x="6084168" y="2209428"/>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err="1" smtClean="0"/>
              <a:t>spi</a:t>
            </a:r>
            <a:r>
              <a:rPr lang="en-US" altLang="zh-TW" sz="1200" dirty="0" smtClean="0"/>
              <a:t>-core</a:t>
            </a:r>
            <a:endParaRPr lang="zh-TW" altLang="en-US" sz="1200" dirty="0" smtClean="0"/>
          </a:p>
        </p:txBody>
      </p:sp>
      <p:sp>
        <p:nvSpPr>
          <p:cNvPr id="21" name="橢圓 20"/>
          <p:cNvSpPr/>
          <p:nvPr/>
        </p:nvSpPr>
        <p:spPr>
          <a:xfrm>
            <a:off x="7092280" y="1561356"/>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err="1" smtClean="0"/>
              <a:t>spi</a:t>
            </a:r>
            <a:r>
              <a:rPr lang="en-US" altLang="zh-TW" sz="1200" dirty="0" smtClean="0"/>
              <a:t>-dev</a:t>
            </a:r>
            <a:endParaRPr lang="zh-TW" altLang="en-US" sz="1200" dirty="0" smtClean="0"/>
          </a:p>
        </p:txBody>
      </p:sp>
      <p:cxnSp>
        <p:nvCxnSpPr>
          <p:cNvPr id="23" name="直線接點 22"/>
          <p:cNvCxnSpPr/>
          <p:nvPr/>
        </p:nvCxnSpPr>
        <p:spPr>
          <a:xfrm>
            <a:off x="4644008" y="4009628"/>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7083896" y="2929508"/>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7155904" y="30015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7227912" y="307352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7308304" y="31539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err="1" smtClean="0"/>
              <a:t>spi</a:t>
            </a:r>
            <a:r>
              <a:rPr lang="en-US" altLang="zh-TW" sz="1200" dirty="0" smtClean="0"/>
              <a:t>-master</a:t>
            </a:r>
            <a:endParaRPr lang="zh-TW" altLang="en-US" sz="1200" dirty="0" smtClean="0"/>
          </a:p>
        </p:txBody>
      </p:sp>
      <p:sp>
        <p:nvSpPr>
          <p:cNvPr id="37" name="矩形 36"/>
          <p:cNvSpPr/>
          <p:nvPr/>
        </p:nvSpPr>
        <p:spPr>
          <a:xfrm>
            <a:off x="5004048" y="2857500"/>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5076056" y="292950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5148064" y="300151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5220072" y="3073524"/>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5292080" y="314553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err="1" smtClean="0"/>
              <a:t>spi</a:t>
            </a:r>
            <a:r>
              <a:rPr lang="en-US" altLang="zh-TW" sz="1200" dirty="0" smtClean="0"/>
              <a:t>-client</a:t>
            </a:r>
            <a:endParaRPr lang="zh-TW" altLang="en-US" sz="1200" dirty="0" smtClean="0"/>
          </a:p>
        </p:txBody>
      </p:sp>
      <p:sp>
        <p:nvSpPr>
          <p:cNvPr id="42" name="矩形 41"/>
          <p:cNvSpPr/>
          <p:nvPr/>
        </p:nvSpPr>
        <p:spPr>
          <a:xfrm>
            <a:off x="7020272" y="2857500"/>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7308304" y="4225652"/>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err="1" smtClean="0"/>
              <a:t>spi</a:t>
            </a:r>
            <a:r>
              <a:rPr lang="en-US" altLang="zh-TW" sz="1200" dirty="0" smtClean="0"/>
              <a:t> host controller</a:t>
            </a:r>
            <a:endParaRPr lang="zh-TW" altLang="en-US" sz="1200" dirty="0" smtClean="0"/>
          </a:p>
        </p:txBody>
      </p:sp>
      <p:sp>
        <p:nvSpPr>
          <p:cNvPr id="44" name="矩形 43"/>
          <p:cNvSpPr/>
          <p:nvPr/>
        </p:nvSpPr>
        <p:spPr>
          <a:xfrm>
            <a:off x="5076056" y="4225652"/>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err="1" smtClean="0"/>
              <a:t>spi</a:t>
            </a:r>
            <a:r>
              <a:rPr lang="en-US" altLang="zh-TW" sz="1200" dirty="0" smtClean="0"/>
              <a:t> slave device</a:t>
            </a:r>
            <a:endParaRPr lang="zh-TW" altLang="en-US" sz="1200" dirty="0" smtClean="0"/>
          </a:p>
        </p:txBody>
      </p:sp>
      <p:cxnSp>
        <p:nvCxnSpPr>
          <p:cNvPr id="46" name="直線接點 45"/>
          <p:cNvCxnSpPr/>
          <p:nvPr/>
        </p:nvCxnSpPr>
        <p:spPr>
          <a:xfrm>
            <a:off x="6444208" y="4369668"/>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6444208" y="4513684"/>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4860032" y="2137420"/>
            <a:ext cx="4211960" cy="1800200"/>
          </a:xfrm>
          <a:prstGeom prst="rect">
            <a:avLst/>
          </a:prstGeom>
          <a:noFill/>
          <a:ln w="15875">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7" name="直線單箭頭接點 46"/>
          <p:cNvCxnSpPr/>
          <p:nvPr/>
        </p:nvCxnSpPr>
        <p:spPr>
          <a:xfrm flipV="1">
            <a:off x="5760132" y="1993404"/>
            <a:ext cx="0" cy="86409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V="1">
            <a:off x="5760132"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7668344" y="1273324"/>
            <a:ext cx="0" cy="28803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7236296" y="2137420"/>
            <a:ext cx="432048"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5760132" y="2701129"/>
            <a:ext cx="492761"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H="1" flipV="1">
            <a:off x="7067571" y="2701129"/>
            <a:ext cx="924809"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427984"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4427984"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4513081" y="4009628"/>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p:nvPr/>
        </p:nvCxnSpPr>
        <p:spPr>
          <a:xfrm flipV="1">
            <a:off x="5760132" y="3865612"/>
            <a:ext cx="0" cy="360040"/>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7992380" y="3865612"/>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smtClean="0"/>
              <a:t>Linux - SPI</a:t>
            </a:r>
            <a:r>
              <a:rPr lang="zh-TW" altLang="en-US" dirty="0" smtClean="0"/>
              <a:t>架構 </a:t>
            </a:r>
            <a:r>
              <a:rPr lang="en-US" altLang="zh-TW" dirty="0" smtClean="0"/>
              <a:t>- master</a:t>
            </a:r>
            <a:endParaRPr lang="en-US" dirty="0"/>
          </a:p>
        </p:txBody>
      </p:sp>
      <p:cxnSp>
        <p:nvCxnSpPr>
          <p:cNvPr id="16" name="直線接點 15"/>
          <p:cNvCxnSpPr/>
          <p:nvPr/>
        </p:nvCxnSpPr>
        <p:spPr>
          <a:xfrm>
            <a:off x="2388262"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3972438" y="2713484"/>
            <a:ext cx="1152128" cy="57606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200" dirty="0" smtClean="0"/>
              <a:t>SPI</a:t>
            </a:r>
            <a:endParaRPr lang="zh-TW" altLang="en-US" sz="1200" dirty="0" smtClean="0"/>
          </a:p>
        </p:txBody>
      </p:sp>
      <p:sp>
        <p:nvSpPr>
          <p:cNvPr id="21" name="橢圓 20"/>
          <p:cNvSpPr/>
          <p:nvPr/>
        </p:nvSpPr>
        <p:spPr>
          <a:xfrm>
            <a:off x="4836534" y="1777380"/>
            <a:ext cx="1152128" cy="57606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err="1" smtClean="0">
                <a:solidFill>
                  <a:schemeClr val="bg1"/>
                </a:solidFill>
              </a:rPr>
              <a:t>spidev</a:t>
            </a:r>
            <a:endParaRPr lang="zh-TW" altLang="en-US" sz="1200" dirty="0" smtClean="0">
              <a:solidFill>
                <a:schemeClr val="bg1"/>
              </a:solidFill>
            </a:endParaRPr>
          </a:p>
        </p:txBody>
      </p:sp>
      <p:cxnSp>
        <p:nvCxnSpPr>
          <p:cNvPr id="23" name="直線接點 22"/>
          <p:cNvCxnSpPr/>
          <p:nvPr/>
        </p:nvCxnSpPr>
        <p:spPr>
          <a:xfrm>
            <a:off x="2388262" y="4513684"/>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828150" y="343356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4900158" y="35055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4972166" y="3577580"/>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5052558" y="36579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SPI-master</a:t>
            </a:r>
            <a:endParaRPr lang="zh-TW" altLang="en-US" sz="1200" dirty="0" smtClean="0"/>
          </a:p>
        </p:txBody>
      </p:sp>
      <p:sp>
        <p:nvSpPr>
          <p:cNvPr id="37" name="矩形 36"/>
          <p:cNvSpPr/>
          <p:nvPr/>
        </p:nvSpPr>
        <p:spPr>
          <a:xfrm>
            <a:off x="2964326" y="1633364"/>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3036334" y="170537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3108342" y="1777380"/>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3180350" y="184938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3252358" y="192139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SPI-client</a:t>
            </a:r>
            <a:endParaRPr lang="zh-TW" altLang="en-US" sz="1200" dirty="0" smtClean="0"/>
          </a:p>
        </p:txBody>
      </p:sp>
      <p:sp>
        <p:nvSpPr>
          <p:cNvPr id="42" name="矩形 41"/>
          <p:cNvSpPr/>
          <p:nvPr/>
        </p:nvSpPr>
        <p:spPr>
          <a:xfrm>
            <a:off x="4764526" y="3361556"/>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5052558" y="4729708"/>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SPI host controller</a:t>
            </a:r>
            <a:endParaRPr lang="zh-TW" altLang="en-US" sz="1200" dirty="0" smtClean="0"/>
          </a:p>
        </p:txBody>
      </p:sp>
      <p:cxnSp>
        <p:nvCxnSpPr>
          <p:cNvPr id="46" name="直線接點 45"/>
          <p:cNvCxnSpPr/>
          <p:nvPr/>
        </p:nvCxnSpPr>
        <p:spPr>
          <a:xfrm>
            <a:off x="4332478" y="487372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4332478" y="4945732"/>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37" idx="0"/>
          </p:cNvCxnSpPr>
          <p:nvPr/>
        </p:nvCxnSpPr>
        <p:spPr>
          <a:xfrm flipV="1">
            <a:off x="3720410"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21" idx="0"/>
          </p:cNvCxnSpPr>
          <p:nvPr/>
        </p:nvCxnSpPr>
        <p:spPr>
          <a:xfrm flipV="1">
            <a:off x="5412598" y="1273324"/>
            <a:ext cx="0" cy="50405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0" idx="7"/>
            <a:endCxn id="21" idx="4"/>
          </p:cNvCxnSpPr>
          <p:nvPr/>
        </p:nvCxnSpPr>
        <p:spPr>
          <a:xfrm flipV="1">
            <a:off x="4955841" y="2353444"/>
            <a:ext cx="456757" cy="444403"/>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37" idx="2"/>
            <a:endCxn id="20" idx="1"/>
          </p:cNvCxnSpPr>
          <p:nvPr/>
        </p:nvCxnSpPr>
        <p:spPr>
          <a:xfrm>
            <a:off x="3720410" y="2641476"/>
            <a:ext cx="420753" cy="156371"/>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2" idx="0"/>
            <a:endCxn id="20" idx="5"/>
          </p:cNvCxnSpPr>
          <p:nvPr/>
        </p:nvCxnSpPr>
        <p:spPr>
          <a:xfrm flipH="1" flipV="1">
            <a:off x="4955841" y="3205185"/>
            <a:ext cx="780793" cy="156371"/>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2172238"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2172238"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2257335" y="4513684"/>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a:endCxn id="37" idx="2"/>
          </p:cNvCxnSpPr>
          <p:nvPr/>
        </p:nvCxnSpPr>
        <p:spPr>
          <a:xfrm flipV="1">
            <a:off x="3720410" y="2641476"/>
            <a:ext cx="0" cy="2088232"/>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stCxn id="43" idx="0"/>
            <a:endCxn id="42" idx="2"/>
          </p:cNvCxnSpPr>
          <p:nvPr/>
        </p:nvCxnSpPr>
        <p:spPr>
          <a:xfrm flipV="1">
            <a:off x="5736634" y="4369668"/>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2964326" y="985292"/>
            <a:ext cx="3096344"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TW" altLang="en-US" sz="1200" dirty="0" smtClean="0"/>
              <a:t>應用程式</a:t>
            </a:r>
          </a:p>
        </p:txBody>
      </p:sp>
      <p:sp>
        <p:nvSpPr>
          <p:cNvPr id="90" name="文字方塊 89"/>
          <p:cNvSpPr txBox="1"/>
          <p:nvPr/>
        </p:nvSpPr>
        <p:spPr>
          <a:xfrm>
            <a:off x="5916654" y="2776200"/>
            <a:ext cx="1067408" cy="369332"/>
          </a:xfrm>
          <a:prstGeom prst="rect">
            <a:avLst/>
          </a:prstGeom>
          <a:noFill/>
          <a:ln>
            <a:solidFill>
              <a:schemeClr val="accent1"/>
            </a:solidFill>
            <a:prstDash val="sysDash"/>
          </a:ln>
        </p:spPr>
        <p:txBody>
          <a:bodyPr wrap="none" rtlCol="0">
            <a:spAutoFit/>
          </a:bodyPr>
          <a:lstStyle/>
          <a:p>
            <a:r>
              <a:rPr lang="en-US" altLang="zh-TW" dirty="0" smtClean="0">
                <a:solidFill>
                  <a:schemeClr val="accent1">
                    <a:lumMod val="75000"/>
                  </a:schemeClr>
                </a:solidFill>
              </a:rPr>
              <a:t>SPI-Core</a:t>
            </a:r>
            <a:endParaRPr lang="zh-TW" altLang="en-US" dirty="0">
              <a:solidFill>
                <a:schemeClr val="accent1">
                  <a:lumMod val="75000"/>
                </a:schemeClr>
              </a:solidFill>
            </a:endParaRPr>
          </a:p>
        </p:txBody>
      </p:sp>
      <p:cxnSp>
        <p:nvCxnSpPr>
          <p:cNvPr id="96" name="直線單箭頭接點 95"/>
          <p:cNvCxnSpPr>
            <a:stCxn id="20" idx="6"/>
            <a:endCxn id="90" idx="1"/>
          </p:cNvCxnSpPr>
          <p:nvPr/>
        </p:nvCxnSpPr>
        <p:spPr>
          <a:xfrm flipV="1">
            <a:off x="5124566" y="2960866"/>
            <a:ext cx="792088" cy="40650"/>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sp>
        <p:nvSpPr>
          <p:cNvPr id="103" name="文字方塊 102"/>
          <p:cNvSpPr txBox="1"/>
          <p:nvPr/>
        </p:nvSpPr>
        <p:spPr>
          <a:xfrm>
            <a:off x="6987640" y="3865612"/>
            <a:ext cx="1574470" cy="369332"/>
          </a:xfrm>
          <a:prstGeom prst="rect">
            <a:avLst/>
          </a:prstGeom>
          <a:noFill/>
          <a:ln>
            <a:solidFill>
              <a:schemeClr val="accent5">
                <a:lumMod val="60000"/>
                <a:lumOff val="40000"/>
              </a:schemeClr>
            </a:solidFill>
            <a:prstDash val="sysDash"/>
          </a:ln>
        </p:spPr>
        <p:txBody>
          <a:bodyPr wrap="none" rtlCol="0">
            <a:spAutoFit/>
          </a:bodyPr>
          <a:lstStyle/>
          <a:p>
            <a:r>
              <a:rPr lang="en-US" altLang="zh-TW" dirty="0" smtClean="0">
                <a:solidFill>
                  <a:schemeClr val="accent5">
                    <a:lumMod val="75000"/>
                  </a:schemeClr>
                </a:solidFill>
              </a:rPr>
              <a:t>SPI Bus Driver</a:t>
            </a:r>
            <a:endParaRPr lang="zh-TW" altLang="en-US" dirty="0">
              <a:solidFill>
                <a:schemeClr val="accent5">
                  <a:lumMod val="75000"/>
                </a:schemeClr>
              </a:solidFill>
            </a:endParaRPr>
          </a:p>
        </p:txBody>
      </p:sp>
      <p:cxnSp>
        <p:nvCxnSpPr>
          <p:cNvPr id="104" name="直線單箭頭接點 103"/>
          <p:cNvCxnSpPr>
            <a:stCxn id="42" idx="3"/>
            <a:endCxn id="103" idx="1"/>
          </p:cNvCxnSpPr>
          <p:nvPr/>
        </p:nvCxnSpPr>
        <p:spPr>
          <a:xfrm>
            <a:off x="6708742" y="3865612"/>
            <a:ext cx="278898" cy="184666"/>
          </a:xfrm>
          <a:prstGeom prst="straightConnector1">
            <a:avLst/>
          </a:prstGeom>
          <a:ln w="12700">
            <a:solidFill>
              <a:schemeClr val="accent5">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7" name="文字方塊 106"/>
          <p:cNvSpPr txBox="1"/>
          <p:nvPr/>
        </p:nvSpPr>
        <p:spPr>
          <a:xfrm>
            <a:off x="251520" y="2569468"/>
            <a:ext cx="2304256" cy="369332"/>
          </a:xfrm>
          <a:prstGeom prst="rect">
            <a:avLst/>
          </a:prstGeom>
          <a:noFill/>
          <a:ln>
            <a:solidFill>
              <a:schemeClr val="accent4">
                <a:lumMod val="60000"/>
                <a:lumOff val="40000"/>
              </a:schemeClr>
            </a:solidFill>
            <a:prstDash val="sysDash"/>
          </a:ln>
        </p:spPr>
        <p:txBody>
          <a:bodyPr wrap="square" rtlCol="0">
            <a:spAutoFit/>
          </a:bodyPr>
          <a:lstStyle/>
          <a:p>
            <a:pPr algn="ctr"/>
            <a:r>
              <a:rPr lang="en-US" altLang="zh-TW" dirty="0" smtClean="0">
                <a:solidFill>
                  <a:srgbClr val="7030A0"/>
                </a:solidFill>
              </a:rPr>
              <a:t>SPI device driver</a:t>
            </a:r>
            <a:endParaRPr lang="zh-TW" altLang="en-US" dirty="0">
              <a:solidFill>
                <a:srgbClr val="7030A0"/>
              </a:solidFill>
            </a:endParaRPr>
          </a:p>
        </p:txBody>
      </p:sp>
      <p:cxnSp>
        <p:nvCxnSpPr>
          <p:cNvPr id="108" name="直線單箭頭接點 107"/>
          <p:cNvCxnSpPr>
            <a:stCxn id="37" idx="1"/>
            <a:endCxn id="107" idx="3"/>
          </p:cNvCxnSpPr>
          <p:nvPr/>
        </p:nvCxnSpPr>
        <p:spPr>
          <a:xfrm flipH="1">
            <a:off x="2555776" y="2137420"/>
            <a:ext cx="408550" cy="616714"/>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stCxn id="21" idx="3"/>
            <a:endCxn id="107" idx="3"/>
          </p:cNvCxnSpPr>
          <p:nvPr/>
        </p:nvCxnSpPr>
        <p:spPr>
          <a:xfrm flipH="1">
            <a:off x="2555776" y="2269081"/>
            <a:ext cx="2449483" cy="485053"/>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279113" y="1633364"/>
            <a:ext cx="2864887" cy="1015663"/>
          </a:xfrm>
          <a:prstGeom prst="rect">
            <a:avLst/>
          </a:prstGeom>
          <a:noFill/>
        </p:spPr>
        <p:txBody>
          <a:bodyPr wrap="square" rtlCol="0">
            <a:spAutoFit/>
          </a:bodyPr>
          <a:lstStyle/>
          <a:p>
            <a:r>
              <a:rPr lang="en-US" altLang="zh-TW" sz="1000" b="1" dirty="0" smtClean="0"/>
              <a:t>SPI-Core</a:t>
            </a:r>
          </a:p>
          <a:p>
            <a:r>
              <a:rPr lang="zh-TW" altLang="en-US" sz="1000" b="1" dirty="0" smtClean="0"/>
              <a:t>為</a:t>
            </a:r>
            <a:r>
              <a:rPr lang="en-US" altLang="zh-TW" sz="1000" b="1" dirty="0" err="1" smtClean="0"/>
              <a:t>linux</a:t>
            </a:r>
            <a:r>
              <a:rPr lang="zh-TW" altLang="en-US" sz="1000" b="1" dirty="0" smtClean="0"/>
              <a:t>內核中提供的</a:t>
            </a:r>
            <a:r>
              <a:rPr lang="en-US" altLang="zh-TW" sz="1000" b="1" dirty="0" err="1" smtClean="0">
                <a:solidFill>
                  <a:schemeClr val="accent1">
                    <a:lumMod val="75000"/>
                  </a:schemeClr>
                </a:solidFill>
              </a:rPr>
              <a:t>spi</a:t>
            </a:r>
            <a:r>
              <a:rPr lang="zh-TW" altLang="en-US" sz="1000" b="1" dirty="0" smtClean="0">
                <a:solidFill>
                  <a:schemeClr val="accent1">
                    <a:lumMod val="75000"/>
                  </a:schemeClr>
                </a:solidFill>
              </a:rPr>
              <a:t>構架核心機制</a:t>
            </a:r>
            <a:r>
              <a:rPr lang="zh-TW" altLang="en-US" sz="1000" b="1" dirty="0" smtClean="0"/>
              <a:t>，管理各種重要</a:t>
            </a:r>
            <a:r>
              <a:rPr lang="en-US" altLang="zh-TW" sz="1000" b="1" dirty="0" smtClean="0"/>
              <a:t>SPI</a:t>
            </a:r>
            <a:r>
              <a:rPr lang="zh-TW" altLang="en-US" sz="1000" b="1" dirty="0" smtClean="0"/>
              <a:t>要素的接口函數，例如</a:t>
            </a:r>
            <a:r>
              <a:rPr lang="en-US" altLang="zh-TW" sz="1000" b="1" dirty="0" err="1" smtClean="0"/>
              <a:t>struct</a:t>
            </a:r>
            <a:r>
              <a:rPr lang="en-US" altLang="zh-TW" sz="1000" b="1" dirty="0" smtClean="0"/>
              <a:t> </a:t>
            </a:r>
            <a:r>
              <a:rPr lang="en-US" altLang="zh-TW" sz="1000" b="1" dirty="0" err="1" smtClean="0">
                <a:solidFill>
                  <a:schemeClr val="accent1">
                    <a:lumMod val="75000"/>
                  </a:schemeClr>
                </a:solidFill>
              </a:rPr>
              <a:t>spi_master</a:t>
            </a:r>
            <a:r>
              <a:rPr lang="zh-TW" altLang="en-US" sz="1000" b="1" dirty="0" smtClean="0"/>
              <a:t>、</a:t>
            </a:r>
            <a:r>
              <a:rPr lang="en-US" altLang="zh-TW" sz="1000" b="1" dirty="0" err="1" smtClean="0"/>
              <a:t>struct</a:t>
            </a:r>
            <a:r>
              <a:rPr lang="en-US" altLang="zh-TW" sz="1000" b="1" dirty="0" smtClean="0"/>
              <a:t> </a:t>
            </a:r>
            <a:r>
              <a:rPr lang="en-US" altLang="zh-TW" sz="1000" b="1" dirty="0" err="1" smtClean="0">
                <a:solidFill>
                  <a:schemeClr val="accent1">
                    <a:lumMod val="75000"/>
                  </a:schemeClr>
                </a:solidFill>
              </a:rPr>
              <a:t>spi_driver</a:t>
            </a:r>
            <a:r>
              <a:rPr lang="zh-TW" altLang="en-US" sz="1000" b="1" dirty="0" smtClean="0"/>
              <a:t>、</a:t>
            </a:r>
            <a:r>
              <a:rPr lang="en-US" altLang="zh-TW" sz="1000" b="1" dirty="0" err="1" smtClean="0"/>
              <a:t>struct</a:t>
            </a:r>
            <a:r>
              <a:rPr lang="en-US" altLang="zh-TW" sz="1000" b="1" dirty="0" smtClean="0"/>
              <a:t> </a:t>
            </a:r>
            <a:r>
              <a:rPr lang="en-US" altLang="zh-TW" sz="1000" b="1" dirty="0" err="1" smtClean="0">
                <a:solidFill>
                  <a:schemeClr val="accent1">
                    <a:lumMod val="75000"/>
                  </a:schemeClr>
                </a:solidFill>
              </a:rPr>
              <a:t>spi_device</a:t>
            </a:r>
            <a:r>
              <a:rPr lang="zh-TW" altLang="en-US" sz="1000" b="1" dirty="0" smtClean="0"/>
              <a:t> 、</a:t>
            </a:r>
            <a:r>
              <a:rPr lang="en-US" altLang="zh-TW" sz="1000" b="1" dirty="0" err="1" smtClean="0"/>
              <a:t>struct</a:t>
            </a:r>
            <a:r>
              <a:rPr lang="en-US" altLang="zh-TW" sz="1000" b="1" dirty="0" smtClean="0"/>
              <a:t> </a:t>
            </a:r>
            <a:r>
              <a:rPr lang="en-US" altLang="zh-TW" sz="1000" b="1" dirty="0" err="1" smtClean="0">
                <a:solidFill>
                  <a:schemeClr val="accent1">
                    <a:lumMod val="75000"/>
                  </a:schemeClr>
                </a:solidFill>
              </a:rPr>
              <a:t>spi_transfer</a:t>
            </a:r>
            <a:r>
              <a:rPr lang="zh-TW" altLang="en-US" sz="1000" b="1" dirty="0" smtClean="0"/>
              <a:t>、</a:t>
            </a:r>
            <a:r>
              <a:rPr lang="en-US" altLang="zh-TW" sz="1000" b="1" dirty="0" err="1" smtClean="0"/>
              <a:t>struct</a:t>
            </a:r>
            <a:r>
              <a:rPr lang="en-US" altLang="zh-TW" sz="1000" b="1" dirty="0" smtClean="0"/>
              <a:t> </a:t>
            </a:r>
            <a:r>
              <a:rPr lang="en-US" altLang="zh-TW" sz="1000" b="1" dirty="0" err="1" smtClean="0">
                <a:solidFill>
                  <a:schemeClr val="accent1">
                    <a:lumMod val="75000"/>
                  </a:schemeClr>
                </a:solidFill>
              </a:rPr>
              <a:t>spi_message</a:t>
            </a:r>
            <a:r>
              <a:rPr lang="zh-TW" altLang="en-US" sz="1000" b="1" dirty="0" smtClean="0"/>
              <a:t>、</a:t>
            </a:r>
            <a:r>
              <a:rPr lang="en-US" altLang="zh-TW" sz="1000" b="1" dirty="0" err="1" smtClean="0"/>
              <a:t>struct</a:t>
            </a:r>
            <a:r>
              <a:rPr lang="en-US" altLang="zh-TW" sz="1000" b="1" dirty="0" smtClean="0"/>
              <a:t> </a:t>
            </a:r>
            <a:r>
              <a:rPr lang="en-US" altLang="zh-TW" sz="1000" b="1" dirty="0" err="1" smtClean="0">
                <a:solidFill>
                  <a:schemeClr val="accent1">
                    <a:lumMod val="75000"/>
                  </a:schemeClr>
                </a:solidFill>
              </a:rPr>
              <a:t>spi_board_info</a:t>
            </a:r>
            <a:r>
              <a:rPr lang="en-US" altLang="zh-TW" sz="1000" b="1" dirty="0" smtClean="0"/>
              <a:t>.</a:t>
            </a:r>
            <a:endParaRPr lang="zh-TW" altLang="en-US" sz="1000" b="1" dirty="0"/>
          </a:p>
        </p:txBody>
      </p:sp>
      <p:sp>
        <p:nvSpPr>
          <p:cNvPr id="44" name="文字方塊 43"/>
          <p:cNvSpPr txBox="1"/>
          <p:nvPr/>
        </p:nvSpPr>
        <p:spPr>
          <a:xfrm>
            <a:off x="1115616" y="3073524"/>
            <a:ext cx="2864887" cy="1477328"/>
          </a:xfrm>
          <a:prstGeom prst="rect">
            <a:avLst/>
          </a:prstGeom>
          <a:noFill/>
        </p:spPr>
        <p:txBody>
          <a:bodyPr wrap="square" rtlCol="0">
            <a:spAutoFit/>
          </a:bodyPr>
          <a:lstStyle/>
          <a:p>
            <a:r>
              <a:rPr lang="en-US" altLang="zh-TW" sz="1000" b="1" dirty="0" smtClean="0"/>
              <a:t>SPI Bus Driver</a:t>
            </a:r>
          </a:p>
          <a:p>
            <a:r>
              <a:rPr lang="en-US" altLang="zh-TW" sz="1000" b="1" dirty="0" err="1" smtClean="0">
                <a:solidFill>
                  <a:schemeClr val="accent5">
                    <a:lumMod val="75000"/>
                  </a:schemeClr>
                </a:solidFill>
              </a:rPr>
              <a:t>spi</a:t>
            </a:r>
            <a:r>
              <a:rPr lang="en-US" altLang="zh-TW" sz="1000" b="1" dirty="0" smtClean="0">
                <a:solidFill>
                  <a:schemeClr val="accent5">
                    <a:lumMod val="75000"/>
                  </a:schemeClr>
                </a:solidFill>
              </a:rPr>
              <a:t>-master</a:t>
            </a:r>
            <a:r>
              <a:rPr lang="en-US" altLang="zh-TW" sz="1000" b="1" dirty="0" smtClean="0"/>
              <a:t>:</a:t>
            </a:r>
          </a:p>
          <a:p>
            <a:r>
              <a:rPr lang="zh-TW" altLang="en-US" sz="1000" b="1" dirty="0" smtClean="0">
                <a:latin typeface="+mn-ea"/>
              </a:rPr>
              <a:t>代表</a:t>
            </a:r>
            <a:r>
              <a:rPr lang="en-US" altLang="zh-TW" sz="1000" b="1" dirty="0" err="1" smtClean="0">
                <a:latin typeface="+mn-ea"/>
              </a:rPr>
              <a:t>SoC</a:t>
            </a:r>
            <a:r>
              <a:rPr lang="zh-TW" altLang="en-US" sz="1000" b="1" dirty="0" smtClean="0">
                <a:latin typeface="+mn-ea"/>
              </a:rPr>
              <a:t>內的各組</a:t>
            </a:r>
            <a:r>
              <a:rPr lang="en-US" altLang="zh-TW" sz="1000" b="1" dirty="0" smtClean="0">
                <a:latin typeface="+mn-ea"/>
              </a:rPr>
              <a:t>I2C</a:t>
            </a:r>
            <a:r>
              <a:rPr lang="zh-TW" altLang="en-US" sz="1000" b="1" dirty="0" smtClean="0">
                <a:latin typeface="+mn-ea"/>
              </a:rPr>
              <a:t> </a:t>
            </a:r>
            <a:r>
              <a:rPr lang="en-US" altLang="zh-TW" sz="1000" b="1" dirty="0" smtClean="0">
                <a:latin typeface="+mn-ea"/>
              </a:rPr>
              <a:t>Controller. </a:t>
            </a:r>
            <a:r>
              <a:rPr lang="zh-TW" altLang="en-US" sz="1000" b="1" dirty="0" smtClean="0">
                <a:latin typeface="+mn-ea"/>
              </a:rPr>
              <a:t>提供</a:t>
            </a:r>
            <a:r>
              <a:rPr lang="en-US" altLang="zh-TW" sz="1000" b="1" dirty="0" smtClean="0">
                <a:latin typeface="+mn-ea"/>
              </a:rPr>
              <a:t>Controller</a:t>
            </a:r>
            <a:r>
              <a:rPr lang="zh-TW" altLang="en-US" sz="1000" b="1" dirty="0" smtClean="0">
                <a:latin typeface="+mn-ea"/>
              </a:rPr>
              <a:t>的</a:t>
            </a:r>
            <a:r>
              <a:rPr lang="en-US" altLang="zh-TW" sz="1000" b="1" dirty="0" smtClean="0">
                <a:solidFill>
                  <a:schemeClr val="accent5">
                    <a:lumMod val="75000"/>
                  </a:schemeClr>
                </a:solidFill>
                <a:latin typeface="+mn-ea"/>
              </a:rPr>
              <a:t>Base</a:t>
            </a:r>
            <a:r>
              <a:rPr lang="zh-TW" altLang="en-US" sz="1000" b="1" dirty="0" smtClean="0">
                <a:latin typeface="+mn-ea"/>
              </a:rPr>
              <a:t> </a:t>
            </a:r>
            <a:r>
              <a:rPr lang="en-US" altLang="zh-TW" sz="1000" b="1" dirty="0" smtClean="0">
                <a:solidFill>
                  <a:schemeClr val="accent5">
                    <a:lumMod val="75000"/>
                  </a:schemeClr>
                </a:solidFill>
                <a:latin typeface="+mn-ea"/>
              </a:rPr>
              <a:t>Address</a:t>
            </a:r>
            <a:r>
              <a:rPr lang="en-US" altLang="zh-TW" sz="1000" b="1" dirty="0" smtClean="0">
                <a:latin typeface="+mn-ea"/>
              </a:rPr>
              <a:t>,</a:t>
            </a:r>
            <a:r>
              <a:rPr lang="zh-TW" altLang="en-US" sz="1000" b="1" dirty="0" smtClean="0">
                <a:latin typeface="+mn-ea"/>
              </a:rPr>
              <a:t>對應的</a:t>
            </a:r>
            <a:r>
              <a:rPr lang="en-US" altLang="zh-TW" sz="1000" b="1" dirty="0" smtClean="0">
                <a:solidFill>
                  <a:schemeClr val="accent5">
                    <a:lumMod val="75000"/>
                  </a:schemeClr>
                </a:solidFill>
                <a:latin typeface="+mn-ea"/>
              </a:rPr>
              <a:t>Algorithm</a:t>
            </a:r>
            <a:r>
              <a:rPr lang="zh-TW" altLang="en-US" sz="1000" b="1" dirty="0" smtClean="0">
                <a:latin typeface="+mn-ea"/>
              </a:rPr>
              <a:t>等資訊</a:t>
            </a:r>
            <a:r>
              <a:rPr lang="en-US" altLang="zh-TW" sz="1000" b="1" dirty="0" smtClean="0">
                <a:latin typeface="+mn-ea"/>
              </a:rPr>
              <a:t>. </a:t>
            </a:r>
            <a:r>
              <a:rPr lang="zh-TW" altLang="en-US" sz="1000" b="1" dirty="0" smtClean="0">
                <a:latin typeface="+mn-ea"/>
              </a:rPr>
              <a:t>對應物理上的一個</a:t>
            </a:r>
            <a:r>
              <a:rPr lang="zh-TW" altLang="en-US" sz="1000" b="1" dirty="0" smtClean="0">
                <a:solidFill>
                  <a:schemeClr val="accent5">
                    <a:lumMod val="75000"/>
                  </a:schemeClr>
                </a:solidFill>
                <a:latin typeface="+mn-ea"/>
              </a:rPr>
              <a:t>適配器</a:t>
            </a:r>
            <a:endParaRPr lang="en-US" altLang="zh-TW" sz="1000" b="1" dirty="0" smtClean="0">
              <a:solidFill>
                <a:schemeClr val="accent5">
                  <a:lumMod val="75000"/>
                </a:schemeClr>
              </a:solidFill>
              <a:latin typeface="+mn-ea"/>
            </a:endParaRPr>
          </a:p>
          <a:p>
            <a:r>
              <a:rPr lang="en-US" altLang="zh-TW" sz="1000" b="1" dirty="0" smtClean="0">
                <a:solidFill>
                  <a:schemeClr val="accent5">
                    <a:lumMod val="75000"/>
                  </a:schemeClr>
                </a:solidFill>
              </a:rPr>
              <a:t>I2C-Algorithm</a:t>
            </a:r>
            <a:r>
              <a:rPr lang="en-US" altLang="zh-TW" sz="1000" b="1" dirty="0" smtClean="0"/>
              <a:t>:</a:t>
            </a:r>
          </a:p>
          <a:p>
            <a:r>
              <a:rPr lang="zh-TW" altLang="en-US" sz="1000" b="1" dirty="0" smtClean="0"/>
              <a:t>對應</a:t>
            </a:r>
            <a:r>
              <a:rPr lang="en-US" altLang="zh-TW" sz="1000" b="1" dirty="0" err="1" smtClean="0"/>
              <a:t>SoC</a:t>
            </a:r>
            <a:r>
              <a:rPr lang="zh-TW" altLang="en-US" sz="1000" b="1" dirty="0" smtClean="0"/>
              <a:t>的</a:t>
            </a:r>
            <a:r>
              <a:rPr lang="en-US" altLang="zh-TW" sz="1000" b="1" dirty="0" smtClean="0">
                <a:solidFill>
                  <a:schemeClr val="accent5">
                    <a:lumMod val="75000"/>
                  </a:schemeClr>
                </a:solidFill>
              </a:rPr>
              <a:t>I2C</a:t>
            </a:r>
            <a:r>
              <a:rPr lang="zh-TW" altLang="en-US" sz="1000" b="1" dirty="0" smtClean="0">
                <a:solidFill>
                  <a:schemeClr val="accent5">
                    <a:lumMod val="75000"/>
                  </a:schemeClr>
                </a:solidFill>
              </a:rPr>
              <a:t>通信方法</a:t>
            </a:r>
            <a:r>
              <a:rPr lang="en-US" altLang="zh-TW" sz="1000" b="1" dirty="0" smtClean="0">
                <a:solidFill>
                  <a:schemeClr val="accent5">
                    <a:lumMod val="75000"/>
                  </a:schemeClr>
                </a:solidFill>
              </a:rPr>
              <a:t>,</a:t>
            </a:r>
            <a:r>
              <a:rPr lang="zh-TW" altLang="en-US" sz="1000" b="1" dirty="0" smtClean="0">
                <a:solidFill>
                  <a:schemeClr val="accent5">
                    <a:lumMod val="75000"/>
                  </a:schemeClr>
                </a:solidFill>
              </a:rPr>
              <a:t> </a:t>
            </a:r>
            <a:r>
              <a:rPr lang="zh-TW" altLang="en-US" sz="1000" b="1" dirty="0" smtClean="0"/>
              <a:t>包括</a:t>
            </a:r>
            <a:r>
              <a:rPr lang="en-US" altLang="zh-TW" sz="1000" b="1" dirty="0" smtClean="0"/>
              <a:t>I2C </a:t>
            </a:r>
            <a:r>
              <a:rPr lang="en-US" altLang="zh-TW" sz="1000" b="1" dirty="0" smtClean="0">
                <a:solidFill>
                  <a:schemeClr val="accent5">
                    <a:lumMod val="75000"/>
                  </a:schemeClr>
                </a:solidFill>
              </a:rPr>
              <a:t>Start Condition</a:t>
            </a:r>
            <a:r>
              <a:rPr lang="en-US" altLang="zh-TW" sz="1000" b="1" dirty="0" smtClean="0"/>
              <a:t>, </a:t>
            </a:r>
            <a:r>
              <a:rPr lang="en-US" altLang="zh-TW" sz="1000" b="1" dirty="0" smtClean="0">
                <a:solidFill>
                  <a:schemeClr val="accent5">
                    <a:lumMod val="75000"/>
                  </a:schemeClr>
                </a:solidFill>
              </a:rPr>
              <a:t>Stop Condition</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Transmit</a:t>
            </a:r>
            <a:r>
              <a:rPr lang="en-US" altLang="zh-TW" sz="1000" b="1" dirty="0" smtClean="0"/>
              <a:t>,</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Data</a:t>
            </a:r>
            <a:r>
              <a:rPr lang="zh-TW" altLang="en-US" sz="1000" b="1" dirty="0" smtClean="0">
                <a:solidFill>
                  <a:schemeClr val="accent5">
                    <a:lumMod val="75000"/>
                  </a:schemeClr>
                </a:solidFill>
              </a:rPr>
              <a:t> </a:t>
            </a:r>
            <a:r>
              <a:rPr lang="en-US" altLang="zh-TW" sz="1000" b="1" dirty="0" smtClean="0">
                <a:solidFill>
                  <a:schemeClr val="accent5">
                    <a:lumMod val="75000"/>
                  </a:schemeClr>
                </a:solidFill>
              </a:rPr>
              <a:t>Receive</a:t>
            </a:r>
            <a:r>
              <a:rPr lang="zh-TW" altLang="en-US" sz="1000" b="1" dirty="0" smtClean="0"/>
              <a:t>等實際上的</a:t>
            </a:r>
            <a:r>
              <a:rPr lang="en-US" altLang="zh-TW" sz="1000" b="1" dirty="0" err="1" smtClean="0"/>
              <a:t>Reg</a:t>
            </a:r>
            <a:r>
              <a:rPr lang="zh-TW" altLang="en-US" sz="1000" b="1" dirty="0" smtClean="0"/>
              <a:t>設定</a:t>
            </a:r>
            <a:r>
              <a:rPr lang="en-US" altLang="zh-TW" sz="1000" b="1" dirty="0" smtClean="0"/>
              <a:t>.</a:t>
            </a:r>
          </a:p>
        </p:txBody>
      </p:sp>
      <p:cxnSp>
        <p:nvCxnSpPr>
          <p:cNvPr id="68" name="直線單箭頭接點 67"/>
          <p:cNvCxnSpPr>
            <a:endCxn id="45" idx="1"/>
          </p:cNvCxnSpPr>
          <p:nvPr/>
        </p:nvCxnSpPr>
        <p:spPr>
          <a:xfrm flipV="1">
            <a:off x="5436096" y="2141196"/>
            <a:ext cx="843017" cy="572289"/>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42" idx="1"/>
            <a:endCxn id="44" idx="3"/>
          </p:cNvCxnSpPr>
          <p:nvPr/>
        </p:nvCxnSpPr>
        <p:spPr>
          <a:xfrm flipH="1" flipV="1">
            <a:off x="3980503" y="3812188"/>
            <a:ext cx="784023" cy="53424"/>
          </a:xfrm>
          <a:prstGeom prst="straightConnector1">
            <a:avLst/>
          </a:prstGeom>
          <a:ln w="635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467544" y="1993404"/>
            <a:ext cx="1368152" cy="400110"/>
          </a:xfrm>
          <a:prstGeom prst="rect">
            <a:avLst/>
          </a:prstGeom>
          <a:noFill/>
        </p:spPr>
        <p:txBody>
          <a:bodyPr wrap="square" rtlCol="0">
            <a:spAutoFit/>
          </a:bodyPr>
          <a:lstStyle/>
          <a:p>
            <a:r>
              <a:rPr lang="en-US" altLang="zh-TW" sz="1000" b="1" dirty="0" smtClean="0"/>
              <a:t>SPI Device Driver</a:t>
            </a:r>
          </a:p>
          <a:p>
            <a:r>
              <a:rPr lang="en-US" altLang="zh-TW" sz="1000" b="1" dirty="0" smtClean="0">
                <a:solidFill>
                  <a:schemeClr val="accent4">
                    <a:lumMod val="75000"/>
                  </a:schemeClr>
                </a:solidFill>
              </a:rPr>
              <a:t>SPI client device </a:t>
            </a:r>
            <a:r>
              <a:rPr lang="zh-TW" altLang="en-US" sz="1000" b="1" dirty="0" smtClean="0"/>
              <a:t>實現</a:t>
            </a:r>
            <a:endParaRPr lang="en-US" altLang="zh-TW" sz="1000" b="1" dirty="0" smtClean="0"/>
          </a:p>
        </p:txBody>
      </p:sp>
      <p:cxnSp>
        <p:nvCxnSpPr>
          <p:cNvPr id="48" name="直線單箭頭接點 47"/>
          <p:cNvCxnSpPr>
            <a:stCxn id="37" idx="1"/>
            <a:endCxn id="75" idx="3"/>
          </p:cNvCxnSpPr>
          <p:nvPr/>
        </p:nvCxnSpPr>
        <p:spPr>
          <a:xfrm flipH="1">
            <a:off x="1835696" y="2137420"/>
            <a:ext cx="1128630" cy="56039"/>
          </a:xfrm>
          <a:prstGeom prst="straightConnector1">
            <a:avLst/>
          </a:prstGeom>
          <a:ln w="635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4332478" y="501774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4332478" y="5089748"/>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3036334" y="4729708"/>
            <a:ext cx="1368152"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SPI client device</a:t>
            </a:r>
            <a:endParaRPr lang="zh-TW" altLang="en-US" sz="1200" dirty="0" smtClean="0"/>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ox(in)">
                                      <p:cBhvr>
                                        <p:cTn id="7" dur="500"/>
                                        <p:tgtEl>
                                          <p:spTgt spid="9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box(in)">
                                      <p:cBhvr>
                                        <p:cTn id="10" dur="500"/>
                                        <p:tgtEl>
                                          <p:spTgt spid="90"/>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04"/>
                                        </p:tgtEl>
                                        <p:attrNameLst>
                                          <p:attrName>style.visibility</p:attrName>
                                        </p:attrNameLst>
                                      </p:cBhvr>
                                      <p:to>
                                        <p:strVal val="visible"/>
                                      </p:to>
                                    </p:set>
                                    <p:animEffect transition="in" filter="box(in)">
                                      <p:cBhvr>
                                        <p:cTn id="14" dur="500"/>
                                        <p:tgtEl>
                                          <p:spTgt spid="104"/>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box(in)">
                                      <p:cBhvr>
                                        <p:cTn id="17" dur="500"/>
                                        <p:tgtEl>
                                          <p:spTgt spid="103"/>
                                        </p:tgtEl>
                                      </p:cBhvr>
                                    </p:animEffect>
                                  </p:childTnLst>
                                </p:cTn>
                              </p:par>
                            </p:childTnLst>
                          </p:cTn>
                        </p:par>
                        <p:par>
                          <p:cTn id="18" fill="hold">
                            <p:stCondLst>
                              <p:cond delay="1000"/>
                            </p:stCondLst>
                            <p:childTnLst>
                              <p:par>
                                <p:cTn id="19" presetID="4" presetClass="entr" presetSubtype="16" fill="hold" grpId="0" nodeType="after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box(in)">
                                      <p:cBhvr>
                                        <p:cTn id="21" dur="500"/>
                                        <p:tgtEl>
                                          <p:spTgt spid="107"/>
                                        </p:tgtEl>
                                      </p:cBhvr>
                                    </p:animEffect>
                                  </p:childTnLst>
                                </p:cTn>
                              </p:par>
                              <p:par>
                                <p:cTn id="22" presetID="4" presetClass="entr" presetSubtype="16" fill="hold" nodeType="with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box(in)">
                                      <p:cBhvr>
                                        <p:cTn id="24" dur="500"/>
                                        <p:tgtEl>
                                          <p:spTgt spid="108"/>
                                        </p:tgtEl>
                                      </p:cBhvr>
                                    </p:animEffect>
                                  </p:childTnLst>
                                </p:cTn>
                              </p:par>
                              <p:par>
                                <p:cTn id="25" presetID="4" presetClass="entr" presetSubtype="16" fill="hold" nodeType="with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box(in)">
                                      <p:cBhvr>
                                        <p:cTn id="27" dur="500"/>
                                        <p:tgtEl>
                                          <p:spTgt spid="1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1" nodeType="clickEffect">
                                  <p:stCondLst>
                                    <p:cond delay="0"/>
                                  </p:stCondLst>
                                  <p:childTnLst>
                                    <p:animEffect transition="out" filter="box(in)">
                                      <p:cBhvr>
                                        <p:cTn id="31" dur="500"/>
                                        <p:tgtEl>
                                          <p:spTgt spid="90"/>
                                        </p:tgtEl>
                                      </p:cBhvr>
                                    </p:animEffect>
                                    <p:set>
                                      <p:cBhvr>
                                        <p:cTn id="32" dur="1" fill="hold">
                                          <p:stCondLst>
                                            <p:cond delay="499"/>
                                          </p:stCondLst>
                                        </p:cTn>
                                        <p:tgtEl>
                                          <p:spTgt spid="90"/>
                                        </p:tgtEl>
                                        <p:attrNameLst>
                                          <p:attrName>style.visibility</p:attrName>
                                        </p:attrNameLst>
                                      </p:cBhvr>
                                      <p:to>
                                        <p:strVal val="hidden"/>
                                      </p:to>
                                    </p:set>
                                  </p:childTnLst>
                                </p:cTn>
                              </p:par>
                              <p:par>
                                <p:cTn id="33" presetID="4" presetClass="exit" presetSubtype="16" fill="hold" nodeType="withEffect">
                                  <p:stCondLst>
                                    <p:cond delay="0"/>
                                  </p:stCondLst>
                                  <p:childTnLst>
                                    <p:animEffect transition="out" filter="box(in)">
                                      <p:cBhvr>
                                        <p:cTn id="34" dur="500"/>
                                        <p:tgtEl>
                                          <p:spTgt spid="96"/>
                                        </p:tgtEl>
                                      </p:cBhvr>
                                    </p:animEffect>
                                    <p:set>
                                      <p:cBhvr>
                                        <p:cTn id="35" dur="1" fill="hold">
                                          <p:stCondLst>
                                            <p:cond delay="499"/>
                                          </p:stCondLst>
                                        </p:cTn>
                                        <p:tgtEl>
                                          <p:spTgt spid="96"/>
                                        </p:tgtEl>
                                        <p:attrNameLst>
                                          <p:attrName>style.visibility</p:attrName>
                                        </p:attrNameLst>
                                      </p:cBhvr>
                                      <p:to>
                                        <p:strVal val="hidden"/>
                                      </p:to>
                                    </p:set>
                                  </p:childTnLst>
                                </p:cTn>
                              </p:par>
                            </p:childTnLst>
                          </p:cTn>
                        </p:par>
                        <p:par>
                          <p:cTn id="36" fill="hold">
                            <p:stCondLst>
                              <p:cond delay="500"/>
                            </p:stCondLst>
                            <p:childTnLst>
                              <p:par>
                                <p:cTn id="37" presetID="4" presetClass="entr" presetSubtype="16"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box(in)">
                                      <p:cBhvr>
                                        <p:cTn id="39" dur="500"/>
                                        <p:tgtEl>
                                          <p:spTgt spid="6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ox(in)">
                                      <p:cBhvr>
                                        <p:cTn id="42" dur="10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1" nodeType="clickEffect">
                                  <p:stCondLst>
                                    <p:cond delay="0"/>
                                  </p:stCondLst>
                                  <p:childTnLst>
                                    <p:animEffect transition="out" filter="box(in)">
                                      <p:cBhvr>
                                        <p:cTn id="46" dur="500"/>
                                        <p:tgtEl>
                                          <p:spTgt spid="103"/>
                                        </p:tgtEl>
                                      </p:cBhvr>
                                    </p:animEffect>
                                    <p:set>
                                      <p:cBhvr>
                                        <p:cTn id="47" dur="1" fill="hold">
                                          <p:stCondLst>
                                            <p:cond delay="499"/>
                                          </p:stCondLst>
                                        </p:cTn>
                                        <p:tgtEl>
                                          <p:spTgt spid="103"/>
                                        </p:tgtEl>
                                        <p:attrNameLst>
                                          <p:attrName>style.visibility</p:attrName>
                                        </p:attrNameLst>
                                      </p:cBhvr>
                                      <p:to>
                                        <p:strVal val="hidden"/>
                                      </p:to>
                                    </p:set>
                                  </p:childTnLst>
                                </p:cTn>
                              </p:par>
                              <p:par>
                                <p:cTn id="48" presetID="4" presetClass="exit" presetSubtype="16" fill="hold" nodeType="withEffect">
                                  <p:stCondLst>
                                    <p:cond delay="0"/>
                                  </p:stCondLst>
                                  <p:childTnLst>
                                    <p:animEffect transition="out" filter="box(in)">
                                      <p:cBhvr>
                                        <p:cTn id="49" dur="500"/>
                                        <p:tgtEl>
                                          <p:spTgt spid="104"/>
                                        </p:tgtEl>
                                      </p:cBhvr>
                                    </p:animEffect>
                                    <p:set>
                                      <p:cBhvr>
                                        <p:cTn id="50" dur="1" fill="hold">
                                          <p:stCondLst>
                                            <p:cond delay="499"/>
                                          </p:stCondLst>
                                        </p:cTn>
                                        <p:tgtEl>
                                          <p:spTgt spid="104"/>
                                        </p:tgtEl>
                                        <p:attrNameLst>
                                          <p:attrName>style.visibility</p:attrName>
                                        </p:attrNameLst>
                                      </p:cBhvr>
                                      <p:to>
                                        <p:strVal val="hidden"/>
                                      </p:to>
                                    </p:set>
                                  </p:childTnLst>
                                </p:cTn>
                              </p:par>
                            </p:childTnLst>
                          </p:cTn>
                        </p:par>
                        <p:par>
                          <p:cTn id="51" fill="hold">
                            <p:stCondLst>
                              <p:cond delay="500"/>
                            </p:stCondLst>
                            <p:childTnLst>
                              <p:par>
                                <p:cTn id="52" presetID="4" presetClass="entr" presetSubtype="16"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box(in)">
                                      <p:cBhvr>
                                        <p:cTn id="54" dur="1000"/>
                                        <p:tgtEl>
                                          <p:spTgt spid="71"/>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ox(in)">
                                      <p:cBhvr>
                                        <p:cTn id="57" dur="10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1" nodeType="clickEffect">
                                  <p:stCondLst>
                                    <p:cond delay="0"/>
                                  </p:stCondLst>
                                  <p:childTnLst>
                                    <p:animEffect transition="out" filter="box(in)">
                                      <p:cBhvr>
                                        <p:cTn id="61" dur="500"/>
                                        <p:tgtEl>
                                          <p:spTgt spid="107"/>
                                        </p:tgtEl>
                                      </p:cBhvr>
                                    </p:animEffect>
                                    <p:set>
                                      <p:cBhvr>
                                        <p:cTn id="62" dur="1" fill="hold">
                                          <p:stCondLst>
                                            <p:cond delay="499"/>
                                          </p:stCondLst>
                                        </p:cTn>
                                        <p:tgtEl>
                                          <p:spTgt spid="107"/>
                                        </p:tgtEl>
                                        <p:attrNameLst>
                                          <p:attrName>style.visibility</p:attrName>
                                        </p:attrNameLst>
                                      </p:cBhvr>
                                      <p:to>
                                        <p:strVal val="hidden"/>
                                      </p:to>
                                    </p:set>
                                  </p:childTnLst>
                                </p:cTn>
                              </p:par>
                              <p:par>
                                <p:cTn id="63" presetID="4" presetClass="exit" presetSubtype="16" fill="hold" nodeType="withEffect">
                                  <p:stCondLst>
                                    <p:cond delay="0"/>
                                  </p:stCondLst>
                                  <p:childTnLst>
                                    <p:animEffect transition="out" filter="box(in)">
                                      <p:cBhvr>
                                        <p:cTn id="64" dur="500"/>
                                        <p:tgtEl>
                                          <p:spTgt spid="108"/>
                                        </p:tgtEl>
                                      </p:cBhvr>
                                    </p:animEffect>
                                    <p:set>
                                      <p:cBhvr>
                                        <p:cTn id="65" dur="1" fill="hold">
                                          <p:stCondLst>
                                            <p:cond delay="499"/>
                                          </p:stCondLst>
                                        </p:cTn>
                                        <p:tgtEl>
                                          <p:spTgt spid="108"/>
                                        </p:tgtEl>
                                        <p:attrNameLst>
                                          <p:attrName>style.visibility</p:attrName>
                                        </p:attrNameLst>
                                      </p:cBhvr>
                                      <p:to>
                                        <p:strVal val="hidden"/>
                                      </p:to>
                                    </p:set>
                                  </p:childTnLst>
                                </p:cTn>
                              </p:par>
                              <p:par>
                                <p:cTn id="66" presetID="4" presetClass="exit" presetSubtype="16" fill="hold" nodeType="withEffect">
                                  <p:stCondLst>
                                    <p:cond delay="0"/>
                                  </p:stCondLst>
                                  <p:childTnLst>
                                    <p:animEffect transition="out" filter="box(in)">
                                      <p:cBhvr>
                                        <p:cTn id="67" dur="500"/>
                                        <p:tgtEl>
                                          <p:spTgt spid="113"/>
                                        </p:tgtEl>
                                      </p:cBhvr>
                                    </p:animEffect>
                                    <p:set>
                                      <p:cBhvr>
                                        <p:cTn id="68" dur="1" fill="hold">
                                          <p:stCondLst>
                                            <p:cond delay="499"/>
                                          </p:stCondLst>
                                        </p:cTn>
                                        <p:tgtEl>
                                          <p:spTgt spid="113"/>
                                        </p:tgtEl>
                                        <p:attrNameLst>
                                          <p:attrName>style.visibility</p:attrName>
                                        </p:attrNameLst>
                                      </p:cBhvr>
                                      <p:to>
                                        <p:strVal val="hidden"/>
                                      </p:to>
                                    </p:set>
                                  </p:childTnLst>
                                </p:cTn>
                              </p:par>
                            </p:childTnLst>
                          </p:cTn>
                        </p:par>
                        <p:par>
                          <p:cTn id="69" fill="hold">
                            <p:stCondLst>
                              <p:cond delay="500"/>
                            </p:stCondLst>
                            <p:childTnLst>
                              <p:par>
                                <p:cTn id="70" presetID="4" presetClass="entr" presetSubtype="16"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box(in)">
                                      <p:cBhvr>
                                        <p:cTn id="72" dur="1000"/>
                                        <p:tgtEl>
                                          <p:spTgt spid="75"/>
                                        </p:tgtEl>
                                      </p:cBhvr>
                                    </p:animEffect>
                                  </p:childTnLst>
                                </p:cTn>
                              </p:par>
                              <p:par>
                                <p:cTn id="73" presetID="4" presetClass="entr" presetSubtype="16"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box(in)">
                                      <p:cBhvr>
                                        <p:cTn id="7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P spid="103" grpId="0" animBg="1"/>
      <p:bldP spid="103" grpId="1" animBg="1"/>
      <p:bldP spid="107" grpId="0" animBg="1"/>
      <p:bldP spid="107" grpId="1" animBg="1"/>
      <p:bldP spid="45" grpId="0"/>
      <p:bldP spid="44" grpId="0"/>
      <p:bldP spid="75" grpId="0"/>
    </p:bldLst>
  </p:timing>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14925</TotalTime>
  <Words>796</Words>
  <Application>Microsoft Office PowerPoint</Application>
  <PresentationFormat>如螢幕大小 (16:10)</PresentationFormat>
  <Paragraphs>206</Paragraphs>
  <Slides>29</Slides>
  <Notes>8</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29</vt:i4>
      </vt:variant>
    </vt:vector>
  </HeadingPairs>
  <TitlesOfParts>
    <vt:vector size="38" baseType="lpstr">
      <vt:lpstr>Arial</vt:lpstr>
      <vt:lpstr>新細明體</vt:lpstr>
      <vt:lpstr>Futura Bk BT</vt:lpstr>
      <vt:lpstr>Arial Unicode MS</vt:lpstr>
      <vt:lpstr>微軟正黑體</vt:lpstr>
      <vt:lpstr>Wingdings</vt:lpstr>
      <vt:lpstr>Calibri</vt:lpstr>
      <vt:lpstr>Futura LT Book</vt:lpstr>
      <vt:lpstr>Socle佈景主題</vt:lpstr>
      <vt:lpstr>Linux SPI Device Driver </vt:lpstr>
      <vt:lpstr>OUTLINE</vt:lpstr>
      <vt:lpstr>I2C</vt:lpstr>
      <vt:lpstr>I2C 硬體架構</vt:lpstr>
      <vt:lpstr>I2C Data Format</vt:lpstr>
      <vt:lpstr>I2C Data Format</vt:lpstr>
      <vt:lpstr>Linux Device Driver – SPI</vt:lpstr>
      <vt:lpstr>Linux - I2C</vt:lpstr>
      <vt:lpstr>Linux - SPI架構 - master</vt:lpstr>
      <vt:lpstr>SPI驅動框架-master</vt:lpstr>
      <vt:lpstr>L6021 – I2C</vt:lpstr>
      <vt:lpstr>I2C</vt:lpstr>
      <vt:lpstr>Master Mode Programming</vt:lpstr>
      <vt:lpstr>Detail Register Description</vt:lpstr>
      <vt:lpstr>投影片 15</vt:lpstr>
      <vt:lpstr>F75111R</vt:lpstr>
      <vt:lpstr>投影片 17</vt:lpstr>
      <vt:lpstr>投影片 18</vt:lpstr>
      <vt:lpstr>投影片 19</vt:lpstr>
      <vt:lpstr>I2C</vt:lpstr>
      <vt:lpstr>Registers Summary</vt:lpstr>
      <vt:lpstr>Detail Register Description </vt:lpstr>
      <vt:lpstr>Detail Register Description </vt:lpstr>
      <vt:lpstr>Detail Register Description</vt:lpstr>
      <vt:lpstr>Detail Register Description</vt:lpstr>
      <vt:lpstr>Detail Register Description</vt:lpstr>
      <vt:lpstr>Detail Register Description</vt:lpstr>
      <vt:lpstr>Detail Register Description</vt:lpstr>
      <vt:lpstr>Detail Register Description</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LENOVO USER</cp:lastModifiedBy>
  <cp:revision>1435</cp:revision>
  <dcterms:created xsi:type="dcterms:W3CDTF">2014-03-21T11:14:59Z</dcterms:created>
  <dcterms:modified xsi:type="dcterms:W3CDTF">2015-11-02T07:01:10Z</dcterms:modified>
</cp:coreProperties>
</file>