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33"/>
  </p:notesMasterIdLst>
  <p:handoutMasterIdLst>
    <p:handoutMasterId r:id="rId34"/>
  </p:handoutMasterIdLst>
  <p:sldIdLst>
    <p:sldId id="256" r:id="rId2"/>
    <p:sldId id="260" r:id="rId3"/>
    <p:sldId id="257" r:id="rId4"/>
    <p:sldId id="327" r:id="rId5"/>
    <p:sldId id="272" r:id="rId6"/>
    <p:sldId id="326" r:id="rId7"/>
    <p:sldId id="330" r:id="rId8"/>
    <p:sldId id="271" r:id="rId9"/>
    <p:sldId id="334" r:id="rId10"/>
    <p:sldId id="335" r:id="rId11"/>
    <p:sldId id="331" r:id="rId12"/>
    <p:sldId id="258" r:id="rId13"/>
    <p:sldId id="290" r:id="rId14"/>
    <p:sldId id="336" r:id="rId15"/>
    <p:sldId id="296" r:id="rId16"/>
    <p:sldId id="306" r:id="rId17"/>
    <p:sldId id="304" r:id="rId18"/>
    <p:sldId id="302" r:id="rId19"/>
    <p:sldId id="316" r:id="rId20"/>
    <p:sldId id="317" r:id="rId21"/>
    <p:sldId id="318" r:id="rId22"/>
    <p:sldId id="319" r:id="rId23"/>
    <p:sldId id="320" r:id="rId24"/>
    <p:sldId id="321" r:id="rId25"/>
    <p:sldId id="322" r:id="rId26"/>
    <p:sldId id="323" r:id="rId27"/>
    <p:sldId id="324" r:id="rId28"/>
    <p:sldId id="325" r:id="rId29"/>
    <p:sldId id="328" r:id="rId30"/>
    <p:sldId id="333" r:id="rId31"/>
    <p:sldId id="337" r:id="rId32"/>
  </p:sldIdLst>
  <p:sldSz cx="9144000" cy="5715000" type="screen16x10"/>
  <p:notesSz cx="6858000" cy="9144000"/>
  <p:embeddedFontLst>
    <p:embeddedFont>
      <p:font typeface="Futura Bk BT"/>
      <p:regular r:id="rId35"/>
    </p:embeddedFont>
    <p:embeddedFont>
      <p:font typeface="Arial Unicode MS" pitchFamily="34" charset="-120"/>
      <p:regular r:id="rId36"/>
    </p:embeddedFont>
    <p:embeddedFont>
      <p:font typeface="微軟正黑體" pitchFamily="34" charset="-120"/>
      <p:regular r:id="rId37"/>
      <p:bold r:id="rId38"/>
    </p:embeddedFont>
    <p:embeddedFont>
      <p:font typeface="Calibri" pitchFamily="34" charset="0"/>
      <p:regular r:id="rId39"/>
      <p:bold r:id="rId40"/>
      <p:italic r:id="rId41"/>
      <p:boldItalic r:id="rId42"/>
    </p:embeddedFont>
  </p:embeddedFontLst>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1273B1"/>
    <a:srgbClr val="FF3399"/>
    <a:srgbClr val="FF0066"/>
    <a:srgbClr val="FFFFFF"/>
    <a:srgbClr val="4F81BD"/>
    <a:srgbClr val="0080FF"/>
    <a:srgbClr val="0088BF"/>
    <a:srgbClr val="2E90DE"/>
    <a:srgbClr val="41414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81" autoAdjust="0"/>
    <p:restoredTop sz="86636" autoAdjust="0"/>
  </p:normalViewPr>
  <p:slideViewPr>
    <p:cSldViewPr>
      <p:cViewPr varScale="1">
        <p:scale>
          <a:sx n="120" d="100"/>
          <a:sy n="120" d="100"/>
        </p:scale>
        <p:origin x="-840" y="-48"/>
      </p:cViewPr>
      <p:guideLst>
        <p:guide orient="horz" pos="1800"/>
        <p:guide pos="2880"/>
      </p:guideLst>
    </p:cSldViewPr>
  </p:slideViewPr>
  <p:outlineViewPr>
    <p:cViewPr>
      <p:scale>
        <a:sx n="33" d="100"/>
        <a:sy n="33" d="100"/>
      </p:scale>
      <p:origin x="0" y="272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4" d="100"/>
          <a:sy n="84" d="100"/>
        </p:scale>
        <p:origin x="-3852"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42"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4.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25154A4-CA18-43B2-977D-6DF08BA83A3D}" type="datetimeFigureOut">
              <a:rPr lang="zh-TW" altLang="en-US" smtClean="0"/>
              <a:pPr/>
              <a:t>2015/10/23</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FD8CF5-E756-4332-9463-0BD19F34A951}" type="slidenum">
              <a:rPr lang="zh-TW" altLang="en-US" smtClean="0"/>
              <a:pPr/>
              <a:t>‹#›</a:t>
            </a:fld>
            <a:endParaRPr lang="zh-TW" altLang="en-US"/>
          </a:p>
        </p:txBody>
      </p:sp>
    </p:spTree>
    <p:extLst>
      <p:ext uri="{BB962C8B-B14F-4D97-AF65-F5344CB8AC3E}">
        <p14:creationId xmlns="" xmlns:p14="http://schemas.microsoft.com/office/powerpoint/2010/main" val="1745725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6157D8-F6D7-4F1C-8521-742A313DD9E2}" type="datetimeFigureOut">
              <a:rPr lang="zh-TW" altLang="en-US" smtClean="0"/>
              <a:pPr/>
              <a:t>2015/10/23</a:t>
            </a:fld>
            <a:endParaRPr lang="zh-TW" altLang="en-US"/>
          </a:p>
        </p:txBody>
      </p:sp>
      <p:sp>
        <p:nvSpPr>
          <p:cNvPr id="4" name="投影片圖像版面配置區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8DC78C-5E18-4B5E-A3A5-B4400BC2AE47}" type="slidenum">
              <a:rPr lang="zh-TW" altLang="en-US" smtClean="0"/>
              <a:pPr/>
              <a:t>‹#›</a:t>
            </a:fld>
            <a:endParaRPr lang="zh-TW" altLang="en-US"/>
          </a:p>
        </p:txBody>
      </p:sp>
    </p:spTree>
    <p:extLst>
      <p:ext uri="{BB962C8B-B14F-4D97-AF65-F5344CB8AC3E}">
        <p14:creationId xmlns="" xmlns:p14="http://schemas.microsoft.com/office/powerpoint/2010/main" val="3871340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685800"/>
            <a:ext cx="5486400" cy="3429000"/>
          </a:xfrm>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1</a:t>
            </a:fld>
            <a:endParaRPr lang="zh-TW"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30</a:t>
            </a:fld>
            <a:endParaRPr lang="zh-TW"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31</a:t>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2</a:t>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228600" indent="-228600">
              <a:buAutoNum type="arabicPeriod"/>
            </a:pPr>
            <a:r>
              <a:rPr lang="en-US" altLang="zh-TW" dirty="0" smtClean="0"/>
              <a:t>I2C </a:t>
            </a:r>
            <a:r>
              <a:rPr lang="zh-TW" altLang="en-US" dirty="0" smtClean="0"/>
              <a:t>是半雙工的匯流排</a:t>
            </a:r>
            <a:r>
              <a:rPr lang="en-US" altLang="zh-TW" dirty="0" smtClean="0"/>
              <a:t>, </a:t>
            </a:r>
            <a:r>
              <a:rPr lang="zh-TW" altLang="en-US" dirty="0" smtClean="0"/>
              <a:t>提供雙向但不可同時的資料傳遞</a:t>
            </a:r>
            <a:r>
              <a:rPr lang="en-US" altLang="zh-TW" dirty="0" smtClean="0"/>
              <a:t>.</a:t>
            </a:r>
          </a:p>
          <a:p>
            <a:pPr marL="228600" indent="-228600">
              <a:buAutoNum type="arabicPeriod"/>
            </a:pPr>
            <a:r>
              <a:rPr lang="zh-TW" altLang="en-US" dirty="0" smtClean="0"/>
              <a:t>藉由兩條線連接所有的裝置</a:t>
            </a:r>
            <a:r>
              <a:rPr lang="en-US" altLang="zh-TW" dirty="0" smtClean="0"/>
              <a:t>, </a:t>
            </a:r>
            <a:r>
              <a:rPr lang="zh-TW" altLang="en-US" dirty="0" smtClean="0"/>
              <a:t>一條為</a:t>
            </a:r>
            <a:r>
              <a:rPr lang="en-US" altLang="zh-TW" dirty="0" smtClean="0"/>
              <a:t>Data</a:t>
            </a:r>
            <a:r>
              <a:rPr lang="zh-TW" altLang="en-US" dirty="0" smtClean="0"/>
              <a:t>線</a:t>
            </a:r>
            <a:r>
              <a:rPr lang="en-US" altLang="zh-TW" dirty="0" smtClean="0"/>
              <a:t>, </a:t>
            </a:r>
            <a:r>
              <a:rPr lang="zh-TW" altLang="en-US" dirty="0" smtClean="0"/>
              <a:t>一條為</a:t>
            </a:r>
            <a:r>
              <a:rPr lang="en-US" altLang="zh-TW" dirty="0" smtClean="0"/>
              <a:t>clock</a:t>
            </a:r>
            <a:r>
              <a:rPr lang="zh-TW" altLang="en-US" dirty="0" smtClean="0"/>
              <a:t>線</a:t>
            </a:r>
            <a:r>
              <a:rPr lang="en-US" altLang="zh-TW" dirty="0" smtClean="0"/>
              <a:t>(</a:t>
            </a:r>
            <a:r>
              <a:rPr lang="zh-TW" altLang="en-US" dirty="0" smtClean="0"/>
              <a:t>同步使用</a:t>
            </a:r>
            <a:r>
              <a:rPr lang="en-US" altLang="zh-TW" dirty="0" smtClean="0"/>
              <a:t>)</a:t>
            </a:r>
          </a:p>
          <a:p>
            <a:pPr marL="228600" indent="-228600">
              <a:buAutoNum type="arabicPeriod"/>
            </a:pPr>
            <a:r>
              <a:rPr lang="zh-TW" altLang="en-US" dirty="0" smtClean="0"/>
              <a:t>連接在</a:t>
            </a:r>
            <a:r>
              <a:rPr lang="en-US" altLang="zh-TW" dirty="0" smtClean="0"/>
              <a:t>I2C</a:t>
            </a:r>
            <a:r>
              <a:rPr lang="zh-TW" altLang="en-US" dirty="0" smtClean="0"/>
              <a:t>上的裝置</a:t>
            </a:r>
            <a:r>
              <a:rPr lang="en-US" altLang="zh-TW" dirty="0" smtClean="0"/>
              <a:t>, </a:t>
            </a:r>
            <a:r>
              <a:rPr lang="zh-TW" altLang="en-US" dirty="0" smtClean="0"/>
              <a:t>都擁有自己的</a:t>
            </a:r>
            <a:r>
              <a:rPr lang="en-US" altLang="zh-TW" dirty="0" smtClean="0"/>
              <a:t>Address, </a:t>
            </a:r>
            <a:r>
              <a:rPr lang="zh-TW" altLang="en-US" dirty="0" smtClean="0"/>
              <a:t>利用定址的方式</a:t>
            </a:r>
            <a:r>
              <a:rPr lang="en-US" altLang="zh-TW" dirty="0" smtClean="0"/>
              <a:t>,</a:t>
            </a:r>
            <a:r>
              <a:rPr lang="zh-TW" altLang="en-US" dirty="0" smtClean="0"/>
              <a:t>裝置知道</a:t>
            </a:r>
            <a:r>
              <a:rPr lang="en-US" altLang="zh-TW" dirty="0" smtClean="0"/>
              <a:t>Master</a:t>
            </a:r>
            <a:r>
              <a:rPr lang="zh-TW" altLang="en-US" dirty="0" smtClean="0"/>
              <a:t>是與自己做溝通</a:t>
            </a:r>
            <a:r>
              <a:rPr lang="en-US" altLang="zh-TW" dirty="0" smtClean="0"/>
              <a:t>, </a:t>
            </a:r>
            <a:r>
              <a:rPr lang="zh-TW" altLang="en-US" dirty="0" smtClean="0"/>
              <a:t>而他的地址模式分為</a:t>
            </a:r>
            <a:r>
              <a:rPr lang="en-US" altLang="zh-TW" dirty="0" smtClean="0"/>
              <a:t>7-bit</a:t>
            </a:r>
            <a:r>
              <a:rPr lang="zh-TW" altLang="en-US" dirty="0" smtClean="0"/>
              <a:t>與</a:t>
            </a:r>
            <a:r>
              <a:rPr lang="en-US" altLang="zh-TW" dirty="0" smtClean="0"/>
              <a:t>10-bit</a:t>
            </a:r>
            <a:r>
              <a:rPr lang="zh-TW" altLang="en-US" dirty="0" smtClean="0"/>
              <a:t>兩種</a:t>
            </a:r>
            <a:r>
              <a:rPr lang="en-US" altLang="zh-TW" dirty="0" smtClean="0"/>
              <a:t>, </a:t>
            </a:r>
            <a:r>
              <a:rPr lang="zh-TW" altLang="en-US" dirty="0" smtClean="0"/>
              <a:t>我們今天會以</a:t>
            </a:r>
            <a:r>
              <a:rPr lang="en-US" altLang="zh-TW" dirty="0" smtClean="0"/>
              <a:t>7-bit</a:t>
            </a:r>
            <a:r>
              <a:rPr lang="zh-TW" altLang="en-US" dirty="0" smtClean="0"/>
              <a:t>為主</a:t>
            </a:r>
            <a:endParaRPr lang="en-US" altLang="zh-TW" dirty="0" smtClean="0"/>
          </a:p>
          <a:p>
            <a:pPr marL="228600" indent="-228600">
              <a:buAutoNum type="arabicPeriod"/>
            </a:pPr>
            <a:r>
              <a:rPr lang="en-US" altLang="zh-TW" dirty="0" smtClean="0"/>
              <a:t>I2C Bus </a:t>
            </a:r>
            <a:r>
              <a:rPr lang="zh-TW" altLang="en-US" dirty="0" smtClean="0"/>
              <a:t>硬體架構</a:t>
            </a:r>
            <a:endParaRPr lang="en-US" altLang="zh-TW" dirty="0" smtClean="0"/>
          </a:p>
          <a:p>
            <a:pPr marL="228600" indent="-228600">
              <a:buAutoNum type="arabicPeriod"/>
            </a:pPr>
            <a:r>
              <a:rPr lang="zh-TW" altLang="en-US" dirty="0" smtClean="0"/>
              <a:t>傳輸模式有</a:t>
            </a:r>
            <a:r>
              <a:rPr lang="en-US" altLang="zh-TW" dirty="0" smtClean="0"/>
              <a:t>3</a:t>
            </a:r>
            <a:r>
              <a:rPr lang="zh-TW" altLang="en-US" dirty="0" smtClean="0"/>
              <a:t>種</a:t>
            </a:r>
            <a:r>
              <a:rPr lang="en-US" altLang="zh-TW" dirty="0" smtClean="0"/>
              <a:t>, </a:t>
            </a:r>
            <a:r>
              <a:rPr lang="zh-TW" altLang="en-US" dirty="0" smtClean="0"/>
              <a:t>低速</a:t>
            </a:r>
            <a:r>
              <a:rPr lang="en-US" altLang="zh-TW" dirty="0" smtClean="0"/>
              <a:t>,</a:t>
            </a:r>
            <a:r>
              <a:rPr lang="zh-TW" altLang="en-US" dirty="0" smtClean="0"/>
              <a:t>標準與高速</a:t>
            </a:r>
            <a:endParaRPr lang="en-US" altLang="zh-TW" dirty="0" smtClean="0"/>
          </a:p>
          <a:p>
            <a:pPr marL="228600" indent="-228600">
              <a:buAutoNum type="arabicPeriod"/>
            </a:pPr>
            <a:r>
              <a:rPr lang="en-US" altLang="zh-TW" dirty="0" err="1" smtClean="0"/>
              <a:t>Od</a:t>
            </a:r>
            <a:r>
              <a:rPr lang="zh-TW" altLang="en-US" dirty="0" smtClean="0"/>
              <a:t>接腳</a:t>
            </a:r>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4</a:t>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5</a:t>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6</a:t>
            </a:fld>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7</a:t>
            </a:fld>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i2c-core</a:t>
            </a:r>
            <a:r>
              <a:rPr lang="en-US" altLang="zh-TW" sz="1200" baseline="0" dirty="0" smtClean="0"/>
              <a:t> : </a:t>
            </a:r>
            <a:r>
              <a:rPr lang="en-US" altLang="zh-TW" sz="1200" dirty="0" smtClean="0"/>
              <a:t>I2C </a:t>
            </a:r>
            <a:r>
              <a:rPr lang="zh-TW" altLang="en-US" sz="1200" dirty="0" smtClean="0"/>
              <a:t>核心提供了</a:t>
            </a:r>
            <a:r>
              <a:rPr lang="en-US" altLang="zh-TW" sz="1200" dirty="0" smtClean="0"/>
              <a:t>I2C</a:t>
            </a:r>
            <a:r>
              <a:rPr lang="zh-TW" altLang="en-US" sz="1200" dirty="0" smtClean="0"/>
              <a:t>總線驅動和設備驅動的註冊、註銷方法</a:t>
            </a: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I2c</a:t>
            </a:r>
            <a:r>
              <a:rPr lang="en-US" altLang="zh-TW" sz="1200" baseline="0" dirty="0" smtClean="0"/>
              <a:t> </a:t>
            </a:r>
            <a:r>
              <a:rPr lang="en-US" altLang="zh-TW" sz="1200" dirty="0" smtClean="0"/>
              <a:t>host</a:t>
            </a:r>
            <a:r>
              <a:rPr lang="en-US" altLang="zh-TW" sz="1200" baseline="0" dirty="0" smtClean="0"/>
              <a:t> driver code : </a:t>
            </a:r>
            <a:r>
              <a:rPr lang="en-US" altLang="zh-TW" sz="1200" dirty="0" smtClean="0"/>
              <a:t>I2C</a:t>
            </a:r>
            <a:r>
              <a:rPr lang="zh-TW" altLang="en-US" sz="1200" dirty="0" smtClean="0"/>
              <a:t>總線驅動主要包括</a:t>
            </a:r>
            <a:r>
              <a:rPr lang="en-US" altLang="zh-TW" sz="1200" dirty="0" smtClean="0"/>
              <a:t>I2C</a:t>
            </a:r>
            <a:r>
              <a:rPr lang="zh-TW" altLang="en-US" sz="1200" dirty="0" smtClean="0"/>
              <a:t>適配器結構</a:t>
            </a:r>
            <a:r>
              <a:rPr lang="en-US" altLang="zh-TW" sz="1200" dirty="0" smtClean="0"/>
              <a:t>i2c adapter</a:t>
            </a:r>
            <a:r>
              <a:rPr lang="zh-TW" altLang="en-US" sz="1200" dirty="0" smtClean="0"/>
              <a:t>和</a:t>
            </a:r>
            <a:r>
              <a:rPr lang="en-US" altLang="zh-TW" sz="1200" dirty="0" smtClean="0"/>
              <a:t>I2C</a:t>
            </a:r>
            <a:r>
              <a:rPr lang="zh-TW" altLang="en-US" sz="1200" dirty="0" smtClean="0"/>
              <a:t>適配器的</a:t>
            </a:r>
            <a:r>
              <a:rPr lang="en-US" altLang="zh-TW" sz="1200" dirty="0" smtClean="0"/>
              <a:t>algorithm</a:t>
            </a:r>
            <a:r>
              <a:rPr lang="zh-TW" altLang="en-US" sz="1200" dirty="0" smtClean="0"/>
              <a:t>數據結構。</a:t>
            </a: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http://blog.csdn.net/sirzjp/article/details/6599285</a:t>
            </a:r>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9</a:t>
            </a:fld>
            <a:endParaRPr lang="zh-TW"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Sgt15000 </a:t>
            </a:r>
            <a:r>
              <a:rPr lang="en-US" altLang="zh-TW" dirty="0" smtClean="0"/>
              <a:t>: audio machine 	at24 :</a:t>
            </a:r>
            <a:r>
              <a:rPr lang="en-US" altLang="zh-TW" baseline="0" dirty="0" smtClean="0"/>
              <a:t> i2c EEPROM</a:t>
            </a:r>
            <a:endParaRPr lang="en-US" altLang="zh-TW" dirty="0" smtClean="0"/>
          </a:p>
          <a:p>
            <a:pPr marL="228600" indent="-228600">
              <a:buNone/>
            </a:pPr>
            <a:r>
              <a:rPr lang="en-US" altLang="zh-TW" dirty="0" smtClean="0"/>
              <a:t>I2c platform device</a:t>
            </a:r>
            <a:r>
              <a:rPr lang="en-US" altLang="zh-TW" baseline="0" dirty="0" smtClean="0"/>
              <a:t> </a:t>
            </a:r>
            <a:r>
              <a:rPr lang="en-US" altLang="zh-TW" baseline="0" dirty="0" smtClean="0">
                <a:sym typeface="Wingdings" pitchFamily="2" charset="2"/>
              </a:rPr>
              <a:t> </a:t>
            </a:r>
            <a:r>
              <a:rPr lang="en-US" altLang="zh-TW" sz="1200" b="1" kern="1200" dirty="0" smtClean="0">
                <a:solidFill>
                  <a:srgbClr val="C00000"/>
                </a:solidFill>
                <a:latin typeface="+mj-ea"/>
                <a:ea typeface="+mn-ea"/>
                <a:cs typeface="+mn-cs"/>
              </a:rPr>
              <a:t>compatible(</a:t>
            </a:r>
            <a:r>
              <a:rPr lang="en-US" altLang="zh-TW" sz="1200" b="1" kern="1200" dirty="0" err="1" smtClean="0">
                <a:solidFill>
                  <a:srgbClr val="C00000"/>
                </a:solidFill>
                <a:latin typeface="+mj-ea"/>
                <a:ea typeface="+mn-ea"/>
                <a:cs typeface="+mn-cs"/>
              </a:rPr>
              <a:t>dts</a:t>
            </a:r>
            <a:r>
              <a:rPr lang="en-US" altLang="zh-TW" sz="1200" b="1" kern="1200" dirty="0" smtClean="0">
                <a:solidFill>
                  <a:srgbClr val="C00000"/>
                </a:solidFill>
                <a:latin typeface="+mj-ea"/>
                <a:ea typeface="+mn-ea"/>
                <a:cs typeface="+mn-cs"/>
              </a:rPr>
              <a:t>)  / </a:t>
            </a:r>
            <a:r>
              <a:rPr lang="en-US" altLang="zh-TW" sz="1200" b="1" kern="1200" dirty="0" smtClean="0">
                <a:solidFill>
                  <a:schemeClr val="tx1"/>
                </a:solidFill>
                <a:latin typeface="+mj-ea"/>
                <a:ea typeface="+mn-ea"/>
                <a:cs typeface="+mn-cs"/>
              </a:rPr>
              <a:t>Name</a:t>
            </a:r>
          </a:p>
          <a:p>
            <a:pPr marL="228600" indent="-228600">
              <a:buNone/>
            </a:pPr>
            <a:r>
              <a:rPr lang="en-US" altLang="zh-TW" dirty="0" smtClean="0"/>
              <a:t>I2c platform device (</a:t>
            </a:r>
            <a:r>
              <a:rPr lang="en-US" altLang="zh-TW" sz="1200" b="1" kern="1200" dirty="0" smtClean="0">
                <a:solidFill>
                  <a:schemeClr val="tx1"/>
                </a:solidFill>
                <a:latin typeface="+mj-ea"/>
                <a:ea typeface="+mn-ea"/>
                <a:cs typeface="+mn-cs"/>
              </a:rPr>
              <a:t>socle_i2c_driver) </a:t>
            </a:r>
            <a:r>
              <a:rPr lang="en-US" altLang="zh-TW" sz="1200" b="1" kern="1200" dirty="0" smtClean="0">
                <a:solidFill>
                  <a:schemeClr val="tx1"/>
                </a:solidFill>
                <a:latin typeface="+mj-ea"/>
                <a:ea typeface="+mn-ea"/>
                <a:cs typeface="+mn-cs"/>
                <a:sym typeface="Wingdings" pitchFamily="2" charset="2"/>
              </a:rPr>
              <a:t> </a:t>
            </a:r>
            <a:r>
              <a:rPr lang="en-US" altLang="zh-TW" sz="1200" b="1" kern="1200" dirty="0" err="1" smtClean="0">
                <a:solidFill>
                  <a:schemeClr val="accent1">
                    <a:lumMod val="75000"/>
                  </a:schemeClr>
                </a:solidFill>
                <a:latin typeface="+mj-ea"/>
                <a:ea typeface="+mn-ea"/>
                <a:cs typeface="+mn-cs"/>
              </a:rPr>
              <a:t>of_match_table</a:t>
            </a:r>
            <a:r>
              <a:rPr lang="en-US" altLang="zh-TW" sz="1200" b="1" kern="1200" dirty="0" smtClean="0">
                <a:solidFill>
                  <a:schemeClr val="accent1">
                    <a:lumMod val="75000"/>
                  </a:schemeClr>
                </a:solidFill>
                <a:latin typeface="+mj-ea"/>
                <a:ea typeface="+mn-ea"/>
                <a:cs typeface="+mn-cs"/>
              </a:rPr>
              <a:t>  /  </a:t>
            </a:r>
            <a:r>
              <a:rPr lang="en-US" altLang="zh-TW" sz="1200" b="1" kern="1200" dirty="0" smtClean="0">
                <a:solidFill>
                  <a:schemeClr val="tx1"/>
                </a:solidFill>
                <a:latin typeface="+mj-ea"/>
                <a:ea typeface="+mn-ea"/>
                <a:cs typeface="+mn-cs"/>
              </a:rPr>
              <a:t>name</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altLang="zh-TW" sz="1200" b="0" kern="1200" dirty="0" smtClean="0">
                <a:solidFill>
                  <a:schemeClr val="tx1"/>
                </a:solidFill>
                <a:latin typeface="+mj-ea"/>
                <a:ea typeface="+mn-ea"/>
                <a:cs typeface="+mn-cs"/>
              </a:rPr>
              <a:t>I2C device </a:t>
            </a:r>
            <a:r>
              <a:rPr lang="en-US" altLang="zh-TW" sz="1200" b="1" kern="1200" dirty="0" smtClean="0">
                <a:solidFill>
                  <a:schemeClr val="tx1"/>
                </a:solidFill>
                <a:latin typeface="+mj-ea"/>
                <a:ea typeface="+mn-ea"/>
                <a:cs typeface="+mn-cs"/>
                <a:sym typeface="Wingdings" pitchFamily="2" charset="2"/>
              </a:rPr>
              <a:t> </a:t>
            </a:r>
            <a:r>
              <a:rPr lang="en-US" altLang="zh-TW" sz="1200" b="1" kern="1200" dirty="0" smtClean="0">
                <a:solidFill>
                  <a:schemeClr val="accent6">
                    <a:lumMod val="75000"/>
                  </a:schemeClr>
                </a:solidFill>
                <a:latin typeface="+mj-ea"/>
                <a:ea typeface="+mn-ea"/>
                <a:cs typeface="+mn-cs"/>
              </a:rPr>
              <a:t>compatible</a:t>
            </a:r>
            <a:r>
              <a:rPr lang="en-US" altLang="zh-TW" sz="1200" b="1" kern="1200" baseline="0" dirty="0" smtClean="0">
                <a:solidFill>
                  <a:schemeClr val="accent6">
                    <a:lumMod val="75000"/>
                  </a:schemeClr>
                </a:solidFill>
                <a:latin typeface="+mj-ea"/>
                <a:ea typeface="+mn-ea"/>
                <a:cs typeface="+mn-cs"/>
              </a:rPr>
              <a:t>  /  </a:t>
            </a:r>
            <a:r>
              <a:rPr lang="en-US" altLang="zh-TW" sz="1200" b="1" kern="1200" dirty="0" err="1" smtClean="0">
                <a:solidFill>
                  <a:schemeClr val="accent5">
                    <a:lumMod val="75000"/>
                  </a:schemeClr>
                </a:solidFill>
                <a:latin typeface="+mj-ea"/>
                <a:ea typeface="+mn-ea"/>
                <a:cs typeface="+mn-cs"/>
              </a:rPr>
              <a:t>of_match_table</a:t>
            </a:r>
            <a:endParaRPr lang="en-US" altLang="zh-TW" sz="1200" b="1" kern="1200" dirty="0" smtClean="0">
              <a:solidFill>
                <a:schemeClr val="tx1"/>
              </a:solidFill>
              <a:latin typeface="+mj-ea"/>
              <a:ea typeface="+mn-ea"/>
              <a:cs typeface="+mn-cs"/>
              <a:sym typeface="Wingdings" pitchFamily="2" charset="2"/>
            </a:endParaRP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altLang="zh-TW" sz="1200" b="0" kern="1200" dirty="0" smtClean="0">
                <a:solidFill>
                  <a:schemeClr val="tx1"/>
                </a:solidFill>
                <a:latin typeface="+mj-ea"/>
                <a:ea typeface="+mn-ea"/>
                <a:cs typeface="+mn-cs"/>
              </a:rPr>
              <a:t>I2C driver </a:t>
            </a:r>
            <a:r>
              <a:rPr lang="en-US" altLang="zh-TW" sz="1200" b="1" kern="1200" dirty="0" smtClean="0">
                <a:solidFill>
                  <a:schemeClr val="tx1"/>
                </a:solidFill>
                <a:latin typeface="+mj-ea"/>
                <a:ea typeface="+mn-ea"/>
                <a:cs typeface="+mn-cs"/>
                <a:sym typeface="Wingdings" pitchFamily="2" charset="2"/>
              </a:rPr>
              <a:t> </a:t>
            </a:r>
            <a:r>
              <a:rPr lang="en-US" altLang="zh-TW" sz="1200" b="1" dirty="0" smtClean="0">
                <a:solidFill>
                  <a:schemeClr val="tx1"/>
                </a:solidFill>
                <a:latin typeface="+mj-ea"/>
              </a:rPr>
              <a:t>Type (i2c_board_info)  /  </a:t>
            </a:r>
            <a:r>
              <a:rPr lang="en-US" altLang="zh-TW" sz="1200" b="1" kern="1200" dirty="0" smtClean="0">
                <a:solidFill>
                  <a:schemeClr val="tx1"/>
                </a:solidFill>
                <a:latin typeface="+mj-ea"/>
                <a:ea typeface="+mn-ea"/>
                <a:cs typeface="+mn-cs"/>
              </a:rPr>
              <a:t>name</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altLang="zh-TW" sz="1200" b="1" dirty="0" smtClean="0">
              <a:solidFill>
                <a:schemeClr val="tx1"/>
              </a:solidFill>
              <a:latin typeface="+mj-ea"/>
            </a:endParaRP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altLang="zh-TW" sz="1200" b="1" kern="1200" dirty="0" smtClean="0">
              <a:solidFill>
                <a:schemeClr val="tx1"/>
              </a:solidFill>
              <a:latin typeface="+mj-ea"/>
              <a:ea typeface="+mn-ea"/>
              <a:cs typeface="+mn-cs"/>
            </a:endParaRPr>
          </a:p>
          <a:p>
            <a:pPr marL="228600" indent="-228600">
              <a:buNone/>
            </a:pPr>
            <a:endParaRPr lang="en-US" altLang="zh-TW" sz="1200" b="1" kern="1200" dirty="0" smtClean="0">
              <a:solidFill>
                <a:schemeClr val="tx1"/>
              </a:solidFill>
              <a:latin typeface="+mj-ea"/>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10</a:t>
            </a:fld>
            <a:endParaRPr lang="zh-TW"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Sgt15000 audio machine</a:t>
            </a:r>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14</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Picture 2" descr="1.jp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105" y="1033"/>
            <a:ext cx="9144000" cy="5715000"/>
          </a:xfrm>
          <a:prstGeom prst="rect">
            <a:avLst/>
          </a:prstGeom>
        </p:spPr>
      </p:pic>
      <p:sp>
        <p:nvSpPr>
          <p:cNvPr id="17" name="文字版面配置區 30"/>
          <p:cNvSpPr>
            <a:spLocks noGrp="1"/>
          </p:cNvSpPr>
          <p:nvPr>
            <p:ph type="body" sz="quarter" idx="11" hasCustomPrompt="1"/>
          </p:nvPr>
        </p:nvSpPr>
        <p:spPr>
          <a:xfrm>
            <a:off x="6732240" y="5334798"/>
            <a:ext cx="936104" cy="275740"/>
          </a:xfrm>
          <a:prstGeom prst="rect">
            <a:avLst/>
          </a:prstGeom>
          <a:ln>
            <a:noFill/>
          </a:ln>
        </p:spPr>
        <p:txBody>
          <a:bodyPr anchor="ctr">
            <a:noAutofit/>
          </a:bodyPr>
          <a:lstStyle>
            <a:lvl1pPr algn="l">
              <a:buNone/>
              <a:defRPr sz="1200" b="0">
                <a:solidFill>
                  <a:schemeClr val="tx1"/>
                </a:solidFill>
                <a:latin typeface="+mn-lt"/>
                <a:ea typeface="Arial Unicode MS" pitchFamily="34" charset="-120"/>
                <a:cs typeface="Arial Unicode MS" pitchFamily="34" charset="-120"/>
              </a:defRPr>
            </a:lvl1pPr>
            <a:lvl4pPr>
              <a:buNone/>
              <a:defRPr/>
            </a:lvl4pPr>
            <a:lvl5pPr>
              <a:buNone/>
              <a:defRPr/>
            </a:lvl5pPr>
          </a:lstStyle>
          <a:p>
            <a:pPr lvl="0"/>
            <a:r>
              <a:rPr lang="en-US" altLang="zh-TW" dirty="0" smtClean="0"/>
              <a:t>Name</a:t>
            </a:r>
            <a:endParaRPr lang="zh-TW" altLang="en-US" dirty="0" smtClean="0"/>
          </a:p>
        </p:txBody>
      </p:sp>
      <p:sp>
        <p:nvSpPr>
          <p:cNvPr id="19" name="副標題 2"/>
          <p:cNvSpPr>
            <a:spLocks noGrp="1"/>
          </p:cNvSpPr>
          <p:nvPr>
            <p:ph type="subTitle" idx="1" hasCustomPrompt="1"/>
          </p:nvPr>
        </p:nvSpPr>
        <p:spPr>
          <a:xfrm>
            <a:off x="611560" y="4525369"/>
            <a:ext cx="5904656" cy="420363"/>
          </a:xfrm>
          <a:prstGeom prst="rect">
            <a:avLst/>
          </a:prstGeom>
        </p:spPr>
        <p:txBody>
          <a:bodyPr anchor="t">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tabLst/>
              <a:defRPr sz="1600" b="0">
                <a:solidFill>
                  <a:schemeClr val="tx1">
                    <a:lumMod val="95000"/>
                    <a:lumOff val="5000"/>
                  </a:schemeClr>
                </a:solidFill>
                <a:latin typeface="Arial Unicode MS" pitchFamily="34" charset="-120"/>
                <a:ea typeface="Arial Unicode MS" pitchFamily="34" charset="-120"/>
                <a:cs typeface="Arial Unicode MS"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dirty="0" smtClean="0"/>
              <a:t>Subheading-</a:t>
            </a:r>
            <a:r>
              <a:rPr lang="en-US" altLang="zh-TW" dirty="0" smtClean="0">
                <a:cs typeface="Arial" charset="0"/>
              </a:rPr>
              <a:t>Topic-</a:t>
            </a:r>
            <a:r>
              <a:rPr lang="en-US" altLang="zh-TW" dirty="0" err="1" smtClean="0">
                <a:cs typeface="Arial" charset="0"/>
              </a:rPr>
              <a:t>Futura</a:t>
            </a:r>
            <a:r>
              <a:rPr lang="en-US" altLang="zh-TW" dirty="0" smtClean="0">
                <a:cs typeface="Arial" charset="0"/>
              </a:rPr>
              <a:t> </a:t>
            </a:r>
            <a:r>
              <a:rPr lang="en-US" altLang="zh-TW" dirty="0" err="1" smtClean="0">
                <a:cs typeface="Arial" charset="0"/>
              </a:rPr>
              <a:t>bk</a:t>
            </a:r>
            <a:r>
              <a:rPr lang="en-US" altLang="zh-TW" dirty="0" smtClean="0">
                <a:cs typeface="Arial" charset="0"/>
              </a:rPr>
              <a:t> 16 Bold</a:t>
            </a:r>
            <a:endParaRPr lang="zh-TW" altLang="en-US" dirty="0" smtClean="0"/>
          </a:p>
        </p:txBody>
      </p:sp>
      <p:sp>
        <p:nvSpPr>
          <p:cNvPr id="20" name="標題 1"/>
          <p:cNvSpPr>
            <a:spLocks noGrp="1"/>
          </p:cNvSpPr>
          <p:nvPr>
            <p:ph type="ctrTitle" hasCustomPrompt="1"/>
          </p:nvPr>
        </p:nvSpPr>
        <p:spPr>
          <a:xfrm>
            <a:off x="611568" y="3965308"/>
            <a:ext cx="8208913" cy="552789"/>
          </a:xfrm>
          <a:prstGeom prst="rect">
            <a:avLst/>
          </a:prstGeom>
        </p:spPr>
        <p:txBody>
          <a:bodyPr anchor="ctr"/>
          <a:lstStyle>
            <a:lvl1pPr algn="l">
              <a:defRPr sz="2400" b="0">
                <a:solidFill>
                  <a:srgbClr val="0088BF"/>
                </a:solidFill>
                <a:latin typeface="Arial Unicode MS" pitchFamily="34" charset="-120"/>
                <a:ea typeface="Arial Unicode MS" pitchFamily="34" charset="-120"/>
                <a:cs typeface="Arial Unicode MS" pitchFamily="34" charset="-120"/>
              </a:defRPr>
            </a:lvl1pPr>
          </a:lstStyle>
          <a:p>
            <a:r>
              <a:rPr lang="en-US" altLang="zh-TW" dirty="0" smtClean="0">
                <a:cs typeface="Arial" charset="0"/>
              </a:rPr>
              <a:t>Topic-</a:t>
            </a:r>
            <a:r>
              <a:rPr lang="en-US" altLang="zh-TW" dirty="0" err="1" smtClean="0">
                <a:cs typeface="Arial" charset="0"/>
              </a:rPr>
              <a:t>Futura</a:t>
            </a:r>
            <a:r>
              <a:rPr lang="en-US" altLang="zh-TW" dirty="0" smtClean="0">
                <a:cs typeface="Arial" charset="0"/>
              </a:rPr>
              <a:t> </a:t>
            </a:r>
            <a:r>
              <a:rPr lang="en-US" altLang="zh-TW" dirty="0" err="1" smtClean="0">
                <a:cs typeface="Arial" charset="0"/>
              </a:rPr>
              <a:t>bk</a:t>
            </a:r>
            <a:r>
              <a:rPr lang="en-US" altLang="zh-TW" dirty="0" smtClean="0">
                <a:cs typeface="Arial" charset="0"/>
              </a:rPr>
              <a:t> 24 Bold</a:t>
            </a:r>
            <a:endParaRPr lang="zh-TW" altLang="en-US" dirty="0"/>
          </a:p>
        </p:txBody>
      </p:sp>
      <p:sp>
        <p:nvSpPr>
          <p:cNvPr id="21" name="Rectangle 1"/>
          <p:cNvSpPr/>
          <p:nvPr userDrawn="1"/>
        </p:nvSpPr>
        <p:spPr>
          <a:xfrm>
            <a:off x="586462" y="5429754"/>
            <a:ext cx="1000132" cy="215444"/>
          </a:xfrm>
          <a:prstGeom prst="rect">
            <a:avLst/>
          </a:prstGeom>
          <a:ln w="6350">
            <a:solidFill>
              <a:schemeClr val="accent2"/>
            </a:solidFill>
          </a:ln>
        </p:spPr>
        <p:txBody>
          <a:bodyPr wrap="square" anchor="ctr">
            <a:spAutoFit/>
          </a:bodyPr>
          <a:lstStyle/>
          <a:p>
            <a:pPr lvl="0" algn="ctr"/>
            <a:r>
              <a:rPr lang="en-US" altLang="zh-TW" sz="800" dirty="0" smtClean="0">
                <a:solidFill>
                  <a:schemeClr val="accent2"/>
                </a:solidFill>
                <a:latin typeface="Arial Unicode MS" pitchFamily="34" charset="-120"/>
                <a:ea typeface="Arial Unicode MS" pitchFamily="34" charset="-120"/>
                <a:cs typeface="Arial Unicode MS" pitchFamily="34" charset="-120"/>
              </a:rPr>
              <a:t>Confidential</a:t>
            </a:r>
            <a:endParaRPr lang="zh-TW" altLang="en-US" sz="800" dirty="0" smtClean="0">
              <a:solidFill>
                <a:schemeClr val="accent2"/>
              </a:solidFill>
              <a:latin typeface="Arial Unicode MS" pitchFamily="34" charset="-120"/>
              <a:ea typeface="Arial Unicode MS" pitchFamily="34" charset="-120"/>
              <a:cs typeface="Arial Unicode MS" pitchFamily="34" charset="-120"/>
            </a:endParaRPr>
          </a:p>
        </p:txBody>
      </p:sp>
    </p:spTree>
    <p:extLst>
      <p:ext uri="{BB962C8B-B14F-4D97-AF65-F5344CB8AC3E}">
        <p14:creationId xmlns="" xmlns:p14="http://schemas.microsoft.com/office/powerpoint/2010/main" val="160465219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區段標題">
    <p:spTree>
      <p:nvGrpSpPr>
        <p:cNvPr id="1" name=""/>
        <p:cNvGrpSpPr/>
        <p:nvPr/>
      </p:nvGrpSpPr>
      <p:grpSpPr>
        <a:xfrm>
          <a:off x="0" y="0"/>
          <a:ext cx="0" cy="0"/>
          <a:chOff x="0" y="0"/>
          <a:chExt cx="0" cy="0"/>
        </a:xfrm>
      </p:grpSpPr>
      <p:pic>
        <p:nvPicPr>
          <p:cNvPr id="2" name="Picture 1" descr="1.jp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44000" cy="5715000"/>
          </a:xfrm>
          <a:prstGeom prst="rect">
            <a:avLst/>
          </a:prstGeom>
        </p:spPr>
      </p:pic>
      <p:sp>
        <p:nvSpPr>
          <p:cNvPr id="9" name="標題 1"/>
          <p:cNvSpPr>
            <a:spLocks noGrp="1"/>
          </p:cNvSpPr>
          <p:nvPr>
            <p:ph type="ctrTitle" hasCustomPrompt="1"/>
          </p:nvPr>
        </p:nvSpPr>
        <p:spPr>
          <a:xfrm>
            <a:off x="755579" y="4057634"/>
            <a:ext cx="8208913" cy="552789"/>
          </a:xfrm>
          <a:prstGeom prst="rect">
            <a:avLst/>
          </a:prstGeom>
        </p:spPr>
        <p:txBody>
          <a:bodyPr anchor="ctr"/>
          <a:lstStyle>
            <a:lvl1pPr algn="l">
              <a:defRPr sz="2400" b="0">
                <a:solidFill>
                  <a:srgbClr val="0088BF"/>
                </a:solidFill>
                <a:latin typeface="+mj-lt"/>
                <a:ea typeface="微軟正黑體" pitchFamily="34" charset="-120"/>
              </a:defRPr>
            </a:lvl1pPr>
          </a:lstStyle>
          <a:p>
            <a:r>
              <a:rPr lang="en-US" altLang="zh-TW" dirty="0" smtClean="0">
                <a:cs typeface="Arial" charset="0"/>
              </a:rPr>
              <a:t>Topic-</a:t>
            </a:r>
            <a:r>
              <a:rPr lang="en-US" altLang="zh-TW" dirty="0" err="1" smtClean="0">
                <a:cs typeface="Arial" charset="0"/>
              </a:rPr>
              <a:t>Futura</a:t>
            </a:r>
            <a:r>
              <a:rPr lang="en-US" altLang="zh-TW" dirty="0" smtClean="0">
                <a:cs typeface="Arial" charset="0"/>
              </a:rPr>
              <a:t> </a:t>
            </a:r>
            <a:r>
              <a:rPr lang="en-US" altLang="zh-TW" dirty="0" err="1" smtClean="0">
                <a:cs typeface="Arial" charset="0"/>
              </a:rPr>
              <a:t>bk</a:t>
            </a:r>
            <a:r>
              <a:rPr lang="en-US" altLang="zh-TW" dirty="0" smtClean="0">
                <a:cs typeface="Arial" charset="0"/>
              </a:rPr>
              <a:t> 24 Bold</a:t>
            </a:r>
            <a:endParaRPr lang="zh-TW" altLang="en-US" dirty="0"/>
          </a:p>
        </p:txBody>
      </p:sp>
    </p:spTree>
    <p:extLst>
      <p:ext uri="{BB962C8B-B14F-4D97-AF65-F5344CB8AC3E}">
        <p14:creationId xmlns="" xmlns:p14="http://schemas.microsoft.com/office/powerpoint/2010/main" val="3828523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2" name="Rectangle 1"/>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內容版面配置區 3"/>
          <p:cNvSpPr>
            <a:spLocks noGrp="1"/>
          </p:cNvSpPr>
          <p:nvPr>
            <p:ph sz="half" idx="2" hasCustomPrompt="1"/>
          </p:nvPr>
        </p:nvSpPr>
        <p:spPr>
          <a:xfrm>
            <a:off x="471430" y="793739"/>
            <a:ext cx="8215370" cy="4044669"/>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baseline="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None/>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lvl="2"/>
            <a:endParaRPr lang="en-US" altLang="zh-TW" dirty="0" smtClean="0"/>
          </a:p>
          <a:p>
            <a:pPr lvl="2"/>
            <a:endParaRPr lang="en-US" altLang="zh-TW" dirty="0" smtClean="0"/>
          </a:p>
        </p:txBody>
      </p:sp>
      <p:sp>
        <p:nvSpPr>
          <p:cNvPr id="11"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6"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兩項物件">
    <p:spTree>
      <p:nvGrpSpPr>
        <p:cNvPr id="1" name=""/>
        <p:cNvGrpSpPr/>
        <p:nvPr/>
      </p:nvGrpSpPr>
      <p:grpSpPr>
        <a:xfrm>
          <a:off x="0" y="0"/>
          <a:ext cx="0" cy="0"/>
          <a:chOff x="0" y="0"/>
          <a:chExt cx="0" cy="0"/>
        </a:xfrm>
      </p:grpSpPr>
      <p:sp>
        <p:nvSpPr>
          <p:cNvPr id="8" name="內容版面配置區 5"/>
          <p:cNvSpPr>
            <a:spLocks noGrp="1"/>
          </p:cNvSpPr>
          <p:nvPr>
            <p:ph sz="quarter" idx="4" hasCustomPrompt="1"/>
          </p:nvPr>
        </p:nvSpPr>
        <p:spPr>
          <a:xfrm>
            <a:off x="4645028" y="873112"/>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15" name="內容版面配置區 5"/>
          <p:cNvSpPr>
            <a:spLocks noGrp="1"/>
          </p:cNvSpPr>
          <p:nvPr>
            <p:ph sz="quarter" idx="11" hasCustomPrompt="1"/>
          </p:nvPr>
        </p:nvSpPr>
        <p:spPr>
          <a:xfrm>
            <a:off x="500034" y="873112"/>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lvl="2"/>
            <a:endParaRPr lang="en-US" altLang="zh-TW" dirty="0" smtClean="0"/>
          </a:p>
        </p:txBody>
      </p:sp>
      <p:sp>
        <p:nvSpPr>
          <p:cNvPr id="13" name="投影片編號版面配置區 5"/>
          <p:cNvSpPr txBox="1">
            <a:spLocks/>
          </p:cNvSpPr>
          <p:nvPr userDrawn="1"/>
        </p:nvSpPr>
        <p:spPr>
          <a:xfrm>
            <a:off x="8643966" y="5417786"/>
            <a:ext cx="500034" cy="236068"/>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9" name="投影片編號版面配置區 5"/>
          <p:cNvSpPr txBox="1">
            <a:spLocks/>
          </p:cNvSpPr>
          <p:nvPr userDrawn="1"/>
        </p:nvSpPr>
        <p:spPr>
          <a:xfrm>
            <a:off x="8643966" y="5417785"/>
            <a:ext cx="500034" cy="297216"/>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10" name="Rectangle 9"/>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對">
    <p:spTree>
      <p:nvGrpSpPr>
        <p:cNvPr id="1" name=""/>
        <p:cNvGrpSpPr/>
        <p:nvPr/>
      </p:nvGrpSpPr>
      <p:grpSpPr>
        <a:xfrm>
          <a:off x="0" y="0"/>
          <a:ext cx="0" cy="0"/>
          <a:chOff x="0" y="0"/>
          <a:chExt cx="0" cy="0"/>
        </a:xfrm>
      </p:grpSpPr>
      <p:sp>
        <p:nvSpPr>
          <p:cNvPr id="3" name="文字版面配置區 2"/>
          <p:cNvSpPr>
            <a:spLocks noGrp="1"/>
          </p:cNvSpPr>
          <p:nvPr>
            <p:ph type="body" idx="1" hasCustomPrompt="1"/>
          </p:nvPr>
        </p:nvSpPr>
        <p:spPr>
          <a:xfrm>
            <a:off x="495300" y="634039"/>
            <a:ext cx="4040188" cy="533136"/>
          </a:xfrm>
          <a:prstGeom prst="rect">
            <a:avLst/>
          </a:prstGeom>
        </p:spPr>
        <p:txBody>
          <a:bodyPr anchor="ctr"/>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dirty="0" smtClean="0"/>
              <a:t>Headline-</a:t>
            </a:r>
            <a:r>
              <a:rPr lang="en-US" altLang="zh-TW" dirty="0" err="1" smtClean="0"/>
              <a:t>Futura</a:t>
            </a:r>
            <a:r>
              <a:rPr lang="en-US" altLang="zh-TW" dirty="0" smtClean="0"/>
              <a:t> 20</a:t>
            </a:r>
            <a:endParaRPr lang="zh-TW" altLang="en-US" dirty="0" smtClean="0"/>
          </a:p>
        </p:txBody>
      </p:sp>
      <p:sp>
        <p:nvSpPr>
          <p:cNvPr id="5" name="文字版面配置區 4"/>
          <p:cNvSpPr>
            <a:spLocks noGrp="1"/>
          </p:cNvSpPr>
          <p:nvPr>
            <p:ph type="body" sz="quarter" idx="3" hasCustomPrompt="1"/>
          </p:nvPr>
        </p:nvSpPr>
        <p:spPr>
          <a:xfrm>
            <a:off x="4645028" y="634039"/>
            <a:ext cx="4041774" cy="533136"/>
          </a:xfrm>
          <a:prstGeom prst="rect">
            <a:avLst/>
          </a:prstGeom>
        </p:spPr>
        <p:txBody>
          <a:bodyPr anchor="ctr"/>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dirty="0" smtClean="0"/>
              <a:t>Headline-</a:t>
            </a:r>
            <a:r>
              <a:rPr lang="en-US" altLang="zh-TW" dirty="0" err="1" smtClean="0"/>
              <a:t>Futura</a:t>
            </a:r>
            <a:r>
              <a:rPr lang="en-US" altLang="zh-TW" dirty="0" smtClean="0"/>
              <a:t> 20</a:t>
            </a:r>
            <a:endParaRPr lang="zh-TW" altLang="en-US" dirty="0" smtClean="0"/>
          </a:p>
        </p:txBody>
      </p:sp>
      <p:sp>
        <p:nvSpPr>
          <p:cNvPr id="11"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15" name="內容版面配置區 5"/>
          <p:cNvSpPr>
            <a:spLocks noGrp="1"/>
          </p:cNvSpPr>
          <p:nvPr>
            <p:ph sz="quarter" idx="4" hasCustomPrompt="1"/>
          </p:nvPr>
        </p:nvSpPr>
        <p:spPr>
          <a:xfrm>
            <a:off x="4645028" y="1190614"/>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內容版面配置區 5"/>
          <p:cNvSpPr>
            <a:spLocks noGrp="1"/>
          </p:cNvSpPr>
          <p:nvPr>
            <p:ph sz="quarter" idx="11" hasCustomPrompt="1"/>
          </p:nvPr>
        </p:nvSpPr>
        <p:spPr>
          <a:xfrm>
            <a:off x="500034" y="1190614"/>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投影片編號版面配置區 5"/>
          <p:cNvSpPr txBox="1">
            <a:spLocks/>
          </p:cNvSpPr>
          <p:nvPr userDrawn="1"/>
        </p:nvSpPr>
        <p:spPr>
          <a:xfrm>
            <a:off x="8643966" y="5417786"/>
            <a:ext cx="500034" cy="297214"/>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9" name="Rectangle 8"/>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5" name="Rectangle 4"/>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投影片">
    <p:spTree>
      <p:nvGrpSpPr>
        <p:cNvPr id="1" name=""/>
        <p:cNvGrpSpPr/>
        <p:nvPr/>
      </p:nvGrpSpPr>
      <p:grpSpPr>
        <a:xfrm>
          <a:off x="0" y="0"/>
          <a:ext cx="0" cy="0"/>
          <a:chOff x="0" y="0"/>
          <a:chExt cx="0" cy="0"/>
        </a:xfrm>
      </p:grpSpPr>
      <p:sp>
        <p:nvSpPr>
          <p:cNvPr id="4" name="投影片編號版面配置區 5"/>
          <p:cNvSpPr txBox="1">
            <a:spLocks/>
          </p:cNvSpPr>
          <p:nvPr userDrawn="1"/>
        </p:nvSpPr>
        <p:spPr>
          <a:xfrm>
            <a:off x="8643966" y="5417785"/>
            <a:ext cx="500034" cy="297216"/>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5" name="Rectangle 4"/>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結束">
    <p:spTree>
      <p:nvGrpSpPr>
        <p:cNvPr id="1" name=""/>
        <p:cNvGrpSpPr/>
        <p:nvPr/>
      </p:nvGrpSpPr>
      <p:grpSpPr>
        <a:xfrm>
          <a:off x="0" y="0"/>
          <a:ext cx="0" cy="0"/>
          <a:chOff x="0" y="0"/>
          <a:chExt cx="0" cy="0"/>
        </a:xfrm>
      </p:grpSpPr>
      <p:sp>
        <p:nvSpPr>
          <p:cNvPr id="14" name="Rectangle 1"/>
          <p:cNvSpPr/>
          <p:nvPr userDrawn="1"/>
        </p:nvSpPr>
        <p:spPr>
          <a:xfrm>
            <a:off x="3107851" y="2601024"/>
            <a:ext cx="2928298" cy="461665"/>
          </a:xfrm>
          <a:prstGeom prst="rect">
            <a:avLst/>
          </a:prstGeom>
        </p:spPr>
        <p:txBody>
          <a:bodyPr wrap="square">
            <a:spAutoFit/>
          </a:bodyPr>
          <a:lstStyle/>
          <a:p>
            <a:pPr lvl="0" algn="ctr"/>
            <a:r>
              <a:rPr lang="en-US" altLang="zh-TW" sz="2400" dirty="0" smtClean="0">
                <a:solidFill>
                  <a:schemeClr val="tx1">
                    <a:lumMod val="65000"/>
                    <a:lumOff val="35000"/>
                  </a:schemeClr>
                </a:solidFill>
              </a:rPr>
              <a:t>Thank You !</a:t>
            </a:r>
            <a:endParaRPr lang="zh-TW" altLang="en-US" sz="2400" dirty="0" smtClean="0">
              <a:solidFill>
                <a:schemeClr val="tx1">
                  <a:lumMod val="65000"/>
                  <a:lumOff val="35000"/>
                </a:scheme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gif"/><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descr="3.jpg"/>
          <p:cNvPicPr>
            <a:picLocks noChangeAspect="1"/>
          </p:cNvPicPr>
          <p:nvPr userDrawn="1"/>
        </p:nvPicPr>
        <p:blipFill>
          <a:blip r:embed="rId10" cstate="print">
            <a:extLst>
              <a:ext uri="{28A0092B-C50C-407E-A947-70E740481C1C}">
                <a14:useLocalDpi xmlns="" xmlns:a14="http://schemas.microsoft.com/office/drawing/2010/main" val="0"/>
              </a:ext>
            </a:extLst>
          </a:blip>
          <a:stretch>
            <a:fillRect/>
          </a:stretch>
        </p:blipFill>
        <p:spPr>
          <a:xfrm>
            <a:off x="0" y="0"/>
            <a:ext cx="9144000" cy="5715000"/>
          </a:xfrm>
          <a:prstGeom prst="rect">
            <a:avLst/>
          </a:prstGeom>
        </p:spPr>
      </p:pic>
      <p:sp>
        <p:nvSpPr>
          <p:cNvPr id="14" name="TextBox 13"/>
          <p:cNvSpPr txBox="1"/>
          <p:nvPr userDrawn="1"/>
        </p:nvSpPr>
        <p:spPr>
          <a:xfrm>
            <a:off x="1352027" y="5479895"/>
            <a:ext cx="1005403" cy="215444"/>
          </a:xfrm>
          <a:prstGeom prst="rect">
            <a:avLst/>
          </a:prstGeom>
          <a:noFill/>
        </p:spPr>
        <p:txBody>
          <a:bodyPr wrap="none" rtlCol="0">
            <a:spAutoFit/>
          </a:bodyPr>
          <a:lstStyle/>
          <a:p>
            <a:r>
              <a:rPr lang="zh-TW" altLang="en-US" sz="800" dirty="0" smtClean="0">
                <a:solidFill>
                  <a:schemeClr val="bg1">
                    <a:lumMod val="95000"/>
                  </a:schemeClr>
                </a:solidFill>
              </a:rPr>
              <a:t>虹晶股份有限公司</a:t>
            </a:r>
            <a:endParaRPr lang="en-US" sz="800" dirty="0">
              <a:solidFill>
                <a:schemeClr val="bg1">
                  <a:lumMod val="95000"/>
                </a:schemeClr>
              </a:solidFill>
            </a:endParaRPr>
          </a:p>
        </p:txBody>
      </p:sp>
      <p:sp>
        <p:nvSpPr>
          <p:cNvPr id="15" name="TextBox 14"/>
          <p:cNvSpPr txBox="1"/>
          <p:nvPr userDrawn="1"/>
        </p:nvSpPr>
        <p:spPr>
          <a:xfrm>
            <a:off x="49678" y="5475943"/>
            <a:ext cx="1443024" cy="230832"/>
          </a:xfrm>
          <a:prstGeom prst="rect">
            <a:avLst/>
          </a:prstGeom>
          <a:noFill/>
        </p:spPr>
        <p:txBody>
          <a:bodyPr wrap="none" rtlCol="0">
            <a:spAutoFit/>
          </a:bodyPr>
          <a:lstStyle/>
          <a:p>
            <a:r>
              <a:rPr lang="en-US" altLang="zh-TW" sz="900" dirty="0" err="1" smtClean="0">
                <a:solidFill>
                  <a:schemeClr val="bg1">
                    <a:lumMod val="95000"/>
                  </a:schemeClr>
                </a:solidFill>
              </a:rPr>
              <a:t>Socle</a:t>
            </a:r>
            <a:r>
              <a:rPr lang="en-US" altLang="zh-TW" sz="900" dirty="0" smtClean="0">
                <a:solidFill>
                  <a:schemeClr val="bg1">
                    <a:lumMod val="95000"/>
                  </a:schemeClr>
                </a:solidFill>
              </a:rPr>
              <a:t> Technology  Corp. </a:t>
            </a:r>
            <a:endParaRPr lang="en-US" sz="900" dirty="0">
              <a:solidFill>
                <a:schemeClr val="bg1">
                  <a:lumMod val="95000"/>
                </a:schemeClr>
              </a:solidFill>
            </a:endParaRPr>
          </a:p>
        </p:txBody>
      </p:sp>
      <p:sp>
        <p:nvSpPr>
          <p:cNvPr id="16" name="TextBox 15"/>
          <p:cNvSpPr txBox="1"/>
          <p:nvPr userDrawn="1"/>
        </p:nvSpPr>
        <p:spPr>
          <a:xfrm>
            <a:off x="7908326" y="5462475"/>
            <a:ext cx="792088" cy="261610"/>
          </a:xfrm>
          <a:prstGeom prst="rect">
            <a:avLst/>
          </a:prstGeom>
          <a:noFill/>
          <a:effectLst/>
        </p:spPr>
        <p:txBody>
          <a:bodyPr wrap="square" rtlCol="0">
            <a:spAutoFit/>
          </a:bodyPr>
          <a:lstStyle/>
          <a:p>
            <a:r>
              <a:rPr lang="en-US" altLang="zh-TW" sz="1100" b="1" dirty="0" smtClean="0">
                <a:solidFill>
                  <a:schemeClr val="tx1">
                    <a:lumMod val="85000"/>
                    <a:lumOff val="15000"/>
                  </a:schemeClr>
                </a:solidFill>
              </a:rPr>
              <a:t>IC ODM</a:t>
            </a:r>
            <a:endParaRPr lang="en-US" sz="1100" b="1" dirty="0">
              <a:solidFill>
                <a:schemeClr val="tx1">
                  <a:lumMod val="85000"/>
                  <a:lumOff val="15000"/>
                </a:schemeClr>
              </a:solidFill>
            </a:endParaRPr>
          </a:p>
        </p:txBody>
      </p:sp>
      <p:sp>
        <p:nvSpPr>
          <p:cNvPr id="10" name="Rectangle 1"/>
          <p:cNvSpPr/>
          <p:nvPr userDrawn="1"/>
        </p:nvSpPr>
        <p:spPr>
          <a:xfrm>
            <a:off x="4139952" y="5496919"/>
            <a:ext cx="864096" cy="215444"/>
          </a:xfrm>
          <a:prstGeom prst="rect">
            <a:avLst/>
          </a:prstGeom>
          <a:ln w="6350">
            <a:noFill/>
          </a:ln>
        </p:spPr>
        <p:txBody>
          <a:bodyPr wrap="square" anchor="ctr">
            <a:spAutoFit/>
          </a:bodyPr>
          <a:lstStyle/>
          <a:p>
            <a:pPr lvl="0" algn="ctr"/>
            <a:r>
              <a:rPr lang="en-US" altLang="zh-TW" sz="800" dirty="0" smtClean="0">
                <a:solidFill>
                  <a:srgbClr val="FFFFFF"/>
                </a:solidFill>
                <a:latin typeface="Futura LT Book"/>
              </a:rPr>
              <a:t>Confidential</a:t>
            </a:r>
            <a:endParaRPr lang="zh-TW" altLang="en-US" sz="800" dirty="0" smtClean="0">
              <a:solidFill>
                <a:srgbClr val="FFFFFF"/>
              </a:solidFill>
              <a:latin typeface="Futura LT Book"/>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50" r:id="rId3"/>
    <p:sldLayoutId id="2147483652" r:id="rId4"/>
    <p:sldLayoutId id="2147483653" r:id="rId5"/>
    <p:sldLayoutId id="2147483654" r:id="rId6"/>
    <p:sldLayoutId id="2147483655" r:id="rId7"/>
    <p:sldLayoutId id="2147483660" r:id="rId8"/>
  </p:sldLayoutIdLst>
  <p:timing>
    <p:tnLst>
      <p:par>
        <p:cTn id="1" dur="indefinite" restart="never" nodeType="tmRoot"/>
      </p:par>
    </p:tnLst>
  </p:timing>
  <p:hf hdr="0" ftr="0"/>
  <p:txStyles>
    <p:titleStyle>
      <a:lvl1pPr algn="l" defTabSz="914400" rtl="0" eaLnBrk="1" fontAlgn="base" latinLnBrk="0" hangingPunct="1">
        <a:spcBef>
          <a:spcPct val="0"/>
        </a:spcBef>
        <a:spcAft>
          <a:spcPct val="0"/>
        </a:spcAft>
        <a:buNone/>
        <a:defRPr kumimoji="1" lang="zh-TW" altLang="en-US" sz="2400" b="1" kern="1200" dirty="0">
          <a:solidFill>
            <a:schemeClr val="tx1">
              <a:lumMod val="75000"/>
              <a:lumOff val="25000"/>
            </a:schemeClr>
          </a:solidFill>
          <a:latin typeface="+mn-lt"/>
          <a:ea typeface="+mj-ea"/>
          <a:cs typeface="+mj-cs"/>
        </a:defRPr>
      </a:lvl1pPr>
    </p:titleStyle>
    <p:bodyStyle>
      <a:lvl1pPr marL="514350" indent="-514350" algn="l" defTabSz="914400" rtl="0" eaLnBrk="1" fontAlgn="base" latinLnBrk="0" hangingPunct="1">
        <a:spcBef>
          <a:spcPct val="20000"/>
        </a:spcBef>
        <a:spcAft>
          <a:spcPct val="0"/>
        </a:spcAft>
        <a:buClr>
          <a:srgbClr val="1273B1"/>
        </a:buClr>
        <a:buFontTx/>
        <a:buBlip>
          <a:blip r:embed="rId11"/>
        </a:buBlip>
        <a:defRPr kumimoji="1" lang="zh-TW" altLang="en-US" sz="2800" kern="1200" dirty="0" smtClean="0">
          <a:solidFill>
            <a:schemeClr val="tx1"/>
          </a:solidFill>
          <a:latin typeface="+mn-lt"/>
          <a:ea typeface="+mn-ea"/>
          <a:cs typeface="+mn-cs"/>
        </a:defRPr>
      </a:lvl1pPr>
      <a:lvl2pPr marL="914400" indent="-457200" algn="l" defTabSz="914400" rtl="0" eaLnBrk="1" fontAlgn="base" latinLnBrk="0" hangingPunct="1">
        <a:spcBef>
          <a:spcPct val="20000"/>
        </a:spcBef>
        <a:spcAft>
          <a:spcPct val="0"/>
        </a:spcAft>
        <a:buClr>
          <a:srgbClr val="1273B1"/>
        </a:buClr>
        <a:buFont typeface="Arial" pitchFamily="34" charset="0"/>
        <a:buChar char="•"/>
        <a:defRPr kumimoji="1" lang="zh-TW" altLang="en-US" sz="2400" kern="1200" dirty="0" smtClean="0">
          <a:solidFill>
            <a:schemeClr val="tx1"/>
          </a:solidFill>
          <a:latin typeface="+mn-lt"/>
          <a:ea typeface="+mn-ea"/>
          <a:cs typeface="+mn-cs"/>
        </a:defRPr>
      </a:lvl2pPr>
      <a:lvl3pPr marL="1371600" indent="-457200" algn="l" defTabSz="914400" rtl="0" eaLnBrk="1" fontAlgn="base" latinLnBrk="0" hangingPunct="1">
        <a:spcBef>
          <a:spcPct val="20000"/>
        </a:spcBef>
        <a:spcAft>
          <a:spcPct val="0"/>
        </a:spcAft>
        <a:buClr>
          <a:srgbClr val="1273B1"/>
        </a:buClr>
        <a:buFontTx/>
        <a:buNone/>
        <a:defRPr kumimoji="1" lang="zh-TW" altLang="en-US" sz="2000" kern="1200" dirty="0" smtClean="0">
          <a:solidFill>
            <a:schemeClr val="tx1"/>
          </a:solidFill>
          <a:latin typeface="+mn-lt"/>
          <a:ea typeface="+mn-ea"/>
          <a:cs typeface="+mn-cs"/>
        </a:defRPr>
      </a:lvl3pPr>
      <a:lvl4pPr marL="1714500" indent="-342900" algn="l" defTabSz="914400" rtl="0" eaLnBrk="1" fontAlgn="base" latinLnBrk="0" hangingPunct="1">
        <a:spcBef>
          <a:spcPct val="20000"/>
        </a:spcBef>
        <a:spcAft>
          <a:spcPct val="0"/>
        </a:spcAft>
        <a:buClr>
          <a:srgbClr val="1273B1"/>
        </a:buClr>
        <a:buFontTx/>
        <a:buNone/>
        <a:defRPr kumimoji="1" lang="zh-TW" altLang="en-US" sz="1600" kern="1200" dirty="0" smtClean="0">
          <a:solidFill>
            <a:schemeClr val="tx1"/>
          </a:solidFill>
          <a:latin typeface="+mn-lt"/>
          <a:ea typeface="+mn-ea"/>
          <a:cs typeface="+mn-cs"/>
        </a:defRPr>
      </a:lvl4pPr>
      <a:lvl5pPr marL="2171700" indent="-342900" algn="l" defTabSz="914400" rtl="0" eaLnBrk="1" fontAlgn="base" latinLnBrk="0" hangingPunct="1">
        <a:spcBef>
          <a:spcPct val="20000"/>
        </a:spcBef>
        <a:spcAft>
          <a:spcPct val="0"/>
        </a:spcAft>
        <a:buClr>
          <a:srgbClr val="1273B1"/>
        </a:buClr>
        <a:buFont typeface="Arial" pitchFamily="34" charset="0"/>
        <a:buChar char="•"/>
        <a:defRPr kumimoji="1" lang="zh-TW" altLang="en-US"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err="1" smtClean="0">
                <a:latin typeface="+mn-lt"/>
              </a:rPr>
              <a:t>BenTsai</a:t>
            </a:r>
            <a:endParaRPr lang="en-US" dirty="0">
              <a:latin typeface="+mn-lt"/>
            </a:endParaRPr>
          </a:p>
        </p:txBody>
      </p:sp>
      <p:sp>
        <p:nvSpPr>
          <p:cNvPr id="4" name="Subtitle 3"/>
          <p:cNvSpPr>
            <a:spLocks noGrp="1"/>
          </p:cNvSpPr>
          <p:nvPr>
            <p:ph type="subTitle" idx="1"/>
          </p:nvPr>
        </p:nvSpPr>
        <p:spPr/>
        <p:txBody>
          <a:bodyPr/>
          <a:lstStyle/>
          <a:p>
            <a:endParaRPr lang="en-US" dirty="0"/>
          </a:p>
        </p:txBody>
      </p:sp>
      <p:sp>
        <p:nvSpPr>
          <p:cNvPr id="5" name="Title 4"/>
          <p:cNvSpPr>
            <a:spLocks noGrp="1"/>
          </p:cNvSpPr>
          <p:nvPr>
            <p:ph type="ctrTitle"/>
          </p:nvPr>
        </p:nvSpPr>
        <p:spPr/>
        <p:txBody>
          <a:bodyPr/>
          <a:lstStyle/>
          <a:p>
            <a:r>
              <a:rPr lang="en-US" dirty="0" smtClean="0"/>
              <a:t>Linux i2c Device Driver </a:t>
            </a:r>
            <a:endParaRPr lang="en-US" dirty="0"/>
          </a:p>
        </p:txBody>
      </p:sp>
      <p:pic>
        <p:nvPicPr>
          <p:cNvPr id="6" name="Picture 5"/>
          <p:cNvPicPr>
            <a:picLocks noChangeAspect="1"/>
          </p:cNvPicPr>
          <p:nvPr/>
        </p:nvPicPr>
        <p:blipFill>
          <a:blip r:embed="rId3" cstate="print"/>
          <a:stretch>
            <a:fillRect/>
          </a:stretch>
        </p:blipFill>
        <p:spPr>
          <a:xfrm>
            <a:off x="539552" y="3976696"/>
            <a:ext cx="72008" cy="969036"/>
          </a:xfrm>
          <a:prstGeom prst="rect">
            <a:avLst/>
          </a:prstGeom>
        </p:spPr>
      </p:pic>
      <p:sp>
        <p:nvSpPr>
          <p:cNvPr id="7" name="日期版面配置區 3"/>
          <p:cNvSpPr txBox="1">
            <a:spLocks/>
          </p:cNvSpPr>
          <p:nvPr/>
        </p:nvSpPr>
        <p:spPr>
          <a:xfrm>
            <a:off x="7929586" y="5349876"/>
            <a:ext cx="1071570" cy="222269"/>
          </a:xfrm>
          <a:prstGeom prst="rect">
            <a:avLst/>
          </a:prstGeom>
        </p:spPr>
        <p:txBody>
          <a:bodyPr anchor="ctr"/>
          <a:lstStyle>
            <a:lvl1pPr algn="ctr">
              <a:defRPr sz="1050"/>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326A5FA-7936-4E6E-80B4-F5739BD2052C}" type="datetime1">
              <a:rPr kumimoji="0" lang="zh-TW" altLang="en-US" sz="105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2015/10/23</a:t>
            </a:fld>
            <a:endParaRPr kumimoji="0" lang="zh-TW" altLang="en-US" sz="105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Tree>
    <p:extLst>
      <p:ext uri="{BB962C8B-B14F-4D97-AF65-F5344CB8AC3E}">
        <p14:creationId xmlns="" xmlns:p14="http://schemas.microsoft.com/office/powerpoint/2010/main" val="495258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a:t>
            </a:r>
            <a:r>
              <a:rPr lang="zh-TW" altLang="en-US" dirty="0" smtClean="0"/>
              <a:t>驅動框架</a:t>
            </a:r>
            <a:endParaRPr lang="zh-TW" altLang="en-US" dirty="0"/>
          </a:p>
        </p:txBody>
      </p:sp>
      <p:cxnSp>
        <p:nvCxnSpPr>
          <p:cNvPr id="6" name="直線接點 5"/>
          <p:cNvCxnSpPr/>
          <p:nvPr/>
        </p:nvCxnSpPr>
        <p:spPr>
          <a:xfrm>
            <a:off x="251520" y="2785492"/>
            <a:ext cx="1080120" cy="0"/>
          </a:xfrm>
          <a:prstGeom prst="line">
            <a:avLst/>
          </a:prstGeom>
          <a:ln w="1270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8" name="圓角矩形 7"/>
          <p:cNvSpPr/>
          <p:nvPr/>
        </p:nvSpPr>
        <p:spPr>
          <a:xfrm>
            <a:off x="395536" y="1921396"/>
            <a:ext cx="792088" cy="57606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TW" sz="1000" dirty="0" smtClean="0"/>
              <a:t>platform device : </a:t>
            </a:r>
            <a:br>
              <a:rPr lang="en-US" altLang="zh-TW" sz="1000" dirty="0" smtClean="0"/>
            </a:br>
            <a:r>
              <a:rPr lang="en-US" altLang="zh-TW" sz="1000" dirty="0" smtClean="0"/>
              <a:t>i2c</a:t>
            </a:r>
            <a:endParaRPr lang="zh-TW" altLang="en-US" dirty="0" smtClean="0"/>
          </a:p>
        </p:txBody>
      </p:sp>
      <p:sp>
        <p:nvSpPr>
          <p:cNvPr id="11" name="矩形 10"/>
          <p:cNvSpPr/>
          <p:nvPr/>
        </p:nvSpPr>
        <p:spPr>
          <a:xfrm>
            <a:off x="1691680" y="2641476"/>
            <a:ext cx="576064"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900" dirty="0" smtClean="0"/>
              <a:t>adapter</a:t>
            </a:r>
            <a:endParaRPr lang="zh-TW" altLang="en-US" sz="900" dirty="0" smtClean="0"/>
          </a:p>
        </p:txBody>
      </p:sp>
      <p:sp>
        <p:nvSpPr>
          <p:cNvPr id="12" name="矩形 11"/>
          <p:cNvSpPr/>
          <p:nvPr/>
        </p:nvSpPr>
        <p:spPr>
          <a:xfrm>
            <a:off x="1691680" y="3577580"/>
            <a:ext cx="576064"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800" dirty="0" smtClean="0"/>
              <a:t>algorithm</a:t>
            </a:r>
            <a:endParaRPr lang="zh-TW" altLang="en-US" sz="800" dirty="0" smtClean="0"/>
          </a:p>
        </p:txBody>
      </p:sp>
      <p:cxnSp>
        <p:nvCxnSpPr>
          <p:cNvPr id="14" name="直線單箭頭接點 13"/>
          <p:cNvCxnSpPr>
            <a:stCxn id="12" idx="0"/>
            <a:endCxn id="11" idx="2"/>
          </p:cNvCxnSpPr>
          <p:nvPr/>
        </p:nvCxnSpPr>
        <p:spPr>
          <a:xfrm flipV="1">
            <a:off x="1979712" y="3145532"/>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32" idx="3"/>
            <a:endCxn id="11" idx="1"/>
          </p:cNvCxnSpPr>
          <p:nvPr/>
        </p:nvCxnSpPr>
        <p:spPr>
          <a:xfrm flipV="1">
            <a:off x="1187624" y="2893504"/>
            <a:ext cx="504056" cy="468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圓角矩形 26"/>
          <p:cNvSpPr/>
          <p:nvPr/>
        </p:nvSpPr>
        <p:spPr>
          <a:xfrm>
            <a:off x="2755032" y="15445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TW" altLang="en-US" dirty="0" smtClean="0"/>
          </a:p>
        </p:txBody>
      </p:sp>
      <p:sp>
        <p:nvSpPr>
          <p:cNvPr id="28" name="圓角矩形 27"/>
          <p:cNvSpPr/>
          <p:nvPr/>
        </p:nvSpPr>
        <p:spPr>
          <a:xfrm>
            <a:off x="2907432" y="16969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TW" altLang="en-US" dirty="0" smtClean="0"/>
          </a:p>
        </p:txBody>
      </p:sp>
      <p:sp>
        <p:nvSpPr>
          <p:cNvPr id="29" name="圓角矩形 28"/>
          <p:cNvSpPr/>
          <p:nvPr/>
        </p:nvSpPr>
        <p:spPr>
          <a:xfrm>
            <a:off x="3059832" y="18493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sz="1000" dirty="0" smtClean="0"/>
              <a:t>i2c </a:t>
            </a:r>
            <a:r>
              <a:rPr lang="en-US" altLang="zh-TW" sz="1000" dirty="0" smtClean="0"/>
              <a:t>device</a:t>
            </a:r>
            <a:endParaRPr lang="zh-TW" altLang="en-US" sz="1000" dirty="0" smtClean="0"/>
          </a:p>
        </p:txBody>
      </p:sp>
      <p:cxnSp>
        <p:nvCxnSpPr>
          <p:cNvPr id="30" name="直線接點 29"/>
          <p:cNvCxnSpPr/>
          <p:nvPr/>
        </p:nvCxnSpPr>
        <p:spPr>
          <a:xfrm>
            <a:off x="2555776" y="2785492"/>
            <a:ext cx="1440160" cy="0"/>
          </a:xfrm>
          <a:prstGeom prst="line">
            <a:avLst/>
          </a:prstGeom>
          <a:ln w="1270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95536" y="3073524"/>
            <a:ext cx="79208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dirty="0" smtClean="0"/>
              <a:t>platform driver : </a:t>
            </a:r>
            <a:br>
              <a:rPr lang="en-US" altLang="zh-TW" sz="1000" dirty="0" smtClean="0"/>
            </a:br>
            <a:r>
              <a:rPr lang="en-US" altLang="zh-TW" sz="1000" dirty="0" smtClean="0"/>
              <a:t>i2c</a:t>
            </a:r>
            <a:endParaRPr lang="zh-TW" altLang="en-US" sz="1000" dirty="0" smtClean="0"/>
          </a:p>
        </p:txBody>
      </p:sp>
      <p:sp>
        <p:nvSpPr>
          <p:cNvPr id="38" name="矩形 37"/>
          <p:cNvSpPr/>
          <p:nvPr/>
        </p:nvSpPr>
        <p:spPr>
          <a:xfrm>
            <a:off x="2771800" y="32007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TW" altLang="en-US" dirty="0" smtClean="0"/>
          </a:p>
        </p:txBody>
      </p:sp>
      <p:sp>
        <p:nvSpPr>
          <p:cNvPr id="40" name="矩形 39"/>
          <p:cNvSpPr/>
          <p:nvPr/>
        </p:nvSpPr>
        <p:spPr>
          <a:xfrm>
            <a:off x="2627784" y="1417340"/>
            <a:ext cx="1224136" cy="1080120"/>
          </a:xfrm>
          <a:prstGeom prst="rect">
            <a:avLst/>
          </a:prstGeom>
          <a:noFill/>
          <a:ln w="19050">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2" name="直線單箭頭接點 41"/>
          <p:cNvCxnSpPr>
            <a:stCxn id="11" idx="0"/>
            <a:endCxn id="40" idx="2"/>
          </p:cNvCxnSpPr>
          <p:nvPr/>
        </p:nvCxnSpPr>
        <p:spPr>
          <a:xfrm flipV="1">
            <a:off x="1979712" y="2497460"/>
            <a:ext cx="1260140" cy="1440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2627784" y="3073524"/>
            <a:ext cx="1224136" cy="1080120"/>
          </a:xfrm>
          <a:prstGeom prst="rect">
            <a:avLst/>
          </a:prstGeom>
          <a:noFill/>
          <a:ln w="19050">
            <a:solidFill>
              <a:schemeClr val="accent5">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6" name="矩形 45"/>
          <p:cNvSpPr/>
          <p:nvPr/>
        </p:nvSpPr>
        <p:spPr>
          <a:xfrm>
            <a:off x="2924200" y="33531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TW" altLang="en-US" dirty="0" smtClean="0"/>
          </a:p>
        </p:txBody>
      </p:sp>
      <p:sp>
        <p:nvSpPr>
          <p:cNvPr id="47" name="矩形 46"/>
          <p:cNvSpPr/>
          <p:nvPr/>
        </p:nvSpPr>
        <p:spPr>
          <a:xfrm>
            <a:off x="3076600" y="35055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TW" sz="1000" dirty="0" smtClean="0"/>
              <a:t>i2c </a:t>
            </a:r>
            <a:r>
              <a:rPr lang="en-US" altLang="zh-TW" sz="1000" dirty="0" smtClean="0"/>
              <a:t>driver</a:t>
            </a:r>
            <a:endParaRPr lang="zh-TW" altLang="en-US" sz="1000" dirty="0" smtClean="0"/>
          </a:p>
        </p:txBody>
      </p:sp>
      <p:sp>
        <p:nvSpPr>
          <p:cNvPr id="48" name="橢圓 47"/>
          <p:cNvSpPr/>
          <p:nvPr/>
        </p:nvSpPr>
        <p:spPr>
          <a:xfrm>
            <a:off x="827584" y="769268"/>
            <a:ext cx="1152128" cy="57606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200" dirty="0" smtClean="0"/>
              <a:t>device tree</a:t>
            </a:r>
            <a:endParaRPr lang="zh-TW" altLang="en-US" sz="1200" dirty="0" smtClean="0"/>
          </a:p>
        </p:txBody>
      </p:sp>
      <p:cxnSp>
        <p:nvCxnSpPr>
          <p:cNvPr id="50" name="直線單箭頭接點 49"/>
          <p:cNvCxnSpPr>
            <a:stCxn id="48" idx="3"/>
            <a:endCxn id="8" idx="0"/>
          </p:cNvCxnSpPr>
          <p:nvPr/>
        </p:nvCxnSpPr>
        <p:spPr>
          <a:xfrm flipH="1">
            <a:off x="791580" y="1260969"/>
            <a:ext cx="204729" cy="6604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a:xfrm>
            <a:off x="4283968" y="1129308"/>
            <a:ext cx="0" cy="3384376"/>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flipH="1">
            <a:off x="1043608" y="4657700"/>
            <a:ext cx="1791816" cy="8384"/>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sp>
        <p:nvSpPr>
          <p:cNvPr id="64" name="剪去並圓角化單一角落矩形 63"/>
          <p:cNvSpPr/>
          <p:nvPr/>
        </p:nvSpPr>
        <p:spPr>
          <a:xfrm>
            <a:off x="1259632" y="4801716"/>
            <a:ext cx="1440160" cy="504056"/>
          </a:xfrm>
          <a:prstGeom prst="snipRoundRect">
            <a:avLst/>
          </a:prstGeom>
          <a:gradFill>
            <a:gsLst>
              <a:gs pos="0">
                <a:schemeClr val="accent2">
                  <a:lumMod val="60000"/>
                  <a:lumOff val="40000"/>
                </a:schemeClr>
              </a:gs>
              <a:gs pos="50000">
                <a:schemeClr val="accent2">
                  <a:shade val="45000"/>
                  <a:satMod val="170000"/>
                </a:schemeClr>
              </a:gs>
              <a:gs pos="70000">
                <a:schemeClr val="accent2">
                  <a:tint val="99000"/>
                  <a:shade val="65000"/>
                  <a:satMod val="155000"/>
                </a:schemeClr>
              </a:gs>
              <a:gs pos="100000">
                <a:schemeClr val="accent2">
                  <a:tint val="95500"/>
                  <a:shade val="100000"/>
                  <a:satMod val="155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TW" sz="1600" dirty="0" smtClean="0"/>
              <a:t>Bus</a:t>
            </a:r>
          </a:p>
          <a:p>
            <a:pPr algn="ctr"/>
            <a:r>
              <a:rPr lang="en-US" altLang="zh-TW" sz="1600" dirty="0" smtClean="0"/>
              <a:t>controller</a:t>
            </a:r>
            <a:endParaRPr lang="zh-TW" altLang="en-US" sz="1600" dirty="0" smtClean="0"/>
          </a:p>
        </p:txBody>
      </p:sp>
      <p:sp>
        <p:nvSpPr>
          <p:cNvPr id="65" name="剪去並圓角化單一角落矩形 64"/>
          <p:cNvSpPr/>
          <p:nvPr/>
        </p:nvSpPr>
        <p:spPr>
          <a:xfrm>
            <a:off x="5148064" y="4801716"/>
            <a:ext cx="1440160" cy="504056"/>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smtClean="0"/>
              <a:t>slave device</a:t>
            </a:r>
            <a:endParaRPr lang="zh-TW" altLang="en-US" dirty="0" smtClean="0"/>
          </a:p>
        </p:txBody>
      </p:sp>
      <p:cxnSp>
        <p:nvCxnSpPr>
          <p:cNvPr id="85" name="直線接點 84"/>
          <p:cNvCxnSpPr>
            <a:stCxn id="64" idx="0"/>
            <a:endCxn id="65" idx="2"/>
          </p:cNvCxnSpPr>
          <p:nvPr/>
        </p:nvCxnSpPr>
        <p:spPr>
          <a:xfrm>
            <a:off x="2699792" y="5053744"/>
            <a:ext cx="2448272" cy="0"/>
          </a:xfrm>
          <a:prstGeom prst="line">
            <a:avLst/>
          </a:prstGeom>
          <a:ln w="76200" cmpd="dbl">
            <a:gradFill flip="none" rotWithShape="1">
              <a:gsLst>
                <a:gs pos="13000">
                  <a:srgbClr val="C00000"/>
                </a:gs>
                <a:gs pos="50000">
                  <a:schemeClr val="accent1">
                    <a:tint val="44500"/>
                    <a:satMod val="160000"/>
                  </a:schemeClr>
                </a:gs>
                <a:gs pos="100000">
                  <a:schemeClr val="accent1">
                    <a:tint val="23500"/>
                    <a:satMod val="16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1619672" y="2569468"/>
            <a:ext cx="720080" cy="1584176"/>
          </a:xfrm>
          <a:prstGeom prst="rect">
            <a:avLst/>
          </a:prstGeom>
          <a:noFill/>
          <a:ln w="19050">
            <a:solidFill>
              <a:schemeClr val="accent3">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94" name="文字方塊 93"/>
          <p:cNvSpPr txBox="1"/>
          <p:nvPr/>
        </p:nvSpPr>
        <p:spPr>
          <a:xfrm>
            <a:off x="2060104" y="852309"/>
            <a:ext cx="1010213" cy="276999"/>
          </a:xfrm>
          <a:prstGeom prst="rect">
            <a:avLst/>
          </a:prstGeom>
          <a:noFill/>
        </p:spPr>
        <p:txBody>
          <a:bodyPr wrap="none" rtlCol="0">
            <a:spAutoFit/>
          </a:bodyPr>
          <a:lstStyle/>
          <a:p>
            <a:r>
              <a:rPr lang="en-US" altLang="zh-TW" sz="1200" b="1" dirty="0" smtClean="0"/>
              <a:t>i2c client </a:t>
            </a:r>
            <a:r>
              <a:rPr lang="en-US" altLang="zh-TW" sz="1200" b="1" dirty="0" err="1" smtClean="0"/>
              <a:t>dts</a:t>
            </a:r>
            <a:endParaRPr lang="zh-TW" altLang="en-US" sz="1200" b="1" dirty="0"/>
          </a:p>
        </p:txBody>
      </p:sp>
      <p:sp>
        <p:nvSpPr>
          <p:cNvPr id="95" name="文字方塊 94"/>
          <p:cNvSpPr txBox="1"/>
          <p:nvPr/>
        </p:nvSpPr>
        <p:spPr>
          <a:xfrm>
            <a:off x="323528" y="1273324"/>
            <a:ext cx="898003" cy="276999"/>
          </a:xfrm>
          <a:prstGeom prst="rect">
            <a:avLst/>
          </a:prstGeom>
          <a:noFill/>
        </p:spPr>
        <p:txBody>
          <a:bodyPr wrap="none" rtlCol="0">
            <a:spAutoFit/>
          </a:bodyPr>
          <a:lstStyle/>
          <a:p>
            <a:r>
              <a:rPr lang="en-US" altLang="zh-TW" sz="1200" b="1" dirty="0" smtClean="0"/>
              <a:t>i2c bus </a:t>
            </a:r>
            <a:r>
              <a:rPr lang="en-US" altLang="zh-TW" sz="1200" b="1" dirty="0" err="1" smtClean="0"/>
              <a:t>dts</a:t>
            </a:r>
            <a:endParaRPr lang="zh-TW" altLang="en-US" sz="1200" b="1" dirty="0"/>
          </a:p>
        </p:txBody>
      </p:sp>
      <p:cxnSp>
        <p:nvCxnSpPr>
          <p:cNvPr id="100" name="直線單箭頭接點 99"/>
          <p:cNvCxnSpPr/>
          <p:nvPr/>
        </p:nvCxnSpPr>
        <p:spPr>
          <a:xfrm>
            <a:off x="1979712" y="4153644"/>
            <a:ext cx="0" cy="648072"/>
          </a:xfrm>
          <a:prstGeom prst="straightConnector1">
            <a:avLst/>
          </a:prstGeom>
          <a:ln w="50800" cmpd="dbl">
            <a:solidFill>
              <a:schemeClr val="accent2">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a:stCxn id="48" idx="6"/>
            <a:endCxn id="40" idx="0"/>
          </p:cNvCxnSpPr>
          <p:nvPr/>
        </p:nvCxnSpPr>
        <p:spPr>
          <a:xfrm>
            <a:off x="1979712" y="1057300"/>
            <a:ext cx="12601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8" name="文字方塊 107"/>
          <p:cNvSpPr txBox="1"/>
          <p:nvPr/>
        </p:nvSpPr>
        <p:spPr>
          <a:xfrm>
            <a:off x="2987824" y="2683287"/>
            <a:ext cx="583814" cy="246221"/>
          </a:xfrm>
          <a:prstGeom prst="rect">
            <a:avLst/>
          </a:prstGeom>
          <a:noFill/>
        </p:spPr>
        <p:txBody>
          <a:bodyPr wrap="none" rtlCol="0">
            <a:spAutoFit/>
          </a:bodyPr>
          <a:lstStyle/>
          <a:p>
            <a:r>
              <a:rPr lang="en-US" altLang="zh-TW" sz="1000" b="1" dirty="0" smtClean="0">
                <a:solidFill>
                  <a:schemeClr val="bg1"/>
                </a:solidFill>
              </a:rPr>
              <a:t>i2c bus</a:t>
            </a:r>
            <a:endParaRPr lang="zh-TW" altLang="en-US" sz="1000" b="1" dirty="0">
              <a:solidFill>
                <a:schemeClr val="bg1"/>
              </a:solidFill>
            </a:endParaRPr>
          </a:p>
        </p:txBody>
      </p:sp>
      <p:cxnSp>
        <p:nvCxnSpPr>
          <p:cNvPr id="113" name="直線接點 112"/>
          <p:cNvCxnSpPr/>
          <p:nvPr/>
        </p:nvCxnSpPr>
        <p:spPr>
          <a:xfrm>
            <a:off x="1475656" y="2353444"/>
            <a:ext cx="936104"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5" name="直線接點 114"/>
          <p:cNvCxnSpPr/>
          <p:nvPr/>
        </p:nvCxnSpPr>
        <p:spPr>
          <a:xfrm flipV="1">
            <a:off x="2411760" y="1345332"/>
            <a:ext cx="0" cy="1008112"/>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a:off x="1475656" y="3361556"/>
            <a:ext cx="1008112"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8" name="直線接點 117"/>
          <p:cNvCxnSpPr/>
          <p:nvPr/>
        </p:nvCxnSpPr>
        <p:spPr>
          <a:xfrm>
            <a:off x="1475656" y="2353444"/>
            <a:ext cx="0" cy="1008112"/>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9" name="直線接點 118"/>
          <p:cNvCxnSpPr/>
          <p:nvPr/>
        </p:nvCxnSpPr>
        <p:spPr>
          <a:xfrm flipV="1">
            <a:off x="2483768" y="3361556"/>
            <a:ext cx="0" cy="936104"/>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1" name="直線接點 120"/>
          <p:cNvCxnSpPr/>
          <p:nvPr/>
        </p:nvCxnSpPr>
        <p:spPr>
          <a:xfrm>
            <a:off x="2483768" y="1345332"/>
            <a:ext cx="1512168"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3" name="直線接點 122"/>
          <p:cNvCxnSpPr/>
          <p:nvPr/>
        </p:nvCxnSpPr>
        <p:spPr>
          <a:xfrm>
            <a:off x="3995936" y="1345332"/>
            <a:ext cx="0" cy="2952328"/>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4" name="直線接點 123"/>
          <p:cNvCxnSpPr/>
          <p:nvPr/>
        </p:nvCxnSpPr>
        <p:spPr>
          <a:xfrm>
            <a:off x="2483768" y="4297660"/>
            <a:ext cx="1512168"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26" name="文字方塊 125"/>
          <p:cNvSpPr txBox="1"/>
          <p:nvPr/>
        </p:nvSpPr>
        <p:spPr>
          <a:xfrm>
            <a:off x="0" y="2857500"/>
            <a:ext cx="1776448" cy="246221"/>
          </a:xfrm>
          <a:prstGeom prst="rect">
            <a:avLst/>
          </a:prstGeom>
          <a:noFill/>
        </p:spPr>
        <p:txBody>
          <a:bodyPr wrap="none" rtlCol="0">
            <a:spAutoFit/>
          </a:bodyPr>
          <a:lstStyle/>
          <a:p>
            <a:r>
              <a:rPr lang="en-US" altLang="zh-TW" sz="1000" b="1" dirty="0" smtClean="0"/>
              <a:t>i2c_add_numbered_adapter</a:t>
            </a:r>
            <a:endParaRPr lang="zh-TW" altLang="en-US" sz="1000" b="1" dirty="0"/>
          </a:p>
        </p:txBody>
      </p:sp>
      <p:sp>
        <p:nvSpPr>
          <p:cNvPr id="127" name="文字方塊 126"/>
          <p:cNvSpPr txBox="1"/>
          <p:nvPr/>
        </p:nvSpPr>
        <p:spPr>
          <a:xfrm>
            <a:off x="2699792" y="1057300"/>
            <a:ext cx="1467068" cy="246221"/>
          </a:xfrm>
          <a:prstGeom prst="rect">
            <a:avLst/>
          </a:prstGeom>
          <a:noFill/>
        </p:spPr>
        <p:txBody>
          <a:bodyPr wrap="none" rtlCol="0">
            <a:spAutoFit/>
          </a:bodyPr>
          <a:lstStyle/>
          <a:p>
            <a:r>
              <a:rPr lang="en-US" altLang="zh-TW" sz="1000" b="1" dirty="0" smtClean="0"/>
              <a:t>of_i2c_register_devices</a:t>
            </a:r>
            <a:endParaRPr lang="zh-TW" altLang="en-US" sz="1000" b="1" dirty="0"/>
          </a:p>
        </p:txBody>
      </p:sp>
      <p:sp>
        <p:nvSpPr>
          <p:cNvPr id="51" name="矩形 50"/>
          <p:cNvSpPr/>
          <p:nvPr/>
        </p:nvSpPr>
        <p:spPr>
          <a:xfrm>
            <a:off x="1691680" y="1561356"/>
            <a:ext cx="576064" cy="5040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800" dirty="0" smtClean="0">
                <a:solidFill>
                  <a:schemeClr val="tx1"/>
                </a:solidFill>
              </a:rPr>
              <a:t>i</a:t>
            </a:r>
            <a:r>
              <a:rPr lang="en-US" altLang="zh-TW" sz="800" dirty="0" smtClean="0">
                <a:solidFill>
                  <a:schemeClr val="tx1"/>
                </a:solidFill>
              </a:rPr>
              <a:t>2c board </a:t>
            </a:r>
            <a:r>
              <a:rPr lang="en-US" altLang="zh-TW" sz="800" dirty="0" smtClean="0">
                <a:solidFill>
                  <a:schemeClr val="tx1"/>
                </a:solidFill>
              </a:rPr>
              <a:t>info</a:t>
            </a:r>
            <a:endParaRPr lang="zh-TW" altLang="en-US" sz="800" dirty="0" smtClean="0">
              <a:solidFill>
                <a:schemeClr val="tx1"/>
              </a:solidFill>
            </a:endParaRPr>
          </a:p>
        </p:txBody>
      </p:sp>
      <p:cxnSp>
        <p:nvCxnSpPr>
          <p:cNvPr id="63" name="直線單箭頭接點 62"/>
          <p:cNvCxnSpPr>
            <a:stCxn id="51" idx="3"/>
            <a:endCxn id="40" idx="1"/>
          </p:cNvCxnSpPr>
          <p:nvPr/>
        </p:nvCxnSpPr>
        <p:spPr>
          <a:xfrm>
            <a:off x="2267744" y="1813384"/>
            <a:ext cx="36004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直線接點 69"/>
          <p:cNvCxnSpPr>
            <a:stCxn id="48" idx="4"/>
            <a:endCxn id="51" idx="1"/>
          </p:cNvCxnSpPr>
          <p:nvPr/>
        </p:nvCxnSpPr>
        <p:spPr>
          <a:xfrm>
            <a:off x="1403648" y="1345332"/>
            <a:ext cx="288032" cy="468052"/>
          </a:xfrm>
          <a:prstGeom prst="line">
            <a:avLst/>
          </a:prstGeom>
          <a:ln w="22225">
            <a:solidFill>
              <a:schemeClr val="accent4">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57" name="文字方塊 56"/>
          <p:cNvSpPr txBox="1"/>
          <p:nvPr/>
        </p:nvSpPr>
        <p:spPr>
          <a:xfrm>
            <a:off x="2555776" y="2497460"/>
            <a:ext cx="1053494" cy="246221"/>
          </a:xfrm>
          <a:prstGeom prst="rect">
            <a:avLst/>
          </a:prstGeom>
          <a:noFill/>
        </p:spPr>
        <p:txBody>
          <a:bodyPr wrap="none" rtlCol="0">
            <a:spAutoFit/>
          </a:bodyPr>
          <a:lstStyle/>
          <a:p>
            <a:r>
              <a:rPr lang="en-US" altLang="zh-TW" sz="1000" b="1" dirty="0" smtClean="0"/>
              <a:t>i2c_new_device</a:t>
            </a:r>
            <a:endParaRPr lang="zh-TW" altLang="en-US" sz="1000" b="1" dirty="0"/>
          </a:p>
        </p:txBody>
      </p:sp>
      <p:sp>
        <p:nvSpPr>
          <p:cNvPr id="60" name="文字方塊 59"/>
          <p:cNvSpPr txBox="1"/>
          <p:nvPr/>
        </p:nvSpPr>
        <p:spPr>
          <a:xfrm>
            <a:off x="363233" y="2683287"/>
            <a:ext cx="896399" cy="246221"/>
          </a:xfrm>
          <a:prstGeom prst="rect">
            <a:avLst/>
          </a:prstGeom>
          <a:noFill/>
        </p:spPr>
        <p:txBody>
          <a:bodyPr wrap="none" rtlCol="0">
            <a:spAutoFit/>
          </a:bodyPr>
          <a:lstStyle/>
          <a:p>
            <a:r>
              <a:rPr lang="en-US" altLang="zh-TW" sz="1000" b="1" dirty="0" smtClean="0">
                <a:solidFill>
                  <a:schemeClr val="bg1"/>
                </a:solidFill>
              </a:rPr>
              <a:t>platform bus</a:t>
            </a:r>
            <a:endParaRPr lang="zh-TW" altLang="en-US" sz="1000" b="1" dirty="0">
              <a:solidFill>
                <a:schemeClr val="bg1"/>
              </a:solidFill>
            </a:endParaRPr>
          </a:p>
        </p:txBody>
      </p:sp>
      <p:pic>
        <p:nvPicPr>
          <p:cNvPr id="1026" name="Picture 2" descr="C:\Users\JomaskTsai\Desktop\dt_i2cbus.png"/>
          <p:cNvPicPr>
            <a:picLocks noChangeAspect="1" noChangeArrowheads="1"/>
          </p:cNvPicPr>
          <p:nvPr/>
        </p:nvPicPr>
        <p:blipFill>
          <a:blip r:embed="rId3" cstate="print"/>
          <a:srcRect/>
          <a:stretch>
            <a:fillRect/>
          </a:stretch>
        </p:blipFill>
        <p:spPr bwMode="auto">
          <a:xfrm>
            <a:off x="5004048" y="985292"/>
            <a:ext cx="3829997" cy="2639765"/>
          </a:xfrm>
          <a:prstGeom prst="rect">
            <a:avLst/>
          </a:prstGeom>
          <a:noFill/>
        </p:spPr>
      </p:pic>
      <p:sp>
        <p:nvSpPr>
          <p:cNvPr id="61" name="矩形 60"/>
          <p:cNvSpPr/>
          <p:nvPr/>
        </p:nvSpPr>
        <p:spPr>
          <a:xfrm>
            <a:off x="5436096" y="1921396"/>
            <a:ext cx="2088232" cy="864096"/>
          </a:xfrm>
          <a:prstGeom prst="rect">
            <a:avLst/>
          </a:prstGeom>
          <a:noFill/>
          <a:ln w="127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endParaRPr lang="en-US" altLang="zh-TW" sz="800" b="1" dirty="0" smtClean="0">
              <a:solidFill>
                <a:schemeClr val="tx1"/>
              </a:solidFill>
              <a:latin typeface="+mj-ea"/>
              <a:ea typeface="+mj-ea"/>
            </a:endParaRPr>
          </a:p>
        </p:txBody>
      </p:sp>
      <p:sp>
        <p:nvSpPr>
          <p:cNvPr id="66" name="矩形 65"/>
          <p:cNvSpPr/>
          <p:nvPr/>
        </p:nvSpPr>
        <p:spPr>
          <a:xfrm>
            <a:off x="5436096" y="2857500"/>
            <a:ext cx="2088232" cy="648072"/>
          </a:xfrm>
          <a:prstGeom prst="rect">
            <a:avLst/>
          </a:prstGeom>
          <a:noFill/>
          <a:ln w="127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endParaRPr lang="en-US" altLang="zh-TW" sz="800" b="1" dirty="0" smtClean="0">
              <a:solidFill>
                <a:schemeClr val="tx1"/>
              </a:solidFill>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linds(horizontal)">
                                      <p:cBhvr>
                                        <p:cTn id="7" dur="1000"/>
                                        <p:tgtEl>
                                          <p:spTgt spid="5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blinds(horizontal)">
                                      <p:cBhvr>
                                        <p:cTn id="10" dur="1000"/>
                                        <p:tgtEl>
                                          <p:spTgt spid="9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10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box(in)">
                                      <p:cBhvr>
                                        <p:cTn id="18" dur="10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26"/>
                                        </p:tgtEl>
                                        <p:attrNameLst>
                                          <p:attrName>style.visibility</p:attrName>
                                        </p:attrNameLst>
                                      </p:cBhvr>
                                      <p:to>
                                        <p:strVal val="visible"/>
                                      </p:to>
                                    </p:set>
                                    <p:animEffect transition="in" filter="box(in)">
                                      <p:cBhvr>
                                        <p:cTn id="23" dur="1000"/>
                                        <p:tgtEl>
                                          <p:spTgt spid="126"/>
                                        </p:tgtEl>
                                      </p:cBhvr>
                                    </p:animEffect>
                                  </p:childTnLst>
                                </p:cTn>
                              </p:par>
                              <p:par>
                                <p:cTn id="24" presetID="4" presetClass="entr" presetSubtype="16"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ox(in)">
                                      <p:cBhvr>
                                        <p:cTn id="26" dur="1000"/>
                                        <p:tgtEl>
                                          <p:spTgt spid="16"/>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ox(in)">
                                      <p:cBhvr>
                                        <p:cTn id="29" dur="1000"/>
                                        <p:tgtEl>
                                          <p:spTgt spid="11"/>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ox(in)">
                                      <p:cBhvr>
                                        <p:cTn id="32" dur="1000"/>
                                        <p:tgtEl>
                                          <p:spTgt spid="12"/>
                                        </p:tgtEl>
                                      </p:cBhvr>
                                    </p:animEffect>
                                  </p:childTnLst>
                                </p:cTn>
                              </p:par>
                              <p:par>
                                <p:cTn id="33" presetID="4" presetClass="entr" presetSubtype="16"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ox(in)">
                                      <p:cBhvr>
                                        <p:cTn id="35" dur="1000"/>
                                        <p:tgtEl>
                                          <p:spTgt spid="14"/>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89"/>
                                        </p:tgtEl>
                                        <p:attrNameLst>
                                          <p:attrName>style.visibility</p:attrName>
                                        </p:attrNameLst>
                                      </p:cBhvr>
                                      <p:to>
                                        <p:strVal val="visible"/>
                                      </p:to>
                                    </p:set>
                                    <p:animEffect transition="in" filter="box(in)">
                                      <p:cBhvr>
                                        <p:cTn id="38" dur="1000"/>
                                        <p:tgtEl>
                                          <p:spTgt spid="89"/>
                                        </p:tgtEl>
                                      </p:cBhvr>
                                    </p:animEffect>
                                  </p:childTnLst>
                                </p:cTn>
                              </p:par>
                              <p:par>
                                <p:cTn id="39" presetID="4" presetClass="entr" presetSubtype="16" fill="hold" nodeType="withEffect">
                                  <p:stCondLst>
                                    <p:cond delay="0"/>
                                  </p:stCondLst>
                                  <p:childTnLst>
                                    <p:set>
                                      <p:cBhvr>
                                        <p:cTn id="40" dur="1" fill="hold">
                                          <p:stCondLst>
                                            <p:cond delay="0"/>
                                          </p:stCondLst>
                                        </p:cTn>
                                        <p:tgtEl>
                                          <p:spTgt spid="100"/>
                                        </p:tgtEl>
                                        <p:attrNameLst>
                                          <p:attrName>style.visibility</p:attrName>
                                        </p:attrNameLst>
                                      </p:cBhvr>
                                      <p:to>
                                        <p:strVal val="visible"/>
                                      </p:to>
                                    </p:set>
                                    <p:animEffect transition="in" filter="box(in)">
                                      <p:cBhvr>
                                        <p:cTn id="41" dur="1000"/>
                                        <p:tgtEl>
                                          <p:spTgt spid="100"/>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94"/>
                                        </p:tgtEl>
                                        <p:attrNameLst>
                                          <p:attrName>style.visibility</p:attrName>
                                        </p:attrNameLst>
                                      </p:cBhvr>
                                      <p:to>
                                        <p:strVal val="visible"/>
                                      </p:to>
                                    </p:set>
                                    <p:animEffect transition="in" filter="box(in)">
                                      <p:cBhvr>
                                        <p:cTn id="46" dur="1000"/>
                                        <p:tgtEl>
                                          <p:spTgt spid="94"/>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127"/>
                                        </p:tgtEl>
                                        <p:attrNameLst>
                                          <p:attrName>style.visibility</p:attrName>
                                        </p:attrNameLst>
                                      </p:cBhvr>
                                      <p:to>
                                        <p:strVal val="visible"/>
                                      </p:to>
                                    </p:set>
                                    <p:animEffect transition="in" filter="box(in)">
                                      <p:cBhvr>
                                        <p:cTn id="49" dur="1000"/>
                                        <p:tgtEl>
                                          <p:spTgt spid="127"/>
                                        </p:tgtEl>
                                      </p:cBhvr>
                                    </p:animEffect>
                                  </p:childTnLst>
                                </p:cTn>
                              </p:par>
                              <p:par>
                                <p:cTn id="50" presetID="4" presetClass="entr" presetSubtype="16" fill="hold" nodeType="withEffect">
                                  <p:stCondLst>
                                    <p:cond delay="0"/>
                                  </p:stCondLst>
                                  <p:childTnLst>
                                    <p:set>
                                      <p:cBhvr>
                                        <p:cTn id="51" dur="1" fill="hold">
                                          <p:stCondLst>
                                            <p:cond delay="0"/>
                                          </p:stCondLst>
                                        </p:cTn>
                                        <p:tgtEl>
                                          <p:spTgt spid="104"/>
                                        </p:tgtEl>
                                        <p:attrNameLst>
                                          <p:attrName>style.visibility</p:attrName>
                                        </p:attrNameLst>
                                      </p:cBhvr>
                                      <p:to>
                                        <p:strVal val="visible"/>
                                      </p:to>
                                    </p:set>
                                    <p:animEffect transition="in" filter="box(in)">
                                      <p:cBhvr>
                                        <p:cTn id="52" dur="1000"/>
                                        <p:tgtEl>
                                          <p:spTgt spid="104"/>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box(in)">
                                      <p:cBhvr>
                                        <p:cTn id="55" dur="1000"/>
                                        <p:tgtEl>
                                          <p:spTgt spid="40"/>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box(in)">
                                      <p:cBhvr>
                                        <p:cTn id="58" dur="1000"/>
                                        <p:tgtEl>
                                          <p:spTgt spid="27"/>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box(in)">
                                      <p:cBhvr>
                                        <p:cTn id="61" dur="1000"/>
                                        <p:tgtEl>
                                          <p:spTgt spid="28"/>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box(in)">
                                      <p:cBhvr>
                                        <p:cTn id="64" dur="1000"/>
                                        <p:tgtEl>
                                          <p:spTgt spid="29"/>
                                        </p:tgtEl>
                                      </p:cBhvr>
                                    </p:animEffect>
                                  </p:childTnLst>
                                </p:cTn>
                              </p:par>
                              <p:par>
                                <p:cTn id="65" presetID="4" presetClass="exit" presetSubtype="16" fill="hold" grpId="1" nodeType="withEffect">
                                  <p:stCondLst>
                                    <p:cond delay="0"/>
                                  </p:stCondLst>
                                  <p:childTnLst>
                                    <p:animEffect transition="out" filter="box(in)">
                                      <p:cBhvr>
                                        <p:cTn id="66" dur="500"/>
                                        <p:tgtEl>
                                          <p:spTgt spid="126"/>
                                        </p:tgtEl>
                                      </p:cBhvr>
                                    </p:animEffect>
                                    <p:set>
                                      <p:cBhvr>
                                        <p:cTn id="67" dur="1" fill="hold">
                                          <p:stCondLst>
                                            <p:cond delay="499"/>
                                          </p:stCondLst>
                                        </p:cTn>
                                        <p:tgtEl>
                                          <p:spTgt spid="126"/>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nodeType="clickEffect">
                                  <p:stCondLst>
                                    <p:cond delay="0"/>
                                  </p:stCondLst>
                                  <p:childTnLst>
                                    <p:set>
                                      <p:cBhvr>
                                        <p:cTn id="71" dur="1" fill="hold">
                                          <p:stCondLst>
                                            <p:cond delay="0"/>
                                          </p:stCondLst>
                                        </p:cTn>
                                        <p:tgtEl>
                                          <p:spTgt spid="1026"/>
                                        </p:tgtEl>
                                        <p:attrNameLst>
                                          <p:attrName>style.visibility</p:attrName>
                                        </p:attrNameLst>
                                      </p:cBhvr>
                                      <p:to>
                                        <p:strVal val="visible"/>
                                      </p:to>
                                    </p:set>
                                    <p:animEffect transition="in" filter="box(in)">
                                      <p:cBhvr>
                                        <p:cTn id="72" dur="1000"/>
                                        <p:tgtEl>
                                          <p:spTgt spid="1026"/>
                                        </p:tgtEl>
                                      </p:cBhvr>
                                    </p:animEffect>
                                  </p:childTnLst>
                                </p:cTn>
                              </p:par>
                              <p:par>
                                <p:cTn id="73" presetID="4" presetClass="entr" presetSubtype="16"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animEffect transition="in" filter="box(in)">
                                      <p:cBhvr>
                                        <p:cTn id="75" dur="1000"/>
                                        <p:tgtEl>
                                          <p:spTgt spid="61"/>
                                        </p:tgtEl>
                                      </p:cBhvr>
                                    </p:animEffect>
                                  </p:childTnLst>
                                </p:cTn>
                              </p:par>
                              <p:par>
                                <p:cTn id="76" presetID="4" presetClass="entr" presetSubtype="16" fill="hold" nodeType="withEffect">
                                  <p:stCondLst>
                                    <p:cond delay="0"/>
                                  </p:stCondLst>
                                  <p:childTnLst>
                                    <p:set>
                                      <p:cBhvr>
                                        <p:cTn id="77" dur="1" fill="hold">
                                          <p:stCondLst>
                                            <p:cond delay="0"/>
                                          </p:stCondLst>
                                        </p:cTn>
                                        <p:tgtEl>
                                          <p:spTgt spid="66"/>
                                        </p:tgtEl>
                                        <p:attrNameLst>
                                          <p:attrName>style.visibility</p:attrName>
                                        </p:attrNameLst>
                                      </p:cBhvr>
                                      <p:to>
                                        <p:strVal val="visible"/>
                                      </p:to>
                                    </p:set>
                                    <p:animEffect transition="in" filter="box(in)">
                                      <p:cBhvr>
                                        <p:cTn id="78" dur="1000"/>
                                        <p:tgtEl>
                                          <p:spTgt spid="66"/>
                                        </p:tgtEl>
                                      </p:cBhvr>
                                    </p:animEffect>
                                  </p:childTnLst>
                                </p:cTn>
                              </p:par>
                            </p:childTnLst>
                          </p:cTn>
                        </p:par>
                      </p:childTnLst>
                    </p:cTn>
                  </p:par>
                  <p:par>
                    <p:cTn id="79" fill="hold">
                      <p:stCondLst>
                        <p:cond delay="indefinite"/>
                      </p:stCondLst>
                      <p:childTnLst>
                        <p:par>
                          <p:cTn id="80" fill="hold">
                            <p:stCondLst>
                              <p:cond delay="0"/>
                            </p:stCondLst>
                            <p:childTnLst>
                              <p:par>
                                <p:cTn id="81" presetID="4" presetClass="entr" presetSubtype="16" fill="hold" grpId="0" nodeType="click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box(in)">
                                      <p:cBhvr>
                                        <p:cTn id="83" dur="500"/>
                                        <p:tgtEl>
                                          <p:spTgt spid="45"/>
                                        </p:tgtEl>
                                      </p:cBhvr>
                                    </p:animEffect>
                                  </p:childTnLst>
                                </p:cTn>
                              </p:par>
                              <p:par>
                                <p:cTn id="84" presetID="4" presetClass="entr" presetSubtype="16"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box(in)">
                                      <p:cBhvr>
                                        <p:cTn id="86" dur="500"/>
                                        <p:tgtEl>
                                          <p:spTgt spid="38"/>
                                        </p:tgtEl>
                                      </p:cBhvr>
                                    </p:animEffect>
                                  </p:childTnLst>
                                </p:cTn>
                              </p:par>
                              <p:par>
                                <p:cTn id="87" presetID="4" presetClass="entr" presetSubtype="16"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animEffect transition="in" filter="box(in)">
                                      <p:cBhvr>
                                        <p:cTn id="89" dur="500"/>
                                        <p:tgtEl>
                                          <p:spTgt spid="46"/>
                                        </p:tgtEl>
                                      </p:cBhvr>
                                    </p:animEffect>
                                  </p:childTnLst>
                                </p:cTn>
                              </p:par>
                              <p:par>
                                <p:cTn id="90" presetID="4" presetClass="entr" presetSubtype="16" fill="hold" grpId="0" nodeType="with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box(in)">
                                      <p:cBhvr>
                                        <p:cTn id="92" dur="500"/>
                                        <p:tgtEl>
                                          <p:spTgt spid="47"/>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16" fill="hold" nodeType="clickEffect">
                                  <p:stCondLst>
                                    <p:cond delay="0"/>
                                  </p:stCondLst>
                                  <p:childTnLst>
                                    <p:set>
                                      <p:cBhvr>
                                        <p:cTn id="96" dur="1" fill="hold">
                                          <p:stCondLst>
                                            <p:cond delay="0"/>
                                          </p:stCondLst>
                                        </p:cTn>
                                        <p:tgtEl>
                                          <p:spTgt spid="42"/>
                                        </p:tgtEl>
                                        <p:attrNameLst>
                                          <p:attrName>style.visibility</p:attrName>
                                        </p:attrNameLst>
                                      </p:cBhvr>
                                      <p:to>
                                        <p:strVal val="visible"/>
                                      </p:to>
                                    </p:set>
                                    <p:animEffect transition="in" filter="box(in)">
                                      <p:cBhvr>
                                        <p:cTn id="97" dur="1000"/>
                                        <p:tgtEl>
                                          <p:spTgt spid="42"/>
                                        </p:tgtEl>
                                      </p:cBhvr>
                                    </p:animEffect>
                                  </p:childTnLst>
                                </p:cTn>
                              </p:par>
                              <p:par>
                                <p:cTn id="98" presetID="4" presetClass="entr" presetSubtype="16" fill="hold" grpId="0" nodeType="withEffect">
                                  <p:stCondLst>
                                    <p:cond delay="0"/>
                                  </p:stCondLst>
                                  <p:childTnLst>
                                    <p:set>
                                      <p:cBhvr>
                                        <p:cTn id="99" dur="1" fill="hold">
                                          <p:stCondLst>
                                            <p:cond delay="0"/>
                                          </p:stCondLst>
                                        </p:cTn>
                                        <p:tgtEl>
                                          <p:spTgt spid="57"/>
                                        </p:tgtEl>
                                        <p:attrNameLst>
                                          <p:attrName>style.visibility</p:attrName>
                                        </p:attrNameLst>
                                      </p:cBhvr>
                                      <p:to>
                                        <p:strVal val="visible"/>
                                      </p:to>
                                    </p:set>
                                    <p:animEffect transition="in" filter="box(in)">
                                      <p:cBhvr>
                                        <p:cTn id="100" dur="1000"/>
                                        <p:tgtEl>
                                          <p:spTgt spid="57"/>
                                        </p:tgtEl>
                                      </p:cBhvr>
                                    </p:animEffect>
                                  </p:childTnLst>
                                </p:cTn>
                              </p:par>
                              <p:par>
                                <p:cTn id="101" presetID="4" presetClass="exit" presetSubtype="16" fill="hold" grpId="1" nodeType="withEffect">
                                  <p:stCondLst>
                                    <p:cond delay="0"/>
                                  </p:stCondLst>
                                  <p:childTnLst>
                                    <p:animEffect transition="out" filter="box(in)">
                                      <p:cBhvr>
                                        <p:cTn id="102" dur="500"/>
                                        <p:tgtEl>
                                          <p:spTgt spid="127"/>
                                        </p:tgtEl>
                                      </p:cBhvr>
                                    </p:animEffect>
                                    <p:set>
                                      <p:cBhvr>
                                        <p:cTn id="103" dur="1" fill="hold">
                                          <p:stCondLst>
                                            <p:cond delay="499"/>
                                          </p:stCondLst>
                                        </p:cTn>
                                        <p:tgtEl>
                                          <p:spTgt spid="127"/>
                                        </p:tgtEl>
                                        <p:attrNameLst>
                                          <p:attrName>style.visibility</p:attrName>
                                        </p:attrNameLst>
                                      </p:cBhvr>
                                      <p:to>
                                        <p:strVal val="hidden"/>
                                      </p:to>
                                    </p:set>
                                  </p:childTnLst>
                                </p:cTn>
                              </p:par>
                            </p:childTnLst>
                          </p:cTn>
                        </p:par>
                        <p:par>
                          <p:cTn id="104" fill="hold">
                            <p:stCondLst>
                              <p:cond delay="1000"/>
                            </p:stCondLst>
                            <p:childTnLst>
                              <p:par>
                                <p:cTn id="105" presetID="4" presetClass="entr" presetSubtype="16" fill="hold" nodeType="afterEffect">
                                  <p:stCondLst>
                                    <p:cond delay="0"/>
                                  </p:stCondLst>
                                  <p:childTnLst>
                                    <p:set>
                                      <p:cBhvr>
                                        <p:cTn id="106" dur="1" fill="hold">
                                          <p:stCondLst>
                                            <p:cond delay="0"/>
                                          </p:stCondLst>
                                        </p:cTn>
                                        <p:tgtEl>
                                          <p:spTgt spid="121"/>
                                        </p:tgtEl>
                                        <p:attrNameLst>
                                          <p:attrName>style.visibility</p:attrName>
                                        </p:attrNameLst>
                                      </p:cBhvr>
                                      <p:to>
                                        <p:strVal val="visible"/>
                                      </p:to>
                                    </p:set>
                                    <p:animEffect transition="in" filter="box(in)">
                                      <p:cBhvr>
                                        <p:cTn id="107" dur="500"/>
                                        <p:tgtEl>
                                          <p:spTgt spid="121"/>
                                        </p:tgtEl>
                                      </p:cBhvr>
                                    </p:animEffect>
                                  </p:childTnLst>
                                </p:cTn>
                              </p:par>
                              <p:par>
                                <p:cTn id="108" presetID="4" presetClass="entr" presetSubtype="16" fill="hold" nodeType="withEffect">
                                  <p:stCondLst>
                                    <p:cond delay="0"/>
                                  </p:stCondLst>
                                  <p:childTnLst>
                                    <p:set>
                                      <p:cBhvr>
                                        <p:cTn id="109" dur="1" fill="hold">
                                          <p:stCondLst>
                                            <p:cond delay="0"/>
                                          </p:stCondLst>
                                        </p:cTn>
                                        <p:tgtEl>
                                          <p:spTgt spid="115"/>
                                        </p:tgtEl>
                                        <p:attrNameLst>
                                          <p:attrName>style.visibility</p:attrName>
                                        </p:attrNameLst>
                                      </p:cBhvr>
                                      <p:to>
                                        <p:strVal val="visible"/>
                                      </p:to>
                                    </p:set>
                                    <p:animEffect transition="in" filter="box(in)">
                                      <p:cBhvr>
                                        <p:cTn id="110" dur="500"/>
                                        <p:tgtEl>
                                          <p:spTgt spid="115"/>
                                        </p:tgtEl>
                                      </p:cBhvr>
                                    </p:animEffect>
                                  </p:childTnLst>
                                </p:cTn>
                              </p:par>
                              <p:par>
                                <p:cTn id="111" presetID="4" presetClass="entr" presetSubtype="16" fill="hold" nodeType="withEffect">
                                  <p:stCondLst>
                                    <p:cond delay="0"/>
                                  </p:stCondLst>
                                  <p:childTnLst>
                                    <p:set>
                                      <p:cBhvr>
                                        <p:cTn id="112" dur="1" fill="hold">
                                          <p:stCondLst>
                                            <p:cond delay="0"/>
                                          </p:stCondLst>
                                        </p:cTn>
                                        <p:tgtEl>
                                          <p:spTgt spid="118"/>
                                        </p:tgtEl>
                                        <p:attrNameLst>
                                          <p:attrName>style.visibility</p:attrName>
                                        </p:attrNameLst>
                                      </p:cBhvr>
                                      <p:to>
                                        <p:strVal val="visible"/>
                                      </p:to>
                                    </p:set>
                                    <p:animEffect transition="in" filter="box(in)">
                                      <p:cBhvr>
                                        <p:cTn id="113" dur="500"/>
                                        <p:tgtEl>
                                          <p:spTgt spid="118"/>
                                        </p:tgtEl>
                                      </p:cBhvr>
                                    </p:animEffect>
                                  </p:childTnLst>
                                </p:cTn>
                              </p:par>
                              <p:par>
                                <p:cTn id="114" presetID="4" presetClass="entr" presetSubtype="16" fill="hold" nodeType="withEffect">
                                  <p:stCondLst>
                                    <p:cond delay="0"/>
                                  </p:stCondLst>
                                  <p:childTnLst>
                                    <p:set>
                                      <p:cBhvr>
                                        <p:cTn id="115" dur="1" fill="hold">
                                          <p:stCondLst>
                                            <p:cond delay="0"/>
                                          </p:stCondLst>
                                        </p:cTn>
                                        <p:tgtEl>
                                          <p:spTgt spid="116"/>
                                        </p:tgtEl>
                                        <p:attrNameLst>
                                          <p:attrName>style.visibility</p:attrName>
                                        </p:attrNameLst>
                                      </p:cBhvr>
                                      <p:to>
                                        <p:strVal val="visible"/>
                                      </p:to>
                                    </p:set>
                                    <p:animEffect transition="in" filter="box(in)">
                                      <p:cBhvr>
                                        <p:cTn id="116" dur="500"/>
                                        <p:tgtEl>
                                          <p:spTgt spid="116"/>
                                        </p:tgtEl>
                                      </p:cBhvr>
                                    </p:animEffect>
                                  </p:childTnLst>
                                </p:cTn>
                              </p:par>
                              <p:par>
                                <p:cTn id="117" presetID="4" presetClass="entr" presetSubtype="16" fill="hold" nodeType="withEffect">
                                  <p:stCondLst>
                                    <p:cond delay="0"/>
                                  </p:stCondLst>
                                  <p:childTnLst>
                                    <p:set>
                                      <p:cBhvr>
                                        <p:cTn id="118" dur="1" fill="hold">
                                          <p:stCondLst>
                                            <p:cond delay="0"/>
                                          </p:stCondLst>
                                        </p:cTn>
                                        <p:tgtEl>
                                          <p:spTgt spid="119"/>
                                        </p:tgtEl>
                                        <p:attrNameLst>
                                          <p:attrName>style.visibility</p:attrName>
                                        </p:attrNameLst>
                                      </p:cBhvr>
                                      <p:to>
                                        <p:strVal val="visible"/>
                                      </p:to>
                                    </p:set>
                                    <p:animEffect transition="in" filter="box(in)">
                                      <p:cBhvr>
                                        <p:cTn id="119" dur="500"/>
                                        <p:tgtEl>
                                          <p:spTgt spid="119"/>
                                        </p:tgtEl>
                                      </p:cBhvr>
                                    </p:animEffect>
                                  </p:childTnLst>
                                </p:cTn>
                              </p:par>
                              <p:par>
                                <p:cTn id="120" presetID="4" presetClass="entr" presetSubtype="16" fill="hold" nodeType="withEffect">
                                  <p:stCondLst>
                                    <p:cond delay="0"/>
                                  </p:stCondLst>
                                  <p:childTnLst>
                                    <p:set>
                                      <p:cBhvr>
                                        <p:cTn id="121" dur="1" fill="hold">
                                          <p:stCondLst>
                                            <p:cond delay="0"/>
                                          </p:stCondLst>
                                        </p:cTn>
                                        <p:tgtEl>
                                          <p:spTgt spid="124"/>
                                        </p:tgtEl>
                                        <p:attrNameLst>
                                          <p:attrName>style.visibility</p:attrName>
                                        </p:attrNameLst>
                                      </p:cBhvr>
                                      <p:to>
                                        <p:strVal val="visible"/>
                                      </p:to>
                                    </p:set>
                                    <p:animEffect transition="in" filter="box(in)">
                                      <p:cBhvr>
                                        <p:cTn id="122" dur="500"/>
                                        <p:tgtEl>
                                          <p:spTgt spid="124"/>
                                        </p:tgtEl>
                                      </p:cBhvr>
                                    </p:animEffect>
                                  </p:childTnLst>
                                </p:cTn>
                              </p:par>
                              <p:par>
                                <p:cTn id="123" presetID="4" presetClass="entr" presetSubtype="16" fill="hold" nodeType="withEffect">
                                  <p:stCondLst>
                                    <p:cond delay="0"/>
                                  </p:stCondLst>
                                  <p:childTnLst>
                                    <p:set>
                                      <p:cBhvr>
                                        <p:cTn id="124" dur="1" fill="hold">
                                          <p:stCondLst>
                                            <p:cond delay="0"/>
                                          </p:stCondLst>
                                        </p:cTn>
                                        <p:tgtEl>
                                          <p:spTgt spid="123"/>
                                        </p:tgtEl>
                                        <p:attrNameLst>
                                          <p:attrName>style.visibility</p:attrName>
                                        </p:attrNameLst>
                                      </p:cBhvr>
                                      <p:to>
                                        <p:strVal val="visible"/>
                                      </p:to>
                                    </p:set>
                                    <p:animEffect transition="in" filter="box(in)">
                                      <p:cBhvr>
                                        <p:cTn id="125" dur="500"/>
                                        <p:tgtEl>
                                          <p:spTgt spid="123"/>
                                        </p:tgtEl>
                                      </p:cBhvr>
                                    </p:animEffect>
                                  </p:childTnLst>
                                </p:cTn>
                              </p:par>
                              <p:par>
                                <p:cTn id="126" presetID="4" presetClass="entr" presetSubtype="16" fill="hold" nodeType="withEffect">
                                  <p:stCondLst>
                                    <p:cond delay="0"/>
                                  </p:stCondLst>
                                  <p:childTnLst>
                                    <p:set>
                                      <p:cBhvr>
                                        <p:cTn id="127" dur="1" fill="hold">
                                          <p:stCondLst>
                                            <p:cond delay="0"/>
                                          </p:stCondLst>
                                        </p:cTn>
                                        <p:tgtEl>
                                          <p:spTgt spid="113"/>
                                        </p:tgtEl>
                                        <p:attrNameLst>
                                          <p:attrName>style.visibility</p:attrName>
                                        </p:attrNameLst>
                                      </p:cBhvr>
                                      <p:to>
                                        <p:strVal val="visible"/>
                                      </p:to>
                                    </p:set>
                                    <p:animEffect transition="in" filter="box(in)">
                                      <p:cBhvr>
                                        <p:cTn id="128" dur="500"/>
                                        <p:tgtEl>
                                          <p:spTgt spid="113"/>
                                        </p:tgtEl>
                                      </p:cBhvr>
                                    </p:animEffect>
                                  </p:childTnLst>
                                </p:cTn>
                              </p:par>
                            </p:childTnLst>
                          </p:cTn>
                        </p:par>
                      </p:childTnLst>
                    </p:cTn>
                  </p:par>
                  <p:par>
                    <p:cTn id="129" fill="hold">
                      <p:stCondLst>
                        <p:cond delay="indefinite"/>
                      </p:stCondLst>
                      <p:childTnLst>
                        <p:par>
                          <p:cTn id="130" fill="hold">
                            <p:stCondLst>
                              <p:cond delay="0"/>
                            </p:stCondLst>
                            <p:childTnLst>
                              <p:par>
                                <p:cTn id="131" presetID="4" presetClass="entr" presetSubtype="16" fill="hold" nodeType="clickEffect">
                                  <p:stCondLst>
                                    <p:cond delay="0"/>
                                  </p:stCondLst>
                                  <p:childTnLst>
                                    <p:set>
                                      <p:cBhvr>
                                        <p:cTn id="132" dur="1" fill="hold">
                                          <p:stCondLst>
                                            <p:cond delay="0"/>
                                          </p:stCondLst>
                                        </p:cTn>
                                        <p:tgtEl>
                                          <p:spTgt spid="70"/>
                                        </p:tgtEl>
                                        <p:attrNameLst>
                                          <p:attrName>style.visibility</p:attrName>
                                        </p:attrNameLst>
                                      </p:cBhvr>
                                      <p:to>
                                        <p:strVal val="visible"/>
                                      </p:to>
                                    </p:set>
                                    <p:animEffect transition="in" filter="box(in)">
                                      <p:cBhvr>
                                        <p:cTn id="133" dur="1000"/>
                                        <p:tgtEl>
                                          <p:spTgt spid="70"/>
                                        </p:tgtEl>
                                      </p:cBhvr>
                                    </p:animEffect>
                                  </p:childTnLst>
                                </p:cTn>
                              </p:par>
                              <p:par>
                                <p:cTn id="134" presetID="4" presetClass="entr" presetSubtype="16" fill="hold" grpId="0" nodeType="withEffect">
                                  <p:stCondLst>
                                    <p:cond delay="0"/>
                                  </p:stCondLst>
                                  <p:childTnLst>
                                    <p:set>
                                      <p:cBhvr>
                                        <p:cTn id="135" dur="1" fill="hold">
                                          <p:stCondLst>
                                            <p:cond delay="0"/>
                                          </p:stCondLst>
                                        </p:cTn>
                                        <p:tgtEl>
                                          <p:spTgt spid="51"/>
                                        </p:tgtEl>
                                        <p:attrNameLst>
                                          <p:attrName>style.visibility</p:attrName>
                                        </p:attrNameLst>
                                      </p:cBhvr>
                                      <p:to>
                                        <p:strVal val="visible"/>
                                      </p:to>
                                    </p:set>
                                    <p:animEffect transition="in" filter="box(in)">
                                      <p:cBhvr>
                                        <p:cTn id="136" dur="1000"/>
                                        <p:tgtEl>
                                          <p:spTgt spid="51"/>
                                        </p:tgtEl>
                                      </p:cBhvr>
                                    </p:animEffect>
                                  </p:childTnLst>
                                </p:cTn>
                              </p:par>
                              <p:par>
                                <p:cTn id="137" presetID="4" presetClass="entr" presetSubtype="16" fill="hold" nodeType="withEffect">
                                  <p:stCondLst>
                                    <p:cond delay="0"/>
                                  </p:stCondLst>
                                  <p:childTnLst>
                                    <p:set>
                                      <p:cBhvr>
                                        <p:cTn id="138" dur="1" fill="hold">
                                          <p:stCondLst>
                                            <p:cond delay="0"/>
                                          </p:stCondLst>
                                        </p:cTn>
                                        <p:tgtEl>
                                          <p:spTgt spid="63"/>
                                        </p:tgtEl>
                                        <p:attrNameLst>
                                          <p:attrName>style.visibility</p:attrName>
                                        </p:attrNameLst>
                                      </p:cBhvr>
                                      <p:to>
                                        <p:strVal val="visible"/>
                                      </p:to>
                                    </p:set>
                                    <p:animEffect transition="in" filter="box(in)">
                                      <p:cBhvr>
                                        <p:cTn id="139"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27" grpId="0" animBg="1"/>
      <p:bldP spid="28" grpId="0" animBg="1"/>
      <p:bldP spid="29" grpId="0" animBg="1"/>
      <p:bldP spid="32" grpId="0" animBg="1"/>
      <p:bldP spid="38" grpId="0" animBg="1"/>
      <p:bldP spid="40" grpId="0" animBg="1"/>
      <p:bldP spid="45" grpId="0" animBg="1"/>
      <p:bldP spid="46" grpId="0" animBg="1"/>
      <p:bldP spid="47" grpId="0" animBg="1"/>
      <p:bldP spid="89" grpId="0" animBg="1"/>
      <p:bldP spid="94" grpId="0"/>
      <p:bldP spid="95" grpId="0"/>
      <p:bldP spid="126" grpId="0"/>
      <p:bldP spid="126" grpId="1"/>
      <p:bldP spid="127" grpId="0"/>
      <p:bldP spid="127" grpId="1"/>
      <p:bldP spid="51" grpId="0" animBg="1"/>
      <p:bldP spid="57" grpId="0"/>
      <p:bldP spid="6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 – Algorithm –L6021</a:t>
            </a:r>
            <a:endParaRPr lang="zh-TW" altLang="en-US" dirty="0"/>
          </a:p>
        </p:txBody>
      </p:sp>
      <p:pic>
        <p:nvPicPr>
          <p:cNvPr id="1026" name="Picture 2"/>
          <p:cNvPicPr>
            <a:picLocks noChangeAspect="1" noChangeArrowheads="1"/>
          </p:cNvPicPr>
          <p:nvPr/>
        </p:nvPicPr>
        <p:blipFill>
          <a:blip r:embed="rId2" cstate="print"/>
          <a:srcRect/>
          <a:stretch>
            <a:fillRect/>
          </a:stretch>
        </p:blipFill>
        <p:spPr bwMode="auto">
          <a:xfrm>
            <a:off x="1941165" y="882799"/>
            <a:ext cx="4791075" cy="390525"/>
          </a:xfrm>
          <a:prstGeom prst="rect">
            <a:avLst/>
          </a:prstGeom>
          <a:noFill/>
          <a:ln w="9525">
            <a:noFill/>
            <a:miter lim="800000"/>
            <a:headEnd/>
            <a:tailEnd/>
          </a:ln>
        </p:spPr>
      </p:pic>
      <p:sp>
        <p:nvSpPr>
          <p:cNvPr id="10" name="矩形 9"/>
          <p:cNvSpPr/>
          <p:nvPr/>
        </p:nvSpPr>
        <p:spPr>
          <a:xfrm>
            <a:off x="1907704" y="841276"/>
            <a:ext cx="2304256" cy="432048"/>
          </a:xfrm>
          <a:prstGeom prst="rect">
            <a:avLst/>
          </a:prstGeom>
          <a:noFill/>
          <a:ln w="12700">
            <a:solidFill>
              <a:srgbClr val="00B05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endParaRPr lang="en-US" altLang="zh-TW" sz="800" b="1" dirty="0" smtClean="0">
              <a:solidFill>
                <a:schemeClr val="tx1"/>
              </a:solidFill>
              <a:latin typeface="+mj-ea"/>
              <a:ea typeface="+mj-ea"/>
            </a:endParaRPr>
          </a:p>
        </p:txBody>
      </p:sp>
      <p:sp>
        <p:nvSpPr>
          <p:cNvPr id="11" name="矩形 10"/>
          <p:cNvSpPr/>
          <p:nvPr/>
        </p:nvSpPr>
        <p:spPr>
          <a:xfrm>
            <a:off x="6300192" y="841276"/>
            <a:ext cx="504056" cy="432048"/>
          </a:xfrm>
          <a:prstGeom prst="rect">
            <a:avLst/>
          </a:prstGeom>
          <a:noFill/>
          <a:ln w="12700">
            <a:solidFill>
              <a:schemeClr val="tx1">
                <a:lumMod val="65000"/>
                <a:lumOff val="3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endParaRPr lang="en-US" altLang="zh-TW" sz="800" b="1" dirty="0" smtClean="0">
              <a:solidFill>
                <a:schemeClr val="tx1"/>
              </a:solidFill>
              <a:latin typeface="+mj-ea"/>
              <a:ea typeface="+mj-ea"/>
            </a:endParaRPr>
          </a:p>
        </p:txBody>
      </p:sp>
      <p:sp>
        <p:nvSpPr>
          <p:cNvPr id="12" name="矩形 11"/>
          <p:cNvSpPr/>
          <p:nvPr/>
        </p:nvSpPr>
        <p:spPr>
          <a:xfrm>
            <a:off x="4427984" y="841276"/>
            <a:ext cx="1080120" cy="432048"/>
          </a:xfrm>
          <a:prstGeom prst="rect">
            <a:avLst/>
          </a:prstGeom>
          <a:noFill/>
          <a:ln w="127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endParaRPr lang="en-US" altLang="zh-TW" sz="800" b="1" dirty="0" smtClean="0">
              <a:solidFill>
                <a:schemeClr val="tx1"/>
              </a:solidFill>
              <a:latin typeface="+mj-ea"/>
              <a:ea typeface="+mj-ea"/>
            </a:endParaRPr>
          </a:p>
        </p:txBody>
      </p:sp>
      <p:pic>
        <p:nvPicPr>
          <p:cNvPr id="1027" name="Picture 3"/>
          <p:cNvPicPr>
            <a:picLocks noChangeAspect="1" noChangeArrowheads="1"/>
          </p:cNvPicPr>
          <p:nvPr/>
        </p:nvPicPr>
        <p:blipFill>
          <a:blip r:embed="rId3" cstate="print"/>
          <a:srcRect/>
          <a:stretch>
            <a:fillRect/>
          </a:stretch>
        </p:blipFill>
        <p:spPr bwMode="auto">
          <a:xfrm>
            <a:off x="1907705" y="1436059"/>
            <a:ext cx="5040560" cy="403979"/>
          </a:xfrm>
          <a:prstGeom prst="rect">
            <a:avLst/>
          </a:prstGeom>
          <a:noFill/>
          <a:ln w="9525">
            <a:noFill/>
            <a:miter lim="800000"/>
            <a:headEnd/>
            <a:tailEnd/>
          </a:ln>
        </p:spPr>
      </p:pic>
      <p:sp>
        <p:nvSpPr>
          <p:cNvPr id="14" name="矩形 13"/>
          <p:cNvSpPr/>
          <p:nvPr/>
        </p:nvSpPr>
        <p:spPr>
          <a:xfrm>
            <a:off x="4499992" y="1417340"/>
            <a:ext cx="1152128" cy="432048"/>
          </a:xfrm>
          <a:prstGeom prst="rect">
            <a:avLst/>
          </a:prstGeom>
          <a:noFill/>
          <a:ln w="12700">
            <a:solidFill>
              <a:srgbClr val="0070C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endParaRPr lang="en-US" altLang="zh-TW" sz="800" b="1" dirty="0" smtClean="0">
              <a:solidFill>
                <a:schemeClr val="tx1"/>
              </a:solidFill>
              <a:latin typeface="+mj-ea"/>
              <a:ea typeface="+mj-ea"/>
            </a:endParaRPr>
          </a:p>
        </p:txBody>
      </p:sp>
      <p:sp>
        <p:nvSpPr>
          <p:cNvPr id="15" name="文字方塊 14"/>
          <p:cNvSpPr txBox="1"/>
          <p:nvPr/>
        </p:nvSpPr>
        <p:spPr>
          <a:xfrm>
            <a:off x="107504" y="2065412"/>
            <a:ext cx="2449710" cy="276999"/>
          </a:xfrm>
          <a:prstGeom prst="rect">
            <a:avLst/>
          </a:prstGeom>
          <a:noFill/>
        </p:spPr>
        <p:txBody>
          <a:bodyPr wrap="none" rtlCol="0">
            <a:spAutoFit/>
          </a:bodyPr>
          <a:lstStyle/>
          <a:p>
            <a:r>
              <a:rPr lang="en-US" altLang="zh-TW" sz="1200" dirty="0" smtClean="0">
                <a:solidFill>
                  <a:srgbClr val="00B050"/>
                </a:solidFill>
              </a:rPr>
              <a:t>Start Condition </a:t>
            </a:r>
            <a:r>
              <a:rPr lang="en-US" altLang="zh-TW" sz="1200" dirty="0" smtClean="0"/>
              <a:t>+ </a:t>
            </a:r>
            <a:r>
              <a:rPr lang="en-US" altLang="zh-TW" sz="1200" dirty="0" err="1" smtClean="0">
                <a:solidFill>
                  <a:srgbClr val="006600"/>
                </a:solidFill>
              </a:rPr>
              <a:t>Addr</a:t>
            </a:r>
            <a:r>
              <a:rPr lang="en-US" altLang="zh-TW" sz="1200" dirty="0" smtClean="0">
                <a:solidFill>
                  <a:srgbClr val="006600"/>
                </a:solidFill>
              </a:rPr>
              <a:t> </a:t>
            </a:r>
            <a:r>
              <a:rPr lang="en-US" altLang="zh-TW" sz="1200" dirty="0" smtClean="0"/>
              <a:t>+</a:t>
            </a:r>
            <a:r>
              <a:rPr lang="en-US" altLang="zh-TW" sz="1200" dirty="0" smtClean="0">
                <a:solidFill>
                  <a:srgbClr val="006600"/>
                </a:solidFill>
              </a:rPr>
              <a:t> R/W Bit</a:t>
            </a:r>
            <a:endParaRPr lang="zh-TW" altLang="en-US" sz="1200" dirty="0">
              <a:solidFill>
                <a:srgbClr val="006600"/>
              </a:solidFill>
            </a:endParaRPr>
          </a:p>
        </p:txBody>
      </p:sp>
      <p:sp>
        <p:nvSpPr>
          <p:cNvPr id="18" name="剪去並圓角化單一角落矩形 17"/>
          <p:cNvSpPr/>
          <p:nvPr/>
        </p:nvSpPr>
        <p:spPr>
          <a:xfrm>
            <a:off x="179512" y="2425452"/>
            <a:ext cx="1440160" cy="360040"/>
          </a:xfrm>
          <a:prstGeom prst="snip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000" dirty="0" smtClean="0"/>
              <a:t>Set I2C to </a:t>
            </a:r>
            <a:r>
              <a:rPr lang="en-US" altLang="zh-TW" sz="1000" dirty="0" err="1" smtClean="0"/>
              <a:t>Tx</a:t>
            </a:r>
            <a:r>
              <a:rPr lang="en-US" altLang="zh-TW" sz="1000" dirty="0" smtClean="0"/>
              <a:t> </a:t>
            </a:r>
            <a:r>
              <a:rPr lang="en-US" altLang="zh-TW" sz="1000" dirty="0" smtClean="0"/>
              <a:t>Mode</a:t>
            </a:r>
            <a:endParaRPr lang="zh-TW" altLang="en-US" sz="1000" dirty="0" smtClean="0"/>
          </a:p>
        </p:txBody>
      </p:sp>
      <p:sp>
        <p:nvSpPr>
          <p:cNvPr id="19" name="剪去並圓角化單一角落矩形 18"/>
          <p:cNvSpPr/>
          <p:nvPr/>
        </p:nvSpPr>
        <p:spPr>
          <a:xfrm>
            <a:off x="179512" y="3001516"/>
            <a:ext cx="1440160" cy="360040"/>
          </a:xfrm>
          <a:prstGeom prst="snip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000" dirty="0" smtClean="0"/>
              <a:t>Write to </a:t>
            </a:r>
            <a:r>
              <a:rPr lang="en-US" altLang="zh-TW" sz="1000" dirty="0" err="1" smtClean="0"/>
              <a:t>Tx</a:t>
            </a:r>
            <a:r>
              <a:rPr lang="en-US" altLang="zh-TW" sz="1000" dirty="0" smtClean="0"/>
              <a:t> Buffer</a:t>
            </a:r>
          </a:p>
          <a:p>
            <a:pPr algn="ctr"/>
            <a:r>
              <a:rPr lang="en-US" altLang="zh-TW" sz="700" dirty="0" smtClean="0"/>
              <a:t>Data(8) </a:t>
            </a:r>
            <a:r>
              <a:rPr lang="en-US" altLang="zh-TW" sz="700" dirty="0" smtClean="0"/>
              <a:t>= </a:t>
            </a:r>
            <a:r>
              <a:rPr lang="en-US" altLang="zh-TW" sz="700" dirty="0" err="1" smtClean="0"/>
              <a:t>Addr</a:t>
            </a:r>
            <a:r>
              <a:rPr lang="en-US" altLang="zh-TW" sz="700" dirty="0" smtClean="0"/>
              <a:t>(7) </a:t>
            </a:r>
            <a:r>
              <a:rPr lang="en-US" altLang="zh-TW" sz="700" dirty="0" smtClean="0"/>
              <a:t>+ </a:t>
            </a:r>
            <a:r>
              <a:rPr lang="en-US" altLang="zh-TW" sz="700" dirty="0" smtClean="0"/>
              <a:t>W/R(1)</a:t>
            </a:r>
            <a:endParaRPr lang="zh-TW" altLang="en-US" sz="700" dirty="0" smtClean="0"/>
          </a:p>
        </p:txBody>
      </p:sp>
      <p:sp>
        <p:nvSpPr>
          <p:cNvPr id="20" name="剪去並圓角化單一角落矩形 19"/>
          <p:cNvSpPr/>
          <p:nvPr/>
        </p:nvSpPr>
        <p:spPr>
          <a:xfrm>
            <a:off x="179512" y="3577580"/>
            <a:ext cx="1440160" cy="360040"/>
          </a:xfrm>
          <a:prstGeom prst="snip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000" dirty="0" smtClean="0"/>
              <a:t>Set Line Control</a:t>
            </a:r>
          </a:p>
          <a:p>
            <a:pPr algn="ctr"/>
            <a:r>
              <a:rPr lang="en-US" altLang="zh-TW" sz="1000" dirty="0" smtClean="0"/>
              <a:t>&lt;</a:t>
            </a:r>
            <a:r>
              <a:rPr lang="en-US" altLang="zh-TW" sz="1000" b="1" dirty="0" smtClean="0">
                <a:solidFill>
                  <a:srgbClr val="FF0000"/>
                </a:solidFill>
              </a:rPr>
              <a:t>START</a:t>
            </a:r>
            <a:r>
              <a:rPr lang="en-US" altLang="zh-TW" sz="1000" dirty="0" smtClean="0">
                <a:solidFill>
                  <a:srgbClr val="FF0000"/>
                </a:solidFill>
              </a:rPr>
              <a:t> </a:t>
            </a:r>
            <a:r>
              <a:rPr lang="en-US" altLang="zh-TW" sz="1000" dirty="0" smtClean="0"/>
              <a:t>+ RESUME&gt;</a:t>
            </a:r>
          </a:p>
        </p:txBody>
      </p:sp>
      <p:sp>
        <p:nvSpPr>
          <p:cNvPr id="21" name="剪去並圓角化單一角落矩形 20"/>
          <p:cNvSpPr/>
          <p:nvPr/>
        </p:nvSpPr>
        <p:spPr>
          <a:xfrm>
            <a:off x="179512" y="4153644"/>
            <a:ext cx="1440160" cy="360040"/>
          </a:xfrm>
          <a:prstGeom prst="snip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000" dirty="0" smtClean="0"/>
              <a:t>Wait </a:t>
            </a:r>
            <a:r>
              <a:rPr lang="en-US" altLang="zh-TW" sz="1000" dirty="0" err="1" smtClean="0"/>
              <a:t>Ack</a:t>
            </a:r>
            <a:r>
              <a:rPr lang="en-US" altLang="zh-TW" sz="1000" dirty="0" smtClean="0"/>
              <a:t> Signal</a:t>
            </a:r>
            <a:endParaRPr lang="zh-TW" altLang="en-US" sz="1000" dirty="0" smtClean="0"/>
          </a:p>
        </p:txBody>
      </p:sp>
      <p:sp>
        <p:nvSpPr>
          <p:cNvPr id="22" name="文字方塊 21"/>
          <p:cNvSpPr txBox="1"/>
          <p:nvPr/>
        </p:nvSpPr>
        <p:spPr>
          <a:xfrm>
            <a:off x="2482330" y="2065412"/>
            <a:ext cx="1089337" cy="276999"/>
          </a:xfrm>
          <a:prstGeom prst="rect">
            <a:avLst/>
          </a:prstGeom>
          <a:noFill/>
        </p:spPr>
        <p:txBody>
          <a:bodyPr wrap="none" rtlCol="0">
            <a:spAutoFit/>
          </a:bodyPr>
          <a:lstStyle/>
          <a:p>
            <a:r>
              <a:rPr lang="en-US" altLang="zh-TW" sz="1200" dirty="0" smtClean="0">
                <a:solidFill>
                  <a:srgbClr val="FF0000"/>
                </a:solidFill>
              </a:rPr>
              <a:t>Data Transfer</a:t>
            </a:r>
            <a:endParaRPr lang="zh-TW" altLang="en-US" sz="1200" dirty="0">
              <a:solidFill>
                <a:srgbClr val="FF0000"/>
              </a:solidFill>
            </a:endParaRPr>
          </a:p>
        </p:txBody>
      </p:sp>
      <p:sp>
        <p:nvSpPr>
          <p:cNvPr id="23" name="剪去並圓角化單一角落矩形 22"/>
          <p:cNvSpPr/>
          <p:nvPr/>
        </p:nvSpPr>
        <p:spPr>
          <a:xfrm>
            <a:off x="2554338" y="2425452"/>
            <a:ext cx="1440160" cy="360040"/>
          </a:xfrm>
          <a:prstGeom prst="snip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000" dirty="0" smtClean="0"/>
              <a:t>Set I2C to </a:t>
            </a:r>
            <a:r>
              <a:rPr lang="en-US" altLang="zh-TW" sz="1000" dirty="0" err="1" smtClean="0"/>
              <a:t>Tx</a:t>
            </a:r>
            <a:r>
              <a:rPr lang="en-US" altLang="zh-TW" sz="1000" dirty="0" smtClean="0"/>
              <a:t> Mode</a:t>
            </a:r>
            <a:endParaRPr lang="zh-TW" altLang="en-US" sz="1000" dirty="0" smtClean="0"/>
          </a:p>
        </p:txBody>
      </p:sp>
      <p:sp>
        <p:nvSpPr>
          <p:cNvPr id="24" name="剪去並圓角化單一角落矩形 23"/>
          <p:cNvSpPr/>
          <p:nvPr/>
        </p:nvSpPr>
        <p:spPr>
          <a:xfrm>
            <a:off x="2554338" y="3001516"/>
            <a:ext cx="1440160" cy="360040"/>
          </a:xfrm>
          <a:prstGeom prst="snip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100" dirty="0" smtClean="0"/>
              <a:t>Write to </a:t>
            </a:r>
            <a:r>
              <a:rPr lang="en-US" altLang="zh-TW" sz="1100" dirty="0" err="1" smtClean="0"/>
              <a:t>Tx</a:t>
            </a:r>
            <a:r>
              <a:rPr lang="en-US" altLang="zh-TW" sz="1100" dirty="0" smtClean="0"/>
              <a:t> Buffer</a:t>
            </a:r>
          </a:p>
          <a:p>
            <a:pPr algn="ctr"/>
            <a:r>
              <a:rPr lang="en-US" altLang="zh-TW" sz="800" dirty="0" smtClean="0"/>
              <a:t>Data(8) = </a:t>
            </a:r>
            <a:r>
              <a:rPr lang="en-US" altLang="zh-TW" sz="800" dirty="0" err="1" smtClean="0"/>
              <a:t>Cmd</a:t>
            </a:r>
            <a:r>
              <a:rPr lang="en-US" altLang="zh-TW" sz="800" dirty="0" smtClean="0"/>
              <a:t>/Data</a:t>
            </a:r>
            <a:endParaRPr lang="zh-TW" altLang="en-US" sz="800" dirty="0" smtClean="0"/>
          </a:p>
        </p:txBody>
      </p:sp>
      <p:sp>
        <p:nvSpPr>
          <p:cNvPr id="25" name="剪去並圓角化單一角落矩形 24"/>
          <p:cNvSpPr/>
          <p:nvPr/>
        </p:nvSpPr>
        <p:spPr>
          <a:xfrm>
            <a:off x="2554338" y="3577580"/>
            <a:ext cx="1440160" cy="360040"/>
          </a:xfrm>
          <a:prstGeom prst="snip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000" dirty="0" smtClean="0"/>
              <a:t>Set Line Control</a:t>
            </a:r>
          </a:p>
          <a:p>
            <a:pPr algn="ctr"/>
            <a:r>
              <a:rPr lang="en-US" altLang="zh-TW" sz="1000" dirty="0" smtClean="0"/>
              <a:t>&lt;RESUME&gt;</a:t>
            </a:r>
          </a:p>
        </p:txBody>
      </p:sp>
      <p:sp>
        <p:nvSpPr>
          <p:cNvPr id="26" name="剪去並圓角化單一角落矩形 25"/>
          <p:cNvSpPr/>
          <p:nvPr/>
        </p:nvSpPr>
        <p:spPr>
          <a:xfrm>
            <a:off x="2554338" y="4153644"/>
            <a:ext cx="1440160" cy="360040"/>
          </a:xfrm>
          <a:prstGeom prst="snip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000" dirty="0" smtClean="0"/>
              <a:t>Wait </a:t>
            </a:r>
            <a:r>
              <a:rPr lang="en-US" altLang="zh-TW" sz="1000" dirty="0" err="1" smtClean="0"/>
              <a:t>Ack</a:t>
            </a:r>
            <a:r>
              <a:rPr lang="en-US" altLang="zh-TW" sz="1000" dirty="0" smtClean="0"/>
              <a:t> Signal</a:t>
            </a:r>
            <a:endParaRPr lang="zh-TW" altLang="en-US" sz="1000" dirty="0" smtClean="0"/>
          </a:p>
        </p:txBody>
      </p:sp>
      <p:sp>
        <p:nvSpPr>
          <p:cNvPr id="27" name="文字方塊 26"/>
          <p:cNvSpPr txBox="1"/>
          <p:nvPr/>
        </p:nvSpPr>
        <p:spPr>
          <a:xfrm>
            <a:off x="6300192" y="2065412"/>
            <a:ext cx="1184940" cy="276999"/>
          </a:xfrm>
          <a:prstGeom prst="rect">
            <a:avLst/>
          </a:prstGeom>
          <a:noFill/>
        </p:spPr>
        <p:txBody>
          <a:bodyPr wrap="none" rtlCol="0">
            <a:spAutoFit/>
          </a:bodyPr>
          <a:lstStyle/>
          <a:p>
            <a:r>
              <a:rPr lang="en-US" altLang="zh-TW" sz="1200" dirty="0" smtClean="0">
                <a:solidFill>
                  <a:schemeClr val="tx1">
                    <a:lumMod val="65000"/>
                    <a:lumOff val="35000"/>
                  </a:schemeClr>
                </a:solidFill>
              </a:rPr>
              <a:t>Stop Condition</a:t>
            </a:r>
            <a:endParaRPr lang="zh-TW" altLang="en-US" sz="1200" dirty="0">
              <a:solidFill>
                <a:schemeClr val="tx1">
                  <a:lumMod val="65000"/>
                  <a:lumOff val="35000"/>
                </a:schemeClr>
              </a:solidFill>
            </a:endParaRPr>
          </a:p>
        </p:txBody>
      </p:sp>
      <p:sp>
        <p:nvSpPr>
          <p:cNvPr id="30" name="剪去並圓角化單一角落矩形 29"/>
          <p:cNvSpPr/>
          <p:nvPr/>
        </p:nvSpPr>
        <p:spPr>
          <a:xfrm>
            <a:off x="6372200" y="2425452"/>
            <a:ext cx="1440160" cy="360040"/>
          </a:xfrm>
          <a:prstGeom prst="snip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000" dirty="0" smtClean="0"/>
              <a:t>Set Line Control</a:t>
            </a:r>
          </a:p>
          <a:p>
            <a:pPr algn="ctr"/>
            <a:r>
              <a:rPr lang="en-US" altLang="zh-TW" sz="1000" dirty="0" smtClean="0"/>
              <a:t>&lt;</a:t>
            </a:r>
            <a:r>
              <a:rPr lang="en-US" altLang="zh-TW" sz="1000" b="1" dirty="0" smtClean="0">
                <a:solidFill>
                  <a:srgbClr val="FF0000"/>
                </a:solidFill>
              </a:rPr>
              <a:t>STOP</a:t>
            </a:r>
            <a:r>
              <a:rPr lang="en-US" altLang="zh-TW" sz="1000" dirty="0" smtClean="0"/>
              <a:t>&gt;</a:t>
            </a:r>
          </a:p>
        </p:txBody>
      </p:sp>
      <p:sp>
        <p:nvSpPr>
          <p:cNvPr id="32" name="文字方塊 31"/>
          <p:cNvSpPr txBox="1"/>
          <p:nvPr/>
        </p:nvSpPr>
        <p:spPr>
          <a:xfrm>
            <a:off x="4427984" y="2065412"/>
            <a:ext cx="1104790" cy="276999"/>
          </a:xfrm>
          <a:prstGeom prst="rect">
            <a:avLst/>
          </a:prstGeom>
          <a:noFill/>
        </p:spPr>
        <p:txBody>
          <a:bodyPr wrap="none" rtlCol="0">
            <a:spAutoFit/>
          </a:bodyPr>
          <a:lstStyle/>
          <a:p>
            <a:r>
              <a:rPr lang="en-US" altLang="zh-TW" sz="1200" dirty="0" smtClean="0">
                <a:solidFill>
                  <a:schemeClr val="accent1">
                    <a:lumMod val="75000"/>
                  </a:schemeClr>
                </a:solidFill>
              </a:rPr>
              <a:t>Data Receiver</a:t>
            </a:r>
            <a:endParaRPr lang="zh-TW" altLang="en-US" sz="1200" dirty="0">
              <a:solidFill>
                <a:schemeClr val="accent1">
                  <a:lumMod val="75000"/>
                </a:schemeClr>
              </a:solidFill>
            </a:endParaRPr>
          </a:p>
        </p:txBody>
      </p:sp>
      <p:sp>
        <p:nvSpPr>
          <p:cNvPr id="33" name="剪去並圓角化單一角落矩形 32"/>
          <p:cNvSpPr/>
          <p:nvPr/>
        </p:nvSpPr>
        <p:spPr>
          <a:xfrm>
            <a:off x="4499992" y="2425452"/>
            <a:ext cx="1440160" cy="360040"/>
          </a:xfrm>
          <a:prstGeom prst="snip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1000" dirty="0" smtClean="0"/>
              <a:t>Set I2C to </a:t>
            </a:r>
            <a:r>
              <a:rPr lang="en-US" altLang="zh-TW" sz="1000" dirty="0" smtClean="0"/>
              <a:t>Rx </a:t>
            </a:r>
            <a:r>
              <a:rPr lang="en-US" altLang="zh-TW" sz="1000" dirty="0" smtClean="0"/>
              <a:t>Mode</a:t>
            </a:r>
            <a:endParaRPr lang="zh-TW" altLang="en-US" sz="1000" dirty="0" smtClean="0"/>
          </a:p>
        </p:txBody>
      </p:sp>
      <p:sp>
        <p:nvSpPr>
          <p:cNvPr id="34" name="剪去並圓角化單一角落矩形 33"/>
          <p:cNvSpPr/>
          <p:nvPr/>
        </p:nvSpPr>
        <p:spPr>
          <a:xfrm>
            <a:off x="4499992" y="3577580"/>
            <a:ext cx="1440160" cy="360040"/>
          </a:xfrm>
          <a:prstGeom prst="snip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800" dirty="0" smtClean="0"/>
              <a:t>Wait interrupt</a:t>
            </a:r>
          </a:p>
          <a:p>
            <a:pPr algn="ctr"/>
            <a:r>
              <a:rPr lang="en-US" altLang="zh-TW" sz="1000" dirty="0" smtClean="0"/>
              <a:t>Read </a:t>
            </a:r>
            <a:r>
              <a:rPr lang="en-US" altLang="zh-TW" sz="1000" dirty="0" smtClean="0"/>
              <a:t>Rx Buffer</a:t>
            </a:r>
          </a:p>
        </p:txBody>
      </p:sp>
      <p:sp>
        <p:nvSpPr>
          <p:cNvPr id="35" name="剪去並圓角化單一角落矩形 34"/>
          <p:cNvSpPr/>
          <p:nvPr/>
        </p:nvSpPr>
        <p:spPr>
          <a:xfrm>
            <a:off x="4499992" y="3001516"/>
            <a:ext cx="1440160" cy="360040"/>
          </a:xfrm>
          <a:prstGeom prst="snip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1000" dirty="0" smtClean="0"/>
              <a:t>Set Line Control</a:t>
            </a:r>
          </a:p>
          <a:p>
            <a:pPr algn="ctr"/>
            <a:r>
              <a:rPr lang="en-US" altLang="zh-TW" sz="1000" dirty="0" smtClean="0"/>
              <a:t>&lt;RESUME&gt;</a:t>
            </a:r>
          </a:p>
        </p:txBody>
      </p:sp>
      <p:sp>
        <p:nvSpPr>
          <p:cNvPr id="36" name="剪去並圓角化單一角落矩形 35"/>
          <p:cNvSpPr/>
          <p:nvPr/>
        </p:nvSpPr>
        <p:spPr>
          <a:xfrm>
            <a:off x="4499992" y="4153644"/>
            <a:ext cx="1440160" cy="360040"/>
          </a:xfrm>
          <a:prstGeom prst="snip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1000" dirty="0" smtClean="0"/>
              <a:t>Send </a:t>
            </a:r>
            <a:r>
              <a:rPr lang="en-US" altLang="zh-TW" sz="1000" dirty="0" err="1" smtClean="0"/>
              <a:t>Ack</a:t>
            </a:r>
            <a:r>
              <a:rPr lang="en-US" altLang="zh-TW" sz="1000" dirty="0" smtClean="0"/>
              <a:t> Signal</a:t>
            </a:r>
            <a:endParaRPr lang="zh-TW" altLang="en-US" sz="1000" dirty="0" smtClean="0"/>
          </a:p>
        </p:txBody>
      </p:sp>
      <p:sp>
        <p:nvSpPr>
          <p:cNvPr id="28" name="文字方塊 27"/>
          <p:cNvSpPr txBox="1"/>
          <p:nvPr/>
        </p:nvSpPr>
        <p:spPr>
          <a:xfrm>
            <a:off x="7236296" y="913284"/>
            <a:ext cx="1584176" cy="861774"/>
          </a:xfrm>
          <a:prstGeom prst="rect">
            <a:avLst/>
          </a:prstGeom>
          <a:noFill/>
        </p:spPr>
        <p:txBody>
          <a:bodyPr wrap="square" rtlCol="0">
            <a:spAutoFit/>
          </a:bodyPr>
          <a:lstStyle/>
          <a:p>
            <a:r>
              <a:rPr lang="zh-TW" altLang="en-US" sz="1000" b="1" dirty="0" smtClean="0"/>
              <a:t>對應</a:t>
            </a:r>
            <a:r>
              <a:rPr lang="en-US" altLang="zh-TW" sz="1000" b="1" dirty="0" err="1" smtClean="0"/>
              <a:t>SoC</a:t>
            </a:r>
            <a:r>
              <a:rPr lang="zh-TW" altLang="en-US" sz="1000" b="1" dirty="0" smtClean="0"/>
              <a:t>的</a:t>
            </a:r>
            <a:r>
              <a:rPr lang="en-US" altLang="zh-TW" sz="1000" b="1" dirty="0" smtClean="0">
                <a:solidFill>
                  <a:schemeClr val="accent5">
                    <a:lumMod val="75000"/>
                  </a:schemeClr>
                </a:solidFill>
              </a:rPr>
              <a:t>I2C</a:t>
            </a:r>
            <a:r>
              <a:rPr lang="zh-TW" altLang="en-US" sz="1000" b="1" dirty="0" smtClean="0">
                <a:solidFill>
                  <a:schemeClr val="accent5">
                    <a:lumMod val="75000"/>
                  </a:schemeClr>
                </a:solidFill>
              </a:rPr>
              <a:t>通信方法</a:t>
            </a:r>
            <a:r>
              <a:rPr lang="en-US" altLang="zh-TW" sz="1000" b="1" dirty="0" smtClean="0">
                <a:solidFill>
                  <a:schemeClr val="accent5">
                    <a:lumMod val="75000"/>
                  </a:schemeClr>
                </a:solidFill>
              </a:rPr>
              <a:t>,</a:t>
            </a:r>
            <a:r>
              <a:rPr lang="zh-TW" altLang="en-US" sz="1000" b="1" dirty="0" smtClean="0">
                <a:solidFill>
                  <a:schemeClr val="accent5">
                    <a:lumMod val="75000"/>
                  </a:schemeClr>
                </a:solidFill>
              </a:rPr>
              <a:t> </a:t>
            </a:r>
            <a:r>
              <a:rPr lang="zh-TW" altLang="en-US" sz="1000" b="1" dirty="0" smtClean="0"/>
              <a:t>包括</a:t>
            </a:r>
            <a:r>
              <a:rPr lang="en-US" altLang="zh-TW" sz="1000" b="1" dirty="0" smtClean="0"/>
              <a:t>I2C </a:t>
            </a:r>
            <a:r>
              <a:rPr lang="en-US" altLang="zh-TW" sz="1000" b="1" dirty="0" smtClean="0">
                <a:solidFill>
                  <a:schemeClr val="accent5">
                    <a:lumMod val="75000"/>
                  </a:schemeClr>
                </a:solidFill>
              </a:rPr>
              <a:t>Start Condition</a:t>
            </a:r>
            <a:r>
              <a:rPr lang="en-US" altLang="zh-TW" sz="1000" b="1" dirty="0" smtClean="0"/>
              <a:t>, </a:t>
            </a:r>
            <a:r>
              <a:rPr lang="en-US" altLang="zh-TW" sz="1000" b="1" dirty="0" smtClean="0">
                <a:solidFill>
                  <a:schemeClr val="accent5">
                    <a:lumMod val="75000"/>
                  </a:schemeClr>
                </a:solidFill>
              </a:rPr>
              <a:t>Stop Condition</a:t>
            </a:r>
            <a:r>
              <a:rPr lang="en-US" altLang="zh-TW" sz="1000" b="1" dirty="0" smtClean="0"/>
              <a:t>,</a:t>
            </a:r>
            <a:r>
              <a:rPr lang="zh-TW" altLang="en-US" sz="1000" b="1" dirty="0" smtClean="0">
                <a:solidFill>
                  <a:schemeClr val="accent5">
                    <a:lumMod val="75000"/>
                  </a:schemeClr>
                </a:solidFill>
              </a:rPr>
              <a:t> </a:t>
            </a:r>
            <a:r>
              <a:rPr lang="en-US" altLang="zh-TW" sz="1000" b="1" dirty="0" smtClean="0">
                <a:solidFill>
                  <a:schemeClr val="accent5">
                    <a:lumMod val="75000"/>
                  </a:schemeClr>
                </a:solidFill>
              </a:rPr>
              <a:t>Data</a:t>
            </a:r>
            <a:r>
              <a:rPr lang="zh-TW" altLang="en-US" sz="1000" b="1" dirty="0" smtClean="0">
                <a:solidFill>
                  <a:schemeClr val="accent5">
                    <a:lumMod val="75000"/>
                  </a:schemeClr>
                </a:solidFill>
              </a:rPr>
              <a:t> </a:t>
            </a:r>
            <a:r>
              <a:rPr lang="en-US" altLang="zh-TW" sz="1000" b="1" dirty="0" smtClean="0">
                <a:solidFill>
                  <a:schemeClr val="accent5">
                    <a:lumMod val="75000"/>
                  </a:schemeClr>
                </a:solidFill>
              </a:rPr>
              <a:t>Transmit</a:t>
            </a:r>
            <a:r>
              <a:rPr lang="en-US" altLang="zh-TW" sz="1000" b="1" dirty="0" smtClean="0"/>
              <a:t>,</a:t>
            </a:r>
            <a:r>
              <a:rPr lang="zh-TW" altLang="en-US" sz="1000" b="1" dirty="0" smtClean="0">
                <a:solidFill>
                  <a:schemeClr val="accent5">
                    <a:lumMod val="75000"/>
                  </a:schemeClr>
                </a:solidFill>
              </a:rPr>
              <a:t> </a:t>
            </a:r>
            <a:r>
              <a:rPr lang="en-US" altLang="zh-TW" sz="1000" b="1" dirty="0" smtClean="0">
                <a:solidFill>
                  <a:schemeClr val="accent5">
                    <a:lumMod val="75000"/>
                  </a:schemeClr>
                </a:solidFill>
              </a:rPr>
              <a:t>Data</a:t>
            </a:r>
            <a:r>
              <a:rPr lang="zh-TW" altLang="en-US" sz="1000" b="1" dirty="0" smtClean="0">
                <a:solidFill>
                  <a:schemeClr val="accent5">
                    <a:lumMod val="75000"/>
                  </a:schemeClr>
                </a:solidFill>
              </a:rPr>
              <a:t> </a:t>
            </a:r>
            <a:r>
              <a:rPr lang="en-US" altLang="zh-TW" sz="1000" b="1" dirty="0" smtClean="0">
                <a:solidFill>
                  <a:schemeClr val="accent5">
                    <a:lumMod val="75000"/>
                  </a:schemeClr>
                </a:solidFill>
              </a:rPr>
              <a:t>Receive</a:t>
            </a:r>
            <a:r>
              <a:rPr lang="zh-TW" altLang="en-US" sz="1000" b="1" dirty="0" smtClean="0"/>
              <a:t>等實際上</a:t>
            </a:r>
            <a:r>
              <a:rPr lang="zh-TW" altLang="en-US" sz="1000" b="1" dirty="0" smtClean="0"/>
              <a:t>的</a:t>
            </a:r>
            <a:r>
              <a:rPr lang="en-US" altLang="zh-TW" sz="1000" b="1" dirty="0" err="1" smtClean="0"/>
              <a:t>Reg</a:t>
            </a:r>
            <a:r>
              <a:rPr lang="zh-TW" altLang="en-US" sz="1000" b="1" dirty="0" smtClean="0"/>
              <a:t>設定</a:t>
            </a:r>
            <a:r>
              <a:rPr lang="en-US" altLang="zh-TW" sz="1000" b="1" dirty="0" smtClean="0"/>
              <a:t>.</a:t>
            </a:r>
            <a:endParaRPr lang="zh-TW" altLang="en-US" dirty="0"/>
          </a:p>
        </p:txBody>
      </p:sp>
      <p:pic>
        <p:nvPicPr>
          <p:cNvPr id="2" name="Picture 2"/>
          <p:cNvPicPr>
            <a:picLocks noChangeAspect="1" noChangeArrowheads="1"/>
          </p:cNvPicPr>
          <p:nvPr/>
        </p:nvPicPr>
        <p:blipFill>
          <a:blip r:embed="rId4" cstate="print"/>
          <a:srcRect/>
          <a:stretch>
            <a:fillRect/>
          </a:stretch>
        </p:blipFill>
        <p:spPr bwMode="auto">
          <a:xfrm>
            <a:off x="2267744" y="2353444"/>
            <a:ext cx="3852292" cy="729317"/>
          </a:xfrm>
          <a:prstGeom prst="rect">
            <a:avLst/>
          </a:prstGeom>
          <a:noFill/>
          <a:ln w="9525">
            <a:noFill/>
            <a:miter lim="800000"/>
            <a:headEnd/>
            <a:tailEnd/>
          </a:ln>
        </p:spPr>
      </p:pic>
      <p:pic>
        <p:nvPicPr>
          <p:cNvPr id="4" name="Picture 3"/>
          <p:cNvPicPr>
            <a:picLocks noChangeAspect="1" noChangeArrowheads="1"/>
          </p:cNvPicPr>
          <p:nvPr/>
        </p:nvPicPr>
        <p:blipFill>
          <a:blip r:embed="rId5" cstate="print"/>
          <a:srcRect/>
          <a:stretch>
            <a:fillRect/>
          </a:stretch>
        </p:blipFill>
        <p:spPr bwMode="auto">
          <a:xfrm>
            <a:off x="2123728" y="2785492"/>
            <a:ext cx="3358395" cy="936104"/>
          </a:xfrm>
          <a:prstGeom prst="rect">
            <a:avLst/>
          </a:prstGeom>
          <a:noFill/>
          <a:ln w="9525">
            <a:noFill/>
            <a:miter lim="800000"/>
            <a:headEnd/>
            <a:tailEnd/>
          </a:ln>
        </p:spPr>
      </p:pic>
      <p:pic>
        <p:nvPicPr>
          <p:cNvPr id="1028" name="Picture 4"/>
          <p:cNvPicPr>
            <a:picLocks noChangeAspect="1" noChangeArrowheads="1"/>
          </p:cNvPicPr>
          <p:nvPr/>
        </p:nvPicPr>
        <p:blipFill>
          <a:blip r:embed="rId6" cstate="print"/>
          <a:srcRect/>
          <a:stretch>
            <a:fillRect/>
          </a:stretch>
        </p:blipFill>
        <p:spPr bwMode="auto">
          <a:xfrm>
            <a:off x="2267744" y="3289548"/>
            <a:ext cx="3582169" cy="951905"/>
          </a:xfrm>
          <a:prstGeom prst="rect">
            <a:avLst/>
          </a:prstGeom>
          <a:noFill/>
          <a:ln w="9525">
            <a:noFill/>
            <a:miter lim="800000"/>
            <a:headEnd/>
            <a:tailEnd/>
          </a:ln>
        </p:spPr>
      </p:pic>
      <p:pic>
        <p:nvPicPr>
          <p:cNvPr id="1029" name="Picture 5"/>
          <p:cNvPicPr>
            <a:picLocks noChangeAspect="1" noChangeArrowheads="1"/>
          </p:cNvPicPr>
          <p:nvPr/>
        </p:nvPicPr>
        <p:blipFill>
          <a:blip r:embed="rId7" cstate="print"/>
          <a:srcRect/>
          <a:stretch>
            <a:fillRect/>
          </a:stretch>
        </p:blipFill>
        <p:spPr bwMode="auto">
          <a:xfrm>
            <a:off x="2267744" y="3937620"/>
            <a:ext cx="2895600" cy="8858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1000"/>
                                        <p:tgtEl>
                                          <p:spTgt spid="1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ox(in)">
                                      <p:cBhvr>
                                        <p:cTn id="10" dur="1000"/>
                                        <p:tgtEl>
                                          <p:spTgt spid="18"/>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ox(in)">
                                      <p:cBhvr>
                                        <p:cTn id="13" dur="1000"/>
                                        <p:tgtEl>
                                          <p:spTgt spid="19"/>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box(in)">
                                      <p:cBhvr>
                                        <p:cTn id="16" dur="1000"/>
                                        <p:tgtEl>
                                          <p:spTgt spid="20"/>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ox(in)">
                                      <p:cBhvr>
                                        <p:cTn id="19" dur="10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box(in)">
                                      <p:cBhvr>
                                        <p:cTn id="24" dur="1000"/>
                                        <p:tgtEl>
                                          <p:spTgt spid="23"/>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box(in)">
                                      <p:cBhvr>
                                        <p:cTn id="27" dur="1000"/>
                                        <p:tgtEl>
                                          <p:spTgt spid="24"/>
                                        </p:tgtEl>
                                      </p:cBhvr>
                                    </p:animEffect>
                                  </p:childTnLst>
                                </p:cTn>
                              </p:par>
                              <p:par>
                                <p:cTn id="28" presetID="4" presetClass="entr" presetSubtype="16" fill="hold" grpId="1"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box(in)">
                                      <p:cBhvr>
                                        <p:cTn id="30" dur="1000"/>
                                        <p:tgtEl>
                                          <p:spTgt spid="22"/>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box(in)">
                                      <p:cBhvr>
                                        <p:cTn id="33" dur="1000"/>
                                        <p:tgtEl>
                                          <p:spTgt spid="25"/>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box(in)">
                                      <p:cBhvr>
                                        <p:cTn id="36" dur="1000"/>
                                        <p:tgtEl>
                                          <p:spTgt spid="26"/>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box(in)">
                                      <p:cBhvr>
                                        <p:cTn id="41" dur="1000"/>
                                        <p:tgtEl>
                                          <p:spTgt spid="32"/>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box(in)">
                                      <p:cBhvr>
                                        <p:cTn id="44" dur="1000"/>
                                        <p:tgtEl>
                                          <p:spTgt spid="33"/>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box(in)">
                                      <p:cBhvr>
                                        <p:cTn id="47" dur="1000"/>
                                        <p:tgtEl>
                                          <p:spTgt spid="34"/>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box(in)">
                                      <p:cBhvr>
                                        <p:cTn id="50" dur="1000"/>
                                        <p:tgtEl>
                                          <p:spTgt spid="35"/>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box(in)">
                                      <p:cBhvr>
                                        <p:cTn id="53" dur="1000"/>
                                        <p:tgtEl>
                                          <p:spTgt spid="36"/>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box(in)">
                                      <p:cBhvr>
                                        <p:cTn id="58" dur="1000"/>
                                        <p:tgtEl>
                                          <p:spTgt spid="27"/>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box(in)">
                                      <p:cBhvr>
                                        <p:cTn id="61" dur="1000"/>
                                        <p:tgtEl>
                                          <p:spTgt spid="30"/>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xit" presetSubtype="16" fill="hold" grpId="0" nodeType="clickEffect">
                                  <p:stCondLst>
                                    <p:cond delay="0"/>
                                  </p:stCondLst>
                                  <p:childTnLst>
                                    <p:animEffect transition="out" filter="box(in)">
                                      <p:cBhvr>
                                        <p:cTn id="65" dur="500"/>
                                        <p:tgtEl>
                                          <p:spTgt spid="22"/>
                                        </p:tgtEl>
                                      </p:cBhvr>
                                    </p:animEffect>
                                    <p:set>
                                      <p:cBhvr>
                                        <p:cTn id="66" dur="1" fill="hold">
                                          <p:stCondLst>
                                            <p:cond delay="499"/>
                                          </p:stCondLst>
                                        </p:cTn>
                                        <p:tgtEl>
                                          <p:spTgt spid="22"/>
                                        </p:tgtEl>
                                        <p:attrNameLst>
                                          <p:attrName>style.visibility</p:attrName>
                                        </p:attrNameLst>
                                      </p:cBhvr>
                                      <p:to>
                                        <p:strVal val="hidden"/>
                                      </p:to>
                                    </p:set>
                                  </p:childTnLst>
                                </p:cTn>
                              </p:par>
                              <p:par>
                                <p:cTn id="67" presetID="4" presetClass="exit" presetSubtype="16" fill="hold" grpId="1" nodeType="withEffect">
                                  <p:stCondLst>
                                    <p:cond delay="0"/>
                                  </p:stCondLst>
                                  <p:childTnLst>
                                    <p:animEffect transition="out" filter="box(in)">
                                      <p:cBhvr>
                                        <p:cTn id="68" dur="500"/>
                                        <p:tgtEl>
                                          <p:spTgt spid="23"/>
                                        </p:tgtEl>
                                      </p:cBhvr>
                                    </p:animEffect>
                                    <p:set>
                                      <p:cBhvr>
                                        <p:cTn id="69" dur="1" fill="hold">
                                          <p:stCondLst>
                                            <p:cond delay="499"/>
                                          </p:stCondLst>
                                        </p:cTn>
                                        <p:tgtEl>
                                          <p:spTgt spid="23"/>
                                        </p:tgtEl>
                                        <p:attrNameLst>
                                          <p:attrName>style.visibility</p:attrName>
                                        </p:attrNameLst>
                                      </p:cBhvr>
                                      <p:to>
                                        <p:strVal val="hidden"/>
                                      </p:to>
                                    </p:set>
                                  </p:childTnLst>
                                </p:cTn>
                              </p:par>
                              <p:par>
                                <p:cTn id="70" presetID="4" presetClass="exit" presetSubtype="16" fill="hold" grpId="1" nodeType="withEffect">
                                  <p:stCondLst>
                                    <p:cond delay="0"/>
                                  </p:stCondLst>
                                  <p:childTnLst>
                                    <p:animEffect transition="out" filter="box(in)">
                                      <p:cBhvr>
                                        <p:cTn id="71" dur="500"/>
                                        <p:tgtEl>
                                          <p:spTgt spid="24"/>
                                        </p:tgtEl>
                                      </p:cBhvr>
                                    </p:animEffect>
                                    <p:set>
                                      <p:cBhvr>
                                        <p:cTn id="72" dur="1" fill="hold">
                                          <p:stCondLst>
                                            <p:cond delay="499"/>
                                          </p:stCondLst>
                                        </p:cTn>
                                        <p:tgtEl>
                                          <p:spTgt spid="24"/>
                                        </p:tgtEl>
                                        <p:attrNameLst>
                                          <p:attrName>style.visibility</p:attrName>
                                        </p:attrNameLst>
                                      </p:cBhvr>
                                      <p:to>
                                        <p:strVal val="hidden"/>
                                      </p:to>
                                    </p:set>
                                  </p:childTnLst>
                                </p:cTn>
                              </p:par>
                              <p:par>
                                <p:cTn id="73" presetID="4" presetClass="exit" presetSubtype="16" fill="hold" grpId="1" nodeType="withEffect">
                                  <p:stCondLst>
                                    <p:cond delay="0"/>
                                  </p:stCondLst>
                                  <p:childTnLst>
                                    <p:animEffect transition="out" filter="box(in)">
                                      <p:cBhvr>
                                        <p:cTn id="74" dur="500"/>
                                        <p:tgtEl>
                                          <p:spTgt spid="25"/>
                                        </p:tgtEl>
                                      </p:cBhvr>
                                    </p:animEffect>
                                    <p:set>
                                      <p:cBhvr>
                                        <p:cTn id="75" dur="1" fill="hold">
                                          <p:stCondLst>
                                            <p:cond delay="499"/>
                                          </p:stCondLst>
                                        </p:cTn>
                                        <p:tgtEl>
                                          <p:spTgt spid="25"/>
                                        </p:tgtEl>
                                        <p:attrNameLst>
                                          <p:attrName>style.visibility</p:attrName>
                                        </p:attrNameLst>
                                      </p:cBhvr>
                                      <p:to>
                                        <p:strVal val="hidden"/>
                                      </p:to>
                                    </p:set>
                                  </p:childTnLst>
                                </p:cTn>
                              </p:par>
                              <p:par>
                                <p:cTn id="76" presetID="4" presetClass="exit" presetSubtype="16" fill="hold" grpId="1" nodeType="withEffect">
                                  <p:stCondLst>
                                    <p:cond delay="0"/>
                                  </p:stCondLst>
                                  <p:childTnLst>
                                    <p:animEffect transition="out" filter="box(in)">
                                      <p:cBhvr>
                                        <p:cTn id="77" dur="500"/>
                                        <p:tgtEl>
                                          <p:spTgt spid="26"/>
                                        </p:tgtEl>
                                      </p:cBhvr>
                                    </p:animEffect>
                                    <p:set>
                                      <p:cBhvr>
                                        <p:cTn id="78" dur="1" fill="hold">
                                          <p:stCondLst>
                                            <p:cond delay="499"/>
                                          </p:stCondLst>
                                        </p:cTn>
                                        <p:tgtEl>
                                          <p:spTgt spid="26"/>
                                        </p:tgtEl>
                                        <p:attrNameLst>
                                          <p:attrName>style.visibility</p:attrName>
                                        </p:attrNameLst>
                                      </p:cBhvr>
                                      <p:to>
                                        <p:strVal val="hidden"/>
                                      </p:to>
                                    </p:set>
                                  </p:childTnLst>
                                </p:cTn>
                              </p:par>
                              <p:par>
                                <p:cTn id="79" presetID="4" presetClass="exit" presetSubtype="16" fill="hold" grpId="1" nodeType="withEffect">
                                  <p:stCondLst>
                                    <p:cond delay="0"/>
                                  </p:stCondLst>
                                  <p:childTnLst>
                                    <p:animEffect transition="out" filter="box(in)">
                                      <p:cBhvr>
                                        <p:cTn id="80" dur="500"/>
                                        <p:tgtEl>
                                          <p:spTgt spid="27"/>
                                        </p:tgtEl>
                                      </p:cBhvr>
                                    </p:animEffect>
                                    <p:set>
                                      <p:cBhvr>
                                        <p:cTn id="81" dur="1" fill="hold">
                                          <p:stCondLst>
                                            <p:cond delay="499"/>
                                          </p:stCondLst>
                                        </p:cTn>
                                        <p:tgtEl>
                                          <p:spTgt spid="27"/>
                                        </p:tgtEl>
                                        <p:attrNameLst>
                                          <p:attrName>style.visibility</p:attrName>
                                        </p:attrNameLst>
                                      </p:cBhvr>
                                      <p:to>
                                        <p:strVal val="hidden"/>
                                      </p:to>
                                    </p:set>
                                  </p:childTnLst>
                                </p:cTn>
                              </p:par>
                              <p:par>
                                <p:cTn id="82" presetID="4" presetClass="exit" presetSubtype="16" fill="hold" grpId="1" nodeType="withEffect">
                                  <p:stCondLst>
                                    <p:cond delay="0"/>
                                  </p:stCondLst>
                                  <p:childTnLst>
                                    <p:animEffect transition="out" filter="box(in)">
                                      <p:cBhvr>
                                        <p:cTn id="83" dur="500"/>
                                        <p:tgtEl>
                                          <p:spTgt spid="30"/>
                                        </p:tgtEl>
                                      </p:cBhvr>
                                    </p:animEffect>
                                    <p:set>
                                      <p:cBhvr>
                                        <p:cTn id="84" dur="1" fill="hold">
                                          <p:stCondLst>
                                            <p:cond delay="499"/>
                                          </p:stCondLst>
                                        </p:cTn>
                                        <p:tgtEl>
                                          <p:spTgt spid="30"/>
                                        </p:tgtEl>
                                        <p:attrNameLst>
                                          <p:attrName>style.visibility</p:attrName>
                                        </p:attrNameLst>
                                      </p:cBhvr>
                                      <p:to>
                                        <p:strVal val="hidden"/>
                                      </p:to>
                                    </p:set>
                                  </p:childTnLst>
                                </p:cTn>
                              </p:par>
                              <p:par>
                                <p:cTn id="85" presetID="4" presetClass="exit" presetSubtype="16" fill="hold" grpId="1" nodeType="withEffect">
                                  <p:stCondLst>
                                    <p:cond delay="0"/>
                                  </p:stCondLst>
                                  <p:childTnLst>
                                    <p:animEffect transition="out" filter="box(in)">
                                      <p:cBhvr>
                                        <p:cTn id="86" dur="500"/>
                                        <p:tgtEl>
                                          <p:spTgt spid="32"/>
                                        </p:tgtEl>
                                      </p:cBhvr>
                                    </p:animEffect>
                                    <p:set>
                                      <p:cBhvr>
                                        <p:cTn id="87" dur="1" fill="hold">
                                          <p:stCondLst>
                                            <p:cond delay="499"/>
                                          </p:stCondLst>
                                        </p:cTn>
                                        <p:tgtEl>
                                          <p:spTgt spid="32"/>
                                        </p:tgtEl>
                                        <p:attrNameLst>
                                          <p:attrName>style.visibility</p:attrName>
                                        </p:attrNameLst>
                                      </p:cBhvr>
                                      <p:to>
                                        <p:strVal val="hidden"/>
                                      </p:to>
                                    </p:set>
                                  </p:childTnLst>
                                </p:cTn>
                              </p:par>
                              <p:par>
                                <p:cTn id="88" presetID="4" presetClass="exit" presetSubtype="16" fill="hold" grpId="1" nodeType="withEffect">
                                  <p:stCondLst>
                                    <p:cond delay="0"/>
                                  </p:stCondLst>
                                  <p:childTnLst>
                                    <p:animEffect transition="out" filter="box(in)">
                                      <p:cBhvr>
                                        <p:cTn id="89" dur="500"/>
                                        <p:tgtEl>
                                          <p:spTgt spid="33"/>
                                        </p:tgtEl>
                                      </p:cBhvr>
                                    </p:animEffect>
                                    <p:set>
                                      <p:cBhvr>
                                        <p:cTn id="90" dur="1" fill="hold">
                                          <p:stCondLst>
                                            <p:cond delay="499"/>
                                          </p:stCondLst>
                                        </p:cTn>
                                        <p:tgtEl>
                                          <p:spTgt spid="33"/>
                                        </p:tgtEl>
                                        <p:attrNameLst>
                                          <p:attrName>style.visibility</p:attrName>
                                        </p:attrNameLst>
                                      </p:cBhvr>
                                      <p:to>
                                        <p:strVal val="hidden"/>
                                      </p:to>
                                    </p:set>
                                  </p:childTnLst>
                                </p:cTn>
                              </p:par>
                              <p:par>
                                <p:cTn id="91" presetID="4" presetClass="exit" presetSubtype="16" fill="hold" grpId="1" nodeType="withEffect">
                                  <p:stCondLst>
                                    <p:cond delay="0"/>
                                  </p:stCondLst>
                                  <p:childTnLst>
                                    <p:animEffect transition="out" filter="box(in)">
                                      <p:cBhvr>
                                        <p:cTn id="92" dur="500"/>
                                        <p:tgtEl>
                                          <p:spTgt spid="34"/>
                                        </p:tgtEl>
                                      </p:cBhvr>
                                    </p:animEffect>
                                    <p:set>
                                      <p:cBhvr>
                                        <p:cTn id="93" dur="1" fill="hold">
                                          <p:stCondLst>
                                            <p:cond delay="499"/>
                                          </p:stCondLst>
                                        </p:cTn>
                                        <p:tgtEl>
                                          <p:spTgt spid="34"/>
                                        </p:tgtEl>
                                        <p:attrNameLst>
                                          <p:attrName>style.visibility</p:attrName>
                                        </p:attrNameLst>
                                      </p:cBhvr>
                                      <p:to>
                                        <p:strVal val="hidden"/>
                                      </p:to>
                                    </p:set>
                                  </p:childTnLst>
                                </p:cTn>
                              </p:par>
                              <p:par>
                                <p:cTn id="94" presetID="4" presetClass="exit" presetSubtype="16" fill="hold" grpId="1" nodeType="withEffect">
                                  <p:stCondLst>
                                    <p:cond delay="0"/>
                                  </p:stCondLst>
                                  <p:childTnLst>
                                    <p:animEffect transition="out" filter="box(in)">
                                      <p:cBhvr>
                                        <p:cTn id="95" dur="500"/>
                                        <p:tgtEl>
                                          <p:spTgt spid="35"/>
                                        </p:tgtEl>
                                      </p:cBhvr>
                                    </p:animEffect>
                                    <p:set>
                                      <p:cBhvr>
                                        <p:cTn id="96" dur="1" fill="hold">
                                          <p:stCondLst>
                                            <p:cond delay="499"/>
                                          </p:stCondLst>
                                        </p:cTn>
                                        <p:tgtEl>
                                          <p:spTgt spid="35"/>
                                        </p:tgtEl>
                                        <p:attrNameLst>
                                          <p:attrName>style.visibility</p:attrName>
                                        </p:attrNameLst>
                                      </p:cBhvr>
                                      <p:to>
                                        <p:strVal val="hidden"/>
                                      </p:to>
                                    </p:set>
                                  </p:childTnLst>
                                </p:cTn>
                              </p:par>
                              <p:par>
                                <p:cTn id="97" presetID="4" presetClass="exit" presetSubtype="16" fill="hold" grpId="1" nodeType="withEffect">
                                  <p:stCondLst>
                                    <p:cond delay="0"/>
                                  </p:stCondLst>
                                  <p:childTnLst>
                                    <p:animEffect transition="out" filter="box(in)">
                                      <p:cBhvr>
                                        <p:cTn id="98" dur="500"/>
                                        <p:tgtEl>
                                          <p:spTgt spid="36"/>
                                        </p:tgtEl>
                                      </p:cBhvr>
                                    </p:animEffect>
                                    <p:set>
                                      <p:cBhvr>
                                        <p:cTn id="99" dur="1" fill="hold">
                                          <p:stCondLst>
                                            <p:cond delay="499"/>
                                          </p:stCondLst>
                                        </p:cTn>
                                        <p:tgtEl>
                                          <p:spTgt spid="36"/>
                                        </p:tgtEl>
                                        <p:attrNameLst>
                                          <p:attrName>style.visibility</p:attrName>
                                        </p:attrNameLst>
                                      </p:cBhvr>
                                      <p:to>
                                        <p:strVal val="hidden"/>
                                      </p:to>
                                    </p:set>
                                  </p:childTnLst>
                                </p:cTn>
                              </p:par>
                            </p:childTnLst>
                          </p:cTn>
                        </p:par>
                        <p:par>
                          <p:cTn id="100" fill="hold">
                            <p:stCondLst>
                              <p:cond delay="500"/>
                            </p:stCondLst>
                            <p:childTnLst>
                              <p:par>
                                <p:cTn id="101" presetID="4" presetClass="entr" presetSubtype="16" fill="hold" nodeType="afterEffect">
                                  <p:stCondLst>
                                    <p:cond delay="0"/>
                                  </p:stCondLst>
                                  <p:childTnLst>
                                    <p:set>
                                      <p:cBhvr>
                                        <p:cTn id="102" dur="1" fill="hold">
                                          <p:stCondLst>
                                            <p:cond delay="0"/>
                                          </p:stCondLst>
                                        </p:cTn>
                                        <p:tgtEl>
                                          <p:spTgt spid="2"/>
                                        </p:tgtEl>
                                        <p:attrNameLst>
                                          <p:attrName>style.visibility</p:attrName>
                                        </p:attrNameLst>
                                      </p:cBhvr>
                                      <p:to>
                                        <p:strVal val="visible"/>
                                      </p:to>
                                    </p:set>
                                    <p:animEffect transition="in" filter="box(in)">
                                      <p:cBhvr>
                                        <p:cTn id="103" dur="1000"/>
                                        <p:tgtEl>
                                          <p:spTgt spid="2"/>
                                        </p:tgtEl>
                                      </p:cBhvr>
                                    </p:animEffect>
                                  </p:childTnLst>
                                </p:cTn>
                              </p:par>
                            </p:childTnLst>
                          </p:cTn>
                        </p:par>
                      </p:childTnLst>
                    </p:cTn>
                  </p:par>
                  <p:par>
                    <p:cTn id="104" fill="hold">
                      <p:stCondLst>
                        <p:cond delay="indefinite"/>
                      </p:stCondLst>
                      <p:childTnLst>
                        <p:par>
                          <p:cTn id="105" fill="hold">
                            <p:stCondLst>
                              <p:cond delay="0"/>
                            </p:stCondLst>
                            <p:childTnLst>
                              <p:par>
                                <p:cTn id="106" presetID="4" presetClass="exit" presetSubtype="16" fill="hold" nodeType="clickEffect">
                                  <p:stCondLst>
                                    <p:cond delay="0"/>
                                  </p:stCondLst>
                                  <p:childTnLst>
                                    <p:animEffect transition="out" filter="box(in)">
                                      <p:cBhvr>
                                        <p:cTn id="107" dur="500"/>
                                        <p:tgtEl>
                                          <p:spTgt spid="2"/>
                                        </p:tgtEl>
                                      </p:cBhvr>
                                    </p:animEffect>
                                    <p:set>
                                      <p:cBhvr>
                                        <p:cTn id="108" dur="1" fill="hold">
                                          <p:stCondLst>
                                            <p:cond delay="499"/>
                                          </p:stCondLst>
                                        </p:cTn>
                                        <p:tgtEl>
                                          <p:spTgt spid="2"/>
                                        </p:tgtEl>
                                        <p:attrNameLst>
                                          <p:attrName>style.visibility</p:attrName>
                                        </p:attrNameLst>
                                      </p:cBhvr>
                                      <p:to>
                                        <p:strVal val="hidden"/>
                                      </p:to>
                                    </p:set>
                                  </p:childTnLst>
                                </p:cTn>
                              </p:par>
                            </p:childTnLst>
                          </p:cTn>
                        </p:par>
                        <p:par>
                          <p:cTn id="109" fill="hold">
                            <p:stCondLst>
                              <p:cond delay="500"/>
                            </p:stCondLst>
                            <p:childTnLst>
                              <p:par>
                                <p:cTn id="110" presetID="4" presetClass="entr" presetSubtype="16" fill="hold" nodeType="afterEffect">
                                  <p:stCondLst>
                                    <p:cond delay="0"/>
                                  </p:stCondLst>
                                  <p:childTnLst>
                                    <p:set>
                                      <p:cBhvr>
                                        <p:cTn id="111" dur="1" fill="hold">
                                          <p:stCondLst>
                                            <p:cond delay="0"/>
                                          </p:stCondLst>
                                        </p:cTn>
                                        <p:tgtEl>
                                          <p:spTgt spid="4"/>
                                        </p:tgtEl>
                                        <p:attrNameLst>
                                          <p:attrName>style.visibility</p:attrName>
                                        </p:attrNameLst>
                                      </p:cBhvr>
                                      <p:to>
                                        <p:strVal val="visible"/>
                                      </p:to>
                                    </p:set>
                                    <p:animEffect transition="in" filter="box(in)">
                                      <p:cBhvr>
                                        <p:cTn id="112" dur="1000"/>
                                        <p:tgtEl>
                                          <p:spTgt spid="4"/>
                                        </p:tgtEl>
                                      </p:cBhvr>
                                    </p:animEffect>
                                  </p:childTnLst>
                                </p:cTn>
                              </p:par>
                            </p:childTnLst>
                          </p:cTn>
                        </p:par>
                      </p:childTnLst>
                    </p:cTn>
                  </p:par>
                  <p:par>
                    <p:cTn id="113" fill="hold">
                      <p:stCondLst>
                        <p:cond delay="indefinite"/>
                      </p:stCondLst>
                      <p:childTnLst>
                        <p:par>
                          <p:cTn id="114" fill="hold">
                            <p:stCondLst>
                              <p:cond delay="0"/>
                            </p:stCondLst>
                            <p:childTnLst>
                              <p:par>
                                <p:cTn id="115" presetID="4" presetClass="exit" presetSubtype="16" fill="hold" nodeType="clickEffect">
                                  <p:stCondLst>
                                    <p:cond delay="0"/>
                                  </p:stCondLst>
                                  <p:childTnLst>
                                    <p:animEffect transition="out" filter="box(in)">
                                      <p:cBhvr>
                                        <p:cTn id="116" dur="500"/>
                                        <p:tgtEl>
                                          <p:spTgt spid="4"/>
                                        </p:tgtEl>
                                      </p:cBhvr>
                                    </p:animEffect>
                                    <p:set>
                                      <p:cBhvr>
                                        <p:cTn id="117" dur="1" fill="hold">
                                          <p:stCondLst>
                                            <p:cond delay="499"/>
                                          </p:stCondLst>
                                        </p:cTn>
                                        <p:tgtEl>
                                          <p:spTgt spid="4"/>
                                        </p:tgtEl>
                                        <p:attrNameLst>
                                          <p:attrName>style.visibility</p:attrName>
                                        </p:attrNameLst>
                                      </p:cBhvr>
                                      <p:to>
                                        <p:strVal val="hidden"/>
                                      </p:to>
                                    </p:set>
                                  </p:childTnLst>
                                </p:cTn>
                              </p:par>
                            </p:childTnLst>
                          </p:cTn>
                        </p:par>
                        <p:par>
                          <p:cTn id="118" fill="hold">
                            <p:stCondLst>
                              <p:cond delay="500"/>
                            </p:stCondLst>
                            <p:childTnLst>
                              <p:par>
                                <p:cTn id="119" presetID="4" presetClass="entr" presetSubtype="16" fill="hold" nodeType="afterEffect">
                                  <p:stCondLst>
                                    <p:cond delay="0"/>
                                  </p:stCondLst>
                                  <p:childTnLst>
                                    <p:set>
                                      <p:cBhvr>
                                        <p:cTn id="120" dur="1" fill="hold">
                                          <p:stCondLst>
                                            <p:cond delay="0"/>
                                          </p:stCondLst>
                                        </p:cTn>
                                        <p:tgtEl>
                                          <p:spTgt spid="1028"/>
                                        </p:tgtEl>
                                        <p:attrNameLst>
                                          <p:attrName>style.visibility</p:attrName>
                                        </p:attrNameLst>
                                      </p:cBhvr>
                                      <p:to>
                                        <p:strVal val="visible"/>
                                      </p:to>
                                    </p:set>
                                    <p:animEffect transition="in" filter="box(in)">
                                      <p:cBhvr>
                                        <p:cTn id="121" dur="1000"/>
                                        <p:tgtEl>
                                          <p:spTgt spid="1028"/>
                                        </p:tgtEl>
                                      </p:cBhvr>
                                    </p:animEffect>
                                  </p:childTnLst>
                                </p:cTn>
                              </p:par>
                            </p:childTnLst>
                          </p:cTn>
                        </p:par>
                      </p:childTnLst>
                    </p:cTn>
                  </p:par>
                  <p:par>
                    <p:cTn id="122" fill="hold">
                      <p:stCondLst>
                        <p:cond delay="indefinite"/>
                      </p:stCondLst>
                      <p:childTnLst>
                        <p:par>
                          <p:cTn id="123" fill="hold">
                            <p:stCondLst>
                              <p:cond delay="0"/>
                            </p:stCondLst>
                            <p:childTnLst>
                              <p:par>
                                <p:cTn id="124" presetID="4" presetClass="exit" presetSubtype="16" fill="hold" nodeType="clickEffect">
                                  <p:stCondLst>
                                    <p:cond delay="0"/>
                                  </p:stCondLst>
                                  <p:childTnLst>
                                    <p:animEffect transition="out" filter="box(in)">
                                      <p:cBhvr>
                                        <p:cTn id="125" dur="500"/>
                                        <p:tgtEl>
                                          <p:spTgt spid="1028"/>
                                        </p:tgtEl>
                                      </p:cBhvr>
                                    </p:animEffect>
                                    <p:set>
                                      <p:cBhvr>
                                        <p:cTn id="126" dur="1" fill="hold">
                                          <p:stCondLst>
                                            <p:cond delay="499"/>
                                          </p:stCondLst>
                                        </p:cTn>
                                        <p:tgtEl>
                                          <p:spTgt spid="1028"/>
                                        </p:tgtEl>
                                        <p:attrNameLst>
                                          <p:attrName>style.visibility</p:attrName>
                                        </p:attrNameLst>
                                      </p:cBhvr>
                                      <p:to>
                                        <p:strVal val="hidden"/>
                                      </p:to>
                                    </p:set>
                                  </p:childTnLst>
                                </p:cTn>
                              </p:par>
                            </p:childTnLst>
                          </p:cTn>
                        </p:par>
                        <p:par>
                          <p:cTn id="127" fill="hold">
                            <p:stCondLst>
                              <p:cond delay="500"/>
                            </p:stCondLst>
                            <p:childTnLst>
                              <p:par>
                                <p:cTn id="128" presetID="4" presetClass="entr" presetSubtype="16" fill="hold" nodeType="afterEffect">
                                  <p:stCondLst>
                                    <p:cond delay="0"/>
                                  </p:stCondLst>
                                  <p:childTnLst>
                                    <p:set>
                                      <p:cBhvr>
                                        <p:cTn id="129" dur="1" fill="hold">
                                          <p:stCondLst>
                                            <p:cond delay="0"/>
                                          </p:stCondLst>
                                        </p:cTn>
                                        <p:tgtEl>
                                          <p:spTgt spid="1029"/>
                                        </p:tgtEl>
                                        <p:attrNameLst>
                                          <p:attrName>style.visibility</p:attrName>
                                        </p:attrNameLst>
                                      </p:cBhvr>
                                      <p:to>
                                        <p:strVal val="visible"/>
                                      </p:to>
                                    </p:set>
                                    <p:animEffect transition="in" filter="box(in)">
                                      <p:cBhvr>
                                        <p:cTn id="130" dur="10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animBg="1"/>
      <p:bldP spid="19" grpId="0" animBg="1"/>
      <p:bldP spid="20" grpId="0" animBg="1"/>
      <p:bldP spid="21" grpId="0" animBg="1"/>
      <p:bldP spid="22" grpId="0"/>
      <p:bldP spid="22" grpId="1"/>
      <p:bldP spid="23" grpId="0" animBg="1"/>
      <p:bldP spid="23" grpId="1" animBg="1"/>
      <p:bldP spid="24" grpId="0" animBg="1"/>
      <p:bldP spid="24" grpId="1" animBg="1"/>
      <p:bldP spid="25" grpId="0" animBg="1"/>
      <p:bldP spid="25" grpId="1" animBg="1"/>
      <p:bldP spid="26" grpId="0" animBg="1"/>
      <p:bldP spid="26" grpId="1" animBg="1"/>
      <p:bldP spid="27" grpId="0"/>
      <p:bldP spid="27" grpId="1"/>
      <p:bldP spid="30" grpId="0" animBg="1"/>
      <p:bldP spid="30" grpId="1" animBg="1"/>
      <p:bldP spid="32" grpId="0"/>
      <p:bldP spid="32" grpId="1"/>
      <p:bldP spid="33" grpId="0" animBg="1"/>
      <p:bldP spid="33" grpId="1" animBg="1"/>
      <p:bldP spid="34" grpId="0" animBg="1"/>
      <p:bldP spid="34" grpId="1" animBg="1"/>
      <p:bldP spid="35" grpId="0" animBg="1"/>
      <p:bldP spid="35" grpId="1" animBg="1"/>
      <p:bldP spid="36" grpId="0" animBg="1"/>
      <p:bldP spid="3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5530850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a:xfrm>
            <a:off x="461086" y="2425452"/>
            <a:ext cx="8215370" cy="864096"/>
          </a:xfrm>
        </p:spPr>
        <p:txBody>
          <a:bodyPr/>
          <a:lstStyle/>
          <a:p>
            <a:pPr algn="ctr">
              <a:buNone/>
            </a:pPr>
            <a:r>
              <a:rPr lang="en-US" altLang="zh-TW" sz="2800" dirty="0" smtClean="0"/>
              <a:t>Back Up</a:t>
            </a:r>
            <a:endParaRPr lang="zh-TW" altLang="en-US" sz="2800" dirty="0"/>
          </a:p>
        </p:txBody>
      </p:sp>
      <p:sp>
        <p:nvSpPr>
          <p:cNvPr id="3" name="標題 2"/>
          <p:cNvSpPr>
            <a:spLocks noGrp="1"/>
          </p:cNvSpPr>
          <p:nvPr>
            <p:ph type="title"/>
          </p:nvPr>
        </p:nvSpPr>
        <p:spPr/>
        <p:txBody>
          <a:bodyPr/>
          <a:lstStyle/>
          <a:p>
            <a:endParaRPr lang="zh-TW"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a:t>
            </a:r>
            <a:r>
              <a:rPr lang="zh-TW" altLang="en-US" dirty="0" smtClean="0"/>
              <a:t>驅動框架</a:t>
            </a:r>
            <a:endParaRPr lang="zh-TW" altLang="en-US" dirty="0"/>
          </a:p>
        </p:txBody>
      </p:sp>
      <p:cxnSp>
        <p:nvCxnSpPr>
          <p:cNvPr id="6" name="直線接點 5"/>
          <p:cNvCxnSpPr/>
          <p:nvPr/>
        </p:nvCxnSpPr>
        <p:spPr>
          <a:xfrm>
            <a:off x="251520" y="2785492"/>
            <a:ext cx="1080120" cy="0"/>
          </a:xfrm>
          <a:prstGeom prst="line">
            <a:avLst/>
          </a:prstGeom>
          <a:ln w="1270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8" name="圓角矩形 7"/>
          <p:cNvSpPr/>
          <p:nvPr/>
        </p:nvSpPr>
        <p:spPr>
          <a:xfrm>
            <a:off x="395536" y="1921396"/>
            <a:ext cx="792088" cy="57606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TW" sz="1000" dirty="0" smtClean="0"/>
              <a:t>platform device : </a:t>
            </a:r>
            <a:br>
              <a:rPr lang="en-US" altLang="zh-TW" sz="1000" dirty="0" smtClean="0"/>
            </a:br>
            <a:r>
              <a:rPr lang="en-US" altLang="zh-TW" sz="1000" dirty="0" smtClean="0"/>
              <a:t>i2c</a:t>
            </a:r>
            <a:endParaRPr lang="zh-TW" altLang="en-US" dirty="0" smtClean="0"/>
          </a:p>
        </p:txBody>
      </p:sp>
      <p:sp>
        <p:nvSpPr>
          <p:cNvPr id="11" name="矩形 10"/>
          <p:cNvSpPr/>
          <p:nvPr/>
        </p:nvSpPr>
        <p:spPr>
          <a:xfrm>
            <a:off x="1691680" y="2641476"/>
            <a:ext cx="576064"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900" dirty="0" smtClean="0"/>
              <a:t>adapter</a:t>
            </a:r>
            <a:endParaRPr lang="zh-TW" altLang="en-US" sz="900" dirty="0" smtClean="0"/>
          </a:p>
        </p:txBody>
      </p:sp>
      <p:sp>
        <p:nvSpPr>
          <p:cNvPr id="12" name="矩形 11"/>
          <p:cNvSpPr/>
          <p:nvPr/>
        </p:nvSpPr>
        <p:spPr>
          <a:xfrm>
            <a:off x="1691680" y="3577580"/>
            <a:ext cx="576064"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800" dirty="0" smtClean="0"/>
              <a:t>algorithm</a:t>
            </a:r>
            <a:endParaRPr lang="zh-TW" altLang="en-US" sz="800" dirty="0" smtClean="0"/>
          </a:p>
        </p:txBody>
      </p:sp>
      <p:cxnSp>
        <p:nvCxnSpPr>
          <p:cNvPr id="14" name="直線單箭頭接點 13"/>
          <p:cNvCxnSpPr>
            <a:stCxn id="12" idx="0"/>
            <a:endCxn id="11" idx="2"/>
          </p:cNvCxnSpPr>
          <p:nvPr/>
        </p:nvCxnSpPr>
        <p:spPr>
          <a:xfrm flipV="1">
            <a:off x="1979712" y="3145532"/>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32" idx="3"/>
            <a:endCxn id="11" idx="1"/>
          </p:cNvCxnSpPr>
          <p:nvPr/>
        </p:nvCxnSpPr>
        <p:spPr>
          <a:xfrm flipV="1">
            <a:off x="1187624" y="2893504"/>
            <a:ext cx="504056" cy="468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圓角矩形 26"/>
          <p:cNvSpPr/>
          <p:nvPr/>
        </p:nvSpPr>
        <p:spPr>
          <a:xfrm>
            <a:off x="2755032" y="15445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TW" altLang="en-US" dirty="0" smtClean="0"/>
          </a:p>
        </p:txBody>
      </p:sp>
      <p:sp>
        <p:nvSpPr>
          <p:cNvPr id="28" name="圓角矩形 27"/>
          <p:cNvSpPr/>
          <p:nvPr/>
        </p:nvSpPr>
        <p:spPr>
          <a:xfrm>
            <a:off x="2907432" y="16969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TW" altLang="en-US" dirty="0" smtClean="0"/>
          </a:p>
        </p:txBody>
      </p:sp>
      <p:sp>
        <p:nvSpPr>
          <p:cNvPr id="29" name="圓角矩形 28"/>
          <p:cNvSpPr/>
          <p:nvPr/>
        </p:nvSpPr>
        <p:spPr>
          <a:xfrm>
            <a:off x="3059832" y="18493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sz="1000" dirty="0" smtClean="0"/>
              <a:t>i2c  slave device</a:t>
            </a:r>
            <a:endParaRPr lang="zh-TW" altLang="en-US" sz="1000" dirty="0" smtClean="0"/>
          </a:p>
        </p:txBody>
      </p:sp>
      <p:cxnSp>
        <p:nvCxnSpPr>
          <p:cNvPr id="30" name="直線接點 29"/>
          <p:cNvCxnSpPr/>
          <p:nvPr/>
        </p:nvCxnSpPr>
        <p:spPr>
          <a:xfrm>
            <a:off x="2555776" y="2785492"/>
            <a:ext cx="1440160" cy="0"/>
          </a:xfrm>
          <a:prstGeom prst="line">
            <a:avLst/>
          </a:prstGeom>
          <a:ln w="1270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95536" y="3073524"/>
            <a:ext cx="79208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dirty="0" smtClean="0"/>
              <a:t>platform driver : </a:t>
            </a:r>
            <a:br>
              <a:rPr lang="en-US" altLang="zh-TW" sz="1000" dirty="0" smtClean="0"/>
            </a:br>
            <a:r>
              <a:rPr lang="en-US" altLang="zh-TW" sz="1000" dirty="0" smtClean="0"/>
              <a:t>i2c</a:t>
            </a:r>
            <a:endParaRPr lang="zh-TW" altLang="en-US" sz="1000" dirty="0" smtClean="0"/>
          </a:p>
        </p:txBody>
      </p:sp>
      <p:sp>
        <p:nvSpPr>
          <p:cNvPr id="38" name="矩形 37"/>
          <p:cNvSpPr/>
          <p:nvPr/>
        </p:nvSpPr>
        <p:spPr>
          <a:xfrm>
            <a:off x="2771800" y="32007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TW" altLang="en-US" dirty="0" smtClean="0"/>
          </a:p>
        </p:txBody>
      </p:sp>
      <p:sp>
        <p:nvSpPr>
          <p:cNvPr id="40" name="矩形 39"/>
          <p:cNvSpPr/>
          <p:nvPr/>
        </p:nvSpPr>
        <p:spPr>
          <a:xfrm>
            <a:off x="2627784" y="1417340"/>
            <a:ext cx="1224136" cy="1080120"/>
          </a:xfrm>
          <a:prstGeom prst="rect">
            <a:avLst/>
          </a:prstGeom>
          <a:noFill/>
          <a:ln w="19050">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2" name="直線單箭頭接點 41"/>
          <p:cNvCxnSpPr>
            <a:stCxn id="11" idx="0"/>
            <a:endCxn id="40" idx="2"/>
          </p:cNvCxnSpPr>
          <p:nvPr/>
        </p:nvCxnSpPr>
        <p:spPr>
          <a:xfrm flipV="1">
            <a:off x="1979712" y="2497460"/>
            <a:ext cx="1260140" cy="1440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2627784" y="3073524"/>
            <a:ext cx="1224136" cy="1080120"/>
          </a:xfrm>
          <a:prstGeom prst="rect">
            <a:avLst/>
          </a:prstGeom>
          <a:noFill/>
          <a:ln w="19050">
            <a:solidFill>
              <a:schemeClr val="accent5">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6" name="矩形 45"/>
          <p:cNvSpPr/>
          <p:nvPr/>
        </p:nvSpPr>
        <p:spPr>
          <a:xfrm>
            <a:off x="2924200" y="33531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TW" altLang="en-US" dirty="0" smtClean="0"/>
          </a:p>
        </p:txBody>
      </p:sp>
      <p:sp>
        <p:nvSpPr>
          <p:cNvPr id="47" name="矩形 46"/>
          <p:cNvSpPr/>
          <p:nvPr/>
        </p:nvSpPr>
        <p:spPr>
          <a:xfrm>
            <a:off x="3076600" y="35055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TW" sz="1000" dirty="0" smtClean="0"/>
              <a:t>i2c slave driver</a:t>
            </a:r>
            <a:endParaRPr lang="zh-TW" altLang="en-US" sz="1000" dirty="0" smtClean="0"/>
          </a:p>
        </p:txBody>
      </p:sp>
      <p:sp>
        <p:nvSpPr>
          <p:cNvPr id="48" name="橢圓 47"/>
          <p:cNvSpPr/>
          <p:nvPr/>
        </p:nvSpPr>
        <p:spPr>
          <a:xfrm>
            <a:off x="827584" y="769268"/>
            <a:ext cx="1152128" cy="57606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200" dirty="0" smtClean="0"/>
              <a:t>device tree</a:t>
            </a:r>
            <a:endParaRPr lang="zh-TW" altLang="en-US" sz="1200" dirty="0" smtClean="0"/>
          </a:p>
        </p:txBody>
      </p:sp>
      <p:cxnSp>
        <p:nvCxnSpPr>
          <p:cNvPr id="50" name="直線單箭頭接點 49"/>
          <p:cNvCxnSpPr>
            <a:stCxn id="48" idx="3"/>
            <a:endCxn id="8" idx="0"/>
          </p:cNvCxnSpPr>
          <p:nvPr/>
        </p:nvCxnSpPr>
        <p:spPr>
          <a:xfrm flipH="1">
            <a:off x="791580" y="1260969"/>
            <a:ext cx="204729" cy="6604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a:xfrm>
            <a:off x="4283968" y="1129308"/>
            <a:ext cx="0" cy="3384376"/>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flipH="1">
            <a:off x="1043608" y="4657700"/>
            <a:ext cx="1791816" cy="8384"/>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sp>
        <p:nvSpPr>
          <p:cNvPr id="64" name="剪去並圓角化單一角落矩形 63"/>
          <p:cNvSpPr/>
          <p:nvPr/>
        </p:nvSpPr>
        <p:spPr>
          <a:xfrm>
            <a:off x="1259632" y="4801716"/>
            <a:ext cx="1440160" cy="504056"/>
          </a:xfrm>
          <a:prstGeom prst="snipRoundRect">
            <a:avLst/>
          </a:prstGeom>
          <a:gradFill>
            <a:gsLst>
              <a:gs pos="0">
                <a:schemeClr val="accent2">
                  <a:lumMod val="60000"/>
                  <a:lumOff val="40000"/>
                </a:schemeClr>
              </a:gs>
              <a:gs pos="50000">
                <a:schemeClr val="accent2">
                  <a:shade val="45000"/>
                  <a:satMod val="170000"/>
                </a:schemeClr>
              </a:gs>
              <a:gs pos="70000">
                <a:schemeClr val="accent2">
                  <a:tint val="99000"/>
                  <a:shade val="65000"/>
                  <a:satMod val="155000"/>
                </a:schemeClr>
              </a:gs>
              <a:gs pos="100000">
                <a:schemeClr val="accent2">
                  <a:tint val="95500"/>
                  <a:shade val="100000"/>
                  <a:satMod val="155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TW" sz="1600" dirty="0" smtClean="0"/>
              <a:t>Bus</a:t>
            </a:r>
          </a:p>
          <a:p>
            <a:pPr algn="ctr"/>
            <a:r>
              <a:rPr lang="en-US" altLang="zh-TW" sz="1600" dirty="0" smtClean="0"/>
              <a:t>controller</a:t>
            </a:r>
            <a:endParaRPr lang="zh-TW" altLang="en-US" sz="1600" dirty="0" smtClean="0"/>
          </a:p>
        </p:txBody>
      </p:sp>
      <p:sp>
        <p:nvSpPr>
          <p:cNvPr id="65" name="剪去並圓角化單一角落矩形 64"/>
          <p:cNvSpPr/>
          <p:nvPr/>
        </p:nvSpPr>
        <p:spPr>
          <a:xfrm>
            <a:off x="5148064" y="4801716"/>
            <a:ext cx="1440160" cy="504056"/>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smtClean="0"/>
              <a:t>slave device</a:t>
            </a:r>
            <a:endParaRPr lang="zh-TW" altLang="en-US" dirty="0" smtClean="0"/>
          </a:p>
        </p:txBody>
      </p:sp>
      <p:cxnSp>
        <p:nvCxnSpPr>
          <p:cNvPr id="85" name="直線接點 84"/>
          <p:cNvCxnSpPr>
            <a:stCxn id="64" idx="0"/>
            <a:endCxn id="65" idx="2"/>
          </p:cNvCxnSpPr>
          <p:nvPr/>
        </p:nvCxnSpPr>
        <p:spPr>
          <a:xfrm>
            <a:off x="2699792" y="5053744"/>
            <a:ext cx="2448272" cy="0"/>
          </a:xfrm>
          <a:prstGeom prst="line">
            <a:avLst/>
          </a:prstGeom>
          <a:ln w="76200" cmpd="dbl">
            <a:gradFill flip="none" rotWithShape="1">
              <a:gsLst>
                <a:gs pos="13000">
                  <a:srgbClr val="C00000"/>
                </a:gs>
                <a:gs pos="50000">
                  <a:schemeClr val="accent1">
                    <a:tint val="44500"/>
                    <a:satMod val="160000"/>
                  </a:schemeClr>
                </a:gs>
                <a:gs pos="100000">
                  <a:schemeClr val="accent1">
                    <a:tint val="23500"/>
                    <a:satMod val="16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1619672" y="2569468"/>
            <a:ext cx="720080" cy="1584176"/>
          </a:xfrm>
          <a:prstGeom prst="rect">
            <a:avLst/>
          </a:prstGeom>
          <a:noFill/>
          <a:ln w="19050">
            <a:solidFill>
              <a:schemeClr val="accent3">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94" name="文字方塊 93"/>
          <p:cNvSpPr txBox="1"/>
          <p:nvPr/>
        </p:nvSpPr>
        <p:spPr>
          <a:xfrm>
            <a:off x="2060104" y="852309"/>
            <a:ext cx="1010213" cy="276999"/>
          </a:xfrm>
          <a:prstGeom prst="rect">
            <a:avLst/>
          </a:prstGeom>
          <a:noFill/>
        </p:spPr>
        <p:txBody>
          <a:bodyPr wrap="none" rtlCol="0">
            <a:spAutoFit/>
          </a:bodyPr>
          <a:lstStyle/>
          <a:p>
            <a:r>
              <a:rPr lang="en-US" altLang="zh-TW" sz="1200" b="1" dirty="0" smtClean="0"/>
              <a:t>i2c client </a:t>
            </a:r>
            <a:r>
              <a:rPr lang="en-US" altLang="zh-TW" sz="1200" b="1" dirty="0" err="1" smtClean="0"/>
              <a:t>dts</a:t>
            </a:r>
            <a:endParaRPr lang="zh-TW" altLang="en-US" sz="1200" b="1" dirty="0"/>
          </a:p>
        </p:txBody>
      </p:sp>
      <p:sp>
        <p:nvSpPr>
          <p:cNvPr id="95" name="文字方塊 94"/>
          <p:cNvSpPr txBox="1"/>
          <p:nvPr/>
        </p:nvSpPr>
        <p:spPr>
          <a:xfrm>
            <a:off x="323528" y="1273324"/>
            <a:ext cx="898003" cy="276999"/>
          </a:xfrm>
          <a:prstGeom prst="rect">
            <a:avLst/>
          </a:prstGeom>
          <a:noFill/>
        </p:spPr>
        <p:txBody>
          <a:bodyPr wrap="none" rtlCol="0">
            <a:spAutoFit/>
          </a:bodyPr>
          <a:lstStyle/>
          <a:p>
            <a:r>
              <a:rPr lang="en-US" altLang="zh-TW" sz="1200" b="1" dirty="0" smtClean="0"/>
              <a:t>i2c bus </a:t>
            </a:r>
            <a:r>
              <a:rPr lang="en-US" altLang="zh-TW" sz="1200" b="1" dirty="0" err="1" smtClean="0"/>
              <a:t>dts</a:t>
            </a:r>
            <a:endParaRPr lang="zh-TW" altLang="en-US" sz="1200" b="1" dirty="0"/>
          </a:p>
        </p:txBody>
      </p:sp>
      <p:cxnSp>
        <p:nvCxnSpPr>
          <p:cNvPr id="100" name="直線單箭頭接點 99"/>
          <p:cNvCxnSpPr/>
          <p:nvPr/>
        </p:nvCxnSpPr>
        <p:spPr>
          <a:xfrm>
            <a:off x="1979712" y="4153644"/>
            <a:ext cx="0" cy="648072"/>
          </a:xfrm>
          <a:prstGeom prst="straightConnector1">
            <a:avLst/>
          </a:prstGeom>
          <a:ln w="50800" cmpd="dbl">
            <a:solidFill>
              <a:schemeClr val="accent2">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a:stCxn id="48" idx="6"/>
            <a:endCxn id="40" idx="0"/>
          </p:cNvCxnSpPr>
          <p:nvPr/>
        </p:nvCxnSpPr>
        <p:spPr>
          <a:xfrm>
            <a:off x="1979712" y="1057300"/>
            <a:ext cx="12601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8" name="文字方塊 107"/>
          <p:cNvSpPr txBox="1"/>
          <p:nvPr/>
        </p:nvSpPr>
        <p:spPr>
          <a:xfrm>
            <a:off x="2987824" y="2683287"/>
            <a:ext cx="583814" cy="246221"/>
          </a:xfrm>
          <a:prstGeom prst="rect">
            <a:avLst/>
          </a:prstGeom>
          <a:noFill/>
        </p:spPr>
        <p:txBody>
          <a:bodyPr wrap="none" rtlCol="0">
            <a:spAutoFit/>
          </a:bodyPr>
          <a:lstStyle/>
          <a:p>
            <a:r>
              <a:rPr lang="en-US" altLang="zh-TW" sz="1000" b="1" dirty="0" smtClean="0">
                <a:solidFill>
                  <a:schemeClr val="bg1"/>
                </a:solidFill>
              </a:rPr>
              <a:t>i2c bus</a:t>
            </a:r>
            <a:endParaRPr lang="zh-TW" altLang="en-US" sz="1000" b="1" dirty="0">
              <a:solidFill>
                <a:schemeClr val="bg1"/>
              </a:solidFill>
            </a:endParaRPr>
          </a:p>
        </p:txBody>
      </p:sp>
      <p:cxnSp>
        <p:nvCxnSpPr>
          <p:cNvPr id="113" name="直線接點 112"/>
          <p:cNvCxnSpPr/>
          <p:nvPr/>
        </p:nvCxnSpPr>
        <p:spPr>
          <a:xfrm>
            <a:off x="1475656" y="2353444"/>
            <a:ext cx="936104"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5" name="直線接點 114"/>
          <p:cNvCxnSpPr/>
          <p:nvPr/>
        </p:nvCxnSpPr>
        <p:spPr>
          <a:xfrm flipV="1">
            <a:off x="2411760" y="1345332"/>
            <a:ext cx="0" cy="1008112"/>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a:off x="1475656" y="3361556"/>
            <a:ext cx="1008112"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8" name="直線接點 117"/>
          <p:cNvCxnSpPr/>
          <p:nvPr/>
        </p:nvCxnSpPr>
        <p:spPr>
          <a:xfrm>
            <a:off x="1475656" y="2353444"/>
            <a:ext cx="0" cy="1008112"/>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9" name="直線接點 118"/>
          <p:cNvCxnSpPr/>
          <p:nvPr/>
        </p:nvCxnSpPr>
        <p:spPr>
          <a:xfrm flipV="1">
            <a:off x="2483768" y="3361556"/>
            <a:ext cx="0" cy="936104"/>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1" name="直線接點 120"/>
          <p:cNvCxnSpPr/>
          <p:nvPr/>
        </p:nvCxnSpPr>
        <p:spPr>
          <a:xfrm>
            <a:off x="2483768" y="1345332"/>
            <a:ext cx="1512168"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3" name="直線接點 122"/>
          <p:cNvCxnSpPr/>
          <p:nvPr/>
        </p:nvCxnSpPr>
        <p:spPr>
          <a:xfrm>
            <a:off x="3995936" y="1345332"/>
            <a:ext cx="0" cy="2952328"/>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4" name="直線接點 123"/>
          <p:cNvCxnSpPr/>
          <p:nvPr/>
        </p:nvCxnSpPr>
        <p:spPr>
          <a:xfrm>
            <a:off x="2483768" y="4297660"/>
            <a:ext cx="1512168"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26" name="文字方塊 125"/>
          <p:cNvSpPr txBox="1"/>
          <p:nvPr/>
        </p:nvSpPr>
        <p:spPr>
          <a:xfrm>
            <a:off x="0" y="2857500"/>
            <a:ext cx="1776448" cy="246221"/>
          </a:xfrm>
          <a:prstGeom prst="rect">
            <a:avLst/>
          </a:prstGeom>
          <a:noFill/>
        </p:spPr>
        <p:txBody>
          <a:bodyPr wrap="none" rtlCol="0">
            <a:spAutoFit/>
          </a:bodyPr>
          <a:lstStyle/>
          <a:p>
            <a:r>
              <a:rPr lang="en-US" altLang="zh-TW" sz="1000" b="1" dirty="0" smtClean="0"/>
              <a:t>i2c_add_numbered_adapter</a:t>
            </a:r>
            <a:endParaRPr lang="zh-TW" altLang="en-US" sz="1000" b="1" dirty="0"/>
          </a:p>
        </p:txBody>
      </p:sp>
      <p:sp>
        <p:nvSpPr>
          <p:cNvPr id="127" name="文字方塊 126"/>
          <p:cNvSpPr txBox="1"/>
          <p:nvPr/>
        </p:nvSpPr>
        <p:spPr>
          <a:xfrm>
            <a:off x="2699792" y="1057300"/>
            <a:ext cx="1467068" cy="246221"/>
          </a:xfrm>
          <a:prstGeom prst="rect">
            <a:avLst/>
          </a:prstGeom>
          <a:noFill/>
        </p:spPr>
        <p:txBody>
          <a:bodyPr wrap="none" rtlCol="0">
            <a:spAutoFit/>
          </a:bodyPr>
          <a:lstStyle/>
          <a:p>
            <a:r>
              <a:rPr lang="en-US" altLang="zh-TW" sz="1000" b="1" dirty="0" smtClean="0"/>
              <a:t>of_i2c_register_devices</a:t>
            </a:r>
            <a:endParaRPr lang="zh-TW" altLang="en-US" sz="1000" b="1" dirty="0"/>
          </a:p>
        </p:txBody>
      </p:sp>
      <p:cxnSp>
        <p:nvCxnSpPr>
          <p:cNvPr id="130" name="直線單箭頭接點 129"/>
          <p:cNvCxnSpPr/>
          <p:nvPr/>
        </p:nvCxnSpPr>
        <p:spPr>
          <a:xfrm>
            <a:off x="3239852" y="4153644"/>
            <a:ext cx="2628292" cy="648072"/>
          </a:xfrm>
          <a:prstGeom prst="straightConnector1">
            <a:avLst/>
          </a:prstGeom>
          <a:ln w="50800" cmpd="dbl">
            <a:solidFill>
              <a:schemeClr val="tx2">
                <a:lumMod val="60000"/>
                <a:lumOff val="40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1691680" y="1561356"/>
            <a:ext cx="576064" cy="5040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800" dirty="0" smtClean="0">
                <a:solidFill>
                  <a:schemeClr val="tx1"/>
                </a:solidFill>
              </a:rPr>
              <a:t>i</a:t>
            </a:r>
            <a:r>
              <a:rPr lang="en-US" altLang="zh-TW" sz="800" dirty="0" smtClean="0">
                <a:solidFill>
                  <a:schemeClr val="tx1"/>
                </a:solidFill>
              </a:rPr>
              <a:t>2c board </a:t>
            </a:r>
            <a:r>
              <a:rPr lang="en-US" altLang="zh-TW" sz="800" dirty="0" smtClean="0">
                <a:solidFill>
                  <a:schemeClr val="tx1"/>
                </a:solidFill>
              </a:rPr>
              <a:t>info</a:t>
            </a:r>
            <a:endParaRPr lang="zh-TW" altLang="en-US" sz="800" dirty="0" smtClean="0">
              <a:solidFill>
                <a:schemeClr val="tx1"/>
              </a:solidFill>
            </a:endParaRPr>
          </a:p>
        </p:txBody>
      </p:sp>
      <p:cxnSp>
        <p:nvCxnSpPr>
          <p:cNvPr id="63" name="直線單箭頭接點 62"/>
          <p:cNvCxnSpPr>
            <a:stCxn id="51" idx="3"/>
            <a:endCxn id="40" idx="1"/>
          </p:cNvCxnSpPr>
          <p:nvPr/>
        </p:nvCxnSpPr>
        <p:spPr>
          <a:xfrm>
            <a:off x="2267744" y="1813384"/>
            <a:ext cx="36004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直線接點 69"/>
          <p:cNvCxnSpPr>
            <a:stCxn id="48" idx="4"/>
            <a:endCxn id="51" idx="1"/>
          </p:cNvCxnSpPr>
          <p:nvPr/>
        </p:nvCxnSpPr>
        <p:spPr>
          <a:xfrm>
            <a:off x="1403648" y="1345332"/>
            <a:ext cx="288032" cy="468052"/>
          </a:xfrm>
          <a:prstGeom prst="line">
            <a:avLst/>
          </a:prstGeom>
          <a:ln w="22225">
            <a:solidFill>
              <a:schemeClr val="accent4">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35496" y="1633364"/>
            <a:ext cx="1296144" cy="360040"/>
          </a:xfrm>
          <a:prstGeom prst="rect">
            <a:avLst/>
          </a:prstGeom>
          <a:noFill/>
          <a:ln w="127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buAutoNum type="arabicPeriod"/>
            </a:pPr>
            <a:r>
              <a:rPr lang="en-US" altLang="zh-TW" sz="800" b="1" dirty="0" smtClean="0">
                <a:solidFill>
                  <a:srgbClr val="C00000"/>
                </a:solidFill>
                <a:latin typeface="+mj-ea"/>
                <a:ea typeface="+mj-ea"/>
              </a:rPr>
              <a:t>compatible(</a:t>
            </a:r>
            <a:r>
              <a:rPr lang="en-US" altLang="zh-TW" sz="800" b="1" dirty="0" err="1" smtClean="0">
                <a:solidFill>
                  <a:srgbClr val="C00000"/>
                </a:solidFill>
                <a:latin typeface="+mj-ea"/>
                <a:ea typeface="+mj-ea"/>
              </a:rPr>
              <a:t>dts</a:t>
            </a:r>
            <a:r>
              <a:rPr lang="en-US" altLang="zh-TW" sz="800" b="1" dirty="0" smtClean="0">
                <a:solidFill>
                  <a:srgbClr val="C00000"/>
                </a:solidFill>
                <a:latin typeface="+mj-ea"/>
                <a:ea typeface="+mj-ea"/>
              </a:rPr>
              <a:t>)</a:t>
            </a:r>
          </a:p>
          <a:p>
            <a:pPr marL="228600" indent="-228600">
              <a:buAutoNum type="arabicPeriod"/>
            </a:pPr>
            <a:r>
              <a:rPr lang="en-US" altLang="zh-TW" sz="800" b="1" dirty="0" smtClean="0">
                <a:solidFill>
                  <a:schemeClr val="tx1"/>
                </a:solidFill>
                <a:latin typeface="+mj-ea"/>
                <a:ea typeface="+mj-ea"/>
              </a:rPr>
              <a:t>name</a:t>
            </a:r>
          </a:p>
        </p:txBody>
      </p:sp>
      <p:sp>
        <p:nvSpPr>
          <p:cNvPr id="53" name="矩形 52"/>
          <p:cNvSpPr/>
          <p:nvPr/>
        </p:nvSpPr>
        <p:spPr>
          <a:xfrm>
            <a:off x="35496" y="3649588"/>
            <a:ext cx="1296144" cy="504056"/>
          </a:xfrm>
          <a:prstGeom prst="rect">
            <a:avLst/>
          </a:prstGeom>
          <a:noFill/>
          <a:ln w="12700">
            <a:solidFill>
              <a:srgbClr val="00B0F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smtClean="0">
                <a:solidFill>
                  <a:schemeClr val="tx1"/>
                </a:solidFill>
                <a:latin typeface="+mj-ea"/>
                <a:ea typeface="+mj-ea"/>
              </a:rPr>
              <a:t>socle_i2c_driver</a:t>
            </a:r>
          </a:p>
          <a:p>
            <a:pPr marL="228600" indent="-228600">
              <a:buAutoNum type="arabicPeriod"/>
            </a:pPr>
            <a:r>
              <a:rPr lang="en-US" altLang="zh-TW" sz="800" b="1" dirty="0" err="1" smtClean="0">
                <a:solidFill>
                  <a:schemeClr val="accent1">
                    <a:lumMod val="75000"/>
                  </a:schemeClr>
                </a:solidFill>
                <a:latin typeface="+mj-ea"/>
                <a:ea typeface="+mj-ea"/>
              </a:rPr>
              <a:t>of_match_table</a:t>
            </a:r>
            <a:endParaRPr lang="en-US" altLang="zh-TW" sz="800" b="1" dirty="0" smtClean="0">
              <a:solidFill>
                <a:schemeClr val="accent1">
                  <a:lumMod val="75000"/>
                </a:schemeClr>
              </a:solidFill>
              <a:latin typeface="+mj-ea"/>
              <a:ea typeface="+mj-ea"/>
            </a:endParaRPr>
          </a:p>
          <a:p>
            <a:pPr marL="228600" indent="-228600">
              <a:buAutoNum type="arabicPeriod"/>
            </a:pPr>
            <a:r>
              <a:rPr lang="en-US" altLang="zh-TW" sz="800" b="1" dirty="0" smtClean="0">
                <a:solidFill>
                  <a:schemeClr val="tx1"/>
                </a:solidFill>
                <a:latin typeface="+mj-ea"/>
                <a:ea typeface="+mj-ea"/>
              </a:rPr>
              <a:t>name</a:t>
            </a:r>
          </a:p>
        </p:txBody>
      </p:sp>
      <p:sp>
        <p:nvSpPr>
          <p:cNvPr id="54" name="矩形 53"/>
          <p:cNvSpPr/>
          <p:nvPr/>
        </p:nvSpPr>
        <p:spPr>
          <a:xfrm>
            <a:off x="3203848" y="625252"/>
            <a:ext cx="1296144" cy="504056"/>
          </a:xfrm>
          <a:prstGeom prst="rect">
            <a:avLst/>
          </a:prstGeom>
          <a:noFill/>
          <a:ln w="12700">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smtClean="0">
                <a:solidFill>
                  <a:schemeClr val="tx1"/>
                </a:solidFill>
                <a:latin typeface="+mj-ea"/>
                <a:ea typeface="+mj-ea"/>
              </a:rPr>
              <a:t>Slave device(</a:t>
            </a:r>
            <a:r>
              <a:rPr lang="en-US" altLang="zh-TW" sz="800" b="1" dirty="0" err="1" smtClean="0">
                <a:solidFill>
                  <a:schemeClr val="tx1"/>
                </a:solidFill>
                <a:latin typeface="+mj-ea"/>
                <a:ea typeface="+mj-ea"/>
              </a:rPr>
              <a:t>dts</a:t>
            </a:r>
            <a:r>
              <a:rPr lang="en-US" altLang="zh-TW" sz="800" b="1" dirty="0" smtClean="0">
                <a:solidFill>
                  <a:schemeClr val="tx1"/>
                </a:solidFill>
                <a:latin typeface="+mj-ea"/>
                <a:ea typeface="+mj-ea"/>
              </a:rPr>
              <a:t>)</a:t>
            </a:r>
          </a:p>
          <a:p>
            <a:pPr marL="228600" indent="-228600">
              <a:buAutoNum type="arabicPeriod"/>
            </a:pPr>
            <a:r>
              <a:rPr lang="en-US" altLang="zh-TW" sz="800" b="1" dirty="0" smtClean="0">
                <a:solidFill>
                  <a:schemeClr val="accent6">
                    <a:lumMod val="75000"/>
                  </a:schemeClr>
                </a:solidFill>
                <a:latin typeface="+mj-ea"/>
                <a:ea typeface="+mj-ea"/>
              </a:rPr>
              <a:t>compatible</a:t>
            </a:r>
          </a:p>
        </p:txBody>
      </p:sp>
      <p:sp>
        <p:nvSpPr>
          <p:cNvPr id="55" name="矩形 54"/>
          <p:cNvSpPr/>
          <p:nvPr/>
        </p:nvSpPr>
        <p:spPr>
          <a:xfrm>
            <a:off x="2051720" y="481236"/>
            <a:ext cx="1296144" cy="504056"/>
          </a:xfrm>
          <a:prstGeom prst="rect">
            <a:avLst/>
          </a:prstGeom>
          <a:noFill/>
          <a:ln w="12700">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smtClean="0">
                <a:solidFill>
                  <a:schemeClr val="tx1"/>
                </a:solidFill>
                <a:latin typeface="+mj-ea"/>
                <a:ea typeface="+mj-ea"/>
              </a:rPr>
              <a:t>Slave device</a:t>
            </a:r>
          </a:p>
          <a:p>
            <a:pPr marL="228600" indent="-228600">
              <a:buFont typeface="+mj-lt"/>
              <a:buAutoNum type="arabicPeriod" startAt="2"/>
            </a:pPr>
            <a:r>
              <a:rPr lang="en-US" altLang="zh-TW" sz="800" b="1" dirty="0" smtClean="0">
                <a:solidFill>
                  <a:schemeClr val="tx1"/>
                </a:solidFill>
                <a:latin typeface="+mj-ea"/>
              </a:rPr>
              <a:t>Type (i2c_board_info)</a:t>
            </a:r>
          </a:p>
        </p:txBody>
      </p:sp>
      <p:sp>
        <p:nvSpPr>
          <p:cNvPr id="56" name="矩形 55"/>
          <p:cNvSpPr/>
          <p:nvPr/>
        </p:nvSpPr>
        <p:spPr>
          <a:xfrm>
            <a:off x="2915816" y="4225652"/>
            <a:ext cx="1296144" cy="504056"/>
          </a:xfrm>
          <a:prstGeom prst="rect">
            <a:avLst/>
          </a:prstGeom>
          <a:noFill/>
          <a:ln w="12700">
            <a:solidFill>
              <a:srgbClr val="00B0F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smtClean="0">
                <a:solidFill>
                  <a:schemeClr val="tx1"/>
                </a:solidFill>
                <a:latin typeface="+mj-ea"/>
                <a:ea typeface="+mj-ea"/>
              </a:rPr>
              <a:t>Slave driver</a:t>
            </a:r>
          </a:p>
          <a:p>
            <a:pPr marL="228600" indent="-228600">
              <a:buAutoNum type="arabicPeriod"/>
            </a:pPr>
            <a:r>
              <a:rPr lang="en-US" altLang="zh-TW" sz="800" b="1" dirty="0" err="1" smtClean="0">
                <a:solidFill>
                  <a:schemeClr val="accent5">
                    <a:lumMod val="75000"/>
                  </a:schemeClr>
                </a:solidFill>
                <a:latin typeface="+mj-ea"/>
                <a:ea typeface="+mj-ea"/>
              </a:rPr>
              <a:t>of_match_table</a:t>
            </a:r>
            <a:endParaRPr lang="en-US" altLang="zh-TW" sz="800" b="1" dirty="0" smtClean="0">
              <a:solidFill>
                <a:schemeClr val="accent5">
                  <a:lumMod val="75000"/>
                </a:schemeClr>
              </a:solidFill>
              <a:latin typeface="+mj-ea"/>
              <a:ea typeface="+mj-ea"/>
            </a:endParaRPr>
          </a:p>
          <a:p>
            <a:pPr marL="228600" indent="-228600">
              <a:buAutoNum type="arabicPeriod"/>
            </a:pPr>
            <a:r>
              <a:rPr lang="en-US" altLang="zh-TW" sz="800" b="1" dirty="0" smtClean="0">
                <a:solidFill>
                  <a:schemeClr val="tx1"/>
                </a:solidFill>
                <a:latin typeface="+mj-ea"/>
                <a:ea typeface="+mj-ea"/>
              </a:rPr>
              <a:t>name</a:t>
            </a:r>
          </a:p>
        </p:txBody>
      </p:sp>
      <p:sp>
        <p:nvSpPr>
          <p:cNvPr id="57" name="文字方塊 56"/>
          <p:cNvSpPr txBox="1"/>
          <p:nvPr/>
        </p:nvSpPr>
        <p:spPr>
          <a:xfrm>
            <a:off x="2555776" y="2497460"/>
            <a:ext cx="1053494" cy="246221"/>
          </a:xfrm>
          <a:prstGeom prst="rect">
            <a:avLst/>
          </a:prstGeom>
          <a:noFill/>
        </p:spPr>
        <p:txBody>
          <a:bodyPr wrap="none" rtlCol="0">
            <a:spAutoFit/>
          </a:bodyPr>
          <a:lstStyle/>
          <a:p>
            <a:r>
              <a:rPr lang="en-US" altLang="zh-TW" sz="1000" b="1" dirty="0" smtClean="0"/>
              <a:t>i2c_new_device</a:t>
            </a:r>
            <a:endParaRPr lang="zh-TW" altLang="en-US" sz="1000" b="1" dirty="0"/>
          </a:p>
        </p:txBody>
      </p:sp>
      <p:sp>
        <p:nvSpPr>
          <p:cNvPr id="60" name="文字方塊 59"/>
          <p:cNvSpPr txBox="1"/>
          <p:nvPr/>
        </p:nvSpPr>
        <p:spPr>
          <a:xfrm>
            <a:off x="363233" y="2683287"/>
            <a:ext cx="896399" cy="246221"/>
          </a:xfrm>
          <a:prstGeom prst="rect">
            <a:avLst/>
          </a:prstGeom>
          <a:noFill/>
        </p:spPr>
        <p:txBody>
          <a:bodyPr wrap="none" rtlCol="0">
            <a:spAutoFit/>
          </a:bodyPr>
          <a:lstStyle/>
          <a:p>
            <a:r>
              <a:rPr lang="en-US" altLang="zh-TW" sz="1000" b="1" dirty="0" smtClean="0">
                <a:solidFill>
                  <a:schemeClr val="bg1"/>
                </a:solidFill>
              </a:rPr>
              <a:t>platform bus</a:t>
            </a:r>
            <a:endParaRPr lang="zh-TW" altLang="en-US" sz="1000" b="1" dirty="0">
              <a:solidFill>
                <a:schemeClr val="bg1"/>
              </a:solidFill>
            </a:endParaRPr>
          </a:p>
        </p:txBody>
      </p:sp>
      <p:pic>
        <p:nvPicPr>
          <p:cNvPr id="1026" name="Picture 2" descr="C:\Users\JomaskTsai\Desktop\dt_i2cbus.png"/>
          <p:cNvPicPr>
            <a:picLocks noChangeAspect="1" noChangeArrowheads="1"/>
          </p:cNvPicPr>
          <p:nvPr/>
        </p:nvPicPr>
        <p:blipFill>
          <a:blip r:embed="rId3" cstate="print"/>
          <a:srcRect/>
          <a:stretch>
            <a:fillRect/>
          </a:stretch>
        </p:blipFill>
        <p:spPr bwMode="auto">
          <a:xfrm>
            <a:off x="5004048" y="985292"/>
            <a:ext cx="3829997" cy="2639765"/>
          </a:xfrm>
          <a:prstGeom prst="rect">
            <a:avLst/>
          </a:prstGeom>
          <a:noFill/>
        </p:spPr>
      </p:pic>
      <p:sp>
        <p:nvSpPr>
          <p:cNvPr id="61" name="矩形 60"/>
          <p:cNvSpPr/>
          <p:nvPr/>
        </p:nvSpPr>
        <p:spPr>
          <a:xfrm>
            <a:off x="5436096" y="1921396"/>
            <a:ext cx="2088232" cy="864096"/>
          </a:xfrm>
          <a:prstGeom prst="rect">
            <a:avLst/>
          </a:prstGeom>
          <a:noFill/>
          <a:ln w="127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endParaRPr lang="en-US" altLang="zh-TW" sz="800" b="1" dirty="0" smtClean="0">
              <a:solidFill>
                <a:schemeClr val="tx1"/>
              </a:solidFill>
              <a:latin typeface="+mj-ea"/>
              <a:ea typeface="+mj-ea"/>
            </a:endParaRPr>
          </a:p>
        </p:txBody>
      </p:sp>
      <p:sp>
        <p:nvSpPr>
          <p:cNvPr id="66" name="矩形 65"/>
          <p:cNvSpPr/>
          <p:nvPr/>
        </p:nvSpPr>
        <p:spPr>
          <a:xfrm>
            <a:off x="5436096" y="2857500"/>
            <a:ext cx="2088232" cy="648072"/>
          </a:xfrm>
          <a:prstGeom prst="rect">
            <a:avLst/>
          </a:prstGeom>
          <a:noFill/>
          <a:ln w="127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endParaRPr lang="en-US" altLang="zh-TW" sz="800" b="1" dirty="0" smtClean="0">
              <a:solidFill>
                <a:schemeClr val="tx1"/>
              </a:solidFill>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linds(horizontal)">
                                      <p:cBhvr>
                                        <p:cTn id="7" dur="1000"/>
                                        <p:tgtEl>
                                          <p:spTgt spid="5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blinds(horizontal)">
                                      <p:cBhvr>
                                        <p:cTn id="10" dur="1000"/>
                                        <p:tgtEl>
                                          <p:spTgt spid="9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10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box(in)">
                                      <p:cBhvr>
                                        <p:cTn id="18" dur="10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box(in)">
                                      <p:cBhvr>
                                        <p:cTn id="23" dur="1000"/>
                                        <p:tgtEl>
                                          <p:spTgt spid="52"/>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box(in)">
                                      <p:cBhvr>
                                        <p:cTn id="26" dur="1000"/>
                                        <p:tgtEl>
                                          <p:spTgt spid="53"/>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26"/>
                                        </p:tgtEl>
                                        <p:attrNameLst>
                                          <p:attrName>style.visibility</p:attrName>
                                        </p:attrNameLst>
                                      </p:cBhvr>
                                      <p:to>
                                        <p:strVal val="visible"/>
                                      </p:to>
                                    </p:set>
                                    <p:animEffect transition="in" filter="box(in)">
                                      <p:cBhvr>
                                        <p:cTn id="31" dur="1000"/>
                                        <p:tgtEl>
                                          <p:spTgt spid="126"/>
                                        </p:tgtEl>
                                      </p:cBhvr>
                                    </p:animEffect>
                                  </p:childTnLst>
                                </p:cTn>
                              </p:par>
                              <p:par>
                                <p:cTn id="32" presetID="4" presetClass="entr" presetSubtype="16"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ox(in)">
                                      <p:cBhvr>
                                        <p:cTn id="34" dur="1000"/>
                                        <p:tgtEl>
                                          <p:spTgt spid="16"/>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ox(in)">
                                      <p:cBhvr>
                                        <p:cTn id="37" dur="1000"/>
                                        <p:tgtEl>
                                          <p:spTgt spid="11"/>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box(in)">
                                      <p:cBhvr>
                                        <p:cTn id="40" dur="1000"/>
                                        <p:tgtEl>
                                          <p:spTgt spid="12"/>
                                        </p:tgtEl>
                                      </p:cBhvr>
                                    </p:animEffect>
                                  </p:childTnLst>
                                </p:cTn>
                              </p:par>
                              <p:par>
                                <p:cTn id="41" presetID="4" presetClass="entr" presetSubtype="16"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box(in)">
                                      <p:cBhvr>
                                        <p:cTn id="43" dur="1000"/>
                                        <p:tgtEl>
                                          <p:spTgt spid="14"/>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89"/>
                                        </p:tgtEl>
                                        <p:attrNameLst>
                                          <p:attrName>style.visibility</p:attrName>
                                        </p:attrNameLst>
                                      </p:cBhvr>
                                      <p:to>
                                        <p:strVal val="visible"/>
                                      </p:to>
                                    </p:set>
                                    <p:animEffect transition="in" filter="box(in)">
                                      <p:cBhvr>
                                        <p:cTn id="46" dur="1000"/>
                                        <p:tgtEl>
                                          <p:spTgt spid="89"/>
                                        </p:tgtEl>
                                      </p:cBhvr>
                                    </p:animEffect>
                                  </p:childTnLst>
                                </p:cTn>
                              </p:par>
                              <p:par>
                                <p:cTn id="47" presetID="4" presetClass="entr" presetSubtype="16" fill="hold" nodeType="withEffect">
                                  <p:stCondLst>
                                    <p:cond delay="0"/>
                                  </p:stCondLst>
                                  <p:childTnLst>
                                    <p:set>
                                      <p:cBhvr>
                                        <p:cTn id="48" dur="1" fill="hold">
                                          <p:stCondLst>
                                            <p:cond delay="0"/>
                                          </p:stCondLst>
                                        </p:cTn>
                                        <p:tgtEl>
                                          <p:spTgt spid="100"/>
                                        </p:tgtEl>
                                        <p:attrNameLst>
                                          <p:attrName>style.visibility</p:attrName>
                                        </p:attrNameLst>
                                      </p:cBhvr>
                                      <p:to>
                                        <p:strVal val="visible"/>
                                      </p:to>
                                    </p:set>
                                    <p:animEffect transition="in" filter="box(in)">
                                      <p:cBhvr>
                                        <p:cTn id="49" dur="1000"/>
                                        <p:tgtEl>
                                          <p:spTgt spid="100"/>
                                        </p:tgtEl>
                                      </p:cBhvr>
                                    </p:animEffect>
                                  </p:childTnLst>
                                </p:cTn>
                              </p:par>
                              <p:par>
                                <p:cTn id="50" presetID="4" presetClass="exit" presetSubtype="16" fill="hold" grpId="1" nodeType="withEffect">
                                  <p:stCondLst>
                                    <p:cond delay="0"/>
                                  </p:stCondLst>
                                  <p:childTnLst>
                                    <p:animEffect transition="out" filter="box(in)">
                                      <p:cBhvr>
                                        <p:cTn id="51" dur="500"/>
                                        <p:tgtEl>
                                          <p:spTgt spid="53"/>
                                        </p:tgtEl>
                                      </p:cBhvr>
                                    </p:animEffect>
                                    <p:set>
                                      <p:cBhvr>
                                        <p:cTn id="52" dur="1" fill="hold">
                                          <p:stCondLst>
                                            <p:cond delay="499"/>
                                          </p:stCondLst>
                                        </p:cTn>
                                        <p:tgtEl>
                                          <p:spTgt spid="53"/>
                                        </p:tgtEl>
                                        <p:attrNameLst>
                                          <p:attrName>style.visibility</p:attrName>
                                        </p:attrNameLst>
                                      </p:cBhvr>
                                      <p:to>
                                        <p:strVal val="hidden"/>
                                      </p:to>
                                    </p:set>
                                  </p:childTnLst>
                                </p:cTn>
                              </p:par>
                              <p:par>
                                <p:cTn id="53" presetID="4" presetClass="exit" presetSubtype="16" fill="hold" grpId="1" nodeType="withEffect">
                                  <p:stCondLst>
                                    <p:cond delay="0"/>
                                  </p:stCondLst>
                                  <p:childTnLst>
                                    <p:animEffect transition="out" filter="box(in)">
                                      <p:cBhvr>
                                        <p:cTn id="54" dur="500"/>
                                        <p:tgtEl>
                                          <p:spTgt spid="52"/>
                                        </p:tgtEl>
                                      </p:cBhvr>
                                    </p:animEffect>
                                    <p:set>
                                      <p:cBhvr>
                                        <p:cTn id="55" dur="1" fill="hold">
                                          <p:stCondLst>
                                            <p:cond delay="499"/>
                                          </p:stCondLst>
                                        </p:cTn>
                                        <p:tgtEl>
                                          <p:spTgt spid="52"/>
                                        </p:tgtEl>
                                        <p:attrNameLst>
                                          <p:attrName>style.visibility</p:attrName>
                                        </p:attrNameLst>
                                      </p:cBhvr>
                                      <p:to>
                                        <p:strVal val="hidden"/>
                                      </p:to>
                                    </p:set>
                                  </p:childTnLst>
                                </p:cTn>
                              </p:par>
                              <p:par>
                                <p:cTn id="56" presetID="4" presetClass="exit" presetSubtype="16" fill="hold" nodeType="withEffect">
                                  <p:stCondLst>
                                    <p:cond delay="0"/>
                                  </p:stCondLst>
                                  <p:childTnLst>
                                    <p:animEffect transition="out" filter="box(in)">
                                      <p:cBhvr>
                                        <p:cTn id="57" dur="1000"/>
                                        <p:tgtEl>
                                          <p:spTgt spid="95"/>
                                        </p:tgtEl>
                                      </p:cBhvr>
                                    </p:animEffect>
                                    <p:set>
                                      <p:cBhvr>
                                        <p:cTn id="58" dur="1" fill="hold">
                                          <p:stCondLst>
                                            <p:cond delay="999"/>
                                          </p:stCondLst>
                                        </p:cTn>
                                        <p:tgtEl>
                                          <p:spTgt spid="95"/>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94"/>
                                        </p:tgtEl>
                                        <p:attrNameLst>
                                          <p:attrName>style.visibility</p:attrName>
                                        </p:attrNameLst>
                                      </p:cBhvr>
                                      <p:to>
                                        <p:strVal val="visible"/>
                                      </p:to>
                                    </p:set>
                                    <p:animEffect transition="in" filter="box(in)">
                                      <p:cBhvr>
                                        <p:cTn id="63" dur="1000"/>
                                        <p:tgtEl>
                                          <p:spTgt spid="94"/>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127"/>
                                        </p:tgtEl>
                                        <p:attrNameLst>
                                          <p:attrName>style.visibility</p:attrName>
                                        </p:attrNameLst>
                                      </p:cBhvr>
                                      <p:to>
                                        <p:strVal val="visible"/>
                                      </p:to>
                                    </p:set>
                                    <p:animEffect transition="in" filter="box(in)">
                                      <p:cBhvr>
                                        <p:cTn id="66" dur="1000"/>
                                        <p:tgtEl>
                                          <p:spTgt spid="127"/>
                                        </p:tgtEl>
                                      </p:cBhvr>
                                    </p:animEffect>
                                  </p:childTnLst>
                                </p:cTn>
                              </p:par>
                              <p:par>
                                <p:cTn id="67" presetID="4" presetClass="entr" presetSubtype="16" fill="hold" nodeType="withEffect">
                                  <p:stCondLst>
                                    <p:cond delay="0"/>
                                  </p:stCondLst>
                                  <p:childTnLst>
                                    <p:set>
                                      <p:cBhvr>
                                        <p:cTn id="68" dur="1" fill="hold">
                                          <p:stCondLst>
                                            <p:cond delay="0"/>
                                          </p:stCondLst>
                                        </p:cTn>
                                        <p:tgtEl>
                                          <p:spTgt spid="104"/>
                                        </p:tgtEl>
                                        <p:attrNameLst>
                                          <p:attrName>style.visibility</p:attrName>
                                        </p:attrNameLst>
                                      </p:cBhvr>
                                      <p:to>
                                        <p:strVal val="visible"/>
                                      </p:to>
                                    </p:set>
                                    <p:animEffect transition="in" filter="box(in)">
                                      <p:cBhvr>
                                        <p:cTn id="69" dur="1000"/>
                                        <p:tgtEl>
                                          <p:spTgt spid="104"/>
                                        </p:tgtEl>
                                      </p:cBhvr>
                                    </p:animEffect>
                                  </p:childTnLst>
                                </p:cTn>
                              </p:par>
                              <p:par>
                                <p:cTn id="70" presetID="4" presetClass="entr" presetSubtype="16" fill="hold" grpId="0" nodeType="with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box(in)">
                                      <p:cBhvr>
                                        <p:cTn id="72" dur="1000"/>
                                        <p:tgtEl>
                                          <p:spTgt spid="40"/>
                                        </p:tgtEl>
                                      </p:cBhvr>
                                    </p:animEffect>
                                  </p:childTnLst>
                                </p:cTn>
                              </p:par>
                              <p:par>
                                <p:cTn id="73" presetID="4" presetClass="entr" presetSubtype="16"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box(in)">
                                      <p:cBhvr>
                                        <p:cTn id="75" dur="1000"/>
                                        <p:tgtEl>
                                          <p:spTgt spid="27"/>
                                        </p:tgtEl>
                                      </p:cBhvr>
                                    </p:animEffect>
                                  </p:childTnLst>
                                </p:cTn>
                              </p:par>
                              <p:par>
                                <p:cTn id="76" presetID="4" presetClass="entr" presetSubtype="16"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box(in)">
                                      <p:cBhvr>
                                        <p:cTn id="78" dur="1000"/>
                                        <p:tgtEl>
                                          <p:spTgt spid="28"/>
                                        </p:tgtEl>
                                      </p:cBhvr>
                                    </p:animEffect>
                                  </p:childTnLst>
                                </p:cTn>
                              </p:par>
                              <p:par>
                                <p:cTn id="79" presetID="4" presetClass="entr" presetSubtype="16"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box(in)">
                                      <p:cBhvr>
                                        <p:cTn id="81" dur="1000"/>
                                        <p:tgtEl>
                                          <p:spTgt spid="29"/>
                                        </p:tgtEl>
                                      </p:cBhvr>
                                    </p:animEffect>
                                  </p:childTnLst>
                                </p:cTn>
                              </p:par>
                              <p:par>
                                <p:cTn id="82" presetID="4" presetClass="exit" presetSubtype="16" fill="hold" grpId="1" nodeType="withEffect">
                                  <p:stCondLst>
                                    <p:cond delay="0"/>
                                  </p:stCondLst>
                                  <p:childTnLst>
                                    <p:animEffect transition="out" filter="box(in)">
                                      <p:cBhvr>
                                        <p:cTn id="83" dur="500"/>
                                        <p:tgtEl>
                                          <p:spTgt spid="126"/>
                                        </p:tgtEl>
                                      </p:cBhvr>
                                    </p:animEffect>
                                    <p:set>
                                      <p:cBhvr>
                                        <p:cTn id="84" dur="1" fill="hold">
                                          <p:stCondLst>
                                            <p:cond delay="499"/>
                                          </p:stCondLst>
                                        </p:cTn>
                                        <p:tgtEl>
                                          <p:spTgt spid="126"/>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4" presetClass="entr" presetSubtype="16" fill="hold" nodeType="clickEffect">
                                  <p:stCondLst>
                                    <p:cond delay="0"/>
                                  </p:stCondLst>
                                  <p:childTnLst>
                                    <p:set>
                                      <p:cBhvr>
                                        <p:cTn id="88" dur="1" fill="hold">
                                          <p:stCondLst>
                                            <p:cond delay="0"/>
                                          </p:stCondLst>
                                        </p:cTn>
                                        <p:tgtEl>
                                          <p:spTgt spid="1026"/>
                                        </p:tgtEl>
                                        <p:attrNameLst>
                                          <p:attrName>style.visibility</p:attrName>
                                        </p:attrNameLst>
                                      </p:cBhvr>
                                      <p:to>
                                        <p:strVal val="visible"/>
                                      </p:to>
                                    </p:set>
                                    <p:animEffect transition="in" filter="box(in)">
                                      <p:cBhvr>
                                        <p:cTn id="89" dur="1000"/>
                                        <p:tgtEl>
                                          <p:spTgt spid="1026"/>
                                        </p:tgtEl>
                                      </p:cBhvr>
                                    </p:animEffect>
                                  </p:childTnLst>
                                </p:cTn>
                              </p:par>
                              <p:par>
                                <p:cTn id="90" presetID="4" presetClass="entr" presetSubtype="16" fill="hold" grpId="0" nodeType="with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box(in)">
                                      <p:cBhvr>
                                        <p:cTn id="92" dur="1000"/>
                                        <p:tgtEl>
                                          <p:spTgt spid="61"/>
                                        </p:tgtEl>
                                      </p:cBhvr>
                                    </p:animEffect>
                                  </p:childTnLst>
                                </p:cTn>
                              </p:par>
                              <p:par>
                                <p:cTn id="93" presetID="4" presetClass="entr" presetSubtype="16" fill="hold" nodeType="withEffect">
                                  <p:stCondLst>
                                    <p:cond delay="0"/>
                                  </p:stCondLst>
                                  <p:childTnLst>
                                    <p:set>
                                      <p:cBhvr>
                                        <p:cTn id="94" dur="1" fill="hold">
                                          <p:stCondLst>
                                            <p:cond delay="0"/>
                                          </p:stCondLst>
                                        </p:cTn>
                                        <p:tgtEl>
                                          <p:spTgt spid="66"/>
                                        </p:tgtEl>
                                        <p:attrNameLst>
                                          <p:attrName>style.visibility</p:attrName>
                                        </p:attrNameLst>
                                      </p:cBhvr>
                                      <p:to>
                                        <p:strVal val="visible"/>
                                      </p:to>
                                    </p:set>
                                    <p:animEffect transition="in" filter="box(in)">
                                      <p:cBhvr>
                                        <p:cTn id="95" dur="1000"/>
                                        <p:tgtEl>
                                          <p:spTgt spid="66"/>
                                        </p:tgtEl>
                                      </p:cBhvr>
                                    </p:animEffect>
                                  </p:childTnLst>
                                </p:cTn>
                              </p:par>
                            </p:childTnLst>
                          </p:cTn>
                        </p:par>
                      </p:childTnLst>
                    </p:cTn>
                  </p:par>
                  <p:par>
                    <p:cTn id="96" fill="hold">
                      <p:stCondLst>
                        <p:cond delay="indefinite"/>
                      </p:stCondLst>
                      <p:childTnLst>
                        <p:par>
                          <p:cTn id="97" fill="hold">
                            <p:stCondLst>
                              <p:cond delay="0"/>
                            </p:stCondLst>
                            <p:childTnLst>
                              <p:par>
                                <p:cTn id="98" presetID="4" presetClass="entr" presetSubtype="16" fill="hold" grpId="0" nodeType="click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box(in)">
                                      <p:cBhvr>
                                        <p:cTn id="100" dur="500"/>
                                        <p:tgtEl>
                                          <p:spTgt spid="45"/>
                                        </p:tgtEl>
                                      </p:cBhvr>
                                    </p:animEffect>
                                  </p:childTnLst>
                                </p:cTn>
                              </p:par>
                              <p:par>
                                <p:cTn id="101" presetID="4" presetClass="entr" presetSubtype="16" fill="hold" grpId="0" nodeType="withEffect">
                                  <p:stCondLst>
                                    <p:cond delay="0"/>
                                  </p:stCondLst>
                                  <p:childTnLst>
                                    <p:set>
                                      <p:cBhvr>
                                        <p:cTn id="102" dur="1" fill="hold">
                                          <p:stCondLst>
                                            <p:cond delay="0"/>
                                          </p:stCondLst>
                                        </p:cTn>
                                        <p:tgtEl>
                                          <p:spTgt spid="38"/>
                                        </p:tgtEl>
                                        <p:attrNameLst>
                                          <p:attrName>style.visibility</p:attrName>
                                        </p:attrNameLst>
                                      </p:cBhvr>
                                      <p:to>
                                        <p:strVal val="visible"/>
                                      </p:to>
                                    </p:set>
                                    <p:animEffect transition="in" filter="box(in)">
                                      <p:cBhvr>
                                        <p:cTn id="103" dur="500"/>
                                        <p:tgtEl>
                                          <p:spTgt spid="38"/>
                                        </p:tgtEl>
                                      </p:cBhvr>
                                    </p:animEffect>
                                  </p:childTnLst>
                                </p:cTn>
                              </p:par>
                              <p:par>
                                <p:cTn id="104" presetID="4" presetClass="entr" presetSubtype="16" fill="hold" grpId="0" nodeType="withEffect">
                                  <p:stCondLst>
                                    <p:cond delay="0"/>
                                  </p:stCondLst>
                                  <p:childTnLst>
                                    <p:set>
                                      <p:cBhvr>
                                        <p:cTn id="105" dur="1" fill="hold">
                                          <p:stCondLst>
                                            <p:cond delay="0"/>
                                          </p:stCondLst>
                                        </p:cTn>
                                        <p:tgtEl>
                                          <p:spTgt spid="46"/>
                                        </p:tgtEl>
                                        <p:attrNameLst>
                                          <p:attrName>style.visibility</p:attrName>
                                        </p:attrNameLst>
                                      </p:cBhvr>
                                      <p:to>
                                        <p:strVal val="visible"/>
                                      </p:to>
                                    </p:set>
                                    <p:animEffect transition="in" filter="box(in)">
                                      <p:cBhvr>
                                        <p:cTn id="106" dur="500"/>
                                        <p:tgtEl>
                                          <p:spTgt spid="46"/>
                                        </p:tgtEl>
                                      </p:cBhvr>
                                    </p:animEffect>
                                  </p:childTnLst>
                                </p:cTn>
                              </p:par>
                              <p:par>
                                <p:cTn id="107" presetID="4" presetClass="entr" presetSubtype="16" fill="hold" grpId="0" nodeType="withEffect">
                                  <p:stCondLst>
                                    <p:cond delay="0"/>
                                  </p:stCondLst>
                                  <p:childTnLst>
                                    <p:set>
                                      <p:cBhvr>
                                        <p:cTn id="108" dur="1" fill="hold">
                                          <p:stCondLst>
                                            <p:cond delay="0"/>
                                          </p:stCondLst>
                                        </p:cTn>
                                        <p:tgtEl>
                                          <p:spTgt spid="47"/>
                                        </p:tgtEl>
                                        <p:attrNameLst>
                                          <p:attrName>style.visibility</p:attrName>
                                        </p:attrNameLst>
                                      </p:cBhvr>
                                      <p:to>
                                        <p:strVal val="visible"/>
                                      </p:to>
                                    </p:set>
                                    <p:animEffect transition="in" filter="box(in)">
                                      <p:cBhvr>
                                        <p:cTn id="109" dur="500"/>
                                        <p:tgtEl>
                                          <p:spTgt spid="47"/>
                                        </p:tgtEl>
                                      </p:cBhvr>
                                    </p:animEffect>
                                  </p:childTnLst>
                                </p:cTn>
                              </p:par>
                              <p:par>
                                <p:cTn id="110" presetID="4" presetClass="entr" presetSubtype="16" fill="hold" nodeType="withEffect">
                                  <p:stCondLst>
                                    <p:cond delay="0"/>
                                  </p:stCondLst>
                                  <p:childTnLst>
                                    <p:set>
                                      <p:cBhvr>
                                        <p:cTn id="111" dur="1" fill="hold">
                                          <p:stCondLst>
                                            <p:cond delay="0"/>
                                          </p:stCondLst>
                                        </p:cTn>
                                        <p:tgtEl>
                                          <p:spTgt spid="130"/>
                                        </p:tgtEl>
                                        <p:attrNameLst>
                                          <p:attrName>style.visibility</p:attrName>
                                        </p:attrNameLst>
                                      </p:cBhvr>
                                      <p:to>
                                        <p:strVal val="visible"/>
                                      </p:to>
                                    </p:set>
                                    <p:animEffect transition="in" filter="box(in)">
                                      <p:cBhvr>
                                        <p:cTn id="112" dur="500"/>
                                        <p:tgtEl>
                                          <p:spTgt spid="130"/>
                                        </p:tgtEl>
                                      </p:cBhvr>
                                    </p:animEffect>
                                  </p:childTnLst>
                                </p:cTn>
                              </p:par>
                              <p:par>
                                <p:cTn id="113" presetID="4" presetClass="entr" presetSubtype="16" fill="hold" grpId="0" nodeType="withEffect">
                                  <p:stCondLst>
                                    <p:cond delay="0"/>
                                  </p:stCondLst>
                                  <p:childTnLst>
                                    <p:set>
                                      <p:cBhvr>
                                        <p:cTn id="114" dur="1" fill="hold">
                                          <p:stCondLst>
                                            <p:cond delay="0"/>
                                          </p:stCondLst>
                                        </p:cTn>
                                        <p:tgtEl>
                                          <p:spTgt spid="56"/>
                                        </p:tgtEl>
                                        <p:attrNameLst>
                                          <p:attrName>style.visibility</p:attrName>
                                        </p:attrNameLst>
                                      </p:cBhvr>
                                      <p:to>
                                        <p:strVal val="visible"/>
                                      </p:to>
                                    </p:set>
                                    <p:animEffect transition="in" filter="box(in)">
                                      <p:cBhvr>
                                        <p:cTn id="115" dur="500"/>
                                        <p:tgtEl>
                                          <p:spTgt spid="56"/>
                                        </p:tgtEl>
                                      </p:cBhvr>
                                    </p:animEffect>
                                  </p:childTnLst>
                                </p:cTn>
                              </p:par>
                              <p:par>
                                <p:cTn id="116" presetID="4" presetClass="entr" presetSubtype="16" fill="hold" grpId="0" nodeType="withEffect">
                                  <p:stCondLst>
                                    <p:cond delay="0"/>
                                  </p:stCondLst>
                                  <p:childTnLst>
                                    <p:set>
                                      <p:cBhvr>
                                        <p:cTn id="117" dur="1" fill="hold">
                                          <p:stCondLst>
                                            <p:cond delay="0"/>
                                          </p:stCondLst>
                                        </p:cTn>
                                        <p:tgtEl>
                                          <p:spTgt spid="54"/>
                                        </p:tgtEl>
                                        <p:attrNameLst>
                                          <p:attrName>style.visibility</p:attrName>
                                        </p:attrNameLst>
                                      </p:cBhvr>
                                      <p:to>
                                        <p:strVal val="visible"/>
                                      </p:to>
                                    </p:set>
                                    <p:animEffect transition="in" filter="box(in)">
                                      <p:cBhvr>
                                        <p:cTn id="118" dur="500"/>
                                        <p:tgtEl>
                                          <p:spTgt spid="54"/>
                                        </p:tgtEl>
                                      </p:cBhvr>
                                    </p:animEffect>
                                  </p:childTnLst>
                                </p:cTn>
                              </p:par>
                            </p:childTnLst>
                          </p:cTn>
                        </p:par>
                      </p:childTnLst>
                    </p:cTn>
                  </p:par>
                  <p:par>
                    <p:cTn id="119" fill="hold">
                      <p:stCondLst>
                        <p:cond delay="indefinite"/>
                      </p:stCondLst>
                      <p:childTnLst>
                        <p:par>
                          <p:cTn id="120" fill="hold">
                            <p:stCondLst>
                              <p:cond delay="0"/>
                            </p:stCondLst>
                            <p:childTnLst>
                              <p:par>
                                <p:cTn id="121" presetID="4" presetClass="entr" presetSubtype="16" fill="hold" nodeType="clickEffect">
                                  <p:stCondLst>
                                    <p:cond delay="0"/>
                                  </p:stCondLst>
                                  <p:childTnLst>
                                    <p:set>
                                      <p:cBhvr>
                                        <p:cTn id="122" dur="1" fill="hold">
                                          <p:stCondLst>
                                            <p:cond delay="0"/>
                                          </p:stCondLst>
                                        </p:cTn>
                                        <p:tgtEl>
                                          <p:spTgt spid="42"/>
                                        </p:tgtEl>
                                        <p:attrNameLst>
                                          <p:attrName>style.visibility</p:attrName>
                                        </p:attrNameLst>
                                      </p:cBhvr>
                                      <p:to>
                                        <p:strVal val="visible"/>
                                      </p:to>
                                    </p:set>
                                    <p:animEffect transition="in" filter="box(in)">
                                      <p:cBhvr>
                                        <p:cTn id="123" dur="1000"/>
                                        <p:tgtEl>
                                          <p:spTgt spid="42"/>
                                        </p:tgtEl>
                                      </p:cBhvr>
                                    </p:animEffect>
                                  </p:childTnLst>
                                </p:cTn>
                              </p:par>
                              <p:par>
                                <p:cTn id="124" presetID="4" presetClass="entr" presetSubtype="16" fill="hold" grpId="0" nodeType="withEffect">
                                  <p:stCondLst>
                                    <p:cond delay="0"/>
                                  </p:stCondLst>
                                  <p:childTnLst>
                                    <p:set>
                                      <p:cBhvr>
                                        <p:cTn id="125" dur="1" fill="hold">
                                          <p:stCondLst>
                                            <p:cond delay="0"/>
                                          </p:stCondLst>
                                        </p:cTn>
                                        <p:tgtEl>
                                          <p:spTgt spid="57"/>
                                        </p:tgtEl>
                                        <p:attrNameLst>
                                          <p:attrName>style.visibility</p:attrName>
                                        </p:attrNameLst>
                                      </p:cBhvr>
                                      <p:to>
                                        <p:strVal val="visible"/>
                                      </p:to>
                                    </p:set>
                                    <p:animEffect transition="in" filter="box(in)">
                                      <p:cBhvr>
                                        <p:cTn id="126" dur="1000"/>
                                        <p:tgtEl>
                                          <p:spTgt spid="57"/>
                                        </p:tgtEl>
                                      </p:cBhvr>
                                    </p:animEffect>
                                  </p:childTnLst>
                                </p:cTn>
                              </p:par>
                              <p:par>
                                <p:cTn id="127" presetID="4" presetClass="exit" presetSubtype="16" fill="hold" grpId="1" nodeType="withEffect">
                                  <p:stCondLst>
                                    <p:cond delay="0"/>
                                  </p:stCondLst>
                                  <p:childTnLst>
                                    <p:animEffect transition="out" filter="box(in)">
                                      <p:cBhvr>
                                        <p:cTn id="128" dur="500"/>
                                        <p:tgtEl>
                                          <p:spTgt spid="127"/>
                                        </p:tgtEl>
                                      </p:cBhvr>
                                    </p:animEffect>
                                    <p:set>
                                      <p:cBhvr>
                                        <p:cTn id="129" dur="1" fill="hold">
                                          <p:stCondLst>
                                            <p:cond delay="499"/>
                                          </p:stCondLst>
                                        </p:cTn>
                                        <p:tgtEl>
                                          <p:spTgt spid="127"/>
                                        </p:tgtEl>
                                        <p:attrNameLst>
                                          <p:attrName>style.visibility</p:attrName>
                                        </p:attrNameLst>
                                      </p:cBhvr>
                                      <p:to>
                                        <p:strVal val="hidden"/>
                                      </p:to>
                                    </p:set>
                                  </p:childTnLst>
                                </p:cTn>
                              </p:par>
                              <p:par>
                                <p:cTn id="130" presetID="4" presetClass="exit" presetSubtype="16" fill="hold" grpId="1" nodeType="withEffect">
                                  <p:stCondLst>
                                    <p:cond delay="0"/>
                                  </p:stCondLst>
                                  <p:childTnLst>
                                    <p:animEffect transition="out" filter="box(in)">
                                      <p:cBhvr>
                                        <p:cTn id="131" dur="500"/>
                                        <p:tgtEl>
                                          <p:spTgt spid="94"/>
                                        </p:tgtEl>
                                      </p:cBhvr>
                                    </p:animEffect>
                                    <p:set>
                                      <p:cBhvr>
                                        <p:cTn id="132" dur="1" fill="hold">
                                          <p:stCondLst>
                                            <p:cond delay="499"/>
                                          </p:stCondLst>
                                        </p:cTn>
                                        <p:tgtEl>
                                          <p:spTgt spid="94"/>
                                        </p:tgtEl>
                                        <p:attrNameLst>
                                          <p:attrName>style.visibility</p:attrName>
                                        </p:attrNameLst>
                                      </p:cBhvr>
                                      <p:to>
                                        <p:strVal val="hidden"/>
                                      </p:to>
                                    </p:set>
                                  </p:childTnLst>
                                </p:cTn>
                              </p:par>
                            </p:childTnLst>
                          </p:cTn>
                        </p:par>
                        <p:par>
                          <p:cTn id="133" fill="hold">
                            <p:stCondLst>
                              <p:cond delay="1000"/>
                            </p:stCondLst>
                            <p:childTnLst>
                              <p:par>
                                <p:cTn id="134" presetID="4" presetClass="entr" presetSubtype="16" fill="hold" nodeType="afterEffect">
                                  <p:stCondLst>
                                    <p:cond delay="0"/>
                                  </p:stCondLst>
                                  <p:childTnLst>
                                    <p:set>
                                      <p:cBhvr>
                                        <p:cTn id="135" dur="1" fill="hold">
                                          <p:stCondLst>
                                            <p:cond delay="0"/>
                                          </p:stCondLst>
                                        </p:cTn>
                                        <p:tgtEl>
                                          <p:spTgt spid="121"/>
                                        </p:tgtEl>
                                        <p:attrNameLst>
                                          <p:attrName>style.visibility</p:attrName>
                                        </p:attrNameLst>
                                      </p:cBhvr>
                                      <p:to>
                                        <p:strVal val="visible"/>
                                      </p:to>
                                    </p:set>
                                    <p:animEffect transition="in" filter="box(in)">
                                      <p:cBhvr>
                                        <p:cTn id="136" dur="500"/>
                                        <p:tgtEl>
                                          <p:spTgt spid="121"/>
                                        </p:tgtEl>
                                      </p:cBhvr>
                                    </p:animEffect>
                                  </p:childTnLst>
                                </p:cTn>
                              </p:par>
                              <p:par>
                                <p:cTn id="137" presetID="4" presetClass="entr" presetSubtype="16" fill="hold" nodeType="withEffect">
                                  <p:stCondLst>
                                    <p:cond delay="0"/>
                                  </p:stCondLst>
                                  <p:childTnLst>
                                    <p:set>
                                      <p:cBhvr>
                                        <p:cTn id="138" dur="1" fill="hold">
                                          <p:stCondLst>
                                            <p:cond delay="0"/>
                                          </p:stCondLst>
                                        </p:cTn>
                                        <p:tgtEl>
                                          <p:spTgt spid="115"/>
                                        </p:tgtEl>
                                        <p:attrNameLst>
                                          <p:attrName>style.visibility</p:attrName>
                                        </p:attrNameLst>
                                      </p:cBhvr>
                                      <p:to>
                                        <p:strVal val="visible"/>
                                      </p:to>
                                    </p:set>
                                    <p:animEffect transition="in" filter="box(in)">
                                      <p:cBhvr>
                                        <p:cTn id="139" dur="500"/>
                                        <p:tgtEl>
                                          <p:spTgt spid="115"/>
                                        </p:tgtEl>
                                      </p:cBhvr>
                                    </p:animEffect>
                                  </p:childTnLst>
                                </p:cTn>
                              </p:par>
                              <p:par>
                                <p:cTn id="140" presetID="4" presetClass="entr" presetSubtype="16" fill="hold" nodeType="withEffect">
                                  <p:stCondLst>
                                    <p:cond delay="0"/>
                                  </p:stCondLst>
                                  <p:childTnLst>
                                    <p:set>
                                      <p:cBhvr>
                                        <p:cTn id="141" dur="1" fill="hold">
                                          <p:stCondLst>
                                            <p:cond delay="0"/>
                                          </p:stCondLst>
                                        </p:cTn>
                                        <p:tgtEl>
                                          <p:spTgt spid="118"/>
                                        </p:tgtEl>
                                        <p:attrNameLst>
                                          <p:attrName>style.visibility</p:attrName>
                                        </p:attrNameLst>
                                      </p:cBhvr>
                                      <p:to>
                                        <p:strVal val="visible"/>
                                      </p:to>
                                    </p:set>
                                    <p:animEffect transition="in" filter="box(in)">
                                      <p:cBhvr>
                                        <p:cTn id="142" dur="500"/>
                                        <p:tgtEl>
                                          <p:spTgt spid="118"/>
                                        </p:tgtEl>
                                      </p:cBhvr>
                                    </p:animEffect>
                                  </p:childTnLst>
                                </p:cTn>
                              </p:par>
                              <p:par>
                                <p:cTn id="143" presetID="4" presetClass="entr" presetSubtype="16" fill="hold" nodeType="withEffect">
                                  <p:stCondLst>
                                    <p:cond delay="0"/>
                                  </p:stCondLst>
                                  <p:childTnLst>
                                    <p:set>
                                      <p:cBhvr>
                                        <p:cTn id="144" dur="1" fill="hold">
                                          <p:stCondLst>
                                            <p:cond delay="0"/>
                                          </p:stCondLst>
                                        </p:cTn>
                                        <p:tgtEl>
                                          <p:spTgt spid="116"/>
                                        </p:tgtEl>
                                        <p:attrNameLst>
                                          <p:attrName>style.visibility</p:attrName>
                                        </p:attrNameLst>
                                      </p:cBhvr>
                                      <p:to>
                                        <p:strVal val="visible"/>
                                      </p:to>
                                    </p:set>
                                    <p:animEffect transition="in" filter="box(in)">
                                      <p:cBhvr>
                                        <p:cTn id="145" dur="500"/>
                                        <p:tgtEl>
                                          <p:spTgt spid="116"/>
                                        </p:tgtEl>
                                      </p:cBhvr>
                                    </p:animEffect>
                                  </p:childTnLst>
                                </p:cTn>
                              </p:par>
                              <p:par>
                                <p:cTn id="146" presetID="4" presetClass="entr" presetSubtype="16" fill="hold" nodeType="withEffect">
                                  <p:stCondLst>
                                    <p:cond delay="0"/>
                                  </p:stCondLst>
                                  <p:childTnLst>
                                    <p:set>
                                      <p:cBhvr>
                                        <p:cTn id="147" dur="1" fill="hold">
                                          <p:stCondLst>
                                            <p:cond delay="0"/>
                                          </p:stCondLst>
                                        </p:cTn>
                                        <p:tgtEl>
                                          <p:spTgt spid="119"/>
                                        </p:tgtEl>
                                        <p:attrNameLst>
                                          <p:attrName>style.visibility</p:attrName>
                                        </p:attrNameLst>
                                      </p:cBhvr>
                                      <p:to>
                                        <p:strVal val="visible"/>
                                      </p:to>
                                    </p:set>
                                    <p:animEffect transition="in" filter="box(in)">
                                      <p:cBhvr>
                                        <p:cTn id="148" dur="500"/>
                                        <p:tgtEl>
                                          <p:spTgt spid="119"/>
                                        </p:tgtEl>
                                      </p:cBhvr>
                                    </p:animEffect>
                                  </p:childTnLst>
                                </p:cTn>
                              </p:par>
                              <p:par>
                                <p:cTn id="149" presetID="4" presetClass="entr" presetSubtype="16" fill="hold" nodeType="withEffect">
                                  <p:stCondLst>
                                    <p:cond delay="0"/>
                                  </p:stCondLst>
                                  <p:childTnLst>
                                    <p:set>
                                      <p:cBhvr>
                                        <p:cTn id="150" dur="1" fill="hold">
                                          <p:stCondLst>
                                            <p:cond delay="0"/>
                                          </p:stCondLst>
                                        </p:cTn>
                                        <p:tgtEl>
                                          <p:spTgt spid="124"/>
                                        </p:tgtEl>
                                        <p:attrNameLst>
                                          <p:attrName>style.visibility</p:attrName>
                                        </p:attrNameLst>
                                      </p:cBhvr>
                                      <p:to>
                                        <p:strVal val="visible"/>
                                      </p:to>
                                    </p:set>
                                    <p:animEffect transition="in" filter="box(in)">
                                      <p:cBhvr>
                                        <p:cTn id="151" dur="500"/>
                                        <p:tgtEl>
                                          <p:spTgt spid="124"/>
                                        </p:tgtEl>
                                      </p:cBhvr>
                                    </p:animEffect>
                                  </p:childTnLst>
                                </p:cTn>
                              </p:par>
                              <p:par>
                                <p:cTn id="152" presetID="4" presetClass="entr" presetSubtype="16" fill="hold" nodeType="withEffect">
                                  <p:stCondLst>
                                    <p:cond delay="0"/>
                                  </p:stCondLst>
                                  <p:childTnLst>
                                    <p:set>
                                      <p:cBhvr>
                                        <p:cTn id="153" dur="1" fill="hold">
                                          <p:stCondLst>
                                            <p:cond delay="0"/>
                                          </p:stCondLst>
                                        </p:cTn>
                                        <p:tgtEl>
                                          <p:spTgt spid="123"/>
                                        </p:tgtEl>
                                        <p:attrNameLst>
                                          <p:attrName>style.visibility</p:attrName>
                                        </p:attrNameLst>
                                      </p:cBhvr>
                                      <p:to>
                                        <p:strVal val="visible"/>
                                      </p:to>
                                    </p:set>
                                    <p:animEffect transition="in" filter="box(in)">
                                      <p:cBhvr>
                                        <p:cTn id="154" dur="500"/>
                                        <p:tgtEl>
                                          <p:spTgt spid="123"/>
                                        </p:tgtEl>
                                      </p:cBhvr>
                                    </p:animEffect>
                                  </p:childTnLst>
                                </p:cTn>
                              </p:par>
                              <p:par>
                                <p:cTn id="155" presetID="4" presetClass="entr" presetSubtype="16" fill="hold" nodeType="withEffect">
                                  <p:stCondLst>
                                    <p:cond delay="0"/>
                                  </p:stCondLst>
                                  <p:childTnLst>
                                    <p:set>
                                      <p:cBhvr>
                                        <p:cTn id="156" dur="1" fill="hold">
                                          <p:stCondLst>
                                            <p:cond delay="0"/>
                                          </p:stCondLst>
                                        </p:cTn>
                                        <p:tgtEl>
                                          <p:spTgt spid="113"/>
                                        </p:tgtEl>
                                        <p:attrNameLst>
                                          <p:attrName>style.visibility</p:attrName>
                                        </p:attrNameLst>
                                      </p:cBhvr>
                                      <p:to>
                                        <p:strVal val="visible"/>
                                      </p:to>
                                    </p:set>
                                    <p:animEffect transition="in" filter="box(in)">
                                      <p:cBhvr>
                                        <p:cTn id="157" dur="500"/>
                                        <p:tgtEl>
                                          <p:spTgt spid="113"/>
                                        </p:tgtEl>
                                      </p:cBhvr>
                                    </p:animEffect>
                                  </p:childTnLst>
                                </p:cTn>
                              </p:par>
                            </p:childTnLst>
                          </p:cTn>
                        </p:par>
                      </p:childTnLst>
                    </p:cTn>
                  </p:par>
                  <p:par>
                    <p:cTn id="158" fill="hold">
                      <p:stCondLst>
                        <p:cond delay="indefinite"/>
                      </p:stCondLst>
                      <p:childTnLst>
                        <p:par>
                          <p:cTn id="159" fill="hold">
                            <p:stCondLst>
                              <p:cond delay="0"/>
                            </p:stCondLst>
                            <p:childTnLst>
                              <p:par>
                                <p:cTn id="160" presetID="4" presetClass="entr" presetSubtype="16" fill="hold" nodeType="clickEffect">
                                  <p:stCondLst>
                                    <p:cond delay="0"/>
                                  </p:stCondLst>
                                  <p:childTnLst>
                                    <p:set>
                                      <p:cBhvr>
                                        <p:cTn id="161" dur="1" fill="hold">
                                          <p:stCondLst>
                                            <p:cond delay="0"/>
                                          </p:stCondLst>
                                        </p:cTn>
                                        <p:tgtEl>
                                          <p:spTgt spid="70"/>
                                        </p:tgtEl>
                                        <p:attrNameLst>
                                          <p:attrName>style.visibility</p:attrName>
                                        </p:attrNameLst>
                                      </p:cBhvr>
                                      <p:to>
                                        <p:strVal val="visible"/>
                                      </p:to>
                                    </p:set>
                                    <p:animEffect transition="in" filter="box(in)">
                                      <p:cBhvr>
                                        <p:cTn id="162" dur="1000"/>
                                        <p:tgtEl>
                                          <p:spTgt spid="70"/>
                                        </p:tgtEl>
                                      </p:cBhvr>
                                    </p:animEffect>
                                  </p:childTnLst>
                                </p:cTn>
                              </p:par>
                              <p:par>
                                <p:cTn id="163" presetID="4" presetClass="entr" presetSubtype="16" fill="hold" grpId="0" nodeType="withEffect">
                                  <p:stCondLst>
                                    <p:cond delay="0"/>
                                  </p:stCondLst>
                                  <p:childTnLst>
                                    <p:set>
                                      <p:cBhvr>
                                        <p:cTn id="164" dur="1" fill="hold">
                                          <p:stCondLst>
                                            <p:cond delay="0"/>
                                          </p:stCondLst>
                                        </p:cTn>
                                        <p:tgtEl>
                                          <p:spTgt spid="51"/>
                                        </p:tgtEl>
                                        <p:attrNameLst>
                                          <p:attrName>style.visibility</p:attrName>
                                        </p:attrNameLst>
                                      </p:cBhvr>
                                      <p:to>
                                        <p:strVal val="visible"/>
                                      </p:to>
                                    </p:set>
                                    <p:animEffect transition="in" filter="box(in)">
                                      <p:cBhvr>
                                        <p:cTn id="165" dur="1000"/>
                                        <p:tgtEl>
                                          <p:spTgt spid="51"/>
                                        </p:tgtEl>
                                      </p:cBhvr>
                                    </p:animEffect>
                                  </p:childTnLst>
                                </p:cTn>
                              </p:par>
                              <p:par>
                                <p:cTn id="166" presetID="4" presetClass="entr" presetSubtype="16" fill="hold" nodeType="withEffect">
                                  <p:stCondLst>
                                    <p:cond delay="0"/>
                                  </p:stCondLst>
                                  <p:childTnLst>
                                    <p:set>
                                      <p:cBhvr>
                                        <p:cTn id="167" dur="1" fill="hold">
                                          <p:stCondLst>
                                            <p:cond delay="0"/>
                                          </p:stCondLst>
                                        </p:cTn>
                                        <p:tgtEl>
                                          <p:spTgt spid="63"/>
                                        </p:tgtEl>
                                        <p:attrNameLst>
                                          <p:attrName>style.visibility</p:attrName>
                                        </p:attrNameLst>
                                      </p:cBhvr>
                                      <p:to>
                                        <p:strVal val="visible"/>
                                      </p:to>
                                    </p:set>
                                    <p:animEffect transition="in" filter="box(in)">
                                      <p:cBhvr>
                                        <p:cTn id="168" dur="1000"/>
                                        <p:tgtEl>
                                          <p:spTgt spid="63"/>
                                        </p:tgtEl>
                                      </p:cBhvr>
                                    </p:animEffect>
                                  </p:childTnLst>
                                </p:cTn>
                              </p:par>
                              <p:par>
                                <p:cTn id="169" presetID="4" presetClass="entr" presetSubtype="16" fill="hold" grpId="0" nodeType="withEffect">
                                  <p:stCondLst>
                                    <p:cond delay="0"/>
                                  </p:stCondLst>
                                  <p:childTnLst>
                                    <p:set>
                                      <p:cBhvr>
                                        <p:cTn id="170" dur="1" fill="hold">
                                          <p:stCondLst>
                                            <p:cond delay="0"/>
                                          </p:stCondLst>
                                        </p:cTn>
                                        <p:tgtEl>
                                          <p:spTgt spid="55"/>
                                        </p:tgtEl>
                                        <p:attrNameLst>
                                          <p:attrName>style.visibility</p:attrName>
                                        </p:attrNameLst>
                                      </p:cBhvr>
                                      <p:to>
                                        <p:strVal val="visible"/>
                                      </p:to>
                                    </p:set>
                                    <p:animEffect transition="in" filter="box(in)">
                                      <p:cBhvr>
                                        <p:cTn id="171" dur="1000"/>
                                        <p:tgtEl>
                                          <p:spTgt spid="55"/>
                                        </p:tgtEl>
                                      </p:cBhvr>
                                    </p:animEffect>
                                  </p:childTnLst>
                                </p:cTn>
                              </p:par>
                              <p:par>
                                <p:cTn id="172" presetID="4" presetClass="exit" presetSubtype="16" fill="hold" grpId="1" nodeType="withEffect">
                                  <p:stCondLst>
                                    <p:cond delay="0"/>
                                  </p:stCondLst>
                                  <p:childTnLst>
                                    <p:animEffect transition="out" filter="box(in)">
                                      <p:cBhvr>
                                        <p:cTn id="173" dur="500"/>
                                        <p:tgtEl>
                                          <p:spTgt spid="54"/>
                                        </p:tgtEl>
                                      </p:cBhvr>
                                    </p:animEffect>
                                    <p:set>
                                      <p:cBhvr>
                                        <p:cTn id="174" dur="1" fill="hold">
                                          <p:stCondLst>
                                            <p:cond delay="499"/>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27" grpId="0" animBg="1"/>
      <p:bldP spid="28" grpId="0" animBg="1"/>
      <p:bldP spid="29" grpId="0" animBg="1"/>
      <p:bldP spid="32" grpId="0" animBg="1"/>
      <p:bldP spid="38" grpId="0" animBg="1"/>
      <p:bldP spid="40" grpId="0" animBg="1"/>
      <p:bldP spid="45" grpId="0" animBg="1"/>
      <p:bldP spid="46" grpId="0" animBg="1"/>
      <p:bldP spid="47" grpId="0" animBg="1"/>
      <p:bldP spid="89" grpId="0" animBg="1"/>
      <p:bldP spid="94" grpId="0"/>
      <p:bldP spid="94" grpId="1"/>
      <p:bldP spid="95" grpId="0"/>
      <p:bldP spid="126" grpId="0"/>
      <p:bldP spid="126" grpId="1"/>
      <p:bldP spid="127" grpId="0"/>
      <p:bldP spid="127" grpId="1"/>
      <p:bldP spid="51" grpId="0" animBg="1"/>
      <p:bldP spid="52" grpId="0" animBg="1"/>
      <p:bldP spid="52" grpId="1" animBg="1"/>
      <p:bldP spid="53" grpId="0" animBg="1"/>
      <p:bldP spid="53" grpId="1" animBg="1"/>
      <p:bldP spid="54" grpId="0" animBg="1"/>
      <p:bldP spid="54" grpId="1" animBg="1"/>
      <p:bldP spid="55" grpId="0" animBg="1"/>
      <p:bldP spid="56" grpId="0" animBg="1"/>
      <p:bldP spid="57" grpId="0"/>
      <p:bldP spid="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a:t>
            </a:r>
            <a:endParaRPr lang="zh-TW" altLang="en-US" dirty="0"/>
          </a:p>
        </p:txBody>
      </p:sp>
      <p:sp>
        <p:nvSpPr>
          <p:cNvPr id="7" name="內容版面配置區 3"/>
          <p:cNvSpPr txBox="1">
            <a:spLocks/>
          </p:cNvSpPr>
          <p:nvPr/>
        </p:nvSpPr>
        <p:spPr>
          <a:xfrm>
            <a:off x="71406" y="793739"/>
            <a:ext cx="8215370" cy="4044669"/>
          </a:xfrm>
          <a:prstGeom prst="rect">
            <a:avLst/>
          </a:prstGeom>
        </p:spPr>
        <p:txBody>
          <a:bodyPr/>
          <a:lstStyle/>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r>
              <a:rPr kumimoji="1" lang="en-US" altLang="zh-TW" sz="2000" b="0" i="0" u="none" strike="noStrike" kern="1200" cap="none" spc="0" normalizeH="0" baseline="0" noProof="0" dirty="0" smtClean="0">
                <a:ln>
                  <a:noFill/>
                </a:ln>
                <a:solidFill>
                  <a:schemeClr val="tx1"/>
                </a:solidFill>
                <a:effectLst/>
                <a:uLnTx/>
                <a:uFillTx/>
                <a:latin typeface="+mn-lt"/>
                <a:ea typeface="+mn-ea"/>
                <a:cs typeface="+mn-cs"/>
              </a:rPr>
              <a:t>Feature</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Item Compatible with I2C-bus</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AMBA APB slave interface</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Supports master and slave modes of I2C bus</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Multi master operation</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SW programmable clock frequency and transfer rate up to 400Kbit/sec</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Supports 7 bits and 10 bits addressing modes</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Interrupt or polling driven byte-by-byte data transfer</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Clock stretching and wait state generation</a:t>
            </a: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r>
              <a:rPr lang="en-US" altLang="zh-TW" dirty="0" smtClean="0"/>
              <a:t>SCL Clock</a:t>
            </a:r>
          </a:p>
          <a:p>
            <a:r>
              <a:rPr lang="en-US" altLang="zh-TW" dirty="0" smtClean="0"/>
              <a:t>Data Receiver Register Access</a:t>
            </a:r>
          </a:p>
          <a:p>
            <a:r>
              <a:rPr lang="en-US" altLang="zh-TW" dirty="0" smtClean="0"/>
              <a:t>Start Command and 1’st Byte Address</a:t>
            </a:r>
          </a:p>
          <a:p>
            <a:r>
              <a:rPr lang="en-US" altLang="zh-TW" dirty="0" smtClean="0"/>
              <a:t>Interrupt and Resume</a:t>
            </a:r>
          </a:p>
          <a:p>
            <a:r>
              <a:rPr lang="en-US" altLang="zh-TW" dirty="0" smtClean="0"/>
              <a:t>Read/Write Command</a:t>
            </a:r>
          </a:p>
          <a:p>
            <a:r>
              <a:rPr lang="en-US" altLang="zh-TW" dirty="0" smtClean="0"/>
              <a:t>Multi-Master Arbitration</a:t>
            </a:r>
          </a:p>
          <a:p>
            <a:r>
              <a:rPr lang="en-US" altLang="zh-TW" dirty="0" smtClean="0"/>
              <a:t>Master Interrupt Condition</a:t>
            </a:r>
          </a:p>
          <a:p>
            <a:r>
              <a:rPr lang="en-US" altLang="zh-TW" dirty="0" smtClean="0"/>
              <a:t>Stop Command</a:t>
            </a:r>
          </a:p>
          <a:p>
            <a:endParaRPr lang="en-US" altLang="zh-TW" dirty="0" smtClean="0"/>
          </a:p>
          <a:p>
            <a:endParaRPr lang="zh-TW" altLang="en-US" dirty="0"/>
          </a:p>
        </p:txBody>
      </p:sp>
      <p:sp>
        <p:nvSpPr>
          <p:cNvPr id="3" name="標題 2"/>
          <p:cNvSpPr>
            <a:spLocks noGrp="1"/>
          </p:cNvSpPr>
          <p:nvPr>
            <p:ph type="title"/>
          </p:nvPr>
        </p:nvSpPr>
        <p:spPr/>
        <p:txBody>
          <a:bodyPr/>
          <a:lstStyle/>
          <a:p>
            <a:r>
              <a:rPr lang="en-US" altLang="zh-TW" dirty="0" smtClean="0"/>
              <a:t>Master Mode Programming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2050" name="Picture 2"/>
          <p:cNvPicPr>
            <a:picLocks noChangeAspect="1" noChangeArrowheads="1"/>
          </p:cNvPicPr>
          <p:nvPr/>
        </p:nvPicPr>
        <p:blipFill>
          <a:blip r:embed="rId2" cstate="print"/>
          <a:srcRect/>
          <a:stretch>
            <a:fillRect/>
          </a:stretch>
        </p:blipFill>
        <p:spPr bwMode="auto">
          <a:xfrm>
            <a:off x="323528" y="2785492"/>
            <a:ext cx="8460432" cy="214602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995936" y="913284"/>
            <a:ext cx="4708054" cy="1872208"/>
          </a:xfrm>
          <a:prstGeom prst="rect">
            <a:avLst/>
          </a:prstGeom>
          <a:noFill/>
          <a:ln w="9525">
            <a:noFill/>
            <a:miter lim="800000"/>
            <a:headEnd/>
            <a:tailEnd/>
          </a:ln>
        </p:spPr>
      </p:pic>
      <p:sp>
        <p:nvSpPr>
          <p:cNvPr id="6" name="矩形 5"/>
          <p:cNvSpPr/>
          <p:nvPr/>
        </p:nvSpPr>
        <p:spPr>
          <a:xfrm>
            <a:off x="6588224" y="769268"/>
            <a:ext cx="1728192" cy="3816424"/>
          </a:xfrm>
          <a:prstGeom prst="rect">
            <a:avLst/>
          </a:prstGeom>
          <a:solidFill>
            <a:schemeClr val="accent1">
              <a:alpha val="24000"/>
            </a:schemeClr>
          </a:solidFill>
          <a:ln w="15875">
            <a:solidFill>
              <a:schemeClr val="tx2">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smtClean="0"/>
          </a:p>
        </p:txBody>
      </p:sp>
      <p:sp>
        <p:nvSpPr>
          <p:cNvPr id="7" name="矩形 6"/>
          <p:cNvSpPr/>
          <p:nvPr/>
        </p:nvSpPr>
        <p:spPr>
          <a:xfrm>
            <a:off x="611560" y="769268"/>
            <a:ext cx="5904656" cy="3816424"/>
          </a:xfrm>
          <a:prstGeom prst="rect">
            <a:avLst/>
          </a:prstGeom>
          <a:solidFill>
            <a:schemeClr val="accent6">
              <a:lumMod val="40000"/>
              <a:lumOff val="60000"/>
              <a:alpha val="24000"/>
            </a:schemeClr>
          </a:solidFill>
          <a:ln w="15875">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smtClean="0"/>
          </a:p>
        </p:txBody>
      </p:sp>
      <p:sp>
        <p:nvSpPr>
          <p:cNvPr id="8" name="矩形 7"/>
          <p:cNvSpPr/>
          <p:nvPr/>
        </p:nvSpPr>
        <p:spPr>
          <a:xfrm>
            <a:off x="8388424" y="769268"/>
            <a:ext cx="360040" cy="3824808"/>
          </a:xfrm>
          <a:prstGeom prst="rect">
            <a:avLst/>
          </a:prstGeom>
          <a:solidFill>
            <a:schemeClr val="accent3">
              <a:lumMod val="40000"/>
              <a:lumOff val="60000"/>
              <a:alpha val="24000"/>
            </a:schemeClr>
          </a:solidFill>
          <a:ln w="15875">
            <a:solidFill>
              <a:schemeClr val="accent3">
                <a:lumMod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smtClean="0"/>
          </a:p>
        </p:txBody>
      </p:sp>
      <p:sp>
        <p:nvSpPr>
          <p:cNvPr id="9" name="文字方塊 8"/>
          <p:cNvSpPr txBox="1"/>
          <p:nvPr/>
        </p:nvSpPr>
        <p:spPr>
          <a:xfrm>
            <a:off x="6632942" y="4657700"/>
            <a:ext cx="1683474" cy="276999"/>
          </a:xfrm>
          <a:prstGeom prst="rect">
            <a:avLst/>
          </a:prstGeom>
          <a:noFill/>
        </p:spPr>
        <p:txBody>
          <a:bodyPr wrap="none" rtlCol="0">
            <a:spAutoFit/>
          </a:bodyPr>
          <a:lstStyle/>
          <a:p>
            <a:r>
              <a:rPr lang="en-US" altLang="zh-TW" sz="1200" b="1" dirty="0" smtClean="0">
                <a:solidFill>
                  <a:schemeClr val="tx2">
                    <a:lumMod val="75000"/>
                  </a:schemeClr>
                </a:solidFill>
              </a:rPr>
              <a:t>socle_i2c_read_bytes()</a:t>
            </a:r>
            <a:endParaRPr lang="zh-TW" altLang="en-US" sz="1200" b="1" dirty="0">
              <a:solidFill>
                <a:schemeClr val="tx2">
                  <a:lumMod val="75000"/>
                </a:schemeClr>
              </a:solidFill>
            </a:endParaRPr>
          </a:p>
        </p:txBody>
      </p:sp>
      <p:sp>
        <p:nvSpPr>
          <p:cNvPr id="10" name="文字方塊 9"/>
          <p:cNvSpPr txBox="1"/>
          <p:nvPr/>
        </p:nvSpPr>
        <p:spPr>
          <a:xfrm>
            <a:off x="6632942" y="4884757"/>
            <a:ext cx="1683474" cy="276999"/>
          </a:xfrm>
          <a:prstGeom prst="rect">
            <a:avLst/>
          </a:prstGeom>
          <a:noFill/>
        </p:spPr>
        <p:txBody>
          <a:bodyPr wrap="none" rtlCol="0">
            <a:spAutoFit/>
          </a:bodyPr>
          <a:lstStyle/>
          <a:p>
            <a:r>
              <a:rPr lang="en-US" altLang="zh-TW" sz="1200" b="1" dirty="0" smtClean="0">
                <a:solidFill>
                  <a:schemeClr val="tx2">
                    <a:lumMod val="75000"/>
                  </a:schemeClr>
                </a:solidFill>
              </a:rPr>
              <a:t>socle_i2c_send_bytes()</a:t>
            </a:r>
            <a:endParaRPr lang="zh-TW" altLang="en-US" sz="1200" b="1" dirty="0">
              <a:solidFill>
                <a:schemeClr val="tx2">
                  <a:lumMod val="75000"/>
                </a:schemeClr>
              </a:solidFill>
            </a:endParaRPr>
          </a:p>
        </p:txBody>
      </p:sp>
      <p:sp>
        <p:nvSpPr>
          <p:cNvPr id="11" name="文字方塊 10"/>
          <p:cNvSpPr txBox="1"/>
          <p:nvPr/>
        </p:nvSpPr>
        <p:spPr>
          <a:xfrm>
            <a:off x="2771800" y="4657700"/>
            <a:ext cx="1736373" cy="276999"/>
          </a:xfrm>
          <a:prstGeom prst="rect">
            <a:avLst/>
          </a:prstGeom>
          <a:noFill/>
        </p:spPr>
        <p:txBody>
          <a:bodyPr wrap="none" rtlCol="0">
            <a:spAutoFit/>
          </a:bodyPr>
          <a:lstStyle/>
          <a:p>
            <a:r>
              <a:rPr lang="en-US" altLang="zh-TW" sz="1200" b="1" dirty="0" smtClean="0">
                <a:solidFill>
                  <a:srgbClr val="FF0000"/>
                </a:solidFill>
              </a:rPr>
              <a:t>socle_i2c_do_address()</a:t>
            </a:r>
            <a:endParaRPr lang="zh-TW" altLang="en-US" sz="1200" b="1" dirty="0">
              <a:solidFill>
                <a:srgbClr val="FF0000"/>
              </a:solidFill>
            </a:endParaRPr>
          </a:p>
        </p:txBody>
      </p:sp>
      <p:sp>
        <p:nvSpPr>
          <p:cNvPr id="13" name="文字方塊 12"/>
          <p:cNvSpPr txBox="1"/>
          <p:nvPr/>
        </p:nvSpPr>
        <p:spPr>
          <a:xfrm>
            <a:off x="7812360" y="5161756"/>
            <a:ext cx="1239442" cy="276999"/>
          </a:xfrm>
          <a:prstGeom prst="rect">
            <a:avLst/>
          </a:prstGeom>
          <a:noFill/>
        </p:spPr>
        <p:txBody>
          <a:bodyPr wrap="none" rtlCol="0">
            <a:spAutoFit/>
          </a:bodyPr>
          <a:lstStyle/>
          <a:p>
            <a:r>
              <a:rPr lang="en-US" altLang="zh-TW" sz="1200" b="1" dirty="0" smtClean="0">
                <a:solidFill>
                  <a:schemeClr val="accent3">
                    <a:lumMod val="50000"/>
                  </a:schemeClr>
                </a:solidFill>
              </a:rPr>
              <a:t>socle_i2c_stop()</a:t>
            </a:r>
            <a:endParaRPr lang="zh-TW" altLang="en-US" sz="1200" b="1" dirty="0">
              <a:solidFill>
                <a:schemeClr val="accent3">
                  <a:lumMod val="50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endParaRPr lang="zh-TW" altLang="en-US"/>
          </a:p>
        </p:txBody>
      </p:sp>
      <p:pic>
        <p:nvPicPr>
          <p:cNvPr id="3074" name="Picture 2"/>
          <p:cNvPicPr>
            <a:picLocks noGrp="1" noChangeAspect="1" noChangeArrowheads="1"/>
          </p:cNvPicPr>
          <p:nvPr>
            <p:ph sz="half" idx="2"/>
          </p:nvPr>
        </p:nvPicPr>
        <p:blipFill>
          <a:blip r:embed="rId2" cstate="print"/>
          <a:srcRect/>
          <a:stretch>
            <a:fillRect/>
          </a:stretch>
        </p:blipFill>
        <p:spPr bwMode="auto">
          <a:xfrm>
            <a:off x="471488" y="1246172"/>
            <a:ext cx="8215312" cy="3140106"/>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a:xfrm>
            <a:off x="4643438" y="793739"/>
            <a:ext cx="4286280" cy="3421083"/>
          </a:xfrm>
        </p:spPr>
        <p:txBody>
          <a:bodyPr/>
          <a:lstStyle/>
          <a:p>
            <a:r>
              <a:rPr lang="en-US" altLang="zh-TW" sz="1600" b="1" dirty="0" smtClean="0"/>
              <a:t>i2c_regs – Control and Status Registers</a:t>
            </a:r>
          </a:p>
          <a:p>
            <a:pPr>
              <a:buNone/>
            </a:pPr>
            <a:r>
              <a:rPr lang="en-US" altLang="zh-TW" sz="1600" dirty="0" smtClean="0"/>
              <a:t>	</a:t>
            </a:r>
            <a:r>
              <a:rPr lang="en-US" altLang="zh-TW" sz="1000" dirty="0" smtClean="0"/>
              <a:t>The i2c_regs component is used to control the I2C controller operation by the host with APB interface. It implements the register set and the interrupt functionality. The CSR component operates synchronously with the </a:t>
            </a:r>
            <a:r>
              <a:rPr lang="en-US" altLang="zh-TW" sz="1000" dirty="0" err="1" smtClean="0"/>
              <a:t>pclk</a:t>
            </a:r>
            <a:r>
              <a:rPr lang="en-US" altLang="zh-TW" sz="1000" dirty="0" smtClean="0"/>
              <a:t> clock.</a:t>
            </a:r>
            <a:endParaRPr lang="en-US" altLang="zh-TW" sz="1600" b="1" dirty="0" smtClean="0"/>
          </a:p>
          <a:p>
            <a:r>
              <a:rPr lang="en-US" altLang="zh-TW" sz="1600" b="1" dirty="0" smtClean="0"/>
              <a:t>i2c_master – I2C Master Control and State Machine</a:t>
            </a:r>
          </a:p>
          <a:p>
            <a:pPr>
              <a:buNone/>
            </a:pPr>
            <a:r>
              <a:rPr lang="en-US" altLang="zh-TW" sz="1600" b="1" dirty="0" smtClean="0"/>
              <a:t>	</a:t>
            </a:r>
            <a:r>
              <a:rPr lang="en-US" altLang="zh-TW" sz="1000" dirty="0" smtClean="0"/>
              <a:t>The I2C master controller implements the I2C master operation for transmit data to and receive data from other I2C devices. The I2C master controller operates synchronously with the </a:t>
            </a:r>
            <a:r>
              <a:rPr lang="en-US" altLang="zh-TW" sz="1000" dirty="0" err="1" smtClean="0"/>
              <a:t>pclk</a:t>
            </a:r>
            <a:r>
              <a:rPr lang="en-US" altLang="zh-TW" sz="1000" dirty="0" smtClean="0"/>
              <a:t>.</a:t>
            </a:r>
          </a:p>
          <a:p>
            <a:r>
              <a:rPr lang="en-US" altLang="zh-TW" sz="1600" b="1" dirty="0" smtClean="0"/>
              <a:t>i2c_slave – I2C Slave Control and State Machine</a:t>
            </a:r>
          </a:p>
          <a:p>
            <a:pPr>
              <a:buNone/>
            </a:pPr>
            <a:r>
              <a:rPr lang="en-US" altLang="zh-TW" sz="1600" dirty="0" smtClean="0"/>
              <a:t>	</a:t>
            </a:r>
            <a:r>
              <a:rPr lang="en-US" altLang="zh-TW" sz="1000" dirty="0" smtClean="0"/>
              <a:t>The I2C slave controller implements the I2C master operation for transmit data to and receive data from other I2C devices. The I2C slave controller operates synchronously with the </a:t>
            </a:r>
            <a:r>
              <a:rPr lang="en-US" altLang="zh-TW" sz="1000" dirty="0" err="1" smtClean="0"/>
              <a:t>pclk</a:t>
            </a:r>
            <a:r>
              <a:rPr lang="en-US" altLang="zh-TW" sz="1000" dirty="0" smtClean="0"/>
              <a:t>.</a:t>
            </a:r>
            <a:endParaRPr lang="en-US" altLang="zh-TW" sz="1000" b="1" dirty="0" smtClean="0"/>
          </a:p>
        </p:txBody>
      </p:sp>
      <p:sp>
        <p:nvSpPr>
          <p:cNvPr id="3" name="標題 2"/>
          <p:cNvSpPr>
            <a:spLocks noGrp="1"/>
          </p:cNvSpPr>
          <p:nvPr>
            <p:ph type="title"/>
          </p:nvPr>
        </p:nvSpPr>
        <p:spPr/>
        <p:txBody>
          <a:bodyPr/>
          <a:lstStyle/>
          <a:p>
            <a:r>
              <a:rPr lang="en-US" altLang="zh-TW" dirty="0" smtClean="0"/>
              <a:t>I2C</a:t>
            </a:r>
            <a:endParaRPr lang="zh-TW" altLang="en-US" dirty="0"/>
          </a:p>
        </p:txBody>
      </p:sp>
      <p:pic>
        <p:nvPicPr>
          <p:cNvPr id="4" name="Picture 2"/>
          <p:cNvPicPr>
            <a:picLocks noChangeAspect="1" noChangeArrowheads="1"/>
          </p:cNvPicPr>
          <p:nvPr/>
        </p:nvPicPr>
        <p:blipFill>
          <a:blip r:embed="rId2" cstate="print"/>
          <a:srcRect/>
          <a:stretch>
            <a:fillRect/>
          </a:stretch>
        </p:blipFill>
        <p:spPr bwMode="auto">
          <a:xfrm>
            <a:off x="142844" y="357170"/>
            <a:ext cx="4354748" cy="3067054"/>
          </a:xfrm>
          <a:prstGeom prst="rect">
            <a:avLst/>
          </a:prstGeom>
          <a:noFill/>
          <a:ln w="9525">
            <a:noFill/>
            <a:miter lim="800000"/>
            <a:headEnd/>
            <a:tailEnd/>
          </a:ln>
          <a:effectLst/>
        </p:spPr>
      </p:pic>
      <p:sp>
        <p:nvSpPr>
          <p:cNvPr id="5" name="內容版面配置區 1"/>
          <p:cNvSpPr txBox="1">
            <a:spLocks/>
          </p:cNvSpPr>
          <p:nvPr/>
        </p:nvSpPr>
        <p:spPr>
          <a:xfrm>
            <a:off x="142844" y="3579821"/>
            <a:ext cx="8858312" cy="1706571"/>
          </a:xfrm>
          <a:prstGeom prst="rect">
            <a:avLst/>
          </a:prstGeom>
        </p:spPr>
        <p:txBody>
          <a:bodyPr/>
          <a:lstStyle/>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r>
              <a:rPr kumimoji="1" lang="en-US" altLang="zh-TW" sz="1600" b="1" i="0" u="none" strike="noStrike" kern="1200" cap="none" spc="0" normalizeH="0" baseline="0" noProof="0" dirty="0" smtClean="0">
                <a:ln>
                  <a:noFill/>
                </a:ln>
                <a:solidFill>
                  <a:schemeClr val="tx1"/>
                </a:solidFill>
                <a:effectLst/>
                <a:uLnTx/>
                <a:uFillTx/>
                <a:latin typeface="+mn-lt"/>
                <a:ea typeface="+mn-ea"/>
                <a:cs typeface="+mn-cs"/>
              </a:rPr>
              <a:t>i2c_divider – Clock Divider</a:t>
            </a:r>
          </a:p>
          <a:p>
            <a:pPr marL="971550" lvl="1" indent="-514350" fontAlgn="base">
              <a:spcBef>
                <a:spcPct val="20000"/>
              </a:spcBef>
              <a:spcAft>
                <a:spcPct val="0"/>
              </a:spcAft>
              <a:buClr>
                <a:srgbClr val="1273B1"/>
              </a:buClr>
            </a:pPr>
            <a:r>
              <a:rPr lang="en-US" altLang="zh-TW" sz="1000" dirty="0" smtClean="0"/>
              <a:t>The clock divider module generates I2C clock SCL output signals from </a:t>
            </a:r>
            <a:r>
              <a:rPr lang="en-US" altLang="zh-TW" sz="1000" dirty="0" err="1" smtClean="0"/>
              <a:t>pclk</a:t>
            </a:r>
            <a:r>
              <a:rPr lang="en-US" altLang="zh-TW" sz="1000" dirty="0" smtClean="0"/>
              <a:t> at </a:t>
            </a:r>
          </a:p>
          <a:p>
            <a:pPr marL="971550" lvl="1" indent="-514350" fontAlgn="base">
              <a:spcBef>
                <a:spcPct val="20000"/>
              </a:spcBef>
              <a:spcAft>
                <a:spcPct val="0"/>
              </a:spcAft>
              <a:buClr>
                <a:srgbClr val="1273B1"/>
              </a:buClr>
            </a:pPr>
            <a:r>
              <a:rPr lang="en-US" altLang="zh-TW" sz="1000" dirty="0" smtClean="0"/>
              <a:t>frequency according the given equation.</a:t>
            </a:r>
            <a:endParaRPr kumimoji="1" lang="en-US" altLang="zh-TW" sz="1600" b="1"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r>
              <a:rPr kumimoji="1" lang="en-US" altLang="zh-TW" sz="1600" b="1" i="0" u="none" strike="noStrike" kern="1200" cap="none" spc="0" normalizeH="0" baseline="0" noProof="0" dirty="0" smtClean="0">
                <a:ln>
                  <a:noFill/>
                </a:ln>
                <a:solidFill>
                  <a:schemeClr val="tx1"/>
                </a:solidFill>
                <a:effectLst/>
                <a:uLnTx/>
                <a:uFillTx/>
                <a:latin typeface="+mn-lt"/>
                <a:ea typeface="+mn-ea"/>
                <a:cs typeface="+mn-cs"/>
              </a:rPr>
              <a:t>i2c_interface – I2C interface (These are logics under top module. There is actually no such a module)</a:t>
            </a:r>
          </a:p>
          <a:p>
            <a:pPr marL="971550" lvl="1" indent="-514350" fontAlgn="base">
              <a:spcBef>
                <a:spcPct val="20000"/>
              </a:spcBef>
              <a:spcAft>
                <a:spcPct val="0"/>
              </a:spcAft>
              <a:buClr>
                <a:srgbClr val="1273B1"/>
              </a:buClr>
            </a:pPr>
            <a:r>
              <a:rPr lang="en-US" altLang="zh-TW" sz="1000" dirty="0" smtClean="0"/>
              <a:t>SDA output enable from I2C master controller and slave controller are </a:t>
            </a:r>
            <a:r>
              <a:rPr lang="en-US" altLang="zh-TW" sz="1000" dirty="0" err="1" smtClean="0"/>
              <a:t>ANDed</a:t>
            </a:r>
            <a:r>
              <a:rPr lang="en-US" altLang="zh-TW" sz="1000" dirty="0" smtClean="0"/>
              <a:t> together as the output ports. Similarly, SCL output enable from I2C </a:t>
            </a:r>
          </a:p>
          <a:p>
            <a:pPr marL="971550" lvl="1" indent="-514350" fontAlgn="base">
              <a:spcBef>
                <a:spcPct val="20000"/>
              </a:spcBef>
              <a:spcAft>
                <a:spcPct val="0"/>
              </a:spcAft>
              <a:buClr>
                <a:srgbClr val="1273B1"/>
              </a:buClr>
            </a:pPr>
            <a:r>
              <a:rPr lang="en-US" altLang="zh-TW" sz="1000" dirty="0" smtClean="0"/>
              <a:t>master controller and slave controller are </a:t>
            </a:r>
            <a:r>
              <a:rPr lang="en-US" altLang="zh-TW" sz="1000" dirty="0" err="1" smtClean="0"/>
              <a:t>ANDed</a:t>
            </a:r>
            <a:r>
              <a:rPr lang="en-US" altLang="zh-TW" sz="1000" dirty="0" smtClean="0"/>
              <a:t> together. SDA output and SCL output are actually ties to the ground since I2C is an open drain </a:t>
            </a:r>
          </a:p>
          <a:p>
            <a:pPr marL="971550" lvl="1" indent="-514350" fontAlgn="base">
              <a:spcBef>
                <a:spcPct val="20000"/>
              </a:spcBef>
              <a:spcAft>
                <a:spcPct val="0"/>
              </a:spcAft>
              <a:buClr>
                <a:srgbClr val="1273B1"/>
              </a:buClr>
            </a:pPr>
            <a:r>
              <a:rPr lang="en-US" altLang="zh-TW" sz="1000" dirty="0" smtClean="0"/>
              <a:t>architecture. So once enabled, SDA/ SCL on I2C will be pulled low.</a:t>
            </a:r>
          </a:p>
          <a:p>
            <a:pPr marL="971550" lvl="1" indent="-514350" fontAlgn="base">
              <a:spcBef>
                <a:spcPct val="20000"/>
              </a:spcBef>
              <a:spcAft>
                <a:spcPct val="0"/>
              </a:spcAft>
              <a:buClr>
                <a:srgbClr val="1273B1"/>
              </a:buClr>
            </a:pPr>
            <a:endParaRPr kumimoji="1" lang="en-US" altLang="zh-TW" sz="1600" b="1"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None/>
              <a:tabLst/>
              <a:defRPr/>
            </a:pPr>
            <a:endParaRPr kumimoji="1" lang="zh-TW" alt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r>
              <a:rPr lang="en-US" altLang="zh-TW" dirty="0" smtClean="0"/>
              <a:t>I2C</a:t>
            </a:r>
          </a:p>
          <a:p>
            <a:pPr lvl="1"/>
            <a:r>
              <a:rPr lang="en-US" altLang="zh-TW" dirty="0" smtClean="0"/>
              <a:t>I2C - Inter-Integrated Circuit</a:t>
            </a:r>
          </a:p>
          <a:p>
            <a:pPr lvl="1"/>
            <a:r>
              <a:rPr lang="en-US" altLang="zh-TW" dirty="0" smtClean="0">
                <a:solidFill>
                  <a:schemeClr val="tx1">
                    <a:lumMod val="95000"/>
                    <a:lumOff val="5000"/>
                  </a:schemeClr>
                </a:solidFill>
              </a:rPr>
              <a:t>I2C </a:t>
            </a:r>
            <a:r>
              <a:rPr lang="zh-TW" altLang="en-US" dirty="0" smtClean="0">
                <a:solidFill>
                  <a:schemeClr val="tx1">
                    <a:lumMod val="95000"/>
                    <a:lumOff val="5000"/>
                  </a:schemeClr>
                </a:solidFill>
              </a:rPr>
              <a:t>訊號時序圖</a:t>
            </a:r>
            <a:endParaRPr lang="en-US" altLang="zh-TW" dirty="0" smtClean="0">
              <a:solidFill>
                <a:schemeClr val="tx1">
                  <a:lumMod val="95000"/>
                  <a:lumOff val="5000"/>
                </a:schemeClr>
              </a:solidFill>
            </a:endParaRPr>
          </a:p>
          <a:p>
            <a:pPr lvl="1"/>
            <a:r>
              <a:rPr lang="en-US" altLang="zh-TW" dirty="0" smtClean="0"/>
              <a:t>I2C Packet </a:t>
            </a:r>
            <a:r>
              <a:rPr lang="en-US" altLang="zh-TW" dirty="0" smtClean="0"/>
              <a:t>Format</a:t>
            </a:r>
            <a:endParaRPr lang="en-US" altLang="zh-TW" dirty="0" smtClean="0"/>
          </a:p>
          <a:p>
            <a:r>
              <a:rPr lang="en-US" altLang="zh-TW" dirty="0" smtClean="0"/>
              <a:t>Linux Device Driver – I2C</a:t>
            </a:r>
          </a:p>
          <a:p>
            <a:pPr lvl="1"/>
            <a:r>
              <a:rPr lang="en-US" altLang="zh-TW" dirty="0" smtClean="0"/>
              <a:t>Linux - I2C</a:t>
            </a:r>
            <a:r>
              <a:rPr lang="zh-TW" altLang="en-US" dirty="0" smtClean="0"/>
              <a:t>架構 </a:t>
            </a:r>
            <a:r>
              <a:rPr lang="en-US" altLang="zh-TW" dirty="0" smtClean="0"/>
              <a:t>– master</a:t>
            </a:r>
          </a:p>
          <a:p>
            <a:pPr lvl="1"/>
            <a:r>
              <a:rPr lang="en-US" altLang="zh-TW" dirty="0" smtClean="0"/>
              <a:t>I2C</a:t>
            </a:r>
            <a:r>
              <a:rPr lang="zh-TW" altLang="en-US" dirty="0" smtClean="0"/>
              <a:t>驅動</a:t>
            </a:r>
            <a:endParaRPr lang="en-US" altLang="zh-TW" dirty="0" smtClean="0"/>
          </a:p>
          <a:p>
            <a:pPr lvl="1"/>
            <a:r>
              <a:rPr lang="en-US" altLang="zh-TW" dirty="0" smtClean="0"/>
              <a:t>I2C – Algorithm</a:t>
            </a:r>
            <a:endParaRPr lang="zh-TW" altLang="en-US" dirty="0"/>
          </a:p>
        </p:txBody>
      </p:sp>
      <p:sp>
        <p:nvSpPr>
          <p:cNvPr id="3" name="標題 2"/>
          <p:cNvSpPr>
            <a:spLocks noGrp="1"/>
          </p:cNvSpPr>
          <p:nvPr>
            <p:ph type="title"/>
          </p:nvPr>
        </p:nvSpPr>
        <p:spPr/>
        <p:txBody>
          <a:bodyPr/>
          <a:lstStyle/>
          <a:p>
            <a:r>
              <a:rPr lang="en-US" altLang="zh-TW" dirty="0" smtClean="0"/>
              <a:t>OUTLINE</a:t>
            </a:r>
            <a:endParaRPr lang="zh-TW" altLang="en-US" dirty="0"/>
          </a:p>
        </p:txBody>
      </p:sp>
    </p:spTree>
    <p:extLst>
      <p:ext uri="{BB962C8B-B14F-4D97-AF65-F5344CB8AC3E}">
        <p14:creationId xmlns:p14="http://schemas.microsoft.com/office/powerpoint/2010/main" xmlns="" val="35771427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Registers Summary</a:t>
            </a:r>
          </a:p>
        </p:txBody>
      </p:sp>
      <p:pic>
        <p:nvPicPr>
          <p:cNvPr id="2050" name="Picture 2"/>
          <p:cNvPicPr>
            <a:picLocks noChangeAspect="1" noChangeArrowheads="1"/>
          </p:cNvPicPr>
          <p:nvPr/>
        </p:nvPicPr>
        <p:blipFill>
          <a:blip r:embed="rId2" cstate="print"/>
          <a:srcRect/>
          <a:stretch>
            <a:fillRect/>
          </a:stretch>
        </p:blipFill>
        <p:spPr bwMode="auto">
          <a:xfrm>
            <a:off x="828675" y="1009650"/>
            <a:ext cx="7486650" cy="36957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dirty="0"/>
          </a:p>
        </p:txBody>
      </p:sp>
      <p:sp>
        <p:nvSpPr>
          <p:cNvPr id="3" name="標題 2"/>
          <p:cNvSpPr>
            <a:spLocks noGrp="1"/>
          </p:cNvSpPr>
          <p:nvPr>
            <p:ph type="title"/>
          </p:nvPr>
        </p:nvSpPr>
        <p:spPr/>
        <p:txBody>
          <a:bodyPr>
            <a:normAutofit fontScale="90000"/>
          </a:bodyPr>
          <a:lstStyle/>
          <a:p>
            <a:r>
              <a:rPr lang="en-US" altLang="zh-TW" dirty="0" smtClean="0"/>
              <a:t>Detail Register </a:t>
            </a:r>
            <a:r>
              <a:rPr lang="en-US" altLang="zh-TW" dirty="0" smtClean="0"/>
              <a:t>Description - MTXR</a:t>
            </a:r>
            <a:r>
              <a:rPr lang="en-US" altLang="zh-TW" dirty="0" smtClean="0"/>
              <a:t/>
            </a:r>
            <a:br>
              <a:rPr lang="en-US" altLang="zh-TW" dirty="0" smtClean="0"/>
            </a:br>
            <a:endParaRPr lang="zh-TW" altLang="en-US" dirty="0"/>
          </a:p>
        </p:txBody>
      </p:sp>
      <p:pic>
        <p:nvPicPr>
          <p:cNvPr id="3074" name="Picture 2"/>
          <p:cNvPicPr>
            <a:picLocks noChangeAspect="1" noChangeArrowheads="1"/>
          </p:cNvPicPr>
          <p:nvPr/>
        </p:nvPicPr>
        <p:blipFill>
          <a:blip r:embed="rId2" cstate="print"/>
          <a:srcRect/>
          <a:stretch>
            <a:fillRect/>
          </a:stretch>
        </p:blipFill>
        <p:spPr bwMode="auto">
          <a:xfrm>
            <a:off x="785786" y="714360"/>
            <a:ext cx="7486650" cy="459105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normAutofit fontScale="90000"/>
          </a:bodyPr>
          <a:lstStyle/>
          <a:p>
            <a:r>
              <a:rPr lang="en-US" altLang="zh-TW" dirty="0" smtClean="0"/>
              <a:t>Detail Register </a:t>
            </a:r>
            <a:r>
              <a:rPr lang="en-US" altLang="zh-TW" dirty="0" smtClean="0"/>
              <a:t>Description – SRXR, SADDR</a:t>
            </a:r>
            <a:r>
              <a:rPr lang="en-US" altLang="zh-TW" dirty="0" smtClean="0"/>
              <a:t/>
            </a:r>
            <a:br>
              <a:rPr lang="en-US" altLang="zh-TW" dirty="0" smtClean="0"/>
            </a:br>
            <a:endParaRPr lang="zh-TW" altLang="en-US" dirty="0"/>
          </a:p>
        </p:txBody>
      </p:sp>
      <p:pic>
        <p:nvPicPr>
          <p:cNvPr id="4098" name="Picture 2"/>
          <p:cNvPicPr>
            <a:picLocks noChangeAspect="1" noChangeArrowheads="1"/>
          </p:cNvPicPr>
          <p:nvPr/>
        </p:nvPicPr>
        <p:blipFill>
          <a:blip r:embed="rId2" cstate="print"/>
          <a:srcRect/>
          <a:stretch>
            <a:fillRect/>
          </a:stretch>
        </p:blipFill>
        <p:spPr bwMode="auto">
          <a:xfrm>
            <a:off x="819150" y="1347788"/>
            <a:ext cx="7505700" cy="301942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a:t>
            </a:r>
            <a:r>
              <a:rPr lang="en-US" altLang="zh-TW" dirty="0" smtClean="0"/>
              <a:t>Description – I2C_IER</a:t>
            </a:r>
            <a:endParaRPr lang="zh-TW" altLang="en-US" dirty="0"/>
          </a:p>
        </p:txBody>
      </p:sp>
      <p:pic>
        <p:nvPicPr>
          <p:cNvPr id="5122" name="Picture 2"/>
          <p:cNvPicPr>
            <a:picLocks noChangeAspect="1" noChangeArrowheads="1"/>
          </p:cNvPicPr>
          <p:nvPr/>
        </p:nvPicPr>
        <p:blipFill>
          <a:blip r:embed="rId2" cstate="print"/>
          <a:srcRect/>
          <a:stretch>
            <a:fillRect/>
          </a:stretch>
        </p:blipFill>
        <p:spPr bwMode="auto">
          <a:xfrm>
            <a:off x="828675" y="571518"/>
            <a:ext cx="7486650" cy="485775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a:t>
            </a:r>
            <a:r>
              <a:rPr lang="en-US" altLang="zh-TW" dirty="0" smtClean="0"/>
              <a:t>Description - ISR</a:t>
            </a:r>
            <a:endParaRPr lang="zh-TW" altLang="en-US" dirty="0"/>
          </a:p>
        </p:txBody>
      </p:sp>
      <p:pic>
        <p:nvPicPr>
          <p:cNvPr id="1026" name="Picture 2"/>
          <p:cNvPicPr>
            <a:picLocks noChangeAspect="1" noChangeArrowheads="1"/>
          </p:cNvPicPr>
          <p:nvPr/>
        </p:nvPicPr>
        <p:blipFill>
          <a:blip r:embed="rId2" cstate="print"/>
          <a:srcRect/>
          <a:stretch>
            <a:fillRect/>
          </a:stretch>
        </p:blipFill>
        <p:spPr bwMode="auto">
          <a:xfrm>
            <a:off x="2627784" y="553244"/>
            <a:ext cx="3672408" cy="4910824"/>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smtClean="0"/>
              <a:t>Detail Register </a:t>
            </a:r>
            <a:r>
              <a:rPr lang="en-US" altLang="zh-TW" dirty="0" smtClean="0"/>
              <a:t>Description - LCMR</a:t>
            </a:r>
            <a:endParaRPr lang="zh-TW" altLang="en-US" dirty="0"/>
          </a:p>
        </p:txBody>
      </p:sp>
      <p:pic>
        <p:nvPicPr>
          <p:cNvPr id="6146" name="Picture 2"/>
          <p:cNvPicPr>
            <a:picLocks noChangeAspect="1" noChangeArrowheads="1"/>
          </p:cNvPicPr>
          <p:nvPr/>
        </p:nvPicPr>
        <p:blipFill>
          <a:blip r:embed="rId2" cstate="print"/>
          <a:srcRect/>
          <a:stretch>
            <a:fillRect/>
          </a:stretch>
        </p:blipFill>
        <p:spPr bwMode="auto">
          <a:xfrm>
            <a:off x="838200" y="766780"/>
            <a:ext cx="7467600" cy="459105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a:t>
            </a:r>
            <a:r>
              <a:rPr lang="en-US" altLang="zh-TW" dirty="0" smtClean="0"/>
              <a:t>Description - LSR</a:t>
            </a:r>
            <a:endParaRPr lang="zh-TW" altLang="en-US" dirty="0"/>
          </a:p>
        </p:txBody>
      </p:sp>
      <p:pic>
        <p:nvPicPr>
          <p:cNvPr id="7170" name="Picture 2"/>
          <p:cNvPicPr>
            <a:picLocks noChangeAspect="1" noChangeArrowheads="1"/>
          </p:cNvPicPr>
          <p:nvPr/>
        </p:nvPicPr>
        <p:blipFill>
          <a:blip r:embed="rId2" cstate="print"/>
          <a:srcRect/>
          <a:stretch>
            <a:fillRect/>
          </a:stretch>
        </p:blipFill>
        <p:spPr bwMode="auto">
          <a:xfrm>
            <a:off x="928662" y="1071550"/>
            <a:ext cx="7486650" cy="249555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a:t>
            </a:r>
            <a:r>
              <a:rPr lang="en-US" altLang="zh-TW" dirty="0" smtClean="0"/>
              <a:t>Description - CONR</a:t>
            </a:r>
            <a:endParaRPr lang="zh-TW" altLang="en-US" dirty="0"/>
          </a:p>
        </p:txBody>
      </p:sp>
      <p:pic>
        <p:nvPicPr>
          <p:cNvPr id="7171" name="Picture 3"/>
          <p:cNvPicPr>
            <a:picLocks noChangeAspect="1" noChangeArrowheads="1"/>
          </p:cNvPicPr>
          <p:nvPr/>
        </p:nvPicPr>
        <p:blipFill>
          <a:blip r:embed="rId2" cstate="print"/>
          <a:srcRect/>
          <a:stretch>
            <a:fillRect/>
          </a:stretch>
        </p:blipFill>
        <p:spPr bwMode="auto">
          <a:xfrm>
            <a:off x="785786" y="857236"/>
            <a:ext cx="7524750" cy="383857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a:t>
            </a:r>
            <a:r>
              <a:rPr lang="en-US" altLang="zh-TW" dirty="0" smtClean="0"/>
              <a:t>Description - OPR</a:t>
            </a:r>
            <a:endParaRPr lang="zh-TW" altLang="en-US" dirty="0"/>
          </a:p>
        </p:txBody>
      </p:sp>
      <p:pic>
        <p:nvPicPr>
          <p:cNvPr id="8194" name="Picture 2"/>
          <p:cNvPicPr>
            <a:picLocks noChangeAspect="1" noChangeArrowheads="1"/>
          </p:cNvPicPr>
          <p:nvPr/>
        </p:nvPicPr>
        <p:blipFill>
          <a:blip r:embed="rId2" cstate="print"/>
          <a:srcRect/>
          <a:stretch>
            <a:fillRect/>
          </a:stretch>
        </p:blipFill>
        <p:spPr bwMode="auto">
          <a:xfrm>
            <a:off x="833438" y="904892"/>
            <a:ext cx="7477125" cy="43815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 </a:t>
            </a:r>
            <a:r>
              <a:rPr lang="zh-TW" altLang="en-US" dirty="0" smtClean="0"/>
              <a:t>硬體架構</a:t>
            </a:r>
            <a:endParaRPr lang="zh-TW" altLang="en-US" dirty="0"/>
          </a:p>
        </p:txBody>
      </p:sp>
      <p:cxnSp>
        <p:nvCxnSpPr>
          <p:cNvPr id="6" name="直線接點 5"/>
          <p:cNvCxnSpPr/>
          <p:nvPr/>
        </p:nvCxnSpPr>
        <p:spPr>
          <a:xfrm>
            <a:off x="611560" y="2425452"/>
            <a:ext cx="4392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611560" y="3217540"/>
            <a:ext cx="4392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1403648" y="1561356"/>
            <a:ext cx="244827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a:stCxn id="14" idx="2"/>
          </p:cNvCxnSpPr>
          <p:nvPr/>
        </p:nvCxnSpPr>
        <p:spPr>
          <a:xfrm>
            <a:off x="2411760" y="2209428"/>
            <a:ext cx="0" cy="100811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267744" y="1777380"/>
            <a:ext cx="288032" cy="432048"/>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cxnSp>
        <p:nvCxnSpPr>
          <p:cNvPr id="15" name="直線接點 14"/>
          <p:cNvCxnSpPr>
            <a:endCxn id="14" idx="0"/>
          </p:cNvCxnSpPr>
          <p:nvPr/>
        </p:nvCxnSpPr>
        <p:spPr>
          <a:xfrm>
            <a:off x="2411760" y="1561356"/>
            <a:ext cx="0" cy="21602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a:stCxn id="19" idx="2"/>
          </p:cNvCxnSpPr>
          <p:nvPr/>
        </p:nvCxnSpPr>
        <p:spPr>
          <a:xfrm>
            <a:off x="3347864" y="2217812"/>
            <a:ext cx="0" cy="2076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203848" y="1777380"/>
            <a:ext cx="288032" cy="440432"/>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cxnSp>
        <p:nvCxnSpPr>
          <p:cNvPr id="20" name="直線接點 19"/>
          <p:cNvCxnSpPr>
            <a:endCxn id="19" idx="0"/>
          </p:cNvCxnSpPr>
          <p:nvPr/>
        </p:nvCxnSpPr>
        <p:spPr>
          <a:xfrm>
            <a:off x="3347864" y="1569740"/>
            <a:ext cx="0" cy="2076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橢圓 22"/>
          <p:cNvSpPr/>
          <p:nvPr/>
        </p:nvSpPr>
        <p:spPr>
          <a:xfrm>
            <a:off x="3275856" y="1489348"/>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4" name="橢圓 23"/>
          <p:cNvSpPr/>
          <p:nvPr/>
        </p:nvSpPr>
        <p:spPr>
          <a:xfrm>
            <a:off x="2339752" y="1489348"/>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5" name="橢圓 24"/>
          <p:cNvSpPr/>
          <p:nvPr/>
        </p:nvSpPr>
        <p:spPr>
          <a:xfrm>
            <a:off x="3275856" y="2353444"/>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6" name="橢圓 25"/>
          <p:cNvSpPr/>
          <p:nvPr/>
        </p:nvSpPr>
        <p:spPr>
          <a:xfrm>
            <a:off x="2339752" y="3145532"/>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7" name="矩形 26"/>
          <p:cNvSpPr/>
          <p:nvPr/>
        </p:nvSpPr>
        <p:spPr>
          <a:xfrm>
            <a:off x="1043608" y="3433564"/>
            <a:ext cx="1296144"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1600" dirty="0" smtClean="0">
                <a:solidFill>
                  <a:schemeClr val="accent6">
                    <a:lumMod val="75000"/>
                  </a:schemeClr>
                </a:solidFill>
              </a:rPr>
              <a:t>I2C Master</a:t>
            </a:r>
            <a:endParaRPr lang="zh-TW" altLang="en-US" sz="1600" dirty="0" smtClean="0">
              <a:solidFill>
                <a:schemeClr val="accent6">
                  <a:lumMod val="75000"/>
                </a:schemeClr>
              </a:solidFill>
            </a:endParaRPr>
          </a:p>
        </p:txBody>
      </p:sp>
      <p:sp>
        <p:nvSpPr>
          <p:cNvPr id="28" name="矩形 27"/>
          <p:cNvSpPr/>
          <p:nvPr/>
        </p:nvSpPr>
        <p:spPr>
          <a:xfrm>
            <a:off x="2411760" y="3433564"/>
            <a:ext cx="1296144"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1600" dirty="0" smtClean="0">
                <a:solidFill>
                  <a:schemeClr val="accent6">
                    <a:lumMod val="75000"/>
                  </a:schemeClr>
                </a:solidFill>
              </a:rPr>
              <a:t>I2C Slave 1</a:t>
            </a:r>
            <a:endParaRPr lang="zh-TW" altLang="en-US" sz="1600" dirty="0" smtClean="0">
              <a:solidFill>
                <a:schemeClr val="accent6">
                  <a:lumMod val="75000"/>
                </a:schemeClr>
              </a:solidFill>
            </a:endParaRPr>
          </a:p>
        </p:txBody>
      </p:sp>
      <p:sp>
        <p:nvSpPr>
          <p:cNvPr id="29" name="矩形 28"/>
          <p:cNvSpPr/>
          <p:nvPr/>
        </p:nvSpPr>
        <p:spPr>
          <a:xfrm>
            <a:off x="3779912" y="3433564"/>
            <a:ext cx="1296144"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1600" dirty="0" smtClean="0">
                <a:solidFill>
                  <a:schemeClr val="accent6">
                    <a:lumMod val="75000"/>
                  </a:schemeClr>
                </a:solidFill>
              </a:rPr>
              <a:t>I2C Slave 2</a:t>
            </a:r>
            <a:endParaRPr lang="zh-TW" altLang="en-US" sz="1600" dirty="0" smtClean="0">
              <a:solidFill>
                <a:schemeClr val="accent6">
                  <a:lumMod val="75000"/>
                </a:schemeClr>
              </a:solidFill>
            </a:endParaRPr>
          </a:p>
        </p:txBody>
      </p:sp>
      <p:sp>
        <p:nvSpPr>
          <p:cNvPr id="32" name="橢圓 31"/>
          <p:cNvSpPr/>
          <p:nvPr/>
        </p:nvSpPr>
        <p:spPr>
          <a:xfrm>
            <a:off x="1331640" y="235344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35" name="橢圓 34"/>
          <p:cNvSpPr/>
          <p:nvPr/>
        </p:nvSpPr>
        <p:spPr>
          <a:xfrm>
            <a:off x="1907704" y="3145532"/>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37" name="橢圓 36"/>
          <p:cNvSpPr/>
          <p:nvPr/>
        </p:nvSpPr>
        <p:spPr>
          <a:xfrm>
            <a:off x="2699792" y="235344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39" name="橢圓 38"/>
          <p:cNvSpPr/>
          <p:nvPr/>
        </p:nvSpPr>
        <p:spPr>
          <a:xfrm>
            <a:off x="3275856" y="3145532"/>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0" name="直線接點 39"/>
          <p:cNvCxnSpPr>
            <a:stCxn id="41" idx="4"/>
          </p:cNvCxnSpPr>
          <p:nvPr/>
        </p:nvCxnSpPr>
        <p:spPr>
          <a:xfrm>
            <a:off x="4139952" y="2497460"/>
            <a:ext cx="0" cy="936104"/>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橢圓 40"/>
          <p:cNvSpPr/>
          <p:nvPr/>
        </p:nvSpPr>
        <p:spPr>
          <a:xfrm>
            <a:off x="4067944" y="235344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2" name="直線接點 41"/>
          <p:cNvCxnSpPr/>
          <p:nvPr/>
        </p:nvCxnSpPr>
        <p:spPr>
          <a:xfrm>
            <a:off x="4716016" y="3217540"/>
            <a:ext cx="0" cy="216024"/>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3" name="橢圓 42"/>
          <p:cNvSpPr/>
          <p:nvPr/>
        </p:nvSpPr>
        <p:spPr>
          <a:xfrm>
            <a:off x="4644008" y="3145532"/>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4" name="文字方塊 43"/>
          <p:cNvSpPr txBox="1"/>
          <p:nvPr/>
        </p:nvSpPr>
        <p:spPr>
          <a:xfrm>
            <a:off x="3923928" y="1345332"/>
            <a:ext cx="497252" cy="369332"/>
          </a:xfrm>
          <a:prstGeom prst="rect">
            <a:avLst/>
          </a:prstGeom>
          <a:noFill/>
        </p:spPr>
        <p:txBody>
          <a:bodyPr wrap="none" rtlCol="0">
            <a:spAutoFit/>
          </a:bodyPr>
          <a:lstStyle/>
          <a:p>
            <a:r>
              <a:rPr lang="en-US" altLang="zh-TW" dirty="0" err="1" smtClean="0">
                <a:solidFill>
                  <a:srgbClr val="FF0000"/>
                </a:solidFill>
              </a:rPr>
              <a:t>vcc</a:t>
            </a:r>
            <a:endParaRPr lang="zh-TW" altLang="en-US" dirty="0">
              <a:solidFill>
                <a:srgbClr val="FF0000"/>
              </a:solidFill>
            </a:endParaRPr>
          </a:p>
        </p:txBody>
      </p:sp>
      <p:sp>
        <p:nvSpPr>
          <p:cNvPr id="45" name="文字方塊 44"/>
          <p:cNvSpPr txBox="1"/>
          <p:nvPr/>
        </p:nvSpPr>
        <p:spPr>
          <a:xfrm>
            <a:off x="3482588" y="1645558"/>
            <a:ext cx="369332" cy="707886"/>
          </a:xfrm>
          <a:prstGeom prst="rect">
            <a:avLst/>
          </a:prstGeom>
          <a:noFill/>
        </p:spPr>
        <p:txBody>
          <a:bodyPr vert="eaVert" wrap="none" rtlCol="0">
            <a:spAutoFit/>
          </a:bodyPr>
          <a:lstStyle/>
          <a:p>
            <a:r>
              <a:rPr lang="zh-TW" altLang="en-US" sz="1200" dirty="0" smtClean="0">
                <a:solidFill>
                  <a:srgbClr val="FF0000"/>
                </a:solidFill>
              </a:rPr>
              <a:t>上拉電阻</a:t>
            </a:r>
            <a:endParaRPr lang="en-US" altLang="zh-TW" sz="1200" dirty="0" smtClean="0">
              <a:solidFill>
                <a:srgbClr val="FF0000"/>
              </a:solidFill>
            </a:endParaRPr>
          </a:p>
        </p:txBody>
      </p:sp>
      <p:sp>
        <p:nvSpPr>
          <p:cNvPr id="46" name="文字方塊 45"/>
          <p:cNvSpPr txBox="1"/>
          <p:nvPr/>
        </p:nvSpPr>
        <p:spPr>
          <a:xfrm>
            <a:off x="2546484" y="1645558"/>
            <a:ext cx="369332" cy="707886"/>
          </a:xfrm>
          <a:prstGeom prst="rect">
            <a:avLst/>
          </a:prstGeom>
          <a:noFill/>
        </p:spPr>
        <p:txBody>
          <a:bodyPr vert="eaVert" wrap="none" rtlCol="0">
            <a:spAutoFit/>
          </a:bodyPr>
          <a:lstStyle/>
          <a:p>
            <a:r>
              <a:rPr lang="zh-TW" altLang="en-US" sz="1200" dirty="0" smtClean="0">
                <a:solidFill>
                  <a:srgbClr val="FF0000"/>
                </a:solidFill>
              </a:rPr>
              <a:t>上拉電阻</a:t>
            </a:r>
            <a:endParaRPr lang="en-US" altLang="zh-TW" sz="1200" dirty="0" smtClean="0">
              <a:solidFill>
                <a:srgbClr val="FF0000"/>
              </a:solidFill>
            </a:endParaRPr>
          </a:p>
        </p:txBody>
      </p:sp>
      <p:sp>
        <p:nvSpPr>
          <p:cNvPr id="47" name="文字方塊 46"/>
          <p:cNvSpPr txBox="1"/>
          <p:nvPr/>
        </p:nvSpPr>
        <p:spPr>
          <a:xfrm>
            <a:off x="5004048" y="2209428"/>
            <a:ext cx="564193" cy="338554"/>
          </a:xfrm>
          <a:prstGeom prst="rect">
            <a:avLst/>
          </a:prstGeom>
          <a:noFill/>
        </p:spPr>
        <p:txBody>
          <a:bodyPr wrap="none" rtlCol="0">
            <a:spAutoFit/>
          </a:bodyPr>
          <a:lstStyle/>
          <a:p>
            <a:r>
              <a:rPr lang="en-US" altLang="zh-TW" sz="1600" dirty="0" smtClean="0">
                <a:solidFill>
                  <a:schemeClr val="accent1">
                    <a:lumMod val="75000"/>
                  </a:schemeClr>
                </a:solidFill>
              </a:rPr>
              <a:t>SDA</a:t>
            </a:r>
            <a:endParaRPr lang="zh-TW" altLang="en-US" sz="1600" dirty="0">
              <a:solidFill>
                <a:schemeClr val="accent1">
                  <a:lumMod val="75000"/>
                </a:schemeClr>
              </a:solidFill>
            </a:endParaRPr>
          </a:p>
        </p:txBody>
      </p:sp>
      <p:sp>
        <p:nvSpPr>
          <p:cNvPr id="48" name="文字方塊 47"/>
          <p:cNvSpPr txBox="1"/>
          <p:nvPr/>
        </p:nvSpPr>
        <p:spPr>
          <a:xfrm>
            <a:off x="5004048" y="3023002"/>
            <a:ext cx="532518" cy="338554"/>
          </a:xfrm>
          <a:prstGeom prst="rect">
            <a:avLst/>
          </a:prstGeom>
          <a:noFill/>
        </p:spPr>
        <p:txBody>
          <a:bodyPr wrap="none" rtlCol="0">
            <a:spAutoFit/>
          </a:bodyPr>
          <a:lstStyle/>
          <a:p>
            <a:r>
              <a:rPr lang="en-US" altLang="zh-TW" sz="1600" dirty="0" smtClean="0">
                <a:solidFill>
                  <a:schemeClr val="accent1">
                    <a:lumMod val="75000"/>
                  </a:schemeClr>
                </a:solidFill>
              </a:rPr>
              <a:t>SCL</a:t>
            </a:r>
            <a:endParaRPr lang="zh-TW" altLang="en-US" sz="1600" dirty="0">
              <a:solidFill>
                <a:schemeClr val="accent1">
                  <a:lumMod val="75000"/>
                </a:schemeClr>
              </a:solidFill>
            </a:endParaRPr>
          </a:p>
        </p:txBody>
      </p:sp>
      <p:sp>
        <p:nvSpPr>
          <p:cNvPr id="49" name="文字方塊 48"/>
          <p:cNvSpPr txBox="1"/>
          <p:nvPr/>
        </p:nvSpPr>
        <p:spPr>
          <a:xfrm>
            <a:off x="179512" y="2641476"/>
            <a:ext cx="979755" cy="338554"/>
          </a:xfrm>
          <a:prstGeom prst="rect">
            <a:avLst/>
          </a:prstGeom>
          <a:noFill/>
        </p:spPr>
        <p:txBody>
          <a:bodyPr wrap="none" rtlCol="0">
            <a:spAutoFit/>
          </a:bodyPr>
          <a:lstStyle/>
          <a:p>
            <a:r>
              <a:rPr lang="en-US" altLang="zh-TW" sz="1600" dirty="0" smtClean="0">
                <a:solidFill>
                  <a:schemeClr val="accent1">
                    <a:lumMod val="75000"/>
                  </a:schemeClr>
                </a:solidFill>
                <a:latin typeface="+mn-ea"/>
              </a:rPr>
              <a:t>I2C </a:t>
            </a:r>
            <a:r>
              <a:rPr lang="zh-TW" altLang="en-US" sz="1600" dirty="0" smtClean="0">
                <a:solidFill>
                  <a:schemeClr val="accent1">
                    <a:lumMod val="75000"/>
                  </a:schemeClr>
                </a:solidFill>
                <a:latin typeface="+mn-ea"/>
              </a:rPr>
              <a:t>總線</a:t>
            </a:r>
            <a:endParaRPr lang="zh-TW" altLang="en-US" sz="1600" dirty="0">
              <a:solidFill>
                <a:schemeClr val="accent1">
                  <a:lumMod val="75000"/>
                </a:schemeClr>
              </a:solidFill>
              <a:latin typeface="+mn-ea"/>
            </a:endParaRPr>
          </a:p>
        </p:txBody>
      </p:sp>
      <p:sp>
        <p:nvSpPr>
          <p:cNvPr id="50" name="文字方塊 49"/>
          <p:cNvSpPr txBox="1"/>
          <p:nvPr/>
        </p:nvSpPr>
        <p:spPr>
          <a:xfrm>
            <a:off x="1196158" y="3433564"/>
            <a:ext cx="423514" cy="246221"/>
          </a:xfrm>
          <a:prstGeom prst="rect">
            <a:avLst/>
          </a:prstGeom>
          <a:noFill/>
        </p:spPr>
        <p:txBody>
          <a:bodyPr wrap="none" rtlCol="0">
            <a:spAutoFit/>
          </a:bodyPr>
          <a:lstStyle/>
          <a:p>
            <a:r>
              <a:rPr lang="en-US" altLang="zh-TW" sz="1000" dirty="0" smtClean="0">
                <a:solidFill>
                  <a:schemeClr val="accent1">
                    <a:lumMod val="75000"/>
                  </a:schemeClr>
                </a:solidFill>
              </a:rPr>
              <a:t>SDA</a:t>
            </a:r>
            <a:endParaRPr lang="zh-TW" altLang="en-US" sz="1000" dirty="0">
              <a:solidFill>
                <a:schemeClr val="accent1">
                  <a:lumMod val="75000"/>
                </a:schemeClr>
              </a:solidFill>
            </a:endParaRPr>
          </a:p>
        </p:txBody>
      </p:sp>
      <p:sp>
        <p:nvSpPr>
          <p:cNvPr id="51" name="文字方塊 50"/>
          <p:cNvSpPr txBox="1"/>
          <p:nvPr/>
        </p:nvSpPr>
        <p:spPr>
          <a:xfrm>
            <a:off x="1772222" y="3433564"/>
            <a:ext cx="401072" cy="246221"/>
          </a:xfrm>
          <a:prstGeom prst="rect">
            <a:avLst/>
          </a:prstGeom>
          <a:noFill/>
        </p:spPr>
        <p:txBody>
          <a:bodyPr wrap="none" rtlCol="0">
            <a:spAutoFit/>
          </a:bodyPr>
          <a:lstStyle/>
          <a:p>
            <a:r>
              <a:rPr lang="en-US" altLang="zh-TW" sz="1000" dirty="0" smtClean="0">
                <a:solidFill>
                  <a:schemeClr val="accent1">
                    <a:lumMod val="75000"/>
                  </a:schemeClr>
                </a:solidFill>
              </a:rPr>
              <a:t>SCL</a:t>
            </a:r>
            <a:endParaRPr lang="zh-TW" altLang="en-US" sz="1000" dirty="0">
              <a:solidFill>
                <a:schemeClr val="accent1">
                  <a:lumMod val="75000"/>
                </a:schemeClr>
              </a:solidFill>
            </a:endParaRPr>
          </a:p>
        </p:txBody>
      </p:sp>
      <p:sp>
        <p:nvSpPr>
          <p:cNvPr id="52" name="文字方塊 51"/>
          <p:cNvSpPr txBox="1"/>
          <p:nvPr/>
        </p:nvSpPr>
        <p:spPr>
          <a:xfrm>
            <a:off x="2555776" y="3433564"/>
            <a:ext cx="423514" cy="246221"/>
          </a:xfrm>
          <a:prstGeom prst="rect">
            <a:avLst/>
          </a:prstGeom>
          <a:noFill/>
        </p:spPr>
        <p:txBody>
          <a:bodyPr wrap="none" rtlCol="0">
            <a:spAutoFit/>
          </a:bodyPr>
          <a:lstStyle/>
          <a:p>
            <a:r>
              <a:rPr lang="en-US" altLang="zh-TW" sz="1000" dirty="0" smtClean="0">
                <a:solidFill>
                  <a:schemeClr val="accent1">
                    <a:lumMod val="75000"/>
                  </a:schemeClr>
                </a:solidFill>
              </a:rPr>
              <a:t>SDA</a:t>
            </a:r>
            <a:endParaRPr lang="zh-TW" altLang="en-US" sz="1000" dirty="0">
              <a:solidFill>
                <a:schemeClr val="accent1">
                  <a:lumMod val="75000"/>
                </a:schemeClr>
              </a:solidFill>
            </a:endParaRPr>
          </a:p>
        </p:txBody>
      </p:sp>
      <p:sp>
        <p:nvSpPr>
          <p:cNvPr id="53" name="文字方塊 52"/>
          <p:cNvSpPr txBox="1"/>
          <p:nvPr/>
        </p:nvSpPr>
        <p:spPr>
          <a:xfrm>
            <a:off x="3131840" y="3433564"/>
            <a:ext cx="401072" cy="246221"/>
          </a:xfrm>
          <a:prstGeom prst="rect">
            <a:avLst/>
          </a:prstGeom>
          <a:noFill/>
        </p:spPr>
        <p:txBody>
          <a:bodyPr wrap="none" rtlCol="0">
            <a:spAutoFit/>
          </a:bodyPr>
          <a:lstStyle/>
          <a:p>
            <a:r>
              <a:rPr lang="en-US" altLang="zh-TW" sz="1000" dirty="0" smtClean="0">
                <a:solidFill>
                  <a:schemeClr val="accent1">
                    <a:lumMod val="75000"/>
                  </a:schemeClr>
                </a:solidFill>
              </a:rPr>
              <a:t>SCL</a:t>
            </a:r>
            <a:endParaRPr lang="zh-TW" altLang="en-US" sz="1000" dirty="0">
              <a:solidFill>
                <a:schemeClr val="accent1">
                  <a:lumMod val="75000"/>
                </a:schemeClr>
              </a:solidFill>
            </a:endParaRPr>
          </a:p>
        </p:txBody>
      </p:sp>
      <p:sp>
        <p:nvSpPr>
          <p:cNvPr id="54" name="文字方塊 53"/>
          <p:cNvSpPr txBox="1"/>
          <p:nvPr/>
        </p:nvSpPr>
        <p:spPr>
          <a:xfrm>
            <a:off x="3923928" y="3433564"/>
            <a:ext cx="423514" cy="246221"/>
          </a:xfrm>
          <a:prstGeom prst="rect">
            <a:avLst/>
          </a:prstGeom>
          <a:noFill/>
        </p:spPr>
        <p:txBody>
          <a:bodyPr wrap="none" rtlCol="0">
            <a:spAutoFit/>
          </a:bodyPr>
          <a:lstStyle/>
          <a:p>
            <a:r>
              <a:rPr lang="en-US" altLang="zh-TW" sz="1000" dirty="0" smtClean="0">
                <a:solidFill>
                  <a:schemeClr val="accent1">
                    <a:lumMod val="75000"/>
                  </a:schemeClr>
                </a:solidFill>
              </a:rPr>
              <a:t>SDA</a:t>
            </a:r>
            <a:endParaRPr lang="zh-TW" altLang="en-US" sz="1000" dirty="0">
              <a:solidFill>
                <a:schemeClr val="accent1">
                  <a:lumMod val="75000"/>
                </a:schemeClr>
              </a:solidFill>
            </a:endParaRPr>
          </a:p>
        </p:txBody>
      </p:sp>
      <p:sp>
        <p:nvSpPr>
          <p:cNvPr id="55" name="文字方塊 54"/>
          <p:cNvSpPr txBox="1"/>
          <p:nvPr/>
        </p:nvSpPr>
        <p:spPr>
          <a:xfrm>
            <a:off x="4499992" y="3433564"/>
            <a:ext cx="401072" cy="246221"/>
          </a:xfrm>
          <a:prstGeom prst="rect">
            <a:avLst/>
          </a:prstGeom>
          <a:noFill/>
        </p:spPr>
        <p:txBody>
          <a:bodyPr wrap="none" rtlCol="0">
            <a:spAutoFit/>
          </a:bodyPr>
          <a:lstStyle/>
          <a:p>
            <a:r>
              <a:rPr lang="en-US" altLang="zh-TW" sz="1000" dirty="0" smtClean="0">
                <a:solidFill>
                  <a:schemeClr val="accent1">
                    <a:lumMod val="75000"/>
                  </a:schemeClr>
                </a:solidFill>
              </a:rPr>
              <a:t>SCL</a:t>
            </a:r>
            <a:endParaRPr lang="zh-TW" altLang="en-US" sz="1000" dirty="0">
              <a:solidFill>
                <a:schemeClr val="accent1">
                  <a:lumMod val="75000"/>
                </a:schemeClr>
              </a:solidFill>
            </a:endParaRPr>
          </a:p>
        </p:txBody>
      </p:sp>
      <p:cxnSp>
        <p:nvCxnSpPr>
          <p:cNvPr id="79" name="直線接點 78"/>
          <p:cNvCxnSpPr/>
          <p:nvPr/>
        </p:nvCxnSpPr>
        <p:spPr>
          <a:xfrm>
            <a:off x="2771800" y="2497460"/>
            <a:ext cx="0" cy="936104"/>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線接點 79"/>
          <p:cNvCxnSpPr/>
          <p:nvPr/>
        </p:nvCxnSpPr>
        <p:spPr>
          <a:xfrm>
            <a:off x="3347864" y="3209156"/>
            <a:ext cx="0" cy="216024"/>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線接點 80"/>
          <p:cNvCxnSpPr>
            <a:endCxn id="50" idx="0"/>
          </p:cNvCxnSpPr>
          <p:nvPr/>
        </p:nvCxnSpPr>
        <p:spPr>
          <a:xfrm>
            <a:off x="1403648" y="2425452"/>
            <a:ext cx="4267" cy="100811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線接點 81"/>
          <p:cNvCxnSpPr/>
          <p:nvPr/>
        </p:nvCxnSpPr>
        <p:spPr>
          <a:xfrm>
            <a:off x="1979712" y="3209156"/>
            <a:ext cx="0" cy="216024"/>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I2C</a:t>
            </a:r>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 xmlns:p14="http://schemas.microsoft.com/office/powerpoint/2010/main" val="11880132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67544" y="3001516"/>
            <a:ext cx="8215370" cy="1944216"/>
          </a:xfrm>
        </p:spPr>
        <p:txBody>
          <a:bodyPr/>
          <a:lstStyle/>
          <a:p>
            <a:r>
              <a:rPr lang="en-US" sz="1600" b="1" dirty="0" smtClean="0">
                <a:solidFill>
                  <a:schemeClr val="tx2">
                    <a:lumMod val="75000"/>
                  </a:schemeClr>
                </a:solidFill>
              </a:rPr>
              <a:t>Start </a:t>
            </a:r>
            <a:r>
              <a:rPr lang="en-US" altLang="zh-TW" sz="1600" b="1" dirty="0" smtClean="0">
                <a:solidFill>
                  <a:schemeClr val="tx2">
                    <a:lumMod val="75000"/>
                  </a:schemeClr>
                </a:solidFill>
              </a:rPr>
              <a:t>Condition</a:t>
            </a:r>
          </a:p>
          <a:p>
            <a:r>
              <a:rPr lang="en-US" altLang="zh-TW" sz="1600" b="1" dirty="0" smtClean="0">
                <a:solidFill>
                  <a:schemeClr val="tx2">
                    <a:lumMod val="75000"/>
                  </a:schemeClr>
                </a:solidFill>
              </a:rPr>
              <a:t>Stop Condition</a:t>
            </a:r>
          </a:p>
          <a:p>
            <a:r>
              <a:rPr lang="en-US" sz="1600" b="1" dirty="0" err="1" smtClean="0">
                <a:solidFill>
                  <a:schemeClr val="tx2">
                    <a:lumMod val="75000"/>
                  </a:schemeClr>
                </a:solidFill>
              </a:rPr>
              <a:t>Ack</a:t>
            </a:r>
            <a:r>
              <a:rPr lang="en-US" sz="1600" b="1" dirty="0" smtClean="0">
                <a:solidFill>
                  <a:schemeClr val="tx2">
                    <a:lumMod val="75000"/>
                  </a:schemeClr>
                </a:solidFill>
              </a:rPr>
              <a:t> Signal : </a:t>
            </a:r>
            <a:r>
              <a:rPr lang="en-US" sz="1600" dirty="0" err="1" smtClean="0"/>
              <a:t>Ack</a:t>
            </a:r>
            <a:r>
              <a:rPr lang="en-US" sz="1600" dirty="0" smtClean="0"/>
              <a:t>(0), No </a:t>
            </a:r>
            <a:r>
              <a:rPr lang="en-US" sz="1600" dirty="0" err="1" smtClean="0"/>
              <a:t>Ack</a:t>
            </a:r>
            <a:r>
              <a:rPr lang="en-US" sz="1600" dirty="0" smtClean="0"/>
              <a:t> (1).</a:t>
            </a:r>
          </a:p>
          <a:p>
            <a:r>
              <a:rPr lang="en-US" altLang="zh-TW" sz="1600" b="1" dirty="0" smtClean="0">
                <a:solidFill>
                  <a:schemeClr val="tx2">
                    <a:lumMod val="75000"/>
                  </a:schemeClr>
                </a:solidFill>
              </a:rPr>
              <a:t>Wait State : </a:t>
            </a:r>
            <a:r>
              <a:rPr lang="en-US" altLang="zh-TW" sz="1600" dirty="0" smtClean="0"/>
              <a:t>SCL – </a:t>
            </a:r>
            <a:r>
              <a:rPr lang="en-US" altLang="zh-TW" sz="1600" dirty="0" smtClean="0">
                <a:solidFill>
                  <a:srgbClr val="FF0000"/>
                </a:solidFill>
              </a:rPr>
              <a:t>Low</a:t>
            </a:r>
            <a:r>
              <a:rPr lang="en-US" altLang="zh-TW" sz="1600" dirty="0" smtClean="0"/>
              <a:t>(Slave), SDA – </a:t>
            </a:r>
            <a:r>
              <a:rPr lang="en-US" altLang="zh-TW" sz="1600" dirty="0" smtClean="0">
                <a:solidFill>
                  <a:srgbClr val="FF0000"/>
                </a:solidFill>
              </a:rPr>
              <a:t>High</a:t>
            </a:r>
            <a:r>
              <a:rPr lang="en-US" altLang="zh-TW" sz="1600" b="1" dirty="0" smtClean="0">
                <a:solidFill>
                  <a:schemeClr val="tx2">
                    <a:lumMod val="75000"/>
                  </a:schemeClr>
                </a:solidFill>
              </a:rPr>
              <a:t>.</a:t>
            </a:r>
          </a:p>
          <a:p>
            <a:r>
              <a:rPr lang="en-US" sz="1600" b="1" dirty="0" smtClean="0">
                <a:solidFill>
                  <a:schemeClr val="tx2">
                    <a:lumMod val="75000"/>
                  </a:schemeClr>
                </a:solidFill>
              </a:rPr>
              <a:t>Data Transfer </a:t>
            </a:r>
            <a:r>
              <a:rPr lang="en-US" sz="1600" dirty="0" smtClean="0"/>
              <a:t>: Byte</a:t>
            </a:r>
          </a:p>
        </p:txBody>
      </p:sp>
      <p:sp>
        <p:nvSpPr>
          <p:cNvPr id="3" name="Title 2"/>
          <p:cNvSpPr>
            <a:spLocks noGrp="1"/>
          </p:cNvSpPr>
          <p:nvPr>
            <p:ph type="title"/>
          </p:nvPr>
        </p:nvSpPr>
        <p:spPr/>
        <p:txBody>
          <a:bodyPr/>
          <a:lstStyle/>
          <a:p>
            <a:r>
              <a:rPr lang="en-US" altLang="zh-TW" dirty="0" smtClean="0">
                <a:solidFill>
                  <a:schemeClr val="tx1">
                    <a:lumMod val="95000"/>
                    <a:lumOff val="5000"/>
                  </a:schemeClr>
                </a:solidFill>
              </a:rPr>
              <a:t>I2C </a:t>
            </a:r>
            <a:r>
              <a:rPr lang="zh-TW" altLang="en-US" dirty="0" smtClean="0">
                <a:solidFill>
                  <a:schemeClr val="tx1">
                    <a:lumMod val="95000"/>
                    <a:lumOff val="5000"/>
                  </a:schemeClr>
                </a:solidFill>
              </a:rPr>
              <a:t>訊號時序圖</a:t>
            </a:r>
            <a:endParaRPr lang="en-US" altLang="zh-TW" dirty="0" smtClean="0">
              <a:solidFill>
                <a:schemeClr val="tx1">
                  <a:lumMod val="95000"/>
                  <a:lumOff val="5000"/>
                </a:schemeClr>
              </a:solidFill>
            </a:endParaRPr>
          </a:p>
        </p:txBody>
      </p:sp>
      <p:pic>
        <p:nvPicPr>
          <p:cNvPr id="2050" name="Picture 2"/>
          <p:cNvPicPr>
            <a:picLocks noChangeAspect="1" noChangeArrowheads="1"/>
          </p:cNvPicPr>
          <p:nvPr/>
        </p:nvPicPr>
        <p:blipFill>
          <a:blip r:embed="rId3" cstate="print"/>
          <a:srcRect/>
          <a:stretch>
            <a:fillRect/>
          </a:stretch>
        </p:blipFill>
        <p:spPr bwMode="auto">
          <a:xfrm>
            <a:off x="1043608" y="769268"/>
            <a:ext cx="7200800" cy="1910956"/>
          </a:xfrm>
          <a:prstGeom prst="rect">
            <a:avLst/>
          </a:prstGeom>
          <a:noFill/>
          <a:ln w="9525">
            <a:noFill/>
            <a:miter lim="800000"/>
            <a:headEnd/>
            <a:tailEnd/>
          </a:ln>
        </p:spPr>
      </p:pic>
      <p:sp>
        <p:nvSpPr>
          <p:cNvPr id="17" name="矩形 16"/>
          <p:cNvSpPr/>
          <p:nvPr/>
        </p:nvSpPr>
        <p:spPr>
          <a:xfrm>
            <a:off x="2411760" y="769268"/>
            <a:ext cx="2016224" cy="1800200"/>
          </a:xfrm>
          <a:prstGeom prst="rect">
            <a:avLst/>
          </a:prstGeom>
          <a:noFill/>
          <a:ln w="25400">
            <a:solidFill>
              <a:schemeClr val="accent3">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19" name="矩形 18"/>
          <p:cNvSpPr/>
          <p:nvPr/>
        </p:nvSpPr>
        <p:spPr>
          <a:xfrm>
            <a:off x="1475656" y="769268"/>
            <a:ext cx="864096" cy="1800200"/>
          </a:xfrm>
          <a:prstGeom prst="rect">
            <a:avLst/>
          </a:prstGeom>
          <a:noFill/>
          <a:ln w="25400">
            <a:solidFill>
              <a:schemeClr val="tx2">
                <a:lumMod val="60000"/>
                <a:lumOff val="40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1" name="矩形 20"/>
          <p:cNvSpPr/>
          <p:nvPr/>
        </p:nvSpPr>
        <p:spPr>
          <a:xfrm>
            <a:off x="4427984" y="769268"/>
            <a:ext cx="432048" cy="1800200"/>
          </a:xfrm>
          <a:prstGeom prst="rect">
            <a:avLst/>
          </a:prstGeom>
          <a:noFill/>
          <a:ln w="25400">
            <a:solidFill>
              <a:schemeClr val="bg2">
                <a:lumMod val="2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2" name="矩形 21"/>
          <p:cNvSpPr/>
          <p:nvPr/>
        </p:nvSpPr>
        <p:spPr>
          <a:xfrm>
            <a:off x="4644008" y="769268"/>
            <a:ext cx="792088" cy="1800200"/>
          </a:xfrm>
          <a:prstGeom prst="rect">
            <a:avLst/>
          </a:prstGeom>
          <a:noFill/>
          <a:ln w="25400">
            <a:solidFill>
              <a:schemeClr val="tx1">
                <a:lumMod val="75000"/>
                <a:lumOff val="2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3" name="矩形 22"/>
          <p:cNvSpPr/>
          <p:nvPr/>
        </p:nvSpPr>
        <p:spPr>
          <a:xfrm>
            <a:off x="7236296" y="769268"/>
            <a:ext cx="864096" cy="1800200"/>
          </a:xfrm>
          <a:prstGeom prst="rect">
            <a:avLst/>
          </a:prstGeom>
          <a:noFill/>
          <a:ln w="25400">
            <a:solidFill>
              <a:schemeClr val="accent5">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pic>
        <p:nvPicPr>
          <p:cNvPr id="4" name="Picture 2"/>
          <p:cNvPicPr>
            <a:picLocks noChangeAspect="1" noChangeArrowheads="1"/>
          </p:cNvPicPr>
          <p:nvPr/>
        </p:nvPicPr>
        <p:blipFill>
          <a:blip r:embed="rId4" cstate="print"/>
          <a:srcRect/>
          <a:stretch>
            <a:fillRect/>
          </a:stretch>
        </p:blipFill>
        <p:spPr bwMode="auto">
          <a:xfrm>
            <a:off x="1691680" y="3289548"/>
            <a:ext cx="6329536" cy="1868957"/>
          </a:xfrm>
          <a:prstGeom prst="rect">
            <a:avLst/>
          </a:prstGeom>
          <a:noFill/>
          <a:ln w="9525">
            <a:noFill/>
            <a:miter lim="800000"/>
            <a:headEnd/>
            <a:tailEnd/>
          </a:ln>
        </p:spPr>
      </p:pic>
    </p:spTree>
    <p:extLst>
      <p:ext uri="{BB962C8B-B14F-4D97-AF65-F5344CB8AC3E}">
        <p14:creationId xmlns="" xmlns:p14="http://schemas.microsoft.com/office/powerpoint/2010/main" val="24233798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67544" y="3361556"/>
            <a:ext cx="8215370" cy="1944216"/>
          </a:xfrm>
        </p:spPr>
        <p:txBody>
          <a:bodyPr/>
          <a:lstStyle/>
          <a:p>
            <a:r>
              <a:rPr lang="en-US" sz="1600" b="1" dirty="0" smtClean="0">
                <a:solidFill>
                  <a:schemeClr val="tx2">
                    <a:lumMod val="75000"/>
                  </a:schemeClr>
                </a:solidFill>
              </a:rPr>
              <a:t>Start Bit </a:t>
            </a:r>
            <a:r>
              <a:rPr lang="en-US" sz="1600" dirty="0" smtClean="0"/>
              <a:t>: Start Condition</a:t>
            </a:r>
          </a:p>
          <a:p>
            <a:r>
              <a:rPr lang="en-US" sz="1600" b="1" dirty="0" smtClean="0">
                <a:solidFill>
                  <a:schemeClr val="tx2">
                    <a:lumMod val="75000"/>
                  </a:schemeClr>
                </a:solidFill>
              </a:rPr>
              <a:t>Slave Address </a:t>
            </a:r>
            <a:r>
              <a:rPr lang="en-US" sz="1600" dirty="0" smtClean="0"/>
              <a:t>: </a:t>
            </a:r>
            <a:r>
              <a:rPr lang="en-US" altLang="zh-TW" sz="1600" dirty="0" smtClean="0"/>
              <a:t>7</a:t>
            </a:r>
            <a:r>
              <a:rPr lang="en-US" sz="1600" dirty="0" smtClean="0"/>
              <a:t> Bit</a:t>
            </a:r>
          </a:p>
          <a:p>
            <a:r>
              <a:rPr lang="en-US" altLang="zh-TW" sz="1600" b="1" dirty="0" smtClean="0">
                <a:solidFill>
                  <a:schemeClr val="tx2">
                    <a:lumMod val="75000"/>
                  </a:schemeClr>
                </a:solidFill>
              </a:rPr>
              <a:t>Read/Write Bit</a:t>
            </a:r>
            <a:r>
              <a:rPr lang="en-US" altLang="zh-TW" sz="1600" b="1" dirty="0" smtClean="0"/>
              <a:t> </a:t>
            </a:r>
            <a:r>
              <a:rPr lang="en-US" altLang="zh-TW" sz="1600" dirty="0" smtClean="0"/>
              <a:t>: 1 , Read Data from Slave.</a:t>
            </a:r>
            <a:endParaRPr lang="en-US" sz="1600" dirty="0" smtClean="0"/>
          </a:p>
          <a:p>
            <a:r>
              <a:rPr lang="en-US" altLang="zh-TW" sz="1600" b="1" dirty="0" err="1" smtClean="0">
                <a:solidFill>
                  <a:schemeClr val="tx2">
                    <a:lumMod val="75000"/>
                  </a:schemeClr>
                </a:solidFill>
              </a:rPr>
              <a:t>Ack</a:t>
            </a:r>
            <a:r>
              <a:rPr lang="en-US" sz="1600" b="1" dirty="0" smtClean="0">
                <a:solidFill>
                  <a:schemeClr val="tx2">
                    <a:lumMod val="75000"/>
                  </a:schemeClr>
                </a:solidFill>
              </a:rPr>
              <a:t> Bit </a:t>
            </a:r>
            <a:r>
              <a:rPr lang="en-US" sz="1600" dirty="0" smtClean="0"/>
              <a:t>: </a:t>
            </a:r>
            <a:r>
              <a:rPr lang="en-US" sz="1600" dirty="0" err="1" smtClean="0"/>
              <a:t>Ack</a:t>
            </a:r>
            <a:r>
              <a:rPr lang="en-US" sz="1600" dirty="0" smtClean="0"/>
              <a:t>/no </a:t>
            </a:r>
            <a:r>
              <a:rPr lang="en-US" sz="1600" dirty="0" err="1" smtClean="0"/>
              <a:t>Ack</a:t>
            </a:r>
            <a:r>
              <a:rPr lang="en-US" sz="1600" dirty="0" smtClean="0"/>
              <a:t> from Master And Slave</a:t>
            </a:r>
          </a:p>
          <a:p>
            <a:r>
              <a:rPr lang="en-US" altLang="zh-TW" sz="1600" b="1" dirty="0" smtClean="0">
                <a:solidFill>
                  <a:schemeClr val="tx2">
                    <a:lumMod val="75000"/>
                  </a:schemeClr>
                </a:solidFill>
              </a:rPr>
              <a:t>Data</a:t>
            </a:r>
            <a:r>
              <a:rPr lang="zh-TW" altLang="en-US" sz="1600" b="1" dirty="0" smtClean="0">
                <a:solidFill>
                  <a:schemeClr val="tx2">
                    <a:lumMod val="75000"/>
                  </a:schemeClr>
                </a:solidFill>
              </a:rPr>
              <a:t> </a:t>
            </a:r>
            <a:r>
              <a:rPr lang="en-US" altLang="zh-TW" sz="1600" dirty="0" smtClean="0"/>
              <a:t>:</a:t>
            </a:r>
            <a:r>
              <a:rPr lang="zh-TW" altLang="en-US" sz="1600" dirty="0" smtClean="0"/>
              <a:t> </a:t>
            </a:r>
            <a:r>
              <a:rPr lang="en-US" altLang="zh-TW" sz="1600" dirty="0" smtClean="0"/>
              <a:t>Data.</a:t>
            </a:r>
            <a:endParaRPr lang="en-US" sz="1600" dirty="0" smtClean="0"/>
          </a:p>
        </p:txBody>
      </p:sp>
      <p:sp>
        <p:nvSpPr>
          <p:cNvPr id="3" name="Title 2"/>
          <p:cNvSpPr>
            <a:spLocks noGrp="1"/>
          </p:cNvSpPr>
          <p:nvPr>
            <p:ph type="title"/>
          </p:nvPr>
        </p:nvSpPr>
        <p:spPr/>
        <p:txBody>
          <a:bodyPr/>
          <a:lstStyle/>
          <a:p>
            <a:r>
              <a:rPr lang="en-US" altLang="zh-TW" dirty="0" smtClean="0">
                <a:solidFill>
                  <a:schemeClr val="tx1">
                    <a:lumMod val="95000"/>
                    <a:lumOff val="5000"/>
                  </a:schemeClr>
                </a:solidFill>
              </a:rPr>
              <a:t>I2C Data Format - </a:t>
            </a:r>
            <a:r>
              <a:rPr lang="en-US" altLang="zh-TW" dirty="0" err="1" smtClean="0">
                <a:solidFill>
                  <a:schemeClr val="tx1">
                    <a:lumMod val="95000"/>
                    <a:lumOff val="5000"/>
                  </a:schemeClr>
                </a:solidFill>
              </a:rPr>
              <a:t>Recieve</a:t>
            </a:r>
            <a:endParaRPr lang="en-US" altLang="zh-TW" dirty="0" smtClean="0">
              <a:solidFill>
                <a:schemeClr val="tx1">
                  <a:lumMod val="95000"/>
                  <a:lumOff val="5000"/>
                </a:schemeClr>
              </a:solidFill>
            </a:endParaRPr>
          </a:p>
        </p:txBody>
      </p:sp>
      <p:pic>
        <p:nvPicPr>
          <p:cNvPr id="4098" name="Picture 2"/>
          <p:cNvPicPr>
            <a:picLocks noChangeAspect="1" noChangeArrowheads="1"/>
          </p:cNvPicPr>
          <p:nvPr/>
        </p:nvPicPr>
        <p:blipFill>
          <a:blip r:embed="rId3" cstate="print"/>
          <a:srcRect/>
          <a:stretch>
            <a:fillRect/>
          </a:stretch>
        </p:blipFill>
        <p:spPr bwMode="auto">
          <a:xfrm>
            <a:off x="1547664" y="1201316"/>
            <a:ext cx="5564510" cy="1368762"/>
          </a:xfrm>
          <a:prstGeom prst="rect">
            <a:avLst/>
          </a:prstGeom>
          <a:noFill/>
          <a:ln w="9525">
            <a:noFill/>
            <a:miter lim="800000"/>
            <a:headEnd/>
            <a:tailEnd/>
          </a:ln>
        </p:spPr>
      </p:pic>
    </p:spTree>
    <p:extLst>
      <p:ext uri="{BB962C8B-B14F-4D97-AF65-F5344CB8AC3E}">
        <p14:creationId xmlns="" xmlns:p14="http://schemas.microsoft.com/office/powerpoint/2010/main" val="24233798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r>
              <a:rPr lang="zh-TW" altLang="en-US" sz="1600" b="1" dirty="0" smtClean="0"/>
              <a:t>半雙工</a:t>
            </a:r>
            <a:r>
              <a:rPr lang="zh-TW" altLang="en-US" sz="1600" dirty="0" smtClean="0"/>
              <a:t>同步匯流排</a:t>
            </a:r>
            <a:endParaRPr lang="en-US" altLang="zh-TW" sz="1600" dirty="0" smtClean="0"/>
          </a:p>
          <a:p>
            <a:endParaRPr lang="en-US" altLang="zh-TW" sz="1600" dirty="0" smtClean="0"/>
          </a:p>
          <a:p>
            <a:endParaRPr lang="en-US" altLang="zh-TW" sz="1600" dirty="0" smtClean="0"/>
          </a:p>
          <a:p>
            <a:endParaRPr lang="en-US" altLang="zh-TW" sz="1600" dirty="0" smtClean="0"/>
          </a:p>
          <a:p>
            <a:endParaRPr lang="en-US" altLang="zh-TW" sz="1600" dirty="0" smtClean="0"/>
          </a:p>
          <a:p>
            <a:endParaRPr lang="en-US" altLang="zh-TW" sz="1600" dirty="0" smtClean="0"/>
          </a:p>
          <a:p>
            <a:endParaRPr lang="en-US" altLang="zh-TW" sz="1600" dirty="0" smtClean="0"/>
          </a:p>
          <a:p>
            <a:endParaRPr lang="en-US" altLang="zh-TW" sz="1600" dirty="0" smtClean="0"/>
          </a:p>
          <a:p>
            <a:endParaRPr lang="en-US" altLang="zh-TW" sz="1600" dirty="0" smtClean="0"/>
          </a:p>
          <a:p>
            <a:endParaRPr lang="en-US" altLang="zh-TW" sz="1600" dirty="0" smtClean="0"/>
          </a:p>
          <a:p>
            <a:endParaRPr lang="en-US" altLang="zh-TW" sz="1600" dirty="0" smtClean="0"/>
          </a:p>
          <a:p>
            <a:r>
              <a:rPr lang="zh-TW" altLang="en-US" sz="1600" b="1" dirty="0" smtClean="0"/>
              <a:t>串列資料線</a:t>
            </a:r>
            <a:r>
              <a:rPr lang="en-US" altLang="zh-TW" sz="1600" dirty="0" smtClean="0"/>
              <a:t>(SDA)</a:t>
            </a:r>
            <a:r>
              <a:rPr lang="zh-TW" altLang="en-US" sz="1600" dirty="0" smtClean="0"/>
              <a:t>與</a:t>
            </a:r>
            <a:r>
              <a:rPr lang="zh-TW" altLang="en-US" sz="1600" b="1" dirty="0" smtClean="0"/>
              <a:t>串列時脈線</a:t>
            </a:r>
            <a:r>
              <a:rPr lang="en-US" altLang="zh-TW" sz="1600" dirty="0" smtClean="0"/>
              <a:t>(SCL or SCK)</a:t>
            </a:r>
          </a:p>
          <a:p>
            <a:r>
              <a:rPr lang="zh-TW" altLang="en-US" sz="1600" b="1" dirty="0" smtClean="0"/>
              <a:t>定址模式</a:t>
            </a:r>
            <a:r>
              <a:rPr lang="en-US" altLang="zh-TW" sz="1600" dirty="0" smtClean="0"/>
              <a:t>: 10-bit</a:t>
            </a:r>
            <a:r>
              <a:rPr lang="zh-TW" altLang="en-US" sz="1600" dirty="0" smtClean="0"/>
              <a:t>（允許連接</a:t>
            </a:r>
            <a:r>
              <a:rPr lang="en-US" altLang="zh-TW" sz="1600" dirty="0" smtClean="0"/>
              <a:t>1024</a:t>
            </a:r>
            <a:r>
              <a:rPr lang="zh-TW" altLang="en-US" sz="1600" dirty="0" smtClean="0"/>
              <a:t>個裝置）與 </a:t>
            </a:r>
            <a:r>
              <a:rPr lang="en-US" altLang="zh-TW" sz="1600" dirty="0" smtClean="0">
                <a:solidFill>
                  <a:srgbClr val="FF0000"/>
                </a:solidFill>
              </a:rPr>
              <a:t>7-bit </a:t>
            </a:r>
            <a:r>
              <a:rPr lang="zh-TW" altLang="en-US" sz="1600" dirty="0" smtClean="0"/>
              <a:t>（允許連接</a:t>
            </a:r>
            <a:r>
              <a:rPr lang="en-US" altLang="zh-TW" sz="1600" dirty="0" smtClean="0"/>
              <a:t>128</a:t>
            </a:r>
            <a:r>
              <a:rPr lang="zh-TW" altLang="en-US" sz="1600" dirty="0" smtClean="0"/>
              <a:t>個裝置）</a:t>
            </a:r>
            <a:endParaRPr lang="en-US" altLang="zh-TW" sz="1600" dirty="0" smtClean="0"/>
          </a:p>
          <a:p>
            <a:r>
              <a:rPr lang="zh-TW" altLang="en-US" sz="1600" b="1" dirty="0" smtClean="0"/>
              <a:t>傳輸模式</a:t>
            </a:r>
            <a:r>
              <a:rPr lang="en-US" altLang="zh-TW" sz="1600" dirty="0" smtClean="0"/>
              <a:t>: 10kbps </a:t>
            </a:r>
            <a:r>
              <a:rPr lang="zh-TW" altLang="en-US" sz="1600" dirty="0" smtClean="0"/>
              <a:t>的低速模式、</a:t>
            </a:r>
            <a:r>
              <a:rPr lang="en-US" altLang="zh-TW" sz="1600" dirty="0" smtClean="0"/>
              <a:t>100kbps </a:t>
            </a:r>
            <a:r>
              <a:rPr lang="zh-TW" altLang="en-US" sz="1600" dirty="0" smtClean="0"/>
              <a:t>的標準模式、及 </a:t>
            </a:r>
            <a:r>
              <a:rPr lang="en-US" altLang="zh-TW" sz="1600" dirty="0" smtClean="0"/>
              <a:t>400kbps </a:t>
            </a:r>
            <a:r>
              <a:rPr lang="zh-TW" altLang="en-US" sz="1600" dirty="0" smtClean="0"/>
              <a:t>的快速模式</a:t>
            </a:r>
            <a:endParaRPr lang="en-US" altLang="zh-TW" sz="1600" dirty="0" smtClean="0"/>
          </a:p>
          <a:p>
            <a:r>
              <a:rPr lang="en-US" altLang="zh-TW" sz="1600" dirty="0" smtClean="0"/>
              <a:t>I2C</a:t>
            </a:r>
            <a:r>
              <a:rPr lang="zh-TW" altLang="en-US" sz="1600" dirty="0" smtClean="0"/>
              <a:t>連接的裝置都是</a:t>
            </a:r>
            <a:r>
              <a:rPr lang="en-US" altLang="zh-TW" sz="1600" b="1" dirty="0" smtClean="0"/>
              <a:t>Open Drain</a:t>
            </a:r>
            <a:r>
              <a:rPr lang="zh-TW" altLang="en-US" sz="1600" dirty="0" smtClean="0"/>
              <a:t>的接腳，外接</a:t>
            </a:r>
            <a:r>
              <a:rPr lang="en-US" altLang="zh-TW" sz="1600" b="1" dirty="0" smtClean="0"/>
              <a:t>Pull-Up</a:t>
            </a:r>
            <a:r>
              <a:rPr lang="zh-TW" altLang="en-US" sz="1600" dirty="0" smtClean="0"/>
              <a:t>電阻</a:t>
            </a:r>
            <a:r>
              <a:rPr lang="en-US" altLang="zh-TW" sz="1600" dirty="0" smtClean="0"/>
              <a:t>.</a:t>
            </a:r>
          </a:p>
          <a:p>
            <a:pPr>
              <a:buNone/>
            </a:pPr>
            <a:endParaRPr lang="zh-TW" altLang="en-US" dirty="0"/>
          </a:p>
        </p:txBody>
      </p:sp>
      <p:sp>
        <p:nvSpPr>
          <p:cNvPr id="3" name="標題 2"/>
          <p:cNvSpPr>
            <a:spLocks noGrp="1"/>
          </p:cNvSpPr>
          <p:nvPr>
            <p:ph type="title"/>
          </p:nvPr>
        </p:nvSpPr>
        <p:spPr/>
        <p:txBody>
          <a:bodyPr/>
          <a:lstStyle/>
          <a:p>
            <a:r>
              <a:rPr lang="en-US" altLang="zh-TW" dirty="0" smtClean="0"/>
              <a:t>I2C - Inter-Integrated Circuit</a:t>
            </a:r>
            <a:endParaRPr lang="zh-TW" altLang="en-US" dirty="0"/>
          </a:p>
        </p:txBody>
      </p:sp>
      <p:pic>
        <p:nvPicPr>
          <p:cNvPr id="1027" name="Picture 3"/>
          <p:cNvPicPr>
            <a:picLocks noChangeAspect="1" noChangeArrowheads="1"/>
          </p:cNvPicPr>
          <p:nvPr/>
        </p:nvPicPr>
        <p:blipFill>
          <a:blip r:embed="rId3" cstate="print"/>
          <a:srcRect/>
          <a:stretch>
            <a:fillRect/>
          </a:stretch>
        </p:blipFill>
        <p:spPr bwMode="auto">
          <a:xfrm>
            <a:off x="1763688" y="1083345"/>
            <a:ext cx="5184576" cy="2854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067944" y="2929508"/>
            <a:ext cx="3384376" cy="360040"/>
          </a:xfrm>
        </p:spPr>
        <p:txBody>
          <a:bodyPr/>
          <a:lstStyle/>
          <a:p>
            <a:pPr>
              <a:buNone/>
            </a:pPr>
            <a:r>
              <a:rPr lang="en-US" altLang="zh-TW" sz="1600" dirty="0" smtClean="0">
                <a:solidFill>
                  <a:schemeClr val="accent6">
                    <a:lumMod val="75000"/>
                  </a:schemeClr>
                </a:solidFill>
              </a:rPr>
              <a:t>Wait : SCL – Low, SDA – High</a:t>
            </a:r>
          </a:p>
        </p:txBody>
      </p:sp>
      <p:sp>
        <p:nvSpPr>
          <p:cNvPr id="3" name="Title 2"/>
          <p:cNvSpPr>
            <a:spLocks noGrp="1"/>
          </p:cNvSpPr>
          <p:nvPr>
            <p:ph type="title"/>
          </p:nvPr>
        </p:nvSpPr>
        <p:spPr/>
        <p:txBody>
          <a:bodyPr/>
          <a:lstStyle/>
          <a:p>
            <a:r>
              <a:rPr lang="en-US" altLang="zh-TW" dirty="0" smtClean="0">
                <a:solidFill>
                  <a:schemeClr val="tx1">
                    <a:lumMod val="95000"/>
                    <a:lumOff val="5000"/>
                  </a:schemeClr>
                </a:solidFill>
              </a:rPr>
              <a:t>I2C </a:t>
            </a:r>
            <a:r>
              <a:rPr lang="zh-TW" altLang="en-US" dirty="0" smtClean="0">
                <a:solidFill>
                  <a:schemeClr val="tx1">
                    <a:lumMod val="95000"/>
                    <a:lumOff val="5000"/>
                  </a:schemeClr>
                </a:solidFill>
              </a:rPr>
              <a:t>訊號時序圖</a:t>
            </a:r>
            <a:endParaRPr lang="en-US" altLang="zh-TW" dirty="0" smtClean="0">
              <a:solidFill>
                <a:schemeClr val="tx1">
                  <a:lumMod val="95000"/>
                  <a:lumOff val="5000"/>
                </a:schemeClr>
              </a:solidFill>
            </a:endParaRPr>
          </a:p>
        </p:txBody>
      </p:sp>
      <p:pic>
        <p:nvPicPr>
          <p:cNvPr id="4" name="Picture 2"/>
          <p:cNvPicPr>
            <a:picLocks noChangeAspect="1" noChangeArrowheads="1"/>
          </p:cNvPicPr>
          <p:nvPr/>
        </p:nvPicPr>
        <p:blipFill>
          <a:blip r:embed="rId3" cstate="print"/>
          <a:srcRect/>
          <a:stretch>
            <a:fillRect/>
          </a:stretch>
        </p:blipFill>
        <p:spPr bwMode="auto">
          <a:xfrm>
            <a:off x="971600" y="625252"/>
            <a:ext cx="7072148" cy="2088232"/>
          </a:xfrm>
          <a:prstGeom prst="rect">
            <a:avLst/>
          </a:prstGeom>
          <a:noFill/>
          <a:ln w="9525">
            <a:noFill/>
            <a:miter lim="800000"/>
            <a:headEnd/>
            <a:tailEnd/>
          </a:ln>
        </p:spPr>
      </p:pic>
      <p:sp>
        <p:nvSpPr>
          <p:cNvPr id="15" name="矩形 14"/>
          <p:cNvSpPr/>
          <p:nvPr/>
        </p:nvSpPr>
        <p:spPr>
          <a:xfrm>
            <a:off x="1979712" y="697260"/>
            <a:ext cx="2088232" cy="1944216"/>
          </a:xfrm>
          <a:prstGeom prst="rect">
            <a:avLst/>
          </a:prstGeom>
          <a:noFill/>
          <a:ln w="25400">
            <a:solidFill>
              <a:schemeClr val="accent3">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16" name="矩形 15"/>
          <p:cNvSpPr/>
          <p:nvPr/>
        </p:nvSpPr>
        <p:spPr>
          <a:xfrm>
            <a:off x="1475656" y="697260"/>
            <a:ext cx="432048" cy="1944216"/>
          </a:xfrm>
          <a:prstGeom prst="rect">
            <a:avLst/>
          </a:prstGeom>
          <a:noFill/>
          <a:ln w="25400">
            <a:solidFill>
              <a:schemeClr val="tx2">
                <a:lumMod val="60000"/>
                <a:lumOff val="40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18" name="矩形 17"/>
          <p:cNvSpPr/>
          <p:nvPr/>
        </p:nvSpPr>
        <p:spPr>
          <a:xfrm>
            <a:off x="4067944" y="697260"/>
            <a:ext cx="432048" cy="1944216"/>
          </a:xfrm>
          <a:prstGeom prst="rect">
            <a:avLst/>
          </a:prstGeom>
          <a:noFill/>
          <a:ln w="25400">
            <a:solidFill>
              <a:schemeClr val="bg2">
                <a:lumMod val="2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0" name="矩形 19"/>
          <p:cNvSpPr/>
          <p:nvPr/>
        </p:nvSpPr>
        <p:spPr>
          <a:xfrm>
            <a:off x="4499992" y="697260"/>
            <a:ext cx="504056" cy="1944216"/>
          </a:xfrm>
          <a:prstGeom prst="rect">
            <a:avLst/>
          </a:prstGeom>
          <a:noFill/>
          <a:ln w="25400">
            <a:solidFill>
              <a:schemeClr val="accent6">
                <a:lumMod val="60000"/>
                <a:lumOff val="40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4" name="矩形 23"/>
          <p:cNvSpPr/>
          <p:nvPr/>
        </p:nvSpPr>
        <p:spPr>
          <a:xfrm>
            <a:off x="7380312" y="697260"/>
            <a:ext cx="504056" cy="1944216"/>
          </a:xfrm>
          <a:prstGeom prst="rect">
            <a:avLst/>
          </a:prstGeom>
          <a:noFill/>
          <a:ln w="25400">
            <a:solidFill>
              <a:schemeClr val="accent5">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pic>
        <p:nvPicPr>
          <p:cNvPr id="2053" name="Picture 5"/>
          <p:cNvPicPr>
            <a:picLocks noChangeAspect="1" noChangeArrowheads="1"/>
          </p:cNvPicPr>
          <p:nvPr/>
        </p:nvPicPr>
        <p:blipFill>
          <a:blip r:embed="rId4" cstate="print"/>
          <a:srcRect/>
          <a:stretch>
            <a:fillRect/>
          </a:stretch>
        </p:blipFill>
        <p:spPr bwMode="auto">
          <a:xfrm>
            <a:off x="899592" y="3073524"/>
            <a:ext cx="1208101" cy="1437903"/>
          </a:xfrm>
          <a:prstGeom prst="rect">
            <a:avLst/>
          </a:prstGeom>
          <a:noFill/>
          <a:ln w="9525">
            <a:noFill/>
            <a:miter lim="800000"/>
            <a:headEnd/>
            <a:tailEnd/>
          </a:ln>
        </p:spPr>
      </p:pic>
      <p:pic>
        <p:nvPicPr>
          <p:cNvPr id="2055" name="Picture 7"/>
          <p:cNvPicPr>
            <a:picLocks noChangeAspect="1" noChangeArrowheads="1"/>
          </p:cNvPicPr>
          <p:nvPr/>
        </p:nvPicPr>
        <p:blipFill>
          <a:blip r:embed="rId5" cstate="print"/>
          <a:srcRect/>
          <a:stretch>
            <a:fillRect/>
          </a:stretch>
        </p:blipFill>
        <p:spPr bwMode="auto">
          <a:xfrm>
            <a:off x="7092280" y="3145532"/>
            <a:ext cx="1139499" cy="1476851"/>
          </a:xfrm>
          <a:prstGeom prst="rect">
            <a:avLst/>
          </a:prstGeom>
          <a:noFill/>
          <a:ln w="9525">
            <a:noFill/>
            <a:miter lim="800000"/>
            <a:headEnd/>
            <a:tailEnd/>
          </a:ln>
        </p:spPr>
      </p:pic>
      <p:sp>
        <p:nvSpPr>
          <p:cNvPr id="25" name="Content Placeholder 1"/>
          <p:cNvSpPr txBox="1">
            <a:spLocks/>
          </p:cNvSpPr>
          <p:nvPr/>
        </p:nvSpPr>
        <p:spPr>
          <a:xfrm>
            <a:off x="2123728" y="2929508"/>
            <a:ext cx="2016224" cy="360040"/>
          </a:xfrm>
          <a:prstGeom prst="rect">
            <a:avLst/>
          </a:prstGeom>
        </p:spPr>
        <p:txBody>
          <a:bodyPr/>
          <a:lstStyle/>
          <a:p>
            <a:pPr marL="514350" marR="0" lvl="0" indent="-514350" algn="l" defTabSz="914400" rtl="0" eaLnBrk="1" fontAlgn="base" latinLnBrk="0" hangingPunct="1">
              <a:lnSpc>
                <a:spcPct val="100000"/>
              </a:lnSpc>
              <a:spcBef>
                <a:spcPct val="20000"/>
              </a:spcBef>
              <a:spcAft>
                <a:spcPct val="0"/>
              </a:spcAft>
              <a:buClr>
                <a:srgbClr val="1273B1"/>
              </a:buClr>
              <a:buSzTx/>
              <a:tabLst/>
              <a:defRPr/>
            </a:pPr>
            <a:r>
              <a:rPr kumimoji="1" lang="en-US" altLang="en-US" sz="1600" i="0" u="none" strike="noStrike" kern="1200" cap="none" spc="0" normalizeH="0" baseline="0" noProof="0" dirty="0" smtClean="0">
                <a:ln>
                  <a:noFill/>
                </a:ln>
                <a:solidFill>
                  <a:schemeClr val="accent3">
                    <a:lumMod val="75000"/>
                  </a:schemeClr>
                </a:solidFill>
                <a:effectLst/>
                <a:uLnTx/>
                <a:uFillTx/>
                <a:latin typeface="+mn-lt"/>
                <a:ea typeface="+mn-ea"/>
                <a:cs typeface="+mn-cs"/>
              </a:rPr>
              <a:t>Data Transfer : Byte</a:t>
            </a:r>
          </a:p>
        </p:txBody>
      </p:sp>
      <p:sp>
        <p:nvSpPr>
          <p:cNvPr id="26" name="Content Placeholder 1"/>
          <p:cNvSpPr txBox="1">
            <a:spLocks/>
          </p:cNvSpPr>
          <p:nvPr/>
        </p:nvSpPr>
        <p:spPr>
          <a:xfrm>
            <a:off x="2987824" y="3289548"/>
            <a:ext cx="2952328" cy="360040"/>
          </a:xfrm>
          <a:prstGeom prst="rect">
            <a:avLst/>
          </a:prstGeom>
        </p:spPr>
        <p:txBody>
          <a:bodyPr/>
          <a:lstStyle/>
          <a:p>
            <a:pPr marL="514350" marR="0" lvl="0" indent="-514350" algn="l" defTabSz="914400" rtl="0" eaLnBrk="1" fontAlgn="base" latinLnBrk="0" hangingPunct="1">
              <a:lnSpc>
                <a:spcPct val="100000"/>
              </a:lnSpc>
              <a:spcBef>
                <a:spcPct val="20000"/>
              </a:spcBef>
              <a:spcAft>
                <a:spcPct val="0"/>
              </a:spcAft>
              <a:buClr>
                <a:srgbClr val="1273B1"/>
              </a:buClr>
              <a:buSzTx/>
              <a:tabLst/>
              <a:defRPr/>
            </a:pPr>
            <a:r>
              <a:rPr kumimoji="1" lang="en-US" altLang="en-US" sz="1600" b="1" i="0" u="none" strike="noStrike" kern="1200" cap="none" spc="0" normalizeH="0" baseline="0" noProof="0" dirty="0" err="1" smtClean="0">
                <a:ln>
                  <a:noFill/>
                </a:ln>
                <a:solidFill>
                  <a:schemeClr val="accent3">
                    <a:lumMod val="50000"/>
                  </a:schemeClr>
                </a:solidFill>
                <a:effectLst/>
                <a:uLnTx/>
                <a:uFillTx/>
                <a:latin typeface="+mn-lt"/>
                <a:ea typeface="+mn-ea"/>
                <a:cs typeface="+mn-cs"/>
              </a:rPr>
              <a:t>Ack</a:t>
            </a:r>
            <a:r>
              <a:rPr kumimoji="1" lang="en-US" altLang="en-US" sz="1600" b="1" i="0" u="none" strike="noStrike" kern="1200" cap="none" spc="0" normalizeH="0" baseline="0" noProof="0" dirty="0" smtClean="0">
                <a:ln>
                  <a:noFill/>
                </a:ln>
                <a:solidFill>
                  <a:schemeClr val="accent3">
                    <a:lumMod val="50000"/>
                  </a:schemeClr>
                </a:solidFill>
                <a:effectLst/>
                <a:uLnTx/>
                <a:uFillTx/>
                <a:latin typeface="+mn-lt"/>
                <a:ea typeface="+mn-ea"/>
                <a:cs typeface="+mn-cs"/>
              </a:rPr>
              <a:t> Signal : </a:t>
            </a:r>
            <a:r>
              <a:rPr kumimoji="1" lang="en-US" altLang="en-US" sz="1600" b="1" i="0" u="none" strike="noStrike" kern="1200" cap="none" spc="0" normalizeH="0" baseline="0" noProof="0" dirty="0" err="1" smtClean="0">
                <a:ln>
                  <a:noFill/>
                </a:ln>
                <a:solidFill>
                  <a:schemeClr val="accent3">
                    <a:lumMod val="50000"/>
                  </a:schemeClr>
                </a:solidFill>
                <a:effectLst/>
                <a:uLnTx/>
                <a:uFillTx/>
                <a:latin typeface="+mn-lt"/>
                <a:ea typeface="+mn-ea"/>
                <a:cs typeface="+mn-cs"/>
              </a:rPr>
              <a:t>Ack</a:t>
            </a:r>
            <a:r>
              <a:rPr kumimoji="1" lang="en-US" altLang="en-US" sz="1600" b="1" i="0" u="none" strike="noStrike" kern="1200" cap="none" spc="0" normalizeH="0" baseline="0" noProof="0" dirty="0" smtClean="0">
                <a:ln>
                  <a:noFill/>
                </a:ln>
                <a:solidFill>
                  <a:schemeClr val="accent3">
                    <a:lumMod val="50000"/>
                  </a:schemeClr>
                </a:solidFill>
                <a:effectLst/>
                <a:uLnTx/>
                <a:uFillTx/>
                <a:latin typeface="+mn-lt"/>
                <a:ea typeface="+mn-ea"/>
                <a:cs typeface="+mn-cs"/>
              </a:rPr>
              <a:t>(0), No </a:t>
            </a:r>
            <a:r>
              <a:rPr kumimoji="1" lang="en-US" altLang="en-US" sz="1600" b="1" i="0" u="none" strike="noStrike" kern="1200" cap="none" spc="0" normalizeH="0" baseline="0" noProof="0" dirty="0" err="1" smtClean="0">
                <a:ln>
                  <a:noFill/>
                </a:ln>
                <a:solidFill>
                  <a:schemeClr val="accent3">
                    <a:lumMod val="50000"/>
                  </a:schemeClr>
                </a:solidFill>
                <a:effectLst/>
                <a:uLnTx/>
                <a:uFillTx/>
                <a:latin typeface="+mn-lt"/>
                <a:ea typeface="+mn-ea"/>
                <a:cs typeface="+mn-cs"/>
              </a:rPr>
              <a:t>Ack</a:t>
            </a:r>
            <a:r>
              <a:rPr kumimoji="1" lang="en-US" altLang="en-US" sz="1600" b="1" i="0" u="none" strike="noStrike" kern="1200" cap="none" spc="0" normalizeH="0" baseline="0" noProof="0" dirty="0" smtClean="0">
                <a:ln>
                  <a:noFill/>
                </a:ln>
                <a:solidFill>
                  <a:schemeClr val="accent3">
                    <a:lumMod val="50000"/>
                  </a:schemeClr>
                </a:solidFill>
                <a:effectLst/>
                <a:uLnTx/>
                <a:uFillTx/>
                <a:latin typeface="+mn-lt"/>
                <a:ea typeface="+mn-ea"/>
                <a:cs typeface="+mn-cs"/>
              </a:rPr>
              <a:t> (1)</a:t>
            </a:r>
          </a:p>
        </p:txBody>
      </p:sp>
    </p:spTree>
    <p:extLst>
      <p:ext uri="{BB962C8B-B14F-4D97-AF65-F5344CB8AC3E}">
        <p14:creationId xmlns="" xmlns:p14="http://schemas.microsoft.com/office/powerpoint/2010/main" val="242337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ox(out)">
                                      <p:cBhvr>
                                        <p:cTn id="7" dur="500"/>
                                        <p:tgtEl>
                                          <p:spTgt spid="16"/>
                                        </p:tgtEl>
                                      </p:cBhvr>
                                    </p:animEffect>
                                  </p:childTnLst>
                                </p:cTn>
                              </p:par>
                              <p:par>
                                <p:cTn id="8" presetID="4" presetClass="entr" presetSubtype="32" fill="hold" nodeType="withEffect">
                                  <p:stCondLst>
                                    <p:cond delay="0"/>
                                  </p:stCondLst>
                                  <p:childTnLst>
                                    <p:set>
                                      <p:cBhvr>
                                        <p:cTn id="9" dur="1" fill="hold">
                                          <p:stCondLst>
                                            <p:cond delay="0"/>
                                          </p:stCondLst>
                                        </p:cTn>
                                        <p:tgtEl>
                                          <p:spTgt spid="2053"/>
                                        </p:tgtEl>
                                        <p:attrNameLst>
                                          <p:attrName>style.visibility</p:attrName>
                                        </p:attrNameLst>
                                      </p:cBhvr>
                                      <p:to>
                                        <p:strVal val="visible"/>
                                      </p:to>
                                    </p:set>
                                    <p:animEffect transition="in" filter="box(out)">
                                      <p:cBhvr>
                                        <p:cTn id="10" dur="500"/>
                                        <p:tgtEl>
                                          <p:spTgt spid="2053"/>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xit" presetSubtype="16" fill="hold" nodeType="clickEffect">
                                  <p:stCondLst>
                                    <p:cond delay="0"/>
                                  </p:stCondLst>
                                  <p:childTnLst>
                                    <p:animEffect transition="out" filter="box(in)">
                                      <p:cBhvr>
                                        <p:cTn id="14" dur="1000"/>
                                        <p:tgtEl>
                                          <p:spTgt spid="2053"/>
                                        </p:tgtEl>
                                      </p:cBhvr>
                                    </p:animEffect>
                                    <p:set>
                                      <p:cBhvr>
                                        <p:cTn id="15" dur="1" fill="hold">
                                          <p:stCondLst>
                                            <p:cond delay="999"/>
                                          </p:stCondLst>
                                        </p:cTn>
                                        <p:tgtEl>
                                          <p:spTgt spid="2053"/>
                                        </p:tgtEl>
                                        <p:attrNameLst>
                                          <p:attrName>style.visibility</p:attrName>
                                        </p:attrNameLst>
                                      </p:cBhvr>
                                      <p:to>
                                        <p:strVal val="hidden"/>
                                      </p:to>
                                    </p:set>
                                  </p:childTnLst>
                                </p:cTn>
                              </p:par>
                              <p:par>
                                <p:cTn id="16" presetID="4" presetClass="exit" presetSubtype="16" fill="hold" grpId="1" nodeType="withEffect">
                                  <p:stCondLst>
                                    <p:cond delay="0"/>
                                  </p:stCondLst>
                                  <p:childTnLst>
                                    <p:animEffect transition="out" filter="box(in)">
                                      <p:cBhvr>
                                        <p:cTn id="17" dur="1000"/>
                                        <p:tgtEl>
                                          <p:spTgt spid="16"/>
                                        </p:tgtEl>
                                      </p:cBhvr>
                                    </p:animEffect>
                                    <p:set>
                                      <p:cBhvr>
                                        <p:cTn id="18" dur="1" fill="hold">
                                          <p:stCondLst>
                                            <p:cond delay="999"/>
                                          </p:stCondLst>
                                        </p:cTn>
                                        <p:tgtEl>
                                          <p:spTgt spid="16"/>
                                        </p:tgtEl>
                                        <p:attrNameLst>
                                          <p:attrName>style.visibility</p:attrName>
                                        </p:attrNameLst>
                                      </p:cBhvr>
                                      <p:to>
                                        <p:strVal val="hidden"/>
                                      </p:to>
                                    </p:set>
                                  </p:childTnLst>
                                </p:cTn>
                              </p:par>
                              <p:par>
                                <p:cTn id="19" presetID="4"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ox(in)">
                                      <p:cBhvr>
                                        <p:cTn id="21" dur="1000"/>
                                        <p:tgtEl>
                                          <p:spTgt spid="24"/>
                                        </p:tgtEl>
                                      </p:cBhvr>
                                    </p:animEffect>
                                  </p:childTnLst>
                                </p:cTn>
                              </p:par>
                              <p:par>
                                <p:cTn id="22" presetID="4" presetClass="entr" presetSubtype="16" fill="hold" nodeType="withEffect">
                                  <p:stCondLst>
                                    <p:cond delay="0"/>
                                  </p:stCondLst>
                                  <p:childTnLst>
                                    <p:set>
                                      <p:cBhvr>
                                        <p:cTn id="23" dur="1" fill="hold">
                                          <p:stCondLst>
                                            <p:cond delay="0"/>
                                          </p:stCondLst>
                                        </p:cTn>
                                        <p:tgtEl>
                                          <p:spTgt spid="2055"/>
                                        </p:tgtEl>
                                        <p:attrNameLst>
                                          <p:attrName>style.visibility</p:attrName>
                                        </p:attrNameLst>
                                      </p:cBhvr>
                                      <p:to>
                                        <p:strVal val="visible"/>
                                      </p:to>
                                    </p:set>
                                    <p:animEffect transition="in" filter="box(in)">
                                      <p:cBhvr>
                                        <p:cTn id="24" dur="1000"/>
                                        <p:tgtEl>
                                          <p:spTgt spid="2055"/>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xit" presetSubtype="16" fill="hold" grpId="1" nodeType="clickEffect">
                                  <p:stCondLst>
                                    <p:cond delay="0"/>
                                  </p:stCondLst>
                                  <p:childTnLst>
                                    <p:animEffect transition="out" filter="box(in)">
                                      <p:cBhvr>
                                        <p:cTn id="28" dur="1000"/>
                                        <p:tgtEl>
                                          <p:spTgt spid="24"/>
                                        </p:tgtEl>
                                      </p:cBhvr>
                                    </p:animEffect>
                                    <p:set>
                                      <p:cBhvr>
                                        <p:cTn id="29" dur="1" fill="hold">
                                          <p:stCondLst>
                                            <p:cond delay="999"/>
                                          </p:stCondLst>
                                        </p:cTn>
                                        <p:tgtEl>
                                          <p:spTgt spid="24"/>
                                        </p:tgtEl>
                                        <p:attrNameLst>
                                          <p:attrName>style.visibility</p:attrName>
                                        </p:attrNameLst>
                                      </p:cBhvr>
                                      <p:to>
                                        <p:strVal val="hidden"/>
                                      </p:to>
                                    </p:set>
                                  </p:childTnLst>
                                </p:cTn>
                              </p:par>
                              <p:par>
                                <p:cTn id="30" presetID="4" presetClass="exit" presetSubtype="16" fill="hold" nodeType="withEffect">
                                  <p:stCondLst>
                                    <p:cond delay="0"/>
                                  </p:stCondLst>
                                  <p:childTnLst>
                                    <p:animEffect transition="out" filter="box(in)">
                                      <p:cBhvr>
                                        <p:cTn id="31" dur="1000"/>
                                        <p:tgtEl>
                                          <p:spTgt spid="2055"/>
                                        </p:tgtEl>
                                      </p:cBhvr>
                                    </p:animEffect>
                                    <p:set>
                                      <p:cBhvr>
                                        <p:cTn id="32" dur="1" fill="hold">
                                          <p:stCondLst>
                                            <p:cond delay="999"/>
                                          </p:stCondLst>
                                        </p:cTn>
                                        <p:tgtEl>
                                          <p:spTgt spid="2055"/>
                                        </p:tgtEl>
                                        <p:attrNameLst>
                                          <p:attrName>style.visibility</p:attrName>
                                        </p:attrNameLst>
                                      </p:cBhvr>
                                      <p:to>
                                        <p:strVal val="hidden"/>
                                      </p:to>
                                    </p:set>
                                  </p:childTnLst>
                                </p:cTn>
                              </p:par>
                              <p:par>
                                <p:cTn id="33" presetID="4" presetClass="entr" presetSubtype="16"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ox(in)">
                                      <p:cBhvr>
                                        <p:cTn id="35" dur="1000"/>
                                        <p:tgtEl>
                                          <p:spTgt spid="15"/>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box(in)">
                                      <p:cBhvr>
                                        <p:cTn id="38" dur="10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xit" presetSubtype="16" fill="hold" grpId="1" nodeType="clickEffect">
                                  <p:stCondLst>
                                    <p:cond delay="0"/>
                                  </p:stCondLst>
                                  <p:childTnLst>
                                    <p:animEffect transition="out" filter="box(in)">
                                      <p:cBhvr>
                                        <p:cTn id="42" dur="1000"/>
                                        <p:tgtEl>
                                          <p:spTgt spid="15"/>
                                        </p:tgtEl>
                                      </p:cBhvr>
                                    </p:animEffect>
                                    <p:set>
                                      <p:cBhvr>
                                        <p:cTn id="43" dur="1" fill="hold">
                                          <p:stCondLst>
                                            <p:cond delay="999"/>
                                          </p:stCondLst>
                                        </p:cTn>
                                        <p:tgtEl>
                                          <p:spTgt spid="15"/>
                                        </p:tgtEl>
                                        <p:attrNameLst>
                                          <p:attrName>style.visibility</p:attrName>
                                        </p:attrNameLst>
                                      </p:cBhvr>
                                      <p:to>
                                        <p:strVal val="hidden"/>
                                      </p:to>
                                    </p:set>
                                  </p:childTnLst>
                                </p:cTn>
                              </p:par>
                              <p:par>
                                <p:cTn id="44" presetID="4" presetClass="exit" presetSubtype="16" fill="hold" grpId="1" nodeType="withEffect">
                                  <p:stCondLst>
                                    <p:cond delay="0"/>
                                  </p:stCondLst>
                                  <p:childTnLst>
                                    <p:animEffect transition="out" filter="box(in)">
                                      <p:cBhvr>
                                        <p:cTn id="45" dur="1000"/>
                                        <p:tgtEl>
                                          <p:spTgt spid="25"/>
                                        </p:tgtEl>
                                      </p:cBhvr>
                                    </p:animEffect>
                                    <p:set>
                                      <p:cBhvr>
                                        <p:cTn id="46" dur="1" fill="hold">
                                          <p:stCondLst>
                                            <p:cond delay="999"/>
                                          </p:stCondLst>
                                        </p:cTn>
                                        <p:tgtEl>
                                          <p:spTgt spid="25"/>
                                        </p:tgtEl>
                                        <p:attrNameLst>
                                          <p:attrName>style.visibility</p:attrName>
                                        </p:attrNameLst>
                                      </p:cBhvr>
                                      <p:to>
                                        <p:strVal val="hidden"/>
                                      </p:to>
                                    </p:set>
                                  </p:childTnLst>
                                </p:cTn>
                              </p:par>
                              <p:par>
                                <p:cTn id="47" presetID="4" presetClass="entr" presetSubtype="16"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box(in)">
                                      <p:cBhvr>
                                        <p:cTn id="49" dur="1000"/>
                                        <p:tgtEl>
                                          <p:spTgt spid="18"/>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box(in)">
                                      <p:cBhvr>
                                        <p:cTn id="52" dur="10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xit" presetSubtype="16" fill="hold" grpId="1" nodeType="clickEffect">
                                  <p:stCondLst>
                                    <p:cond delay="0"/>
                                  </p:stCondLst>
                                  <p:childTnLst>
                                    <p:animEffect transition="out" filter="box(in)">
                                      <p:cBhvr>
                                        <p:cTn id="56" dur="1000"/>
                                        <p:tgtEl>
                                          <p:spTgt spid="18"/>
                                        </p:tgtEl>
                                      </p:cBhvr>
                                    </p:animEffect>
                                    <p:set>
                                      <p:cBhvr>
                                        <p:cTn id="57" dur="1" fill="hold">
                                          <p:stCondLst>
                                            <p:cond delay="999"/>
                                          </p:stCondLst>
                                        </p:cTn>
                                        <p:tgtEl>
                                          <p:spTgt spid="18"/>
                                        </p:tgtEl>
                                        <p:attrNameLst>
                                          <p:attrName>style.visibility</p:attrName>
                                        </p:attrNameLst>
                                      </p:cBhvr>
                                      <p:to>
                                        <p:strVal val="hidden"/>
                                      </p:to>
                                    </p:set>
                                  </p:childTnLst>
                                </p:cTn>
                              </p:par>
                              <p:par>
                                <p:cTn id="58" presetID="4" presetClass="exit" presetSubtype="16" fill="hold" grpId="1" nodeType="withEffect">
                                  <p:stCondLst>
                                    <p:cond delay="0"/>
                                  </p:stCondLst>
                                  <p:childTnLst>
                                    <p:animEffect transition="out" filter="box(in)">
                                      <p:cBhvr>
                                        <p:cTn id="59" dur="1000"/>
                                        <p:tgtEl>
                                          <p:spTgt spid="26"/>
                                        </p:tgtEl>
                                      </p:cBhvr>
                                    </p:animEffect>
                                    <p:set>
                                      <p:cBhvr>
                                        <p:cTn id="60" dur="1" fill="hold">
                                          <p:stCondLst>
                                            <p:cond delay="999"/>
                                          </p:stCondLst>
                                        </p:cTn>
                                        <p:tgtEl>
                                          <p:spTgt spid="26"/>
                                        </p:tgtEl>
                                        <p:attrNameLst>
                                          <p:attrName>style.visibility</p:attrName>
                                        </p:attrNameLst>
                                      </p:cBhvr>
                                      <p:to>
                                        <p:strVal val="hidden"/>
                                      </p:to>
                                    </p:set>
                                  </p:childTnLst>
                                </p:cTn>
                              </p:par>
                              <p:par>
                                <p:cTn id="61" presetID="4" presetClass="entr" presetSubtype="16"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box(in)">
                                      <p:cBhvr>
                                        <p:cTn id="63" dur="1000"/>
                                        <p:tgtEl>
                                          <p:spTgt spid="20"/>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2">
                                            <p:txEl>
                                              <p:pRg st="0" end="0"/>
                                            </p:txEl>
                                          </p:spTgt>
                                        </p:tgtEl>
                                        <p:attrNameLst>
                                          <p:attrName>style.visibility</p:attrName>
                                        </p:attrNameLst>
                                      </p:cBhvr>
                                      <p:to>
                                        <p:strVal val="visible"/>
                                      </p:to>
                                    </p:set>
                                    <p:animEffect transition="in" filter="box(in)">
                                      <p:cBhvr>
                                        <p:cTn id="66"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5" grpId="0" animBg="1"/>
      <p:bldP spid="15" grpId="1" animBg="1"/>
      <p:bldP spid="16" grpId="0" animBg="1"/>
      <p:bldP spid="16" grpId="1" animBg="1"/>
      <p:bldP spid="18" grpId="0" animBg="1"/>
      <p:bldP spid="18" grpId="1" animBg="1"/>
      <p:bldP spid="20" grpId="0" animBg="1"/>
      <p:bldP spid="24" grpId="0" animBg="1"/>
      <p:bldP spid="24" grpId="1" animBg="1"/>
      <p:bldP spid="25" grpId="0"/>
      <p:bldP spid="25" grpId="1"/>
      <p:bldP spid="26" grpId="0"/>
      <p:bldP spid="2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67544" y="4153644"/>
            <a:ext cx="8215370" cy="1224136"/>
          </a:xfrm>
        </p:spPr>
        <p:txBody>
          <a:bodyPr/>
          <a:lstStyle/>
          <a:p>
            <a:r>
              <a:rPr lang="en-US" sz="1600" b="1" dirty="0" smtClean="0">
                <a:solidFill>
                  <a:schemeClr val="tx2">
                    <a:lumMod val="75000"/>
                  </a:schemeClr>
                </a:solidFill>
              </a:rPr>
              <a:t>Slave </a:t>
            </a:r>
            <a:r>
              <a:rPr lang="en-US" sz="1600" b="1" dirty="0" smtClean="0">
                <a:solidFill>
                  <a:schemeClr val="tx2">
                    <a:lumMod val="75000"/>
                  </a:schemeClr>
                </a:solidFill>
              </a:rPr>
              <a:t>Address </a:t>
            </a:r>
            <a:r>
              <a:rPr lang="en-US" sz="1600" dirty="0" smtClean="0"/>
              <a:t>: </a:t>
            </a:r>
            <a:r>
              <a:rPr lang="en-US" altLang="zh-TW" sz="1600" dirty="0" smtClean="0"/>
              <a:t>7</a:t>
            </a:r>
            <a:r>
              <a:rPr lang="en-US" sz="1600" dirty="0" smtClean="0"/>
              <a:t> Bit</a:t>
            </a:r>
          </a:p>
          <a:p>
            <a:r>
              <a:rPr lang="en-US" altLang="zh-TW" sz="1600" b="1" dirty="0" smtClean="0">
                <a:solidFill>
                  <a:schemeClr val="tx2">
                    <a:lumMod val="75000"/>
                  </a:schemeClr>
                </a:solidFill>
              </a:rPr>
              <a:t>Read/Write Bit</a:t>
            </a:r>
            <a:r>
              <a:rPr lang="en-US" altLang="zh-TW" sz="1600" b="1" dirty="0" smtClean="0"/>
              <a:t> </a:t>
            </a:r>
            <a:r>
              <a:rPr lang="en-US" altLang="zh-TW" sz="1600" dirty="0" smtClean="0"/>
              <a:t>: </a:t>
            </a:r>
            <a:r>
              <a:rPr lang="en-US" altLang="zh-TW" sz="1600" dirty="0" smtClean="0">
                <a:solidFill>
                  <a:srgbClr val="FF0000"/>
                </a:solidFill>
              </a:rPr>
              <a:t>0</a:t>
            </a:r>
            <a:r>
              <a:rPr lang="en-US" altLang="zh-TW" sz="1600" dirty="0" smtClean="0"/>
              <a:t> , Write Data to Slave. </a:t>
            </a:r>
            <a:r>
              <a:rPr lang="en-US" altLang="zh-TW" sz="1600" dirty="0" smtClean="0">
                <a:solidFill>
                  <a:srgbClr val="FF0000"/>
                </a:solidFill>
              </a:rPr>
              <a:t>1</a:t>
            </a:r>
            <a:r>
              <a:rPr lang="en-US" altLang="zh-TW" sz="1600" dirty="0" smtClean="0"/>
              <a:t> , Read From Slave</a:t>
            </a:r>
            <a:endParaRPr lang="en-US" sz="1600" dirty="0" smtClean="0"/>
          </a:p>
          <a:p>
            <a:r>
              <a:rPr lang="en-US" altLang="zh-TW" sz="1600" b="1" dirty="0" smtClean="0">
                <a:solidFill>
                  <a:schemeClr val="tx2">
                    <a:lumMod val="75000"/>
                  </a:schemeClr>
                </a:solidFill>
              </a:rPr>
              <a:t>Data</a:t>
            </a:r>
            <a:r>
              <a:rPr lang="zh-TW" altLang="en-US" sz="1600" b="1" dirty="0" smtClean="0">
                <a:solidFill>
                  <a:schemeClr val="tx2">
                    <a:lumMod val="75000"/>
                  </a:schemeClr>
                </a:solidFill>
              </a:rPr>
              <a:t> </a:t>
            </a:r>
            <a:r>
              <a:rPr lang="en-US" altLang="zh-TW" sz="1600" dirty="0" smtClean="0"/>
              <a:t>:1Byte,</a:t>
            </a:r>
            <a:r>
              <a:rPr lang="zh-TW" altLang="en-US" sz="1600" dirty="0" smtClean="0"/>
              <a:t> </a:t>
            </a:r>
            <a:r>
              <a:rPr lang="en-US" altLang="zh-TW" sz="1600" dirty="0" err="1" smtClean="0"/>
              <a:t>Cmd</a:t>
            </a:r>
            <a:r>
              <a:rPr lang="en-US" altLang="zh-TW" sz="1600" dirty="0" smtClean="0"/>
              <a:t>, Address, Data.</a:t>
            </a:r>
            <a:endParaRPr lang="en-US" sz="1600" dirty="0" smtClean="0"/>
          </a:p>
        </p:txBody>
      </p:sp>
      <p:sp>
        <p:nvSpPr>
          <p:cNvPr id="3" name="Title 2"/>
          <p:cNvSpPr>
            <a:spLocks noGrp="1"/>
          </p:cNvSpPr>
          <p:nvPr>
            <p:ph type="title"/>
          </p:nvPr>
        </p:nvSpPr>
        <p:spPr/>
        <p:txBody>
          <a:bodyPr>
            <a:normAutofit/>
          </a:bodyPr>
          <a:lstStyle/>
          <a:p>
            <a:pPr lvl="1" algn="ctr" rtl="0" fontAlgn="base">
              <a:spcBef>
                <a:spcPct val="0"/>
              </a:spcBef>
              <a:spcAft>
                <a:spcPct val="0"/>
              </a:spcAft>
            </a:pPr>
            <a:r>
              <a:rPr lang="en-US" altLang="zh-TW" dirty="0" smtClean="0"/>
              <a:t>I2C Packet Format</a:t>
            </a:r>
            <a:endParaRPr lang="en-US" altLang="zh-TW" dirty="0" smtClean="0">
              <a:solidFill>
                <a:schemeClr val="tx1">
                  <a:lumMod val="95000"/>
                  <a:lumOff val="5000"/>
                </a:schemeClr>
              </a:solidFill>
            </a:endParaRPr>
          </a:p>
        </p:txBody>
      </p:sp>
      <p:cxnSp>
        <p:nvCxnSpPr>
          <p:cNvPr id="12" name="直線單箭頭接點 11"/>
          <p:cNvCxnSpPr/>
          <p:nvPr/>
        </p:nvCxnSpPr>
        <p:spPr>
          <a:xfrm flipV="1">
            <a:off x="3059832" y="2137420"/>
            <a:ext cx="144016" cy="648072"/>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3" cstate="print"/>
          <a:srcRect/>
          <a:stretch>
            <a:fillRect/>
          </a:stretch>
        </p:blipFill>
        <p:spPr bwMode="auto">
          <a:xfrm>
            <a:off x="1691680" y="594828"/>
            <a:ext cx="5203329" cy="2262672"/>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a:stretch>
            <a:fillRect/>
          </a:stretch>
        </p:blipFill>
        <p:spPr bwMode="auto">
          <a:xfrm>
            <a:off x="1599778" y="2640866"/>
            <a:ext cx="5564510" cy="1368762"/>
          </a:xfrm>
          <a:prstGeom prst="rect">
            <a:avLst/>
          </a:prstGeom>
          <a:noFill/>
          <a:ln w="9525">
            <a:noFill/>
            <a:miter lim="800000"/>
            <a:headEnd/>
            <a:tailEnd/>
          </a:ln>
        </p:spPr>
      </p:pic>
    </p:spTree>
    <p:extLst>
      <p:ext uri="{BB962C8B-B14F-4D97-AF65-F5344CB8AC3E}">
        <p14:creationId xmlns="" xmlns:p14="http://schemas.microsoft.com/office/powerpoint/2010/main" val="2423379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TW" dirty="0" smtClean="0"/>
              <a:t>I2C Packet </a:t>
            </a:r>
            <a:r>
              <a:rPr lang="en-US" altLang="zh-TW" dirty="0" smtClean="0"/>
              <a:t>Format </a:t>
            </a:r>
            <a:r>
              <a:rPr lang="en-US" altLang="zh-TW" dirty="0" smtClean="0">
                <a:solidFill>
                  <a:schemeClr val="tx1">
                    <a:lumMod val="95000"/>
                    <a:lumOff val="5000"/>
                  </a:schemeClr>
                </a:solidFill>
              </a:rPr>
              <a:t>– </a:t>
            </a:r>
            <a:r>
              <a:rPr lang="en-US" altLang="zh-TW" dirty="0" smtClean="0">
                <a:solidFill>
                  <a:schemeClr val="tx1">
                    <a:lumMod val="95000"/>
                    <a:lumOff val="5000"/>
                  </a:schemeClr>
                </a:solidFill>
              </a:rPr>
              <a:t>Write And Read</a:t>
            </a:r>
          </a:p>
        </p:txBody>
      </p:sp>
      <p:pic>
        <p:nvPicPr>
          <p:cNvPr id="5122" name="Picture 2"/>
          <p:cNvPicPr>
            <a:picLocks noChangeAspect="1" noChangeArrowheads="1"/>
          </p:cNvPicPr>
          <p:nvPr/>
        </p:nvPicPr>
        <p:blipFill>
          <a:blip r:embed="rId3" cstate="print"/>
          <a:srcRect/>
          <a:stretch>
            <a:fillRect/>
          </a:stretch>
        </p:blipFill>
        <p:spPr bwMode="auto">
          <a:xfrm>
            <a:off x="1187624" y="788512"/>
            <a:ext cx="6844680" cy="2213004"/>
          </a:xfrm>
          <a:prstGeom prst="rect">
            <a:avLst/>
          </a:prstGeom>
          <a:noFill/>
          <a:ln w="9525">
            <a:noFill/>
            <a:miter lim="800000"/>
            <a:headEnd/>
            <a:tailEnd/>
          </a:ln>
        </p:spPr>
      </p:pic>
      <p:sp>
        <p:nvSpPr>
          <p:cNvPr id="13" name="矩形 12"/>
          <p:cNvSpPr/>
          <p:nvPr/>
        </p:nvSpPr>
        <p:spPr>
          <a:xfrm>
            <a:off x="611560" y="3577580"/>
            <a:ext cx="360040"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S</a:t>
            </a:r>
            <a:endParaRPr lang="zh-TW" altLang="en-US" sz="1000" b="1" dirty="0" smtClean="0">
              <a:solidFill>
                <a:schemeClr val="tx1"/>
              </a:solidFill>
              <a:latin typeface="微軟正黑體" pitchFamily="34" charset="-120"/>
              <a:ea typeface="微軟正黑體" pitchFamily="34" charset="-120"/>
            </a:endParaRPr>
          </a:p>
        </p:txBody>
      </p:sp>
      <p:sp>
        <p:nvSpPr>
          <p:cNvPr id="16" name="矩形 15"/>
          <p:cNvSpPr/>
          <p:nvPr/>
        </p:nvSpPr>
        <p:spPr>
          <a:xfrm>
            <a:off x="971600" y="3577580"/>
            <a:ext cx="1152128"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Slave Address</a:t>
            </a:r>
            <a:endParaRPr lang="zh-TW" altLang="en-US" sz="1000" b="1" dirty="0" smtClean="0">
              <a:solidFill>
                <a:schemeClr val="tx1"/>
              </a:solidFill>
              <a:latin typeface="微軟正黑體" pitchFamily="34" charset="-120"/>
              <a:ea typeface="微軟正黑體" pitchFamily="34" charset="-120"/>
            </a:endParaRPr>
          </a:p>
        </p:txBody>
      </p:sp>
      <p:sp>
        <p:nvSpPr>
          <p:cNvPr id="17" name="矩形 16"/>
          <p:cNvSpPr/>
          <p:nvPr/>
        </p:nvSpPr>
        <p:spPr>
          <a:xfrm>
            <a:off x="2123728" y="3577580"/>
            <a:ext cx="360040"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W</a:t>
            </a:r>
            <a:endParaRPr lang="zh-TW" altLang="en-US" sz="1000" b="1" dirty="0" smtClean="0">
              <a:solidFill>
                <a:schemeClr val="tx1"/>
              </a:solidFill>
              <a:latin typeface="微軟正黑體" pitchFamily="34" charset="-120"/>
              <a:ea typeface="微軟正黑體" pitchFamily="34" charset="-120"/>
            </a:endParaRPr>
          </a:p>
        </p:txBody>
      </p:sp>
      <p:sp>
        <p:nvSpPr>
          <p:cNvPr id="19" name="矩形 18"/>
          <p:cNvSpPr/>
          <p:nvPr/>
        </p:nvSpPr>
        <p:spPr>
          <a:xfrm>
            <a:off x="2483768" y="3577580"/>
            <a:ext cx="288032" cy="36004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A</a:t>
            </a:r>
            <a:endParaRPr lang="zh-TW" altLang="en-US" sz="1000" b="1" dirty="0" smtClean="0">
              <a:solidFill>
                <a:schemeClr val="tx1"/>
              </a:solidFill>
              <a:latin typeface="微軟正黑體" pitchFamily="34" charset="-120"/>
              <a:ea typeface="微軟正黑體" pitchFamily="34" charset="-120"/>
            </a:endParaRPr>
          </a:p>
        </p:txBody>
      </p:sp>
      <p:sp>
        <p:nvSpPr>
          <p:cNvPr id="20" name="矩形 19"/>
          <p:cNvSpPr/>
          <p:nvPr/>
        </p:nvSpPr>
        <p:spPr>
          <a:xfrm>
            <a:off x="2771800" y="3577580"/>
            <a:ext cx="720080"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ADDR</a:t>
            </a:r>
            <a:endParaRPr lang="zh-TW" altLang="en-US" sz="1000" b="1" dirty="0" smtClean="0">
              <a:solidFill>
                <a:schemeClr val="tx1"/>
              </a:solidFill>
              <a:latin typeface="微軟正黑體" pitchFamily="34" charset="-120"/>
              <a:ea typeface="微軟正黑體" pitchFamily="34" charset="-120"/>
            </a:endParaRPr>
          </a:p>
        </p:txBody>
      </p:sp>
      <p:sp>
        <p:nvSpPr>
          <p:cNvPr id="22" name="矩形 21"/>
          <p:cNvSpPr/>
          <p:nvPr/>
        </p:nvSpPr>
        <p:spPr>
          <a:xfrm>
            <a:off x="3923928" y="3577580"/>
            <a:ext cx="360040"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err="1" smtClean="0">
                <a:solidFill>
                  <a:schemeClr val="tx1"/>
                </a:solidFill>
                <a:latin typeface="微軟正黑體" pitchFamily="34" charset="-120"/>
                <a:ea typeface="微軟正黑體" pitchFamily="34" charset="-120"/>
              </a:rPr>
              <a:t>Sr</a:t>
            </a:r>
            <a:endParaRPr lang="zh-TW" altLang="en-US" sz="1000" b="1" dirty="0" smtClean="0">
              <a:solidFill>
                <a:schemeClr val="tx1"/>
              </a:solidFill>
              <a:latin typeface="微軟正黑體" pitchFamily="34" charset="-120"/>
              <a:ea typeface="微軟正黑體" pitchFamily="34" charset="-120"/>
            </a:endParaRPr>
          </a:p>
        </p:txBody>
      </p:sp>
      <p:sp>
        <p:nvSpPr>
          <p:cNvPr id="23" name="矩形 22"/>
          <p:cNvSpPr/>
          <p:nvPr/>
        </p:nvSpPr>
        <p:spPr>
          <a:xfrm>
            <a:off x="4283968" y="3577580"/>
            <a:ext cx="1152128"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Slave Address</a:t>
            </a:r>
            <a:endParaRPr lang="zh-TW" altLang="en-US" sz="1000" b="1" dirty="0" smtClean="0">
              <a:solidFill>
                <a:schemeClr val="tx1"/>
              </a:solidFill>
              <a:latin typeface="微軟正黑體" pitchFamily="34" charset="-120"/>
              <a:ea typeface="微軟正黑體" pitchFamily="34" charset="-120"/>
            </a:endParaRPr>
          </a:p>
        </p:txBody>
      </p:sp>
      <p:sp>
        <p:nvSpPr>
          <p:cNvPr id="24" name="矩形 23"/>
          <p:cNvSpPr/>
          <p:nvPr/>
        </p:nvSpPr>
        <p:spPr>
          <a:xfrm>
            <a:off x="5436096" y="3577580"/>
            <a:ext cx="360040"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R</a:t>
            </a:r>
            <a:endParaRPr lang="zh-TW" altLang="en-US" sz="1000" b="1" dirty="0" smtClean="0">
              <a:solidFill>
                <a:schemeClr val="tx1"/>
              </a:solidFill>
              <a:latin typeface="微軟正黑體" pitchFamily="34" charset="-120"/>
              <a:ea typeface="微軟正黑體" pitchFamily="34" charset="-120"/>
            </a:endParaRPr>
          </a:p>
        </p:txBody>
      </p:sp>
      <p:sp>
        <p:nvSpPr>
          <p:cNvPr id="25" name="矩形 24"/>
          <p:cNvSpPr/>
          <p:nvPr/>
        </p:nvSpPr>
        <p:spPr>
          <a:xfrm>
            <a:off x="5796136" y="3577580"/>
            <a:ext cx="288032" cy="36004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A</a:t>
            </a:r>
            <a:endParaRPr lang="zh-TW" altLang="en-US" sz="1000" b="1" dirty="0" smtClean="0">
              <a:solidFill>
                <a:schemeClr val="tx1"/>
              </a:solidFill>
              <a:latin typeface="微軟正黑體" pitchFamily="34" charset="-120"/>
              <a:ea typeface="微軟正黑體" pitchFamily="34" charset="-120"/>
            </a:endParaRPr>
          </a:p>
        </p:txBody>
      </p:sp>
      <p:sp>
        <p:nvSpPr>
          <p:cNvPr id="26" name="矩形 25"/>
          <p:cNvSpPr/>
          <p:nvPr/>
        </p:nvSpPr>
        <p:spPr>
          <a:xfrm>
            <a:off x="6084168" y="3577580"/>
            <a:ext cx="720080" cy="36004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DATA</a:t>
            </a:r>
            <a:endParaRPr lang="zh-TW" altLang="en-US" sz="1000" b="1" dirty="0" smtClean="0">
              <a:solidFill>
                <a:schemeClr val="tx1"/>
              </a:solidFill>
              <a:latin typeface="微軟正黑體" pitchFamily="34" charset="-120"/>
              <a:ea typeface="微軟正黑體" pitchFamily="34" charset="-120"/>
            </a:endParaRPr>
          </a:p>
        </p:txBody>
      </p:sp>
      <p:sp>
        <p:nvSpPr>
          <p:cNvPr id="27" name="矩形 26"/>
          <p:cNvSpPr/>
          <p:nvPr/>
        </p:nvSpPr>
        <p:spPr>
          <a:xfrm>
            <a:off x="6804248" y="3577580"/>
            <a:ext cx="288032"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A</a:t>
            </a:r>
            <a:endParaRPr lang="zh-TW" altLang="en-US" sz="1000" b="1" dirty="0" smtClean="0">
              <a:solidFill>
                <a:schemeClr val="tx1"/>
              </a:solidFill>
              <a:latin typeface="微軟正黑體" pitchFamily="34" charset="-120"/>
              <a:ea typeface="微軟正黑體" pitchFamily="34" charset="-120"/>
            </a:endParaRPr>
          </a:p>
        </p:txBody>
      </p:sp>
      <p:sp>
        <p:nvSpPr>
          <p:cNvPr id="28" name="矩形 27"/>
          <p:cNvSpPr/>
          <p:nvPr/>
        </p:nvSpPr>
        <p:spPr>
          <a:xfrm>
            <a:off x="7380312" y="3577580"/>
            <a:ext cx="720080" cy="36004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DATA</a:t>
            </a:r>
            <a:endParaRPr lang="zh-TW" altLang="en-US" sz="1000" b="1" dirty="0" smtClean="0">
              <a:solidFill>
                <a:schemeClr val="tx1"/>
              </a:solidFill>
              <a:latin typeface="微軟正黑體" pitchFamily="34" charset="-120"/>
              <a:ea typeface="微軟正黑體" pitchFamily="34" charset="-120"/>
            </a:endParaRPr>
          </a:p>
        </p:txBody>
      </p:sp>
      <p:sp>
        <p:nvSpPr>
          <p:cNvPr id="29" name="矩形 28"/>
          <p:cNvSpPr/>
          <p:nvPr/>
        </p:nvSpPr>
        <p:spPr>
          <a:xfrm>
            <a:off x="8100392" y="3577580"/>
            <a:ext cx="288032"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u="sng" dirty="0" smtClean="0">
                <a:solidFill>
                  <a:schemeClr val="tx1"/>
                </a:solidFill>
                <a:latin typeface="微軟正黑體" pitchFamily="34" charset="-120"/>
                <a:ea typeface="微軟正黑體" pitchFamily="34" charset="-120"/>
              </a:rPr>
              <a:t>A</a:t>
            </a:r>
            <a:endParaRPr lang="zh-TW" altLang="en-US" sz="1000" b="1" u="sng" dirty="0" smtClean="0">
              <a:solidFill>
                <a:schemeClr val="tx1"/>
              </a:solidFill>
              <a:latin typeface="微軟正黑體" pitchFamily="34" charset="-120"/>
              <a:ea typeface="微軟正黑體" pitchFamily="34" charset="-120"/>
            </a:endParaRPr>
          </a:p>
        </p:txBody>
      </p:sp>
      <p:sp>
        <p:nvSpPr>
          <p:cNvPr id="31" name="矩形 30"/>
          <p:cNvSpPr/>
          <p:nvPr/>
        </p:nvSpPr>
        <p:spPr>
          <a:xfrm>
            <a:off x="3491880" y="3577580"/>
            <a:ext cx="432048" cy="36004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A/</a:t>
            </a:r>
            <a:r>
              <a:rPr lang="en-US" altLang="zh-TW" sz="1000" b="1" u="sng" dirty="0" smtClean="0">
                <a:solidFill>
                  <a:schemeClr val="tx1"/>
                </a:solidFill>
                <a:latin typeface="微軟正黑體" pitchFamily="34" charset="-120"/>
                <a:ea typeface="微軟正黑體" pitchFamily="34" charset="-120"/>
              </a:rPr>
              <a:t>A</a:t>
            </a:r>
            <a:endParaRPr lang="zh-TW" altLang="en-US" sz="1000" b="1" u="sng" dirty="0" smtClean="0">
              <a:solidFill>
                <a:schemeClr val="tx1"/>
              </a:solidFill>
              <a:latin typeface="微軟正黑體" pitchFamily="34" charset="-120"/>
              <a:ea typeface="微軟正黑體" pitchFamily="34" charset="-120"/>
            </a:endParaRPr>
          </a:p>
        </p:txBody>
      </p:sp>
      <p:sp>
        <p:nvSpPr>
          <p:cNvPr id="34" name="矩形 33"/>
          <p:cNvSpPr/>
          <p:nvPr/>
        </p:nvSpPr>
        <p:spPr>
          <a:xfrm>
            <a:off x="8388424" y="3577580"/>
            <a:ext cx="360040"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P</a:t>
            </a:r>
            <a:endParaRPr lang="zh-TW" altLang="en-US" sz="1000" b="1" dirty="0" smtClean="0">
              <a:solidFill>
                <a:schemeClr val="tx1"/>
              </a:solidFill>
              <a:latin typeface="微軟正黑體" pitchFamily="34" charset="-120"/>
              <a:ea typeface="微軟正黑體" pitchFamily="34" charset="-120"/>
            </a:endParaRPr>
          </a:p>
        </p:txBody>
      </p:sp>
      <p:sp>
        <p:nvSpPr>
          <p:cNvPr id="38" name="手繪多邊形 37"/>
          <p:cNvSpPr/>
          <p:nvPr/>
        </p:nvSpPr>
        <p:spPr>
          <a:xfrm>
            <a:off x="7164288" y="3505572"/>
            <a:ext cx="72008" cy="576064"/>
          </a:xfrm>
          <a:custGeom>
            <a:avLst/>
            <a:gdLst>
              <a:gd name="connsiteX0" fmla="*/ 149942 w 149942"/>
              <a:gd name="connsiteY0" fmla="*/ 0 h 855406"/>
              <a:gd name="connsiteX1" fmla="*/ 2458 w 149942"/>
              <a:gd name="connsiteY1" fmla="*/ 265471 h 855406"/>
              <a:gd name="connsiteX2" fmla="*/ 135193 w 149942"/>
              <a:gd name="connsiteY2" fmla="*/ 523568 h 855406"/>
              <a:gd name="connsiteX3" fmla="*/ 17206 w 149942"/>
              <a:gd name="connsiteY3" fmla="*/ 855406 h 855406"/>
            </a:gdLst>
            <a:ahLst/>
            <a:cxnLst>
              <a:cxn ang="0">
                <a:pos x="connsiteX0" y="connsiteY0"/>
              </a:cxn>
              <a:cxn ang="0">
                <a:pos x="connsiteX1" y="connsiteY1"/>
              </a:cxn>
              <a:cxn ang="0">
                <a:pos x="connsiteX2" y="connsiteY2"/>
              </a:cxn>
              <a:cxn ang="0">
                <a:pos x="connsiteX3" y="connsiteY3"/>
              </a:cxn>
            </a:cxnLst>
            <a:rect l="l" t="t" r="r" b="b"/>
            <a:pathLst>
              <a:path w="149942" h="855406">
                <a:moveTo>
                  <a:pt x="149942" y="0"/>
                </a:moveTo>
                <a:cubicBezTo>
                  <a:pt x="77429" y="89105"/>
                  <a:pt x="4916" y="178210"/>
                  <a:pt x="2458" y="265471"/>
                </a:cubicBezTo>
                <a:cubicBezTo>
                  <a:pt x="0" y="352732"/>
                  <a:pt x="132735" y="425246"/>
                  <a:pt x="135193" y="523568"/>
                </a:cubicBezTo>
                <a:cubicBezTo>
                  <a:pt x="137651" y="621890"/>
                  <a:pt x="77428" y="738648"/>
                  <a:pt x="17206" y="855406"/>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9" name="手繪多邊形 38"/>
          <p:cNvSpPr/>
          <p:nvPr/>
        </p:nvSpPr>
        <p:spPr>
          <a:xfrm>
            <a:off x="7236296" y="3505572"/>
            <a:ext cx="72008" cy="576064"/>
          </a:xfrm>
          <a:custGeom>
            <a:avLst/>
            <a:gdLst>
              <a:gd name="connsiteX0" fmla="*/ 149942 w 149942"/>
              <a:gd name="connsiteY0" fmla="*/ 0 h 855406"/>
              <a:gd name="connsiteX1" fmla="*/ 2458 w 149942"/>
              <a:gd name="connsiteY1" fmla="*/ 265471 h 855406"/>
              <a:gd name="connsiteX2" fmla="*/ 135193 w 149942"/>
              <a:gd name="connsiteY2" fmla="*/ 523568 h 855406"/>
              <a:gd name="connsiteX3" fmla="*/ 17206 w 149942"/>
              <a:gd name="connsiteY3" fmla="*/ 855406 h 855406"/>
            </a:gdLst>
            <a:ahLst/>
            <a:cxnLst>
              <a:cxn ang="0">
                <a:pos x="connsiteX0" y="connsiteY0"/>
              </a:cxn>
              <a:cxn ang="0">
                <a:pos x="connsiteX1" y="connsiteY1"/>
              </a:cxn>
              <a:cxn ang="0">
                <a:pos x="connsiteX2" y="connsiteY2"/>
              </a:cxn>
              <a:cxn ang="0">
                <a:pos x="connsiteX3" y="connsiteY3"/>
              </a:cxn>
            </a:cxnLst>
            <a:rect l="l" t="t" r="r" b="b"/>
            <a:pathLst>
              <a:path w="149942" h="855406">
                <a:moveTo>
                  <a:pt x="149942" y="0"/>
                </a:moveTo>
                <a:cubicBezTo>
                  <a:pt x="77429" y="89105"/>
                  <a:pt x="4916" y="178210"/>
                  <a:pt x="2458" y="265471"/>
                </a:cubicBezTo>
                <a:cubicBezTo>
                  <a:pt x="0" y="352732"/>
                  <a:pt x="132735" y="425246"/>
                  <a:pt x="135193" y="523568"/>
                </a:cubicBezTo>
                <a:cubicBezTo>
                  <a:pt x="137651" y="621890"/>
                  <a:pt x="77428" y="738648"/>
                  <a:pt x="17206" y="855406"/>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0" name="文字方塊 39"/>
          <p:cNvSpPr txBox="1"/>
          <p:nvPr/>
        </p:nvSpPr>
        <p:spPr>
          <a:xfrm>
            <a:off x="2483769" y="4009628"/>
            <a:ext cx="1368151" cy="246221"/>
          </a:xfrm>
          <a:prstGeom prst="rect">
            <a:avLst/>
          </a:prstGeom>
          <a:noFill/>
        </p:spPr>
        <p:txBody>
          <a:bodyPr wrap="square" rtlCol="0">
            <a:spAutoFit/>
          </a:bodyPr>
          <a:lstStyle/>
          <a:p>
            <a:r>
              <a:rPr lang="zh-TW" altLang="en-US" sz="1000" b="1" dirty="0" smtClean="0"/>
              <a:t>讀取資料</a:t>
            </a:r>
            <a:r>
              <a:rPr lang="zh-TW" altLang="en-US" sz="1000" b="1" dirty="0" smtClean="0"/>
              <a:t>的</a:t>
            </a:r>
            <a:r>
              <a:rPr lang="zh-TW" altLang="en-US" sz="1000" b="1" dirty="0" smtClean="0"/>
              <a:t>起始</a:t>
            </a:r>
            <a:r>
              <a:rPr lang="zh-TW" altLang="en-US" sz="1000" b="1" dirty="0" smtClean="0"/>
              <a:t>位置</a:t>
            </a:r>
            <a:endParaRPr lang="zh-TW" altLang="en-US" sz="1000" b="1" dirty="0"/>
          </a:p>
        </p:txBody>
      </p:sp>
      <p:sp>
        <p:nvSpPr>
          <p:cNvPr id="41" name="文字方塊 40"/>
          <p:cNvSpPr txBox="1"/>
          <p:nvPr/>
        </p:nvSpPr>
        <p:spPr>
          <a:xfrm>
            <a:off x="7884368" y="4009628"/>
            <a:ext cx="864096" cy="400110"/>
          </a:xfrm>
          <a:prstGeom prst="rect">
            <a:avLst/>
          </a:prstGeom>
          <a:noFill/>
        </p:spPr>
        <p:txBody>
          <a:bodyPr wrap="square" rtlCol="0">
            <a:spAutoFit/>
          </a:bodyPr>
          <a:lstStyle/>
          <a:p>
            <a:r>
              <a:rPr lang="zh-TW" altLang="en-US" sz="1000" b="1" dirty="0" smtClean="0"/>
              <a:t>資料完結時</a:t>
            </a:r>
            <a:r>
              <a:rPr lang="en-US" altLang="zh-TW" sz="1000" b="1" dirty="0" smtClean="0"/>
              <a:t>,</a:t>
            </a:r>
          </a:p>
          <a:p>
            <a:r>
              <a:rPr lang="zh-TW" altLang="en-US" sz="1000" b="1" dirty="0" smtClean="0"/>
              <a:t>回</a:t>
            </a:r>
            <a:r>
              <a:rPr lang="en-US" altLang="zh-TW" sz="1000" b="1" dirty="0" smtClean="0"/>
              <a:t>No </a:t>
            </a:r>
            <a:r>
              <a:rPr lang="en-US" altLang="zh-TW" sz="1000" b="1" dirty="0" err="1" smtClean="0"/>
              <a:t>Ack</a:t>
            </a:r>
            <a:endParaRPr lang="zh-TW" altLang="en-US" sz="1000" b="1" dirty="0"/>
          </a:p>
        </p:txBody>
      </p:sp>
      <p:sp>
        <p:nvSpPr>
          <p:cNvPr id="30" name="文字方塊 29"/>
          <p:cNvSpPr txBox="1"/>
          <p:nvPr/>
        </p:nvSpPr>
        <p:spPr>
          <a:xfrm>
            <a:off x="490202" y="3217540"/>
            <a:ext cx="5166607" cy="369332"/>
          </a:xfrm>
          <a:prstGeom prst="rect">
            <a:avLst/>
          </a:prstGeom>
          <a:noFill/>
        </p:spPr>
        <p:txBody>
          <a:bodyPr wrap="none" rtlCol="0">
            <a:spAutoFit/>
          </a:bodyPr>
          <a:lstStyle/>
          <a:p>
            <a:r>
              <a:rPr lang="en-US" altLang="zh-TW" dirty="0" smtClean="0"/>
              <a:t>I2C EEPROM : Read Data (I2C Write + I2C Read)</a:t>
            </a:r>
            <a:endParaRPr lang="zh-TW" altLang="en-US" dirty="0"/>
          </a:p>
        </p:txBody>
      </p:sp>
      <p:sp>
        <p:nvSpPr>
          <p:cNvPr id="33" name="矩形 32"/>
          <p:cNvSpPr/>
          <p:nvPr/>
        </p:nvSpPr>
        <p:spPr>
          <a:xfrm>
            <a:off x="899592" y="3505572"/>
            <a:ext cx="3096344" cy="504056"/>
          </a:xfrm>
          <a:prstGeom prst="rect">
            <a:avLst/>
          </a:prstGeom>
          <a:noFill/>
          <a:ln w="25400">
            <a:solidFill>
              <a:srgbClr val="00B05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35" name="矩形 34"/>
          <p:cNvSpPr/>
          <p:nvPr/>
        </p:nvSpPr>
        <p:spPr>
          <a:xfrm>
            <a:off x="4211960" y="3505572"/>
            <a:ext cx="4248472" cy="504056"/>
          </a:xfrm>
          <a:prstGeom prst="rect">
            <a:avLst/>
          </a:prstGeom>
          <a:noFill/>
          <a:ln w="25400">
            <a:solidFill>
              <a:schemeClr val="tx2">
                <a:lumMod val="60000"/>
                <a:lumOff val="40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36" name="矩形 35"/>
          <p:cNvSpPr/>
          <p:nvPr/>
        </p:nvSpPr>
        <p:spPr>
          <a:xfrm>
            <a:off x="4427984" y="841276"/>
            <a:ext cx="288032" cy="432048"/>
          </a:xfrm>
          <a:prstGeom prst="rect">
            <a:avLst/>
          </a:prstGeom>
          <a:noFill/>
          <a:ln w="25400">
            <a:solidFill>
              <a:srgbClr val="FF0000"/>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Tree>
    <p:extLst>
      <p:ext uri="{BB962C8B-B14F-4D97-AF65-F5344CB8AC3E}">
        <p14:creationId xmlns="" xmlns:p14="http://schemas.microsoft.com/office/powerpoint/2010/main" val="24233798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Linux Device </a:t>
            </a:r>
            <a:r>
              <a:rPr lang="en-US" altLang="zh-TW" smtClean="0"/>
              <a:t>Driver – I2C</a:t>
            </a:r>
            <a:endParaRPr lang="en-US" altLang="zh-TW" dirty="0" smtClean="0"/>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 xmlns:p14="http://schemas.microsoft.com/office/powerpoint/2010/main" val="11880132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TW" dirty="0" smtClean="0"/>
              <a:t>Linux - I2C</a:t>
            </a:r>
            <a:r>
              <a:rPr lang="zh-TW" altLang="en-US" dirty="0" smtClean="0"/>
              <a:t>架構 </a:t>
            </a:r>
            <a:r>
              <a:rPr lang="en-US" altLang="zh-TW" dirty="0" smtClean="0"/>
              <a:t>- master</a:t>
            </a:r>
            <a:endParaRPr lang="en-US" dirty="0"/>
          </a:p>
        </p:txBody>
      </p:sp>
      <p:cxnSp>
        <p:nvCxnSpPr>
          <p:cNvPr id="16" name="直線接點 15"/>
          <p:cNvCxnSpPr/>
          <p:nvPr/>
        </p:nvCxnSpPr>
        <p:spPr>
          <a:xfrm>
            <a:off x="2388262" y="1417340"/>
            <a:ext cx="4104456" cy="0"/>
          </a:xfrm>
          <a:prstGeom prst="line">
            <a:avLst/>
          </a:prstGeom>
          <a:ln w="158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3972438" y="2713484"/>
            <a:ext cx="1152128" cy="5760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200" dirty="0" smtClean="0"/>
              <a:t>i2c-core</a:t>
            </a:r>
            <a:endParaRPr lang="zh-TW" altLang="en-US" sz="1200" dirty="0" smtClean="0"/>
          </a:p>
        </p:txBody>
      </p:sp>
      <p:sp>
        <p:nvSpPr>
          <p:cNvPr id="21" name="橢圓 20"/>
          <p:cNvSpPr/>
          <p:nvPr/>
        </p:nvSpPr>
        <p:spPr>
          <a:xfrm>
            <a:off x="4836534" y="1777380"/>
            <a:ext cx="1152128" cy="5760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200" dirty="0" smtClean="0"/>
              <a:t>i2c-dev</a:t>
            </a:r>
            <a:endParaRPr lang="zh-TW" altLang="en-US" sz="1200" dirty="0" smtClean="0"/>
          </a:p>
        </p:txBody>
      </p:sp>
      <p:cxnSp>
        <p:nvCxnSpPr>
          <p:cNvPr id="23" name="直線接點 22"/>
          <p:cNvCxnSpPr/>
          <p:nvPr/>
        </p:nvCxnSpPr>
        <p:spPr>
          <a:xfrm>
            <a:off x="2388262" y="4513684"/>
            <a:ext cx="4104456" cy="0"/>
          </a:xfrm>
          <a:prstGeom prst="line">
            <a:avLst/>
          </a:prstGeom>
          <a:ln w="158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33" name="橢圓 32"/>
          <p:cNvSpPr/>
          <p:nvPr/>
        </p:nvSpPr>
        <p:spPr>
          <a:xfrm>
            <a:off x="4828150" y="3433564"/>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4" name="橢圓 33"/>
          <p:cNvSpPr/>
          <p:nvPr/>
        </p:nvSpPr>
        <p:spPr>
          <a:xfrm>
            <a:off x="4900158" y="3505572"/>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5" name="橢圓 34"/>
          <p:cNvSpPr/>
          <p:nvPr/>
        </p:nvSpPr>
        <p:spPr>
          <a:xfrm>
            <a:off x="4972166" y="3577580"/>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6" name="橢圓 35"/>
          <p:cNvSpPr/>
          <p:nvPr/>
        </p:nvSpPr>
        <p:spPr>
          <a:xfrm>
            <a:off x="5052558" y="3657972"/>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7" name="矩形 36"/>
          <p:cNvSpPr/>
          <p:nvPr/>
        </p:nvSpPr>
        <p:spPr>
          <a:xfrm>
            <a:off x="2964326" y="1633364"/>
            <a:ext cx="1512168" cy="1008112"/>
          </a:xfrm>
          <a:prstGeom prst="rect">
            <a:avLst/>
          </a:prstGeom>
          <a:noFill/>
          <a:ln w="15875">
            <a:solidFill>
              <a:srgbClr val="7030A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38" name="橢圓 37"/>
          <p:cNvSpPr/>
          <p:nvPr/>
        </p:nvSpPr>
        <p:spPr>
          <a:xfrm>
            <a:off x="3036334" y="1705372"/>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39" name="橢圓 38"/>
          <p:cNvSpPr/>
          <p:nvPr/>
        </p:nvSpPr>
        <p:spPr>
          <a:xfrm>
            <a:off x="3108342" y="1777380"/>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0" name="橢圓 39"/>
          <p:cNvSpPr/>
          <p:nvPr/>
        </p:nvSpPr>
        <p:spPr>
          <a:xfrm>
            <a:off x="3180350" y="1849388"/>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1" name="橢圓 40"/>
          <p:cNvSpPr/>
          <p:nvPr/>
        </p:nvSpPr>
        <p:spPr>
          <a:xfrm>
            <a:off x="3252358" y="1921396"/>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2" name="矩形 41"/>
          <p:cNvSpPr/>
          <p:nvPr/>
        </p:nvSpPr>
        <p:spPr>
          <a:xfrm>
            <a:off x="4764526" y="3361556"/>
            <a:ext cx="1944216" cy="1008112"/>
          </a:xfrm>
          <a:prstGeom prst="rect">
            <a:avLst/>
          </a:prstGeom>
          <a:noFill/>
          <a:ln w="15875">
            <a:solidFill>
              <a:schemeClr val="tx2">
                <a:lumMod val="60000"/>
                <a:lumOff val="4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3" name="矩形 42"/>
          <p:cNvSpPr/>
          <p:nvPr/>
        </p:nvSpPr>
        <p:spPr>
          <a:xfrm>
            <a:off x="5052558" y="4729708"/>
            <a:ext cx="1368152" cy="43204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TW" sz="1200" dirty="0" smtClean="0"/>
              <a:t>i2c host controller</a:t>
            </a:r>
            <a:endParaRPr lang="zh-TW" altLang="en-US" sz="1200" dirty="0" smtClean="0"/>
          </a:p>
        </p:txBody>
      </p:sp>
      <p:cxnSp>
        <p:nvCxnSpPr>
          <p:cNvPr id="46" name="直線接點 45"/>
          <p:cNvCxnSpPr/>
          <p:nvPr/>
        </p:nvCxnSpPr>
        <p:spPr>
          <a:xfrm>
            <a:off x="4332478" y="4873724"/>
            <a:ext cx="720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線接點 91"/>
          <p:cNvCxnSpPr/>
          <p:nvPr/>
        </p:nvCxnSpPr>
        <p:spPr>
          <a:xfrm>
            <a:off x="4332478" y="5017740"/>
            <a:ext cx="720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37" idx="0"/>
          </p:cNvCxnSpPr>
          <p:nvPr/>
        </p:nvCxnSpPr>
        <p:spPr>
          <a:xfrm flipV="1">
            <a:off x="3720410" y="1273324"/>
            <a:ext cx="0"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21" idx="0"/>
          </p:cNvCxnSpPr>
          <p:nvPr/>
        </p:nvCxnSpPr>
        <p:spPr>
          <a:xfrm flipV="1">
            <a:off x="5412598" y="1273324"/>
            <a:ext cx="0" cy="504056"/>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20" idx="7"/>
            <a:endCxn id="21" idx="4"/>
          </p:cNvCxnSpPr>
          <p:nvPr/>
        </p:nvCxnSpPr>
        <p:spPr>
          <a:xfrm flipV="1">
            <a:off x="4955841" y="2353444"/>
            <a:ext cx="456757" cy="444403"/>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37" idx="2"/>
            <a:endCxn id="20" idx="1"/>
          </p:cNvCxnSpPr>
          <p:nvPr/>
        </p:nvCxnSpPr>
        <p:spPr>
          <a:xfrm>
            <a:off x="3720410" y="2641476"/>
            <a:ext cx="420753" cy="156371"/>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42" idx="0"/>
            <a:endCxn id="20" idx="5"/>
          </p:cNvCxnSpPr>
          <p:nvPr/>
        </p:nvCxnSpPr>
        <p:spPr>
          <a:xfrm flipH="1" flipV="1">
            <a:off x="4955841" y="3205185"/>
            <a:ext cx="780793" cy="156371"/>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a:xfrm>
            <a:off x="2172238" y="697260"/>
            <a:ext cx="764953" cy="646331"/>
          </a:xfrm>
          <a:prstGeom prst="rect">
            <a:avLst/>
          </a:prstGeom>
          <a:noFill/>
        </p:spPr>
        <p:txBody>
          <a:bodyPr wrap="none" rtlCol="0">
            <a:spAutoFit/>
          </a:bodyPr>
          <a:lstStyle/>
          <a:p>
            <a:r>
              <a:rPr lang="en-US" altLang="zh-TW" b="1" dirty="0" smtClean="0">
                <a:solidFill>
                  <a:schemeClr val="tx2">
                    <a:lumMod val="75000"/>
                  </a:schemeClr>
                </a:solidFill>
              </a:rPr>
              <a:t>user </a:t>
            </a:r>
            <a:br>
              <a:rPr lang="en-US" altLang="zh-TW" b="1" dirty="0" smtClean="0">
                <a:solidFill>
                  <a:schemeClr val="tx2">
                    <a:lumMod val="75000"/>
                  </a:schemeClr>
                </a:solidFill>
              </a:rPr>
            </a:br>
            <a:r>
              <a:rPr lang="en-US" altLang="zh-TW" b="1" dirty="0" smtClean="0">
                <a:solidFill>
                  <a:schemeClr val="tx2">
                    <a:lumMod val="75000"/>
                  </a:schemeClr>
                </a:solidFill>
              </a:rPr>
              <a:t>space</a:t>
            </a:r>
            <a:endParaRPr lang="zh-TW" altLang="en-US" b="1" dirty="0">
              <a:solidFill>
                <a:schemeClr val="tx2">
                  <a:lumMod val="75000"/>
                </a:schemeClr>
              </a:solidFill>
            </a:endParaRPr>
          </a:p>
        </p:txBody>
      </p:sp>
      <p:sp>
        <p:nvSpPr>
          <p:cNvPr id="58" name="文字方塊 57"/>
          <p:cNvSpPr txBox="1"/>
          <p:nvPr/>
        </p:nvSpPr>
        <p:spPr>
          <a:xfrm>
            <a:off x="2172238" y="1489348"/>
            <a:ext cx="870751" cy="646331"/>
          </a:xfrm>
          <a:prstGeom prst="rect">
            <a:avLst/>
          </a:prstGeom>
          <a:noFill/>
        </p:spPr>
        <p:txBody>
          <a:bodyPr wrap="none" rtlCol="0">
            <a:spAutoFit/>
          </a:bodyPr>
          <a:lstStyle/>
          <a:p>
            <a:r>
              <a:rPr lang="en-US" altLang="zh-TW" b="1" dirty="0" smtClean="0">
                <a:solidFill>
                  <a:schemeClr val="accent2">
                    <a:lumMod val="75000"/>
                  </a:schemeClr>
                </a:solidFill>
              </a:rPr>
              <a:t>kernel </a:t>
            </a:r>
            <a:br>
              <a:rPr lang="en-US" altLang="zh-TW" b="1" dirty="0" smtClean="0">
                <a:solidFill>
                  <a:schemeClr val="accent2">
                    <a:lumMod val="75000"/>
                  </a:schemeClr>
                </a:solidFill>
              </a:rPr>
            </a:br>
            <a:r>
              <a:rPr lang="en-US" altLang="zh-TW" b="1" dirty="0" smtClean="0">
                <a:solidFill>
                  <a:schemeClr val="accent2">
                    <a:lumMod val="75000"/>
                  </a:schemeClr>
                </a:solidFill>
              </a:rPr>
              <a:t>space</a:t>
            </a:r>
            <a:endParaRPr lang="zh-TW" altLang="en-US" b="1" dirty="0">
              <a:solidFill>
                <a:schemeClr val="accent2">
                  <a:lumMod val="75000"/>
                </a:schemeClr>
              </a:solidFill>
            </a:endParaRPr>
          </a:p>
        </p:txBody>
      </p:sp>
      <p:sp>
        <p:nvSpPr>
          <p:cNvPr id="59" name="文字方塊 58"/>
          <p:cNvSpPr txBox="1"/>
          <p:nvPr/>
        </p:nvSpPr>
        <p:spPr>
          <a:xfrm>
            <a:off x="2257335" y="4513684"/>
            <a:ext cx="562975" cy="369332"/>
          </a:xfrm>
          <a:prstGeom prst="rect">
            <a:avLst/>
          </a:prstGeom>
          <a:noFill/>
        </p:spPr>
        <p:txBody>
          <a:bodyPr wrap="none" rtlCol="0">
            <a:spAutoFit/>
          </a:bodyPr>
          <a:lstStyle/>
          <a:p>
            <a:r>
              <a:rPr lang="en-US" altLang="zh-TW" b="1" dirty="0" smtClean="0">
                <a:solidFill>
                  <a:schemeClr val="accent3">
                    <a:lumMod val="75000"/>
                  </a:schemeClr>
                </a:solidFill>
              </a:rPr>
              <a:t>HW</a:t>
            </a:r>
            <a:endParaRPr lang="zh-TW" altLang="en-US" b="1" dirty="0">
              <a:solidFill>
                <a:schemeClr val="accent3">
                  <a:lumMod val="75000"/>
                </a:schemeClr>
              </a:solidFill>
            </a:endParaRPr>
          </a:p>
        </p:txBody>
      </p:sp>
      <p:cxnSp>
        <p:nvCxnSpPr>
          <p:cNvPr id="61" name="直線單箭頭接點 60"/>
          <p:cNvCxnSpPr>
            <a:stCxn id="76" idx="0"/>
            <a:endCxn id="37" idx="2"/>
          </p:cNvCxnSpPr>
          <p:nvPr/>
        </p:nvCxnSpPr>
        <p:spPr>
          <a:xfrm flipV="1">
            <a:off x="3720410" y="2641476"/>
            <a:ext cx="0" cy="2088232"/>
          </a:xfrm>
          <a:prstGeom prst="straightConnector1">
            <a:avLst/>
          </a:prstGeom>
          <a:ln w="19050">
            <a:solidFill>
              <a:schemeClr val="bg2">
                <a:lumMod val="75000"/>
              </a:schemeClr>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a:stCxn id="43" idx="0"/>
            <a:endCxn id="42" idx="2"/>
          </p:cNvCxnSpPr>
          <p:nvPr/>
        </p:nvCxnSpPr>
        <p:spPr>
          <a:xfrm flipV="1">
            <a:off x="5736634" y="4369668"/>
            <a:ext cx="0"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3036334" y="4729708"/>
            <a:ext cx="1368152" cy="432048"/>
          </a:xfrm>
          <a:prstGeom prst="rect">
            <a:avLst/>
          </a:prstGeom>
          <a:gradFill>
            <a:gsLst>
              <a:gs pos="0">
                <a:schemeClr val="accent4">
                  <a:lumMod val="60000"/>
                  <a:lumOff val="4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gra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TW" sz="1200" dirty="0" smtClean="0"/>
              <a:t>i2c slave device</a:t>
            </a:r>
            <a:endParaRPr lang="zh-TW" altLang="en-US" sz="1200" dirty="0" smtClean="0"/>
          </a:p>
        </p:txBody>
      </p:sp>
      <p:sp>
        <p:nvSpPr>
          <p:cNvPr id="89" name="矩形 88"/>
          <p:cNvSpPr/>
          <p:nvPr/>
        </p:nvSpPr>
        <p:spPr>
          <a:xfrm>
            <a:off x="2964326" y="985292"/>
            <a:ext cx="3096344"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TW" altLang="en-US" sz="1200" dirty="0" smtClean="0"/>
              <a:t>應用程式</a:t>
            </a:r>
          </a:p>
        </p:txBody>
      </p:sp>
      <p:sp>
        <p:nvSpPr>
          <p:cNvPr id="90" name="文字方塊 89"/>
          <p:cNvSpPr txBox="1"/>
          <p:nvPr/>
        </p:nvSpPr>
        <p:spPr>
          <a:xfrm>
            <a:off x="5916654" y="2569468"/>
            <a:ext cx="1140056" cy="369332"/>
          </a:xfrm>
          <a:prstGeom prst="rect">
            <a:avLst/>
          </a:prstGeom>
          <a:noFill/>
          <a:ln>
            <a:solidFill>
              <a:schemeClr val="accent1"/>
            </a:solidFill>
            <a:prstDash val="sysDash"/>
          </a:ln>
        </p:spPr>
        <p:txBody>
          <a:bodyPr wrap="none" rtlCol="0">
            <a:spAutoFit/>
          </a:bodyPr>
          <a:lstStyle/>
          <a:p>
            <a:r>
              <a:rPr lang="en-US" altLang="zh-TW" dirty="0" smtClean="0">
                <a:solidFill>
                  <a:schemeClr val="accent1">
                    <a:lumMod val="75000"/>
                  </a:schemeClr>
                </a:solidFill>
              </a:rPr>
              <a:t>I2C-Core</a:t>
            </a:r>
            <a:endParaRPr lang="zh-TW" altLang="en-US" dirty="0">
              <a:solidFill>
                <a:schemeClr val="accent1">
                  <a:lumMod val="75000"/>
                </a:schemeClr>
              </a:solidFill>
            </a:endParaRPr>
          </a:p>
        </p:txBody>
      </p:sp>
      <p:cxnSp>
        <p:nvCxnSpPr>
          <p:cNvPr id="96" name="直線單箭頭接點 95"/>
          <p:cNvCxnSpPr>
            <a:stCxn id="20" idx="6"/>
            <a:endCxn id="90" idx="1"/>
          </p:cNvCxnSpPr>
          <p:nvPr/>
        </p:nvCxnSpPr>
        <p:spPr>
          <a:xfrm flipV="1">
            <a:off x="5124566" y="2754134"/>
            <a:ext cx="792088" cy="247382"/>
          </a:xfrm>
          <a:prstGeom prst="straightConnector1">
            <a:avLst/>
          </a:prstGeom>
          <a:ln w="12700">
            <a:prstDash val="sysDash"/>
            <a:tailEnd type="arrow"/>
          </a:ln>
        </p:spPr>
        <p:style>
          <a:lnRef idx="1">
            <a:schemeClr val="accent1"/>
          </a:lnRef>
          <a:fillRef idx="0">
            <a:schemeClr val="accent1"/>
          </a:fillRef>
          <a:effectRef idx="0">
            <a:schemeClr val="accent1"/>
          </a:effectRef>
          <a:fontRef idx="minor">
            <a:schemeClr val="tx1"/>
          </a:fontRef>
        </p:style>
      </p:cxnSp>
      <p:sp>
        <p:nvSpPr>
          <p:cNvPr id="103" name="文字方塊 102"/>
          <p:cNvSpPr txBox="1"/>
          <p:nvPr/>
        </p:nvSpPr>
        <p:spPr>
          <a:xfrm>
            <a:off x="6987640" y="3865612"/>
            <a:ext cx="1576072" cy="369332"/>
          </a:xfrm>
          <a:prstGeom prst="rect">
            <a:avLst/>
          </a:prstGeom>
          <a:noFill/>
          <a:ln>
            <a:solidFill>
              <a:schemeClr val="accent5">
                <a:lumMod val="60000"/>
                <a:lumOff val="40000"/>
              </a:schemeClr>
            </a:solidFill>
            <a:prstDash val="sysDash"/>
          </a:ln>
        </p:spPr>
        <p:txBody>
          <a:bodyPr wrap="none" rtlCol="0">
            <a:spAutoFit/>
          </a:bodyPr>
          <a:lstStyle/>
          <a:p>
            <a:r>
              <a:rPr lang="en-US" altLang="zh-TW" dirty="0" smtClean="0">
                <a:solidFill>
                  <a:schemeClr val="accent5">
                    <a:lumMod val="75000"/>
                  </a:schemeClr>
                </a:solidFill>
              </a:rPr>
              <a:t>i2c Bus Driver</a:t>
            </a:r>
            <a:endParaRPr lang="zh-TW" altLang="en-US" dirty="0">
              <a:solidFill>
                <a:schemeClr val="accent5">
                  <a:lumMod val="75000"/>
                </a:schemeClr>
              </a:solidFill>
            </a:endParaRPr>
          </a:p>
        </p:txBody>
      </p:sp>
      <p:cxnSp>
        <p:nvCxnSpPr>
          <p:cNvPr id="104" name="直線單箭頭接點 103"/>
          <p:cNvCxnSpPr>
            <a:stCxn id="42" idx="3"/>
            <a:endCxn id="103" idx="1"/>
          </p:cNvCxnSpPr>
          <p:nvPr/>
        </p:nvCxnSpPr>
        <p:spPr>
          <a:xfrm>
            <a:off x="6708742" y="3865612"/>
            <a:ext cx="278898" cy="184666"/>
          </a:xfrm>
          <a:prstGeom prst="straightConnector1">
            <a:avLst/>
          </a:prstGeom>
          <a:ln w="12700">
            <a:solidFill>
              <a:schemeClr val="accent5">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7" name="文字方塊 106"/>
          <p:cNvSpPr txBox="1"/>
          <p:nvPr/>
        </p:nvSpPr>
        <p:spPr>
          <a:xfrm>
            <a:off x="251520" y="2569468"/>
            <a:ext cx="2304256" cy="369332"/>
          </a:xfrm>
          <a:prstGeom prst="rect">
            <a:avLst/>
          </a:prstGeom>
          <a:noFill/>
          <a:ln>
            <a:solidFill>
              <a:schemeClr val="accent4">
                <a:lumMod val="60000"/>
                <a:lumOff val="40000"/>
              </a:schemeClr>
            </a:solidFill>
            <a:prstDash val="sysDash"/>
          </a:ln>
        </p:spPr>
        <p:txBody>
          <a:bodyPr wrap="square" rtlCol="0">
            <a:spAutoFit/>
          </a:bodyPr>
          <a:lstStyle/>
          <a:p>
            <a:pPr algn="ctr"/>
            <a:r>
              <a:rPr lang="en-US" altLang="zh-TW" dirty="0" smtClean="0">
                <a:solidFill>
                  <a:srgbClr val="7030A0"/>
                </a:solidFill>
              </a:rPr>
              <a:t>i2c device driver</a:t>
            </a:r>
            <a:endParaRPr lang="zh-TW" altLang="en-US" dirty="0">
              <a:solidFill>
                <a:srgbClr val="7030A0"/>
              </a:solidFill>
            </a:endParaRPr>
          </a:p>
        </p:txBody>
      </p:sp>
      <p:cxnSp>
        <p:nvCxnSpPr>
          <p:cNvPr id="108" name="直線單箭頭接點 107"/>
          <p:cNvCxnSpPr>
            <a:stCxn id="37" idx="1"/>
            <a:endCxn id="107" idx="3"/>
          </p:cNvCxnSpPr>
          <p:nvPr/>
        </p:nvCxnSpPr>
        <p:spPr>
          <a:xfrm flipH="1">
            <a:off x="2555776" y="2137420"/>
            <a:ext cx="408550" cy="616714"/>
          </a:xfrm>
          <a:prstGeom prst="straightConnector1">
            <a:avLst/>
          </a:prstGeom>
          <a:ln w="12700">
            <a:solidFill>
              <a:schemeClr val="accent4">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13" name="直線單箭頭接點 112"/>
          <p:cNvCxnSpPr>
            <a:stCxn id="21" idx="3"/>
            <a:endCxn id="107" idx="3"/>
          </p:cNvCxnSpPr>
          <p:nvPr/>
        </p:nvCxnSpPr>
        <p:spPr>
          <a:xfrm flipH="1">
            <a:off x="2555776" y="2269081"/>
            <a:ext cx="2449483" cy="485053"/>
          </a:xfrm>
          <a:prstGeom prst="straightConnector1">
            <a:avLst/>
          </a:prstGeom>
          <a:ln w="12700">
            <a:solidFill>
              <a:schemeClr val="accent4">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5" name="文字方塊 44"/>
          <p:cNvSpPr txBox="1"/>
          <p:nvPr/>
        </p:nvSpPr>
        <p:spPr>
          <a:xfrm>
            <a:off x="6156176" y="2281436"/>
            <a:ext cx="2864887" cy="861774"/>
          </a:xfrm>
          <a:prstGeom prst="rect">
            <a:avLst/>
          </a:prstGeom>
          <a:noFill/>
        </p:spPr>
        <p:txBody>
          <a:bodyPr wrap="square" rtlCol="0">
            <a:spAutoFit/>
          </a:bodyPr>
          <a:lstStyle/>
          <a:p>
            <a:r>
              <a:rPr lang="en-US" altLang="zh-TW" sz="1000" b="1" dirty="0" smtClean="0"/>
              <a:t>I2C-CORE</a:t>
            </a:r>
          </a:p>
          <a:p>
            <a:r>
              <a:rPr lang="zh-TW" altLang="en-US" sz="1000" b="1" dirty="0" smtClean="0"/>
              <a:t>為</a:t>
            </a:r>
            <a:r>
              <a:rPr lang="en-US" altLang="zh-TW" sz="1000" b="1" dirty="0" err="1" smtClean="0"/>
              <a:t>linux</a:t>
            </a:r>
            <a:r>
              <a:rPr lang="zh-TW" altLang="en-US" sz="1000" b="1" dirty="0" smtClean="0"/>
              <a:t>內核中提供的</a:t>
            </a:r>
            <a:r>
              <a:rPr lang="en-US" altLang="zh-TW" sz="1000" b="1" dirty="0" smtClean="0">
                <a:solidFill>
                  <a:schemeClr val="accent1">
                    <a:lumMod val="75000"/>
                  </a:schemeClr>
                </a:solidFill>
              </a:rPr>
              <a:t>i2c</a:t>
            </a:r>
            <a:r>
              <a:rPr lang="zh-TW" altLang="en-US" sz="1000" b="1" dirty="0" smtClean="0">
                <a:solidFill>
                  <a:schemeClr val="accent1">
                    <a:lumMod val="75000"/>
                  </a:schemeClr>
                </a:solidFill>
              </a:rPr>
              <a:t>構架核心機制</a:t>
            </a:r>
            <a:r>
              <a:rPr lang="zh-TW" altLang="en-US" sz="1000" b="1" dirty="0" smtClean="0"/>
              <a:t>，管理各種重要</a:t>
            </a:r>
            <a:r>
              <a:rPr lang="en-US" altLang="zh-TW" sz="1000" b="1" dirty="0" smtClean="0"/>
              <a:t>i2c</a:t>
            </a:r>
            <a:r>
              <a:rPr lang="zh-TW" altLang="en-US" sz="1000" b="1" dirty="0" smtClean="0"/>
              <a:t>要素的接口函數，例如</a:t>
            </a:r>
            <a:r>
              <a:rPr lang="en-US" altLang="zh-TW" sz="1000" b="1" dirty="0" err="1" smtClean="0"/>
              <a:t>struct</a:t>
            </a:r>
            <a:r>
              <a:rPr lang="en-US" altLang="zh-TW" sz="1000" b="1" dirty="0" smtClean="0"/>
              <a:t>  </a:t>
            </a:r>
            <a:r>
              <a:rPr lang="en-US" altLang="zh-TW" sz="1000" b="1" dirty="0" smtClean="0">
                <a:solidFill>
                  <a:schemeClr val="accent1">
                    <a:lumMod val="75000"/>
                  </a:schemeClr>
                </a:solidFill>
              </a:rPr>
              <a:t>i2c_adapter</a:t>
            </a:r>
            <a:r>
              <a:rPr lang="zh-TW" altLang="en-US" sz="1000" b="1" dirty="0" smtClean="0"/>
              <a:t>、</a:t>
            </a:r>
            <a:r>
              <a:rPr lang="en-US" altLang="zh-TW" sz="1000" b="1" dirty="0" err="1" smtClean="0"/>
              <a:t>struct</a:t>
            </a:r>
            <a:r>
              <a:rPr lang="en-US" altLang="zh-TW" sz="1000" b="1" dirty="0" smtClean="0"/>
              <a:t> </a:t>
            </a:r>
            <a:r>
              <a:rPr lang="en-US" altLang="zh-TW" sz="1000" b="1" dirty="0" smtClean="0">
                <a:solidFill>
                  <a:schemeClr val="accent1">
                    <a:lumMod val="75000"/>
                  </a:schemeClr>
                </a:solidFill>
              </a:rPr>
              <a:t>i2c_driver</a:t>
            </a:r>
            <a:r>
              <a:rPr lang="zh-TW" altLang="en-US" sz="1000" b="1" dirty="0" smtClean="0"/>
              <a:t>等驅動的</a:t>
            </a:r>
            <a:r>
              <a:rPr lang="zh-TW" altLang="en-US" sz="1000" b="1" dirty="0" smtClean="0">
                <a:solidFill>
                  <a:schemeClr val="accent1">
                    <a:lumMod val="75000"/>
                  </a:schemeClr>
                </a:solidFill>
              </a:rPr>
              <a:t>註冊</a:t>
            </a:r>
            <a:r>
              <a:rPr lang="zh-TW" altLang="en-US" sz="1000" b="1" dirty="0" smtClean="0"/>
              <a:t>和</a:t>
            </a:r>
            <a:r>
              <a:rPr lang="zh-TW" altLang="en-US" sz="1000" b="1" dirty="0" smtClean="0">
                <a:solidFill>
                  <a:schemeClr val="accent1">
                    <a:lumMod val="75000"/>
                  </a:schemeClr>
                </a:solidFill>
              </a:rPr>
              <a:t>註銷</a:t>
            </a:r>
            <a:r>
              <a:rPr lang="zh-TW" altLang="en-US" sz="1000" b="1" dirty="0" smtClean="0"/>
              <a:t>接口</a:t>
            </a:r>
            <a:r>
              <a:rPr lang="en-US" altLang="zh-TW" sz="1000" b="1" dirty="0" smtClean="0"/>
              <a:t>.</a:t>
            </a:r>
            <a:endParaRPr lang="zh-TW" altLang="en-US" sz="1000" b="1" dirty="0"/>
          </a:p>
        </p:txBody>
      </p:sp>
      <p:sp>
        <p:nvSpPr>
          <p:cNvPr id="44" name="文字方塊 43"/>
          <p:cNvSpPr txBox="1"/>
          <p:nvPr/>
        </p:nvSpPr>
        <p:spPr>
          <a:xfrm>
            <a:off x="1115616" y="3073524"/>
            <a:ext cx="2864887" cy="1477328"/>
          </a:xfrm>
          <a:prstGeom prst="rect">
            <a:avLst/>
          </a:prstGeom>
          <a:noFill/>
        </p:spPr>
        <p:txBody>
          <a:bodyPr wrap="square" rtlCol="0">
            <a:spAutoFit/>
          </a:bodyPr>
          <a:lstStyle/>
          <a:p>
            <a:r>
              <a:rPr lang="en-US" altLang="zh-TW" sz="1000" b="1" dirty="0" smtClean="0"/>
              <a:t>I2C Bus Driver</a:t>
            </a:r>
          </a:p>
          <a:p>
            <a:r>
              <a:rPr lang="en-US" altLang="zh-TW" sz="1000" b="1" dirty="0" smtClean="0">
                <a:solidFill>
                  <a:schemeClr val="accent5">
                    <a:lumMod val="75000"/>
                  </a:schemeClr>
                </a:solidFill>
              </a:rPr>
              <a:t>I2C-Adapter</a:t>
            </a:r>
            <a:r>
              <a:rPr lang="en-US" altLang="zh-TW" sz="1000" b="1" dirty="0" smtClean="0"/>
              <a:t>:</a:t>
            </a:r>
          </a:p>
          <a:p>
            <a:r>
              <a:rPr lang="zh-TW" altLang="en-US" sz="1000" b="1" dirty="0" smtClean="0">
                <a:latin typeface="+mn-ea"/>
              </a:rPr>
              <a:t>代表</a:t>
            </a:r>
            <a:r>
              <a:rPr lang="en-US" altLang="zh-TW" sz="1000" b="1" dirty="0" err="1" smtClean="0">
                <a:latin typeface="+mn-ea"/>
              </a:rPr>
              <a:t>SoC</a:t>
            </a:r>
            <a:r>
              <a:rPr lang="zh-TW" altLang="en-US" sz="1000" b="1" dirty="0" smtClean="0">
                <a:latin typeface="+mn-ea"/>
              </a:rPr>
              <a:t>內的各組</a:t>
            </a:r>
            <a:r>
              <a:rPr lang="en-US" altLang="zh-TW" sz="1000" b="1" dirty="0" smtClean="0">
                <a:latin typeface="+mn-ea"/>
              </a:rPr>
              <a:t>I2C</a:t>
            </a:r>
            <a:r>
              <a:rPr lang="zh-TW" altLang="en-US" sz="1000" b="1" dirty="0" smtClean="0">
                <a:latin typeface="+mn-ea"/>
              </a:rPr>
              <a:t> </a:t>
            </a:r>
            <a:r>
              <a:rPr lang="en-US" altLang="zh-TW" sz="1000" b="1" dirty="0" smtClean="0">
                <a:latin typeface="+mn-ea"/>
              </a:rPr>
              <a:t>Controller. </a:t>
            </a:r>
            <a:r>
              <a:rPr lang="zh-TW" altLang="en-US" sz="1000" b="1" dirty="0" smtClean="0">
                <a:latin typeface="+mn-ea"/>
              </a:rPr>
              <a:t>提供</a:t>
            </a:r>
            <a:r>
              <a:rPr lang="en-US" altLang="zh-TW" sz="1000" b="1" dirty="0" smtClean="0">
                <a:latin typeface="+mn-ea"/>
              </a:rPr>
              <a:t>Controller</a:t>
            </a:r>
            <a:r>
              <a:rPr lang="zh-TW" altLang="en-US" sz="1000" b="1" dirty="0" smtClean="0">
                <a:latin typeface="+mn-ea"/>
              </a:rPr>
              <a:t>的</a:t>
            </a:r>
            <a:r>
              <a:rPr lang="en-US" altLang="zh-TW" sz="1000" b="1" dirty="0" smtClean="0">
                <a:solidFill>
                  <a:schemeClr val="accent5">
                    <a:lumMod val="75000"/>
                  </a:schemeClr>
                </a:solidFill>
                <a:latin typeface="+mn-ea"/>
              </a:rPr>
              <a:t>Base</a:t>
            </a:r>
            <a:r>
              <a:rPr lang="zh-TW" altLang="en-US" sz="1000" b="1" dirty="0" smtClean="0">
                <a:latin typeface="+mn-ea"/>
              </a:rPr>
              <a:t> </a:t>
            </a:r>
            <a:r>
              <a:rPr lang="en-US" altLang="zh-TW" sz="1000" b="1" dirty="0" smtClean="0">
                <a:solidFill>
                  <a:schemeClr val="accent5">
                    <a:lumMod val="75000"/>
                  </a:schemeClr>
                </a:solidFill>
                <a:latin typeface="+mn-ea"/>
              </a:rPr>
              <a:t>Address</a:t>
            </a:r>
            <a:r>
              <a:rPr lang="en-US" altLang="zh-TW" sz="1000" b="1" dirty="0" smtClean="0">
                <a:latin typeface="+mn-ea"/>
              </a:rPr>
              <a:t>,</a:t>
            </a:r>
            <a:r>
              <a:rPr lang="zh-TW" altLang="en-US" sz="1000" b="1" dirty="0" smtClean="0">
                <a:latin typeface="+mn-ea"/>
              </a:rPr>
              <a:t>對應的</a:t>
            </a:r>
            <a:r>
              <a:rPr lang="en-US" altLang="zh-TW" sz="1000" b="1" dirty="0" smtClean="0">
                <a:solidFill>
                  <a:schemeClr val="accent5">
                    <a:lumMod val="75000"/>
                  </a:schemeClr>
                </a:solidFill>
                <a:latin typeface="+mn-ea"/>
              </a:rPr>
              <a:t>Algorithm</a:t>
            </a:r>
            <a:r>
              <a:rPr lang="zh-TW" altLang="en-US" sz="1000" b="1" dirty="0" smtClean="0">
                <a:latin typeface="+mn-ea"/>
              </a:rPr>
              <a:t>等資訊</a:t>
            </a:r>
            <a:r>
              <a:rPr lang="en-US" altLang="zh-TW" sz="1000" b="1" dirty="0" smtClean="0">
                <a:latin typeface="+mn-ea"/>
              </a:rPr>
              <a:t>. </a:t>
            </a:r>
            <a:r>
              <a:rPr lang="zh-TW" altLang="en-US" sz="1000" b="1" dirty="0" smtClean="0">
                <a:latin typeface="+mn-ea"/>
              </a:rPr>
              <a:t>對應物理上的一個</a:t>
            </a:r>
            <a:r>
              <a:rPr lang="zh-TW" altLang="en-US" sz="1000" b="1" dirty="0" smtClean="0">
                <a:solidFill>
                  <a:schemeClr val="accent5">
                    <a:lumMod val="75000"/>
                  </a:schemeClr>
                </a:solidFill>
                <a:latin typeface="+mn-ea"/>
              </a:rPr>
              <a:t>適配器</a:t>
            </a:r>
            <a:endParaRPr lang="en-US" altLang="zh-TW" sz="1000" b="1" dirty="0" smtClean="0">
              <a:solidFill>
                <a:schemeClr val="accent5">
                  <a:lumMod val="75000"/>
                </a:schemeClr>
              </a:solidFill>
              <a:latin typeface="+mn-ea"/>
            </a:endParaRPr>
          </a:p>
          <a:p>
            <a:r>
              <a:rPr lang="en-US" altLang="zh-TW" sz="1000" b="1" dirty="0" smtClean="0">
                <a:solidFill>
                  <a:schemeClr val="accent5">
                    <a:lumMod val="75000"/>
                  </a:schemeClr>
                </a:solidFill>
              </a:rPr>
              <a:t>I2C-Algorithm</a:t>
            </a:r>
            <a:r>
              <a:rPr lang="en-US" altLang="zh-TW" sz="1000" b="1" dirty="0" smtClean="0"/>
              <a:t>:</a:t>
            </a:r>
          </a:p>
          <a:p>
            <a:r>
              <a:rPr lang="zh-TW" altLang="en-US" sz="1000" b="1" dirty="0" smtClean="0"/>
              <a:t>對應</a:t>
            </a:r>
            <a:r>
              <a:rPr lang="en-US" altLang="zh-TW" sz="1000" b="1" dirty="0" err="1" smtClean="0"/>
              <a:t>SoC</a:t>
            </a:r>
            <a:r>
              <a:rPr lang="zh-TW" altLang="en-US" sz="1000" b="1" dirty="0" smtClean="0"/>
              <a:t>的</a:t>
            </a:r>
            <a:r>
              <a:rPr lang="en-US" altLang="zh-TW" sz="1000" b="1" dirty="0" smtClean="0">
                <a:solidFill>
                  <a:schemeClr val="accent5">
                    <a:lumMod val="75000"/>
                  </a:schemeClr>
                </a:solidFill>
              </a:rPr>
              <a:t>I2C</a:t>
            </a:r>
            <a:r>
              <a:rPr lang="zh-TW" altLang="en-US" sz="1000" b="1" dirty="0" smtClean="0">
                <a:solidFill>
                  <a:schemeClr val="accent5">
                    <a:lumMod val="75000"/>
                  </a:schemeClr>
                </a:solidFill>
              </a:rPr>
              <a:t>通信方法</a:t>
            </a:r>
            <a:r>
              <a:rPr lang="en-US" altLang="zh-TW" sz="1000" b="1" dirty="0" smtClean="0">
                <a:solidFill>
                  <a:schemeClr val="accent5">
                    <a:lumMod val="75000"/>
                  </a:schemeClr>
                </a:solidFill>
              </a:rPr>
              <a:t>,</a:t>
            </a:r>
            <a:r>
              <a:rPr lang="zh-TW" altLang="en-US" sz="1000" b="1" dirty="0" smtClean="0">
                <a:solidFill>
                  <a:schemeClr val="accent5">
                    <a:lumMod val="75000"/>
                  </a:schemeClr>
                </a:solidFill>
              </a:rPr>
              <a:t> </a:t>
            </a:r>
            <a:r>
              <a:rPr lang="zh-TW" altLang="en-US" sz="1000" b="1" dirty="0" smtClean="0"/>
              <a:t>包括</a:t>
            </a:r>
            <a:r>
              <a:rPr lang="en-US" altLang="zh-TW" sz="1000" b="1" dirty="0" smtClean="0"/>
              <a:t>I2C </a:t>
            </a:r>
            <a:r>
              <a:rPr lang="en-US" altLang="zh-TW" sz="1000" b="1" dirty="0" smtClean="0">
                <a:solidFill>
                  <a:schemeClr val="accent5">
                    <a:lumMod val="75000"/>
                  </a:schemeClr>
                </a:solidFill>
              </a:rPr>
              <a:t>Start Condition</a:t>
            </a:r>
            <a:r>
              <a:rPr lang="en-US" altLang="zh-TW" sz="1000" b="1" dirty="0" smtClean="0"/>
              <a:t>, </a:t>
            </a:r>
            <a:r>
              <a:rPr lang="en-US" altLang="zh-TW" sz="1000" b="1" dirty="0" smtClean="0">
                <a:solidFill>
                  <a:schemeClr val="accent5">
                    <a:lumMod val="75000"/>
                  </a:schemeClr>
                </a:solidFill>
              </a:rPr>
              <a:t>Stop Condition</a:t>
            </a:r>
            <a:r>
              <a:rPr lang="en-US" altLang="zh-TW" sz="1000" b="1" dirty="0" smtClean="0"/>
              <a:t>,</a:t>
            </a:r>
            <a:r>
              <a:rPr lang="zh-TW" altLang="en-US" sz="1000" b="1" dirty="0" smtClean="0">
                <a:solidFill>
                  <a:schemeClr val="accent5">
                    <a:lumMod val="75000"/>
                  </a:schemeClr>
                </a:solidFill>
              </a:rPr>
              <a:t> </a:t>
            </a:r>
            <a:r>
              <a:rPr lang="en-US" altLang="zh-TW" sz="1000" b="1" dirty="0" smtClean="0">
                <a:solidFill>
                  <a:schemeClr val="accent5">
                    <a:lumMod val="75000"/>
                  </a:schemeClr>
                </a:solidFill>
              </a:rPr>
              <a:t>Data</a:t>
            </a:r>
            <a:r>
              <a:rPr lang="zh-TW" altLang="en-US" sz="1000" b="1" dirty="0" smtClean="0">
                <a:solidFill>
                  <a:schemeClr val="accent5">
                    <a:lumMod val="75000"/>
                  </a:schemeClr>
                </a:solidFill>
              </a:rPr>
              <a:t> </a:t>
            </a:r>
            <a:r>
              <a:rPr lang="en-US" altLang="zh-TW" sz="1000" b="1" dirty="0" smtClean="0">
                <a:solidFill>
                  <a:schemeClr val="accent5">
                    <a:lumMod val="75000"/>
                  </a:schemeClr>
                </a:solidFill>
              </a:rPr>
              <a:t>Transmit</a:t>
            </a:r>
            <a:r>
              <a:rPr lang="en-US" altLang="zh-TW" sz="1000" b="1" dirty="0" smtClean="0"/>
              <a:t>,</a:t>
            </a:r>
            <a:r>
              <a:rPr lang="zh-TW" altLang="en-US" sz="1000" b="1" dirty="0" smtClean="0">
                <a:solidFill>
                  <a:schemeClr val="accent5">
                    <a:lumMod val="75000"/>
                  </a:schemeClr>
                </a:solidFill>
              </a:rPr>
              <a:t> </a:t>
            </a:r>
            <a:r>
              <a:rPr lang="en-US" altLang="zh-TW" sz="1000" b="1" dirty="0" smtClean="0">
                <a:solidFill>
                  <a:schemeClr val="accent5">
                    <a:lumMod val="75000"/>
                  </a:schemeClr>
                </a:solidFill>
              </a:rPr>
              <a:t>Data</a:t>
            </a:r>
            <a:r>
              <a:rPr lang="zh-TW" altLang="en-US" sz="1000" b="1" dirty="0" smtClean="0">
                <a:solidFill>
                  <a:schemeClr val="accent5">
                    <a:lumMod val="75000"/>
                  </a:schemeClr>
                </a:solidFill>
              </a:rPr>
              <a:t> </a:t>
            </a:r>
            <a:r>
              <a:rPr lang="en-US" altLang="zh-TW" sz="1000" b="1" dirty="0" smtClean="0">
                <a:solidFill>
                  <a:schemeClr val="accent5">
                    <a:lumMod val="75000"/>
                  </a:schemeClr>
                </a:solidFill>
              </a:rPr>
              <a:t>Receive</a:t>
            </a:r>
            <a:r>
              <a:rPr lang="zh-TW" altLang="en-US" sz="1000" b="1" dirty="0" smtClean="0"/>
              <a:t>等實際上</a:t>
            </a:r>
            <a:r>
              <a:rPr lang="zh-TW" altLang="en-US" sz="1000" b="1" dirty="0" smtClean="0"/>
              <a:t>的</a:t>
            </a:r>
            <a:r>
              <a:rPr lang="en-US" altLang="zh-TW" sz="1000" b="1" dirty="0" err="1" smtClean="0"/>
              <a:t>Reg</a:t>
            </a:r>
            <a:r>
              <a:rPr lang="zh-TW" altLang="en-US" sz="1000" b="1" dirty="0" smtClean="0"/>
              <a:t>設定</a:t>
            </a:r>
            <a:r>
              <a:rPr lang="en-US" altLang="zh-TW" sz="1000" b="1" dirty="0" smtClean="0"/>
              <a:t>.</a:t>
            </a:r>
          </a:p>
        </p:txBody>
      </p:sp>
      <p:cxnSp>
        <p:nvCxnSpPr>
          <p:cNvPr id="68" name="直線單箭頭接點 67"/>
          <p:cNvCxnSpPr>
            <a:endCxn id="45" idx="1"/>
          </p:cNvCxnSpPr>
          <p:nvPr/>
        </p:nvCxnSpPr>
        <p:spPr>
          <a:xfrm flipV="1">
            <a:off x="5220072" y="2712323"/>
            <a:ext cx="936104" cy="145177"/>
          </a:xfrm>
          <a:prstGeom prst="straightConnector1">
            <a:avLst/>
          </a:prstGeom>
          <a:ln w="635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a:stCxn id="42" idx="1"/>
            <a:endCxn id="44" idx="3"/>
          </p:cNvCxnSpPr>
          <p:nvPr/>
        </p:nvCxnSpPr>
        <p:spPr>
          <a:xfrm flipH="1" flipV="1">
            <a:off x="3980503" y="3812188"/>
            <a:ext cx="784023" cy="53424"/>
          </a:xfrm>
          <a:prstGeom prst="straightConnector1">
            <a:avLst/>
          </a:prstGeom>
          <a:ln w="635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5" name="文字方塊 74"/>
          <p:cNvSpPr txBox="1"/>
          <p:nvPr/>
        </p:nvSpPr>
        <p:spPr>
          <a:xfrm>
            <a:off x="755576" y="1777380"/>
            <a:ext cx="1368152" cy="400110"/>
          </a:xfrm>
          <a:prstGeom prst="rect">
            <a:avLst/>
          </a:prstGeom>
          <a:noFill/>
        </p:spPr>
        <p:txBody>
          <a:bodyPr wrap="square" rtlCol="0">
            <a:spAutoFit/>
          </a:bodyPr>
          <a:lstStyle/>
          <a:p>
            <a:r>
              <a:rPr lang="en-US" altLang="zh-TW" sz="1000" b="1" dirty="0" smtClean="0"/>
              <a:t>I2C Device </a:t>
            </a:r>
            <a:r>
              <a:rPr lang="en-US" altLang="zh-TW" sz="1000" b="1" dirty="0" smtClean="0"/>
              <a:t>Driver</a:t>
            </a:r>
          </a:p>
          <a:p>
            <a:r>
              <a:rPr lang="en-US" altLang="zh-TW" sz="1000" b="1" dirty="0" smtClean="0">
                <a:solidFill>
                  <a:schemeClr val="accent4">
                    <a:lumMod val="75000"/>
                  </a:schemeClr>
                </a:solidFill>
              </a:rPr>
              <a:t>I2c slave device </a:t>
            </a:r>
            <a:r>
              <a:rPr lang="zh-TW" altLang="en-US" sz="1000" b="1" dirty="0" smtClean="0"/>
              <a:t>實現</a:t>
            </a:r>
            <a:endParaRPr lang="en-US" altLang="zh-TW" sz="1000" b="1" dirty="0" smtClean="0"/>
          </a:p>
        </p:txBody>
      </p:sp>
      <p:cxnSp>
        <p:nvCxnSpPr>
          <p:cNvPr id="48" name="直線單箭頭接點 47"/>
          <p:cNvCxnSpPr>
            <a:stCxn id="37" idx="1"/>
            <a:endCxn id="75" idx="3"/>
          </p:cNvCxnSpPr>
          <p:nvPr/>
        </p:nvCxnSpPr>
        <p:spPr>
          <a:xfrm flipH="1" flipV="1">
            <a:off x="2123728" y="1977435"/>
            <a:ext cx="840598" cy="159985"/>
          </a:xfrm>
          <a:prstGeom prst="straightConnector1">
            <a:avLst/>
          </a:prstGeom>
          <a:ln w="6350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42337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box(in)">
                                      <p:cBhvr>
                                        <p:cTn id="7" dur="500"/>
                                        <p:tgtEl>
                                          <p:spTgt spid="9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0"/>
                                        </p:tgtEl>
                                        <p:attrNameLst>
                                          <p:attrName>style.visibility</p:attrName>
                                        </p:attrNameLst>
                                      </p:cBhvr>
                                      <p:to>
                                        <p:strVal val="visible"/>
                                      </p:to>
                                    </p:set>
                                    <p:animEffect transition="in" filter="box(in)">
                                      <p:cBhvr>
                                        <p:cTn id="10" dur="500"/>
                                        <p:tgtEl>
                                          <p:spTgt spid="90"/>
                                        </p:tgtEl>
                                      </p:cBhvr>
                                    </p:animEffect>
                                  </p:childTnLst>
                                </p:cTn>
                              </p:par>
                            </p:childTnLst>
                          </p:cTn>
                        </p:par>
                        <p:par>
                          <p:cTn id="11" fill="hold">
                            <p:stCondLst>
                              <p:cond delay="500"/>
                            </p:stCondLst>
                            <p:childTnLst>
                              <p:par>
                                <p:cTn id="12" presetID="4" presetClass="entr" presetSubtype="16" fill="hold" nodeType="afterEffect">
                                  <p:stCondLst>
                                    <p:cond delay="0"/>
                                  </p:stCondLst>
                                  <p:childTnLst>
                                    <p:set>
                                      <p:cBhvr>
                                        <p:cTn id="13" dur="1" fill="hold">
                                          <p:stCondLst>
                                            <p:cond delay="0"/>
                                          </p:stCondLst>
                                        </p:cTn>
                                        <p:tgtEl>
                                          <p:spTgt spid="104"/>
                                        </p:tgtEl>
                                        <p:attrNameLst>
                                          <p:attrName>style.visibility</p:attrName>
                                        </p:attrNameLst>
                                      </p:cBhvr>
                                      <p:to>
                                        <p:strVal val="visible"/>
                                      </p:to>
                                    </p:set>
                                    <p:animEffect transition="in" filter="box(in)">
                                      <p:cBhvr>
                                        <p:cTn id="14" dur="500"/>
                                        <p:tgtEl>
                                          <p:spTgt spid="104"/>
                                        </p:tgtEl>
                                      </p:cBhvr>
                                    </p:animEffect>
                                  </p:childTnLst>
                                </p:cTn>
                              </p:par>
                              <p:par>
                                <p:cTn id="15" presetID="4" presetClass="entr" presetSubtype="16" fill="hold" grpId="0" nodeType="withEffect">
                                  <p:stCondLst>
                                    <p:cond delay="0"/>
                                  </p:stCondLst>
                                  <p:childTnLst>
                                    <p:set>
                                      <p:cBhvr>
                                        <p:cTn id="16" dur="1" fill="hold">
                                          <p:stCondLst>
                                            <p:cond delay="0"/>
                                          </p:stCondLst>
                                        </p:cTn>
                                        <p:tgtEl>
                                          <p:spTgt spid="103"/>
                                        </p:tgtEl>
                                        <p:attrNameLst>
                                          <p:attrName>style.visibility</p:attrName>
                                        </p:attrNameLst>
                                      </p:cBhvr>
                                      <p:to>
                                        <p:strVal val="visible"/>
                                      </p:to>
                                    </p:set>
                                    <p:animEffect transition="in" filter="box(in)">
                                      <p:cBhvr>
                                        <p:cTn id="17" dur="500"/>
                                        <p:tgtEl>
                                          <p:spTgt spid="103"/>
                                        </p:tgtEl>
                                      </p:cBhvr>
                                    </p:animEffect>
                                  </p:childTnLst>
                                </p:cTn>
                              </p:par>
                            </p:childTnLst>
                          </p:cTn>
                        </p:par>
                        <p:par>
                          <p:cTn id="18" fill="hold">
                            <p:stCondLst>
                              <p:cond delay="1000"/>
                            </p:stCondLst>
                            <p:childTnLst>
                              <p:par>
                                <p:cTn id="19" presetID="4" presetClass="entr" presetSubtype="16" fill="hold" grpId="0" nodeType="afterEffect">
                                  <p:stCondLst>
                                    <p:cond delay="0"/>
                                  </p:stCondLst>
                                  <p:childTnLst>
                                    <p:set>
                                      <p:cBhvr>
                                        <p:cTn id="20" dur="1" fill="hold">
                                          <p:stCondLst>
                                            <p:cond delay="0"/>
                                          </p:stCondLst>
                                        </p:cTn>
                                        <p:tgtEl>
                                          <p:spTgt spid="107"/>
                                        </p:tgtEl>
                                        <p:attrNameLst>
                                          <p:attrName>style.visibility</p:attrName>
                                        </p:attrNameLst>
                                      </p:cBhvr>
                                      <p:to>
                                        <p:strVal val="visible"/>
                                      </p:to>
                                    </p:set>
                                    <p:animEffect transition="in" filter="box(in)">
                                      <p:cBhvr>
                                        <p:cTn id="21" dur="500"/>
                                        <p:tgtEl>
                                          <p:spTgt spid="107"/>
                                        </p:tgtEl>
                                      </p:cBhvr>
                                    </p:animEffect>
                                  </p:childTnLst>
                                </p:cTn>
                              </p:par>
                              <p:par>
                                <p:cTn id="22" presetID="4" presetClass="entr" presetSubtype="16" fill="hold" nodeType="withEffect">
                                  <p:stCondLst>
                                    <p:cond delay="0"/>
                                  </p:stCondLst>
                                  <p:childTnLst>
                                    <p:set>
                                      <p:cBhvr>
                                        <p:cTn id="23" dur="1" fill="hold">
                                          <p:stCondLst>
                                            <p:cond delay="0"/>
                                          </p:stCondLst>
                                        </p:cTn>
                                        <p:tgtEl>
                                          <p:spTgt spid="108"/>
                                        </p:tgtEl>
                                        <p:attrNameLst>
                                          <p:attrName>style.visibility</p:attrName>
                                        </p:attrNameLst>
                                      </p:cBhvr>
                                      <p:to>
                                        <p:strVal val="visible"/>
                                      </p:to>
                                    </p:set>
                                    <p:animEffect transition="in" filter="box(in)">
                                      <p:cBhvr>
                                        <p:cTn id="24" dur="500"/>
                                        <p:tgtEl>
                                          <p:spTgt spid="108"/>
                                        </p:tgtEl>
                                      </p:cBhvr>
                                    </p:animEffect>
                                  </p:childTnLst>
                                </p:cTn>
                              </p:par>
                              <p:par>
                                <p:cTn id="25" presetID="4" presetClass="entr" presetSubtype="16" fill="hold" nodeType="withEffect">
                                  <p:stCondLst>
                                    <p:cond delay="0"/>
                                  </p:stCondLst>
                                  <p:childTnLst>
                                    <p:set>
                                      <p:cBhvr>
                                        <p:cTn id="26" dur="1" fill="hold">
                                          <p:stCondLst>
                                            <p:cond delay="0"/>
                                          </p:stCondLst>
                                        </p:cTn>
                                        <p:tgtEl>
                                          <p:spTgt spid="113"/>
                                        </p:tgtEl>
                                        <p:attrNameLst>
                                          <p:attrName>style.visibility</p:attrName>
                                        </p:attrNameLst>
                                      </p:cBhvr>
                                      <p:to>
                                        <p:strVal val="visible"/>
                                      </p:to>
                                    </p:set>
                                    <p:animEffect transition="in" filter="box(in)">
                                      <p:cBhvr>
                                        <p:cTn id="27" dur="500"/>
                                        <p:tgtEl>
                                          <p:spTgt spid="11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xit" presetSubtype="16" fill="hold" grpId="1" nodeType="clickEffect">
                                  <p:stCondLst>
                                    <p:cond delay="0"/>
                                  </p:stCondLst>
                                  <p:childTnLst>
                                    <p:animEffect transition="out" filter="box(in)">
                                      <p:cBhvr>
                                        <p:cTn id="31" dur="500"/>
                                        <p:tgtEl>
                                          <p:spTgt spid="90"/>
                                        </p:tgtEl>
                                      </p:cBhvr>
                                    </p:animEffect>
                                    <p:set>
                                      <p:cBhvr>
                                        <p:cTn id="32" dur="1" fill="hold">
                                          <p:stCondLst>
                                            <p:cond delay="499"/>
                                          </p:stCondLst>
                                        </p:cTn>
                                        <p:tgtEl>
                                          <p:spTgt spid="90"/>
                                        </p:tgtEl>
                                        <p:attrNameLst>
                                          <p:attrName>style.visibility</p:attrName>
                                        </p:attrNameLst>
                                      </p:cBhvr>
                                      <p:to>
                                        <p:strVal val="hidden"/>
                                      </p:to>
                                    </p:set>
                                  </p:childTnLst>
                                </p:cTn>
                              </p:par>
                              <p:par>
                                <p:cTn id="33" presetID="4" presetClass="exit" presetSubtype="16" fill="hold" nodeType="withEffect">
                                  <p:stCondLst>
                                    <p:cond delay="0"/>
                                  </p:stCondLst>
                                  <p:childTnLst>
                                    <p:animEffect transition="out" filter="box(in)">
                                      <p:cBhvr>
                                        <p:cTn id="34" dur="500"/>
                                        <p:tgtEl>
                                          <p:spTgt spid="96"/>
                                        </p:tgtEl>
                                      </p:cBhvr>
                                    </p:animEffect>
                                    <p:set>
                                      <p:cBhvr>
                                        <p:cTn id="35" dur="1" fill="hold">
                                          <p:stCondLst>
                                            <p:cond delay="499"/>
                                          </p:stCondLst>
                                        </p:cTn>
                                        <p:tgtEl>
                                          <p:spTgt spid="96"/>
                                        </p:tgtEl>
                                        <p:attrNameLst>
                                          <p:attrName>style.visibility</p:attrName>
                                        </p:attrNameLst>
                                      </p:cBhvr>
                                      <p:to>
                                        <p:strVal val="hidden"/>
                                      </p:to>
                                    </p:set>
                                  </p:childTnLst>
                                </p:cTn>
                              </p:par>
                            </p:childTnLst>
                          </p:cTn>
                        </p:par>
                        <p:par>
                          <p:cTn id="36" fill="hold">
                            <p:stCondLst>
                              <p:cond delay="500"/>
                            </p:stCondLst>
                            <p:childTnLst>
                              <p:par>
                                <p:cTn id="37" presetID="4" presetClass="entr" presetSubtype="16" fill="hold" nodeType="after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box(in)">
                                      <p:cBhvr>
                                        <p:cTn id="39" dur="500"/>
                                        <p:tgtEl>
                                          <p:spTgt spid="68"/>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box(in)">
                                      <p:cBhvr>
                                        <p:cTn id="42" dur="10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xit" presetSubtype="16" fill="hold" grpId="1" nodeType="clickEffect">
                                  <p:stCondLst>
                                    <p:cond delay="0"/>
                                  </p:stCondLst>
                                  <p:childTnLst>
                                    <p:animEffect transition="out" filter="box(in)">
                                      <p:cBhvr>
                                        <p:cTn id="46" dur="500"/>
                                        <p:tgtEl>
                                          <p:spTgt spid="103"/>
                                        </p:tgtEl>
                                      </p:cBhvr>
                                    </p:animEffect>
                                    <p:set>
                                      <p:cBhvr>
                                        <p:cTn id="47" dur="1" fill="hold">
                                          <p:stCondLst>
                                            <p:cond delay="499"/>
                                          </p:stCondLst>
                                        </p:cTn>
                                        <p:tgtEl>
                                          <p:spTgt spid="103"/>
                                        </p:tgtEl>
                                        <p:attrNameLst>
                                          <p:attrName>style.visibility</p:attrName>
                                        </p:attrNameLst>
                                      </p:cBhvr>
                                      <p:to>
                                        <p:strVal val="hidden"/>
                                      </p:to>
                                    </p:set>
                                  </p:childTnLst>
                                </p:cTn>
                              </p:par>
                              <p:par>
                                <p:cTn id="48" presetID="4" presetClass="exit" presetSubtype="16" fill="hold" nodeType="withEffect">
                                  <p:stCondLst>
                                    <p:cond delay="0"/>
                                  </p:stCondLst>
                                  <p:childTnLst>
                                    <p:animEffect transition="out" filter="box(in)">
                                      <p:cBhvr>
                                        <p:cTn id="49" dur="500"/>
                                        <p:tgtEl>
                                          <p:spTgt spid="104"/>
                                        </p:tgtEl>
                                      </p:cBhvr>
                                    </p:animEffect>
                                    <p:set>
                                      <p:cBhvr>
                                        <p:cTn id="50" dur="1" fill="hold">
                                          <p:stCondLst>
                                            <p:cond delay="499"/>
                                          </p:stCondLst>
                                        </p:cTn>
                                        <p:tgtEl>
                                          <p:spTgt spid="104"/>
                                        </p:tgtEl>
                                        <p:attrNameLst>
                                          <p:attrName>style.visibility</p:attrName>
                                        </p:attrNameLst>
                                      </p:cBhvr>
                                      <p:to>
                                        <p:strVal val="hidden"/>
                                      </p:to>
                                    </p:set>
                                  </p:childTnLst>
                                </p:cTn>
                              </p:par>
                            </p:childTnLst>
                          </p:cTn>
                        </p:par>
                        <p:par>
                          <p:cTn id="51" fill="hold">
                            <p:stCondLst>
                              <p:cond delay="500"/>
                            </p:stCondLst>
                            <p:childTnLst>
                              <p:par>
                                <p:cTn id="52" presetID="4" presetClass="entr" presetSubtype="16" fill="hold" nodeType="after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box(in)">
                                      <p:cBhvr>
                                        <p:cTn id="54" dur="1000"/>
                                        <p:tgtEl>
                                          <p:spTgt spid="71"/>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box(in)">
                                      <p:cBhvr>
                                        <p:cTn id="57" dur="1000"/>
                                        <p:tgtEl>
                                          <p:spTgt spid="44"/>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xit" presetSubtype="16" fill="hold" grpId="1" nodeType="clickEffect">
                                  <p:stCondLst>
                                    <p:cond delay="0"/>
                                  </p:stCondLst>
                                  <p:childTnLst>
                                    <p:animEffect transition="out" filter="box(in)">
                                      <p:cBhvr>
                                        <p:cTn id="61" dur="500"/>
                                        <p:tgtEl>
                                          <p:spTgt spid="107"/>
                                        </p:tgtEl>
                                      </p:cBhvr>
                                    </p:animEffect>
                                    <p:set>
                                      <p:cBhvr>
                                        <p:cTn id="62" dur="1" fill="hold">
                                          <p:stCondLst>
                                            <p:cond delay="499"/>
                                          </p:stCondLst>
                                        </p:cTn>
                                        <p:tgtEl>
                                          <p:spTgt spid="107"/>
                                        </p:tgtEl>
                                        <p:attrNameLst>
                                          <p:attrName>style.visibility</p:attrName>
                                        </p:attrNameLst>
                                      </p:cBhvr>
                                      <p:to>
                                        <p:strVal val="hidden"/>
                                      </p:to>
                                    </p:set>
                                  </p:childTnLst>
                                </p:cTn>
                              </p:par>
                              <p:par>
                                <p:cTn id="63" presetID="4" presetClass="exit" presetSubtype="16" fill="hold" nodeType="withEffect">
                                  <p:stCondLst>
                                    <p:cond delay="0"/>
                                  </p:stCondLst>
                                  <p:childTnLst>
                                    <p:animEffect transition="out" filter="box(in)">
                                      <p:cBhvr>
                                        <p:cTn id="64" dur="500"/>
                                        <p:tgtEl>
                                          <p:spTgt spid="108"/>
                                        </p:tgtEl>
                                      </p:cBhvr>
                                    </p:animEffect>
                                    <p:set>
                                      <p:cBhvr>
                                        <p:cTn id="65" dur="1" fill="hold">
                                          <p:stCondLst>
                                            <p:cond delay="499"/>
                                          </p:stCondLst>
                                        </p:cTn>
                                        <p:tgtEl>
                                          <p:spTgt spid="108"/>
                                        </p:tgtEl>
                                        <p:attrNameLst>
                                          <p:attrName>style.visibility</p:attrName>
                                        </p:attrNameLst>
                                      </p:cBhvr>
                                      <p:to>
                                        <p:strVal val="hidden"/>
                                      </p:to>
                                    </p:set>
                                  </p:childTnLst>
                                </p:cTn>
                              </p:par>
                              <p:par>
                                <p:cTn id="66" presetID="4" presetClass="exit" presetSubtype="16" fill="hold" nodeType="withEffect">
                                  <p:stCondLst>
                                    <p:cond delay="0"/>
                                  </p:stCondLst>
                                  <p:childTnLst>
                                    <p:animEffect transition="out" filter="box(in)">
                                      <p:cBhvr>
                                        <p:cTn id="67" dur="500"/>
                                        <p:tgtEl>
                                          <p:spTgt spid="113"/>
                                        </p:tgtEl>
                                      </p:cBhvr>
                                    </p:animEffect>
                                    <p:set>
                                      <p:cBhvr>
                                        <p:cTn id="68" dur="1" fill="hold">
                                          <p:stCondLst>
                                            <p:cond delay="499"/>
                                          </p:stCondLst>
                                        </p:cTn>
                                        <p:tgtEl>
                                          <p:spTgt spid="113"/>
                                        </p:tgtEl>
                                        <p:attrNameLst>
                                          <p:attrName>style.visibility</p:attrName>
                                        </p:attrNameLst>
                                      </p:cBhvr>
                                      <p:to>
                                        <p:strVal val="hidden"/>
                                      </p:to>
                                    </p:set>
                                  </p:childTnLst>
                                </p:cTn>
                              </p:par>
                            </p:childTnLst>
                          </p:cTn>
                        </p:par>
                        <p:par>
                          <p:cTn id="69" fill="hold">
                            <p:stCondLst>
                              <p:cond delay="500"/>
                            </p:stCondLst>
                            <p:childTnLst>
                              <p:par>
                                <p:cTn id="70" presetID="4" presetClass="entr" presetSubtype="16" fill="hold" grpId="0" nodeType="afterEffect">
                                  <p:stCondLst>
                                    <p:cond delay="0"/>
                                  </p:stCondLst>
                                  <p:childTnLst>
                                    <p:set>
                                      <p:cBhvr>
                                        <p:cTn id="71" dur="1" fill="hold">
                                          <p:stCondLst>
                                            <p:cond delay="0"/>
                                          </p:stCondLst>
                                        </p:cTn>
                                        <p:tgtEl>
                                          <p:spTgt spid="75"/>
                                        </p:tgtEl>
                                        <p:attrNameLst>
                                          <p:attrName>style.visibility</p:attrName>
                                        </p:attrNameLst>
                                      </p:cBhvr>
                                      <p:to>
                                        <p:strVal val="visible"/>
                                      </p:to>
                                    </p:set>
                                    <p:animEffect transition="in" filter="box(in)">
                                      <p:cBhvr>
                                        <p:cTn id="72" dur="1000"/>
                                        <p:tgtEl>
                                          <p:spTgt spid="75"/>
                                        </p:tgtEl>
                                      </p:cBhvr>
                                    </p:animEffect>
                                  </p:childTnLst>
                                </p:cTn>
                              </p:par>
                              <p:par>
                                <p:cTn id="73" presetID="4" presetClass="entr" presetSubtype="16" fill="hold" nodeType="with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box(in)">
                                      <p:cBhvr>
                                        <p:cTn id="75"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0" grpId="1" animBg="1"/>
      <p:bldP spid="103" grpId="0" animBg="1"/>
      <p:bldP spid="103" grpId="1" animBg="1"/>
      <p:bldP spid="107" grpId="0" animBg="1"/>
      <p:bldP spid="107" grpId="1" animBg="1"/>
      <p:bldP spid="45" grpId="0"/>
      <p:bldP spid="44" grpId="0"/>
      <p:bldP spid="75" grpId="0"/>
    </p:bldLst>
  </p:timing>
</p:sld>
</file>

<file path=ppt/theme/theme1.xml><?xml version="1.0" encoding="utf-8"?>
<a:theme xmlns:a="http://schemas.openxmlformats.org/drawingml/2006/main" name="Socle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訂 2">
      <a:majorFont>
        <a:latin typeface="Futura Bk BT"/>
        <a:ea typeface="微軟正黑體"/>
        <a:cs typeface=""/>
      </a:majorFont>
      <a:minorFont>
        <a:latin typeface="Futura Bk BT"/>
        <a:ea typeface="微軟正黑體"/>
        <a:cs typeface=""/>
      </a:minorFont>
    </a:fontScheme>
    <a:fmtScheme name="匯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15729</TotalTime>
  <Words>1073</Words>
  <Application>Microsoft Office PowerPoint</Application>
  <PresentationFormat>如螢幕大小 (16:10)</PresentationFormat>
  <Paragraphs>271</Paragraphs>
  <Slides>31</Slides>
  <Notes>11</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31</vt:i4>
      </vt:variant>
    </vt:vector>
  </HeadingPairs>
  <TitlesOfParts>
    <vt:vector size="40" baseType="lpstr">
      <vt:lpstr>Arial</vt:lpstr>
      <vt:lpstr>新細明體</vt:lpstr>
      <vt:lpstr>Futura Bk BT</vt:lpstr>
      <vt:lpstr>Arial Unicode MS</vt:lpstr>
      <vt:lpstr>微軟正黑體</vt:lpstr>
      <vt:lpstr>Wingdings</vt:lpstr>
      <vt:lpstr>Calibri</vt:lpstr>
      <vt:lpstr>Futura LT Book</vt:lpstr>
      <vt:lpstr>Socle佈景主題</vt:lpstr>
      <vt:lpstr>Linux i2c Device Driver </vt:lpstr>
      <vt:lpstr>OUTLINE</vt:lpstr>
      <vt:lpstr>I2C</vt:lpstr>
      <vt:lpstr>I2C - Inter-Integrated Circuit</vt:lpstr>
      <vt:lpstr>I2C 訊號時序圖</vt:lpstr>
      <vt:lpstr>I2C Packet Format</vt:lpstr>
      <vt:lpstr>I2C Packet Format – Write And Read</vt:lpstr>
      <vt:lpstr>Linux Device Driver – I2C</vt:lpstr>
      <vt:lpstr>Linux - I2C架構 - master</vt:lpstr>
      <vt:lpstr>I2C驅動框架</vt:lpstr>
      <vt:lpstr>I2C – Algorithm –L6021</vt:lpstr>
      <vt:lpstr>投影片 12</vt:lpstr>
      <vt:lpstr>投影片 13</vt:lpstr>
      <vt:lpstr>I2C驅動框架</vt:lpstr>
      <vt:lpstr>I2C</vt:lpstr>
      <vt:lpstr>Master Mode Programming</vt:lpstr>
      <vt:lpstr>Detail Register Description</vt:lpstr>
      <vt:lpstr>投影片 18</vt:lpstr>
      <vt:lpstr>I2C</vt:lpstr>
      <vt:lpstr>Registers Summary</vt:lpstr>
      <vt:lpstr>Detail Register Description - MTXR </vt:lpstr>
      <vt:lpstr>Detail Register Description – SRXR, SADDR </vt:lpstr>
      <vt:lpstr>Detail Register Description – I2C_IER</vt:lpstr>
      <vt:lpstr>Detail Register Description - ISR</vt:lpstr>
      <vt:lpstr>Detail Register Description - LCMR</vt:lpstr>
      <vt:lpstr>Detail Register Description - LSR</vt:lpstr>
      <vt:lpstr>Detail Register Description - CONR</vt:lpstr>
      <vt:lpstr>Detail Register Description - OPR</vt:lpstr>
      <vt:lpstr>I2C 硬體架構</vt:lpstr>
      <vt:lpstr>I2C 訊號時序圖</vt:lpstr>
      <vt:lpstr>I2C Data Format - Recieve</vt:lpstr>
    </vt:vector>
  </TitlesOfParts>
  <Company>socle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Socle PPT Template</dc:title>
  <dc:creator>Final</dc:creator>
  <cp:lastModifiedBy>LENOVO USER</cp:lastModifiedBy>
  <cp:revision>1561</cp:revision>
  <dcterms:created xsi:type="dcterms:W3CDTF">2014-03-21T11:14:59Z</dcterms:created>
  <dcterms:modified xsi:type="dcterms:W3CDTF">2015-10-23T03:48:49Z</dcterms:modified>
</cp:coreProperties>
</file>