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0"/>
  </p:notesMasterIdLst>
  <p:handoutMasterIdLst>
    <p:handoutMasterId r:id="rId31"/>
  </p:handoutMasterIdLst>
  <p:sldIdLst>
    <p:sldId id="256" r:id="rId2"/>
    <p:sldId id="260" r:id="rId3"/>
    <p:sldId id="257" r:id="rId4"/>
    <p:sldId id="311" r:id="rId5"/>
    <p:sldId id="272" r:id="rId6"/>
    <p:sldId id="326" r:id="rId7"/>
    <p:sldId id="271" r:id="rId8"/>
    <p:sldId id="279" r:id="rId9"/>
    <p:sldId id="327" r:id="rId10"/>
    <p:sldId id="273" r:id="rId11"/>
    <p:sldId id="296" r:id="rId12"/>
    <p:sldId id="306" r:id="rId13"/>
    <p:sldId id="304" r:id="rId14"/>
    <p:sldId id="302" r:id="rId15"/>
    <p:sldId id="315" r:id="rId16"/>
    <p:sldId id="314" r:id="rId17"/>
    <p:sldId id="258" r:id="rId18"/>
    <p:sldId id="290" r:id="rId19"/>
    <p:sldId id="316" r:id="rId20"/>
    <p:sldId id="317" r:id="rId21"/>
    <p:sldId id="318" r:id="rId22"/>
    <p:sldId id="319" r:id="rId23"/>
    <p:sldId id="320" r:id="rId24"/>
    <p:sldId id="321" r:id="rId25"/>
    <p:sldId id="322" r:id="rId26"/>
    <p:sldId id="323" r:id="rId27"/>
    <p:sldId id="324" r:id="rId28"/>
    <p:sldId id="325" r:id="rId29"/>
  </p:sldIdLst>
  <p:sldSz cx="9144000" cy="5715000" type="screen16x10"/>
  <p:notesSz cx="6858000" cy="9144000"/>
  <p:embeddedFontLst>
    <p:embeddedFont>
      <p:font typeface="Futura Bk BT"/>
      <p:regular r:id="rId32"/>
    </p:embeddedFont>
    <p:embeddedFont>
      <p:font typeface="Arial Unicode MS" pitchFamily="34" charset="-120"/>
      <p:regular r:id="rId33"/>
    </p:embeddedFont>
    <p:embeddedFont>
      <p:font typeface="微軟正黑體" pitchFamily="34" charset="-120"/>
      <p:regular r:id="rId34"/>
      <p:bold r:id="rId35"/>
    </p:embeddedFont>
    <p:embeddedFont>
      <p:font typeface="Calibri" pitchFamily="34" charset="0"/>
      <p:regular r:id="rId36"/>
      <p:bold r:id="rId37"/>
      <p:italic r:id="rId38"/>
      <p:boldItalic r:id="rId39"/>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1273B1"/>
    <a:srgbClr val="FF3399"/>
    <a:srgbClr val="FFFFFF"/>
    <a:srgbClr val="4F81BD"/>
    <a:srgbClr val="0080FF"/>
    <a:srgbClr val="0088BF"/>
    <a:srgbClr val="2E90DE"/>
    <a:srgbClr val="414141"/>
    <a:srgbClr val="FF66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47" autoAdjust="0"/>
    <p:restoredTop sz="92512" autoAdjust="0"/>
  </p:normalViewPr>
  <p:slideViewPr>
    <p:cSldViewPr>
      <p:cViewPr>
        <p:scale>
          <a:sx n="150" d="100"/>
          <a:sy n="150" d="100"/>
        </p:scale>
        <p:origin x="-618" y="342"/>
      </p:cViewPr>
      <p:guideLst>
        <p:guide orient="horz" pos="1800"/>
        <p:guide pos="2880"/>
      </p:guideLst>
    </p:cSldViewPr>
  </p:slideViewPr>
  <p:outlineViewPr>
    <p:cViewPr>
      <p:scale>
        <a:sx n="33" d="100"/>
        <a:sy n="33" d="100"/>
      </p:scale>
      <p:origin x="0" y="27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5154A4-CA18-43B2-977D-6DF08BA83A3D}" type="datetimeFigureOut">
              <a:rPr lang="zh-TW" altLang="en-US" smtClean="0"/>
              <a:pPr/>
              <a:t>2015/10/14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FD8CF5-E756-4332-9463-0BD19F34A951}" type="slidenum">
              <a:rPr lang="zh-TW" altLang="en-US" smtClean="0"/>
              <a:pPr/>
              <a:t>‹#›</a:t>
            </a:fld>
            <a:endParaRPr lang="zh-TW" altLang="en-US"/>
          </a:p>
        </p:txBody>
      </p:sp>
    </p:spTree>
    <p:extLst>
      <p:ext uri="{BB962C8B-B14F-4D97-AF65-F5344CB8AC3E}">
        <p14:creationId xmlns="" xmlns:p14="http://schemas.microsoft.com/office/powerpoint/2010/main" val="17457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157D8-F6D7-4F1C-8521-742A313DD9E2}" type="datetimeFigureOut">
              <a:rPr lang="zh-TW" altLang="en-US" smtClean="0"/>
              <a:pPr/>
              <a:t>2015/10/14</a:t>
            </a:fld>
            <a:endParaRPr lang="zh-TW" altLang="en-US"/>
          </a:p>
        </p:txBody>
      </p:sp>
      <p:sp>
        <p:nvSpPr>
          <p:cNvPr id="4" name="投影片圖像版面配置區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DC78C-5E18-4B5E-A3A5-B4400BC2AE47}" type="slidenum">
              <a:rPr lang="zh-TW" altLang="en-US" smtClean="0"/>
              <a:pPr/>
              <a:t>‹#›</a:t>
            </a:fld>
            <a:endParaRPr lang="zh-TW" altLang="en-US"/>
          </a:p>
        </p:txBody>
      </p:sp>
    </p:spTree>
    <p:extLst>
      <p:ext uri="{BB962C8B-B14F-4D97-AF65-F5344CB8AC3E}">
        <p14:creationId xmlns="" xmlns:p14="http://schemas.microsoft.com/office/powerpoint/2010/main" val="387134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685800"/>
            <a:ext cx="5486400" cy="3429000"/>
          </a:xfrm>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5</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6</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User Space </a:t>
            </a:r>
            <a:r>
              <a:rPr lang="zh-TW" altLang="en-US" dirty="0" smtClean="0"/>
              <a:t>若要使用</a:t>
            </a:r>
            <a:r>
              <a:rPr lang="en-US" altLang="zh-TW" dirty="0" err="1" smtClean="0"/>
              <a:t>Uart</a:t>
            </a:r>
            <a:r>
              <a:rPr lang="en-US" altLang="zh-TW" dirty="0" smtClean="0"/>
              <a:t>,</a:t>
            </a:r>
            <a:r>
              <a:rPr lang="en-US" altLang="zh-TW" baseline="0" dirty="0" smtClean="0"/>
              <a:t> </a:t>
            </a:r>
            <a:r>
              <a:rPr lang="zh-TW" altLang="en-US" baseline="0" dirty="0" smtClean="0"/>
              <a:t>需要藉由</a:t>
            </a:r>
            <a:r>
              <a:rPr lang="en-US" altLang="zh-TW" baseline="0" dirty="0" err="1" smtClean="0"/>
              <a:t>ttyS</a:t>
            </a:r>
            <a:r>
              <a:rPr lang="zh-TW" altLang="en-US" baseline="0" dirty="0" smtClean="0"/>
              <a:t>這個</a:t>
            </a:r>
            <a:r>
              <a:rPr lang="en-US" altLang="zh-TW" baseline="0" dirty="0" smtClean="0"/>
              <a:t>node.  </a:t>
            </a:r>
            <a:r>
              <a:rPr lang="zh-TW" altLang="en-US" baseline="0" dirty="0" smtClean="0"/>
              <a:t>而這個</a:t>
            </a:r>
            <a:r>
              <a:rPr lang="en-US" altLang="zh-TW" baseline="0" dirty="0" smtClean="0"/>
              <a:t>node, </a:t>
            </a:r>
            <a:r>
              <a:rPr lang="zh-TW" altLang="en-US" baseline="0" dirty="0" smtClean="0"/>
              <a:t>是</a:t>
            </a:r>
            <a:r>
              <a:rPr lang="en-US" altLang="zh-TW" baseline="0" dirty="0" err="1" smtClean="0"/>
              <a:t>tty</a:t>
            </a:r>
            <a:r>
              <a:rPr lang="en-US" altLang="zh-TW" baseline="0" dirty="0" smtClean="0"/>
              <a:t> core </a:t>
            </a:r>
            <a:r>
              <a:rPr lang="zh-TW" altLang="en-US" baseline="0" dirty="0" smtClean="0"/>
              <a:t>向</a:t>
            </a:r>
            <a:r>
              <a:rPr lang="en-US" altLang="zh-TW" baseline="0" dirty="0" err="1" smtClean="0"/>
              <a:t>linux</a:t>
            </a:r>
            <a:r>
              <a:rPr lang="en-US" altLang="zh-TW" baseline="0" dirty="0" smtClean="0"/>
              <a:t> kernel </a:t>
            </a:r>
            <a:r>
              <a:rPr lang="zh-TW" altLang="en-US" baseline="0" dirty="0" smtClean="0"/>
              <a:t>註冊</a:t>
            </a:r>
            <a:r>
              <a:rPr lang="en-US" altLang="zh-TW" baseline="0" dirty="0" err="1" smtClean="0"/>
              <a:t>ttys</a:t>
            </a:r>
            <a:r>
              <a:rPr lang="zh-TW" altLang="en-US" baseline="0" dirty="0" smtClean="0"/>
              <a:t>的</a:t>
            </a:r>
            <a:r>
              <a:rPr lang="en-US" altLang="zh-TW" baseline="0" dirty="0" smtClean="0"/>
              <a:t>char device.</a:t>
            </a:r>
          </a:p>
          <a:p>
            <a:r>
              <a:rPr lang="zh-TW" altLang="en-US" baseline="0" dirty="0" smtClean="0"/>
              <a:t>藉由</a:t>
            </a:r>
            <a:r>
              <a:rPr lang="en-US" altLang="zh-TW" baseline="0" dirty="0" err="1" smtClean="0"/>
              <a:t>tty</a:t>
            </a:r>
            <a:r>
              <a:rPr lang="en-US" altLang="zh-TW" baseline="0" dirty="0" smtClean="0"/>
              <a:t> </a:t>
            </a:r>
            <a:r>
              <a:rPr lang="zh-TW" altLang="en-US" baseline="0" dirty="0" smtClean="0"/>
              <a:t>的介面與行為</a:t>
            </a:r>
            <a:r>
              <a:rPr lang="en-US" altLang="zh-TW" baseline="0" dirty="0" smtClean="0"/>
              <a:t>, </a:t>
            </a:r>
            <a:r>
              <a:rPr lang="zh-TW" altLang="en-US" baseline="0" dirty="0" smtClean="0"/>
              <a:t>實際操作</a:t>
            </a:r>
            <a:r>
              <a:rPr lang="en-US" altLang="zh-TW" baseline="0" dirty="0" err="1" smtClean="0"/>
              <a:t>Uart</a:t>
            </a:r>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8</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http://wiki.csie.ncku.edu.tw/embedded/I2C</a:t>
            </a:r>
            <a:endParaRPr lang="zh-TW" altLang="en-US" dirty="0"/>
          </a:p>
        </p:txBody>
      </p:sp>
      <p:sp>
        <p:nvSpPr>
          <p:cNvPr id="4" name="投影片編號版面配置區 3"/>
          <p:cNvSpPr>
            <a:spLocks noGrp="1"/>
          </p:cNvSpPr>
          <p:nvPr>
            <p:ph type="sldNum" sz="quarter" idx="10"/>
          </p:nvPr>
        </p:nvSpPr>
        <p:spPr/>
        <p:txBody>
          <a:bodyPr/>
          <a:lstStyle/>
          <a:p>
            <a:fld id="{AF8DC78C-5E18-4B5E-A3A5-B4400BC2AE47}" type="slidenum">
              <a:rPr lang="zh-TW" altLang="en-US" smtClean="0"/>
              <a:pPr/>
              <a:t>16</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105" y="1033"/>
            <a:ext cx="9144000" cy="5715000"/>
          </a:xfrm>
          <a:prstGeom prst="rect">
            <a:avLst/>
          </a:prstGeom>
        </p:spPr>
      </p:pic>
      <p:sp>
        <p:nvSpPr>
          <p:cNvPr id="17" name="文字版面配置區 30"/>
          <p:cNvSpPr>
            <a:spLocks noGrp="1"/>
          </p:cNvSpPr>
          <p:nvPr>
            <p:ph type="body" sz="quarter" idx="11" hasCustomPrompt="1"/>
          </p:nvPr>
        </p:nvSpPr>
        <p:spPr>
          <a:xfrm>
            <a:off x="6732240" y="5334798"/>
            <a:ext cx="936104" cy="275740"/>
          </a:xfrm>
          <a:prstGeom prst="rect">
            <a:avLst/>
          </a:prstGeom>
          <a:ln>
            <a:noFill/>
          </a:ln>
        </p:spPr>
        <p:txBody>
          <a:bodyPr anchor="ctr">
            <a:noAutofit/>
          </a:bodyPr>
          <a:lstStyle>
            <a:lvl1pPr algn="l">
              <a:buNone/>
              <a:defRPr sz="1200" b="0">
                <a:solidFill>
                  <a:schemeClr val="tx1"/>
                </a:solidFill>
                <a:latin typeface="+mn-lt"/>
                <a:ea typeface="Arial Unicode MS" pitchFamily="34" charset="-120"/>
                <a:cs typeface="Arial Unicode MS" pitchFamily="34" charset="-120"/>
              </a:defRPr>
            </a:lvl1pPr>
            <a:lvl4pPr>
              <a:buNone/>
              <a:defRPr/>
            </a:lvl4pPr>
            <a:lvl5pPr>
              <a:buNone/>
              <a:defRPr/>
            </a:lvl5pPr>
          </a:lstStyle>
          <a:p>
            <a:pPr lvl="0"/>
            <a:r>
              <a:rPr lang="en-US" altLang="zh-TW" dirty="0" smtClean="0"/>
              <a:t>Name</a:t>
            </a:r>
            <a:endParaRPr lang="zh-TW" altLang="en-US" dirty="0" smtClean="0"/>
          </a:p>
        </p:txBody>
      </p:sp>
      <p:sp>
        <p:nvSpPr>
          <p:cNvPr id="19" name="副標題 2"/>
          <p:cNvSpPr>
            <a:spLocks noGrp="1"/>
          </p:cNvSpPr>
          <p:nvPr>
            <p:ph type="subTitle" idx="1" hasCustomPrompt="1"/>
          </p:nvPr>
        </p:nvSpPr>
        <p:spPr>
          <a:xfrm>
            <a:off x="611560" y="4525369"/>
            <a:ext cx="5904656" cy="420363"/>
          </a:xfrm>
          <a:prstGeom prst="rect">
            <a:avLst/>
          </a:prstGeom>
        </p:spPr>
        <p:txBody>
          <a:bodyPr anchor="t">
            <a:normAutofit/>
          </a:bodyPr>
          <a:lstStyle>
            <a:lvl1pPr marL="0" marR="0" indent="0" algn="l" defTabSz="914400" rtl="0" eaLnBrk="1" fontAlgn="base" latinLnBrk="0" hangingPunct="1">
              <a:lnSpc>
                <a:spcPct val="100000"/>
              </a:lnSpc>
              <a:spcBef>
                <a:spcPct val="20000"/>
              </a:spcBef>
              <a:spcAft>
                <a:spcPct val="0"/>
              </a:spcAft>
              <a:buClrTx/>
              <a:buSzTx/>
              <a:buFont typeface="Arial" pitchFamily="34" charset="0"/>
              <a:buNone/>
              <a:tabLst/>
              <a:defRPr sz="1600" b="0">
                <a:solidFill>
                  <a:schemeClr val="tx1">
                    <a:lumMod val="95000"/>
                    <a:lumOff val="5000"/>
                  </a:schemeClr>
                </a:solidFill>
                <a:latin typeface="Arial Unicode MS" pitchFamily="34" charset="-120"/>
                <a:ea typeface="Arial Unicode MS" pitchFamily="34" charset="-120"/>
                <a:cs typeface="Arial Unicode MS"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dirty="0" smtClean="0"/>
              <a:t>Subheading-</a:t>
            </a:r>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16 Bold</a:t>
            </a:r>
            <a:endParaRPr lang="zh-TW" altLang="en-US" dirty="0" smtClean="0"/>
          </a:p>
        </p:txBody>
      </p:sp>
      <p:sp>
        <p:nvSpPr>
          <p:cNvPr id="20" name="標題 1"/>
          <p:cNvSpPr>
            <a:spLocks noGrp="1"/>
          </p:cNvSpPr>
          <p:nvPr>
            <p:ph type="ctrTitle" hasCustomPrompt="1"/>
          </p:nvPr>
        </p:nvSpPr>
        <p:spPr>
          <a:xfrm>
            <a:off x="611568" y="3965308"/>
            <a:ext cx="8208913" cy="552789"/>
          </a:xfrm>
          <a:prstGeom prst="rect">
            <a:avLst/>
          </a:prstGeom>
        </p:spPr>
        <p:txBody>
          <a:bodyPr anchor="ctr"/>
          <a:lstStyle>
            <a:lvl1pPr algn="l">
              <a:defRPr sz="2400" b="0">
                <a:solidFill>
                  <a:srgbClr val="0088BF"/>
                </a:solidFill>
                <a:latin typeface="Arial Unicode MS" pitchFamily="34" charset="-120"/>
                <a:ea typeface="Arial Unicode MS" pitchFamily="34" charset="-120"/>
                <a:cs typeface="Arial Unicode MS"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
        <p:nvSpPr>
          <p:cNvPr id="21" name="Rectangle 1"/>
          <p:cNvSpPr/>
          <p:nvPr userDrawn="1"/>
        </p:nvSpPr>
        <p:spPr>
          <a:xfrm>
            <a:off x="586462" y="5429754"/>
            <a:ext cx="1000132" cy="215444"/>
          </a:xfrm>
          <a:prstGeom prst="rect">
            <a:avLst/>
          </a:prstGeom>
          <a:ln w="6350">
            <a:solidFill>
              <a:schemeClr val="accent2"/>
            </a:solidFill>
          </a:ln>
        </p:spPr>
        <p:txBody>
          <a:bodyPr wrap="square" anchor="ctr">
            <a:spAutoFit/>
          </a:bodyPr>
          <a:lstStyle/>
          <a:p>
            <a:pPr lvl="0" algn="ctr"/>
            <a:r>
              <a:rPr lang="en-US" altLang="zh-TW" sz="800" dirty="0" smtClean="0">
                <a:solidFill>
                  <a:schemeClr val="accent2"/>
                </a:solidFill>
                <a:latin typeface="Arial Unicode MS" pitchFamily="34" charset="-120"/>
                <a:ea typeface="Arial Unicode MS" pitchFamily="34" charset="-120"/>
                <a:cs typeface="Arial Unicode MS" pitchFamily="34" charset="-120"/>
              </a:rPr>
              <a:t>Confidential</a:t>
            </a:r>
            <a:endParaRPr lang="zh-TW" altLang="en-US" sz="800" dirty="0" smtClean="0">
              <a:solidFill>
                <a:schemeClr val="accent2"/>
              </a:solidFill>
              <a:latin typeface="Arial Unicode MS" pitchFamily="34" charset="-120"/>
              <a:ea typeface="Arial Unicode MS" pitchFamily="34" charset="-120"/>
              <a:cs typeface="Arial Unicode MS" pitchFamily="34" charset="-120"/>
            </a:endParaRPr>
          </a:p>
        </p:txBody>
      </p:sp>
    </p:spTree>
    <p:extLst>
      <p:ext uri="{BB962C8B-B14F-4D97-AF65-F5344CB8AC3E}">
        <p14:creationId xmlns="" xmlns:p14="http://schemas.microsoft.com/office/powerpoint/2010/main" val="16046521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區段標題">
    <p:spTree>
      <p:nvGrpSpPr>
        <p:cNvPr id="1" name=""/>
        <p:cNvGrpSpPr/>
        <p:nvPr/>
      </p:nvGrpSpPr>
      <p:grpSpPr>
        <a:xfrm>
          <a:off x="0" y="0"/>
          <a:ext cx="0" cy="0"/>
          <a:chOff x="0" y="0"/>
          <a:chExt cx="0" cy="0"/>
        </a:xfrm>
      </p:grpSpPr>
      <p:pic>
        <p:nvPicPr>
          <p:cNvPr id="2" name="Picture 1" descr="1.jp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9" name="標題 1"/>
          <p:cNvSpPr>
            <a:spLocks noGrp="1"/>
          </p:cNvSpPr>
          <p:nvPr>
            <p:ph type="ctrTitle" hasCustomPrompt="1"/>
          </p:nvPr>
        </p:nvSpPr>
        <p:spPr>
          <a:xfrm>
            <a:off x="755579" y="4057634"/>
            <a:ext cx="8208913" cy="552789"/>
          </a:xfrm>
          <a:prstGeom prst="rect">
            <a:avLst/>
          </a:prstGeom>
        </p:spPr>
        <p:txBody>
          <a:bodyPr anchor="ctr"/>
          <a:lstStyle>
            <a:lvl1pPr algn="l">
              <a:defRPr sz="2400" b="0">
                <a:solidFill>
                  <a:srgbClr val="0088BF"/>
                </a:solidFill>
                <a:latin typeface="+mj-lt"/>
                <a:ea typeface="微軟正黑體" pitchFamily="34" charset="-120"/>
              </a:defRPr>
            </a:lvl1pPr>
          </a:lstStyle>
          <a:p>
            <a:r>
              <a:rPr lang="en-US" altLang="zh-TW" dirty="0" smtClean="0">
                <a:cs typeface="Arial" charset="0"/>
              </a:rPr>
              <a:t>Topic-</a:t>
            </a:r>
            <a:r>
              <a:rPr lang="en-US" altLang="zh-TW" dirty="0" err="1" smtClean="0">
                <a:cs typeface="Arial" charset="0"/>
              </a:rPr>
              <a:t>Futura</a:t>
            </a:r>
            <a:r>
              <a:rPr lang="en-US" altLang="zh-TW" dirty="0" smtClean="0">
                <a:cs typeface="Arial" charset="0"/>
              </a:rPr>
              <a:t> </a:t>
            </a:r>
            <a:r>
              <a:rPr lang="en-US" altLang="zh-TW" dirty="0" err="1" smtClean="0">
                <a:cs typeface="Arial" charset="0"/>
              </a:rPr>
              <a:t>bk</a:t>
            </a:r>
            <a:r>
              <a:rPr lang="en-US" altLang="zh-TW" dirty="0" smtClean="0">
                <a:cs typeface="Arial" charset="0"/>
              </a:rPr>
              <a:t> 24 Bold</a:t>
            </a:r>
            <a:endParaRPr lang="zh-TW" altLang="en-US" dirty="0"/>
          </a:p>
        </p:txBody>
      </p:sp>
    </p:spTree>
    <p:extLst>
      <p:ext uri="{BB962C8B-B14F-4D97-AF65-F5344CB8AC3E}">
        <p14:creationId xmlns="" xmlns:p14="http://schemas.microsoft.com/office/powerpoint/2010/main" val="382852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Rectangle 1"/>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內容版面配置區 3"/>
          <p:cNvSpPr>
            <a:spLocks noGrp="1"/>
          </p:cNvSpPr>
          <p:nvPr>
            <p:ph sz="half" idx="2" hasCustomPrompt="1"/>
          </p:nvPr>
        </p:nvSpPr>
        <p:spPr>
          <a:xfrm>
            <a:off x="471430" y="793739"/>
            <a:ext cx="8215370" cy="4044669"/>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baseline="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None/>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a:p>
            <a:pPr lvl="2"/>
            <a:endParaRPr lang="en-US" altLang="zh-TW"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8" name="內容版面配置區 5"/>
          <p:cNvSpPr>
            <a:spLocks noGrp="1"/>
          </p:cNvSpPr>
          <p:nvPr>
            <p:ph sz="quarter" idx="4" hasCustomPrompt="1"/>
          </p:nvPr>
        </p:nvSpPr>
        <p:spPr>
          <a:xfrm>
            <a:off x="4645028"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11" hasCustomPrompt="1"/>
          </p:nvPr>
        </p:nvSpPr>
        <p:spPr>
          <a:xfrm>
            <a:off x="500034" y="873112"/>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lvl="2"/>
            <a:endParaRPr lang="en-US" altLang="zh-TW" dirty="0" smtClean="0"/>
          </a:p>
        </p:txBody>
      </p:sp>
      <p:sp>
        <p:nvSpPr>
          <p:cNvPr id="13" name="投影片編號版面配置區 5"/>
          <p:cNvSpPr txBox="1">
            <a:spLocks/>
          </p:cNvSpPr>
          <p:nvPr userDrawn="1"/>
        </p:nvSpPr>
        <p:spPr>
          <a:xfrm>
            <a:off x="8643966" y="5417786"/>
            <a:ext cx="500034" cy="236068"/>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10" name="Rectangle 9"/>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hasCustomPrompt="1"/>
          </p:nvPr>
        </p:nvSpPr>
        <p:spPr>
          <a:xfrm>
            <a:off x="495300" y="634039"/>
            <a:ext cx="4040188"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5" name="文字版面配置區 4"/>
          <p:cNvSpPr>
            <a:spLocks noGrp="1"/>
          </p:cNvSpPr>
          <p:nvPr>
            <p:ph type="body" sz="quarter" idx="3" hasCustomPrompt="1"/>
          </p:nvPr>
        </p:nvSpPr>
        <p:spPr>
          <a:xfrm>
            <a:off x="4645028" y="634039"/>
            <a:ext cx="4041774" cy="533136"/>
          </a:xfrm>
          <a:prstGeom prst="rect">
            <a:avLst/>
          </a:prstGeom>
        </p:spPr>
        <p:txBody>
          <a:bodyPr anchor="ctr"/>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dirty="0" smtClean="0"/>
              <a:t>Headline-</a:t>
            </a:r>
            <a:r>
              <a:rPr lang="en-US" altLang="zh-TW" dirty="0" err="1" smtClean="0"/>
              <a:t>Futura</a:t>
            </a:r>
            <a:r>
              <a:rPr lang="en-US" altLang="zh-TW" dirty="0" smtClean="0"/>
              <a:t> 20</a:t>
            </a:r>
            <a:endParaRPr lang="zh-TW" altLang="en-US" dirty="0" smtClean="0"/>
          </a:p>
        </p:txBody>
      </p:sp>
      <p:sp>
        <p:nvSpPr>
          <p:cNvPr id="11"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15" name="內容版面配置區 5"/>
          <p:cNvSpPr>
            <a:spLocks noGrp="1"/>
          </p:cNvSpPr>
          <p:nvPr>
            <p:ph sz="quarter" idx="4" hasCustomPrompt="1"/>
          </p:nvPr>
        </p:nvSpPr>
        <p:spPr>
          <a:xfrm>
            <a:off x="4645028"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內容版面配置區 5"/>
          <p:cNvSpPr>
            <a:spLocks noGrp="1"/>
          </p:cNvSpPr>
          <p:nvPr>
            <p:ph sz="quarter" idx="11" hasCustomPrompt="1"/>
          </p:nvPr>
        </p:nvSpPr>
        <p:spPr>
          <a:xfrm>
            <a:off x="500034" y="1190614"/>
            <a:ext cx="4041774" cy="3885918"/>
          </a:xfrm>
          <a:prstGeom prst="rect">
            <a:avLst/>
          </a:prstGeom>
        </p:spPr>
        <p:txBody>
          <a:bodyPr/>
          <a:lstStyle>
            <a:lvl1pPr marL="514350" marR="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sz="2000"/>
            </a:lvl1pPr>
            <a:lvl2pPr marL="914400" marR="0"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sz="1600"/>
            </a:lvl2pPr>
            <a:lvl3pPr marL="1371600" marR="0" indent="-457200" algn="l" defTabSz="914400" rtl="0" eaLnBrk="1" fontAlgn="base" latinLnBrk="0" hangingPunct="1">
              <a:lnSpc>
                <a:spcPct val="100000"/>
              </a:lnSpc>
              <a:spcBef>
                <a:spcPct val="20000"/>
              </a:spcBef>
              <a:spcAft>
                <a:spcPct val="0"/>
              </a:spcAft>
              <a:buClr>
                <a:srgbClr val="1273B1"/>
              </a:buClr>
              <a:buSzTx/>
              <a:buFont typeface="Arial" pitchFamily="34" charset="0"/>
              <a:buChar char="•"/>
              <a:tabLst/>
              <a:defRPr sz="1200"/>
            </a:lvl3pPr>
            <a:lvl4pPr marL="1714500" marR="0" indent="-342900" algn="l" defTabSz="914400" rtl="0" eaLnBrk="1" fontAlgn="base" latinLnBrk="0" hangingPunct="1">
              <a:lnSpc>
                <a:spcPct val="100000"/>
              </a:lnSpc>
              <a:spcBef>
                <a:spcPct val="20000"/>
              </a:spcBef>
              <a:spcAft>
                <a:spcPct val="0"/>
              </a:spcAft>
              <a:buClr>
                <a:srgbClr val="2E90DE"/>
              </a:buClr>
              <a:buSzTx/>
              <a:buFont typeface="Arial" pitchFamily="34" charset="0"/>
              <a:buChar char="•"/>
              <a:tabLst/>
              <a:defRPr sz="1200"/>
            </a:lvl4pPr>
            <a:lvl5pPr marL="2171700" marR="0" indent="-342900" algn="l" defTabSz="914400" rtl="0" eaLnBrk="1" fontAlgn="base" latinLnBrk="0" hangingPunct="1">
              <a:lnSpc>
                <a:spcPct val="100000"/>
              </a:lnSpc>
              <a:spcBef>
                <a:spcPct val="20000"/>
              </a:spcBef>
              <a:spcAft>
                <a:spcPct val="0"/>
              </a:spcAft>
              <a:buClr>
                <a:srgbClr val="5FB8EF"/>
              </a:buClr>
              <a:buSzTx/>
              <a:buFont typeface="Arial" pitchFamily="34" charset="0"/>
              <a:buChar char="•"/>
              <a:tabLst/>
              <a:defRPr sz="1200"/>
            </a:lvl5pPr>
            <a:lvl6pPr>
              <a:defRPr sz="1600"/>
            </a:lvl6pPr>
            <a:lvl7pPr>
              <a:defRPr sz="1600"/>
            </a:lvl7pPr>
            <a:lvl8pPr>
              <a:defRPr sz="1600"/>
            </a:lvl8pPr>
            <a:lvl9pPr>
              <a:defRPr sz="1600"/>
            </a:lvl9pPr>
          </a:lstStyle>
          <a:p>
            <a:r>
              <a:rPr lang="en-US" altLang="zh-TW" dirty="0" smtClean="0">
                <a:cs typeface="Arial" charset="0"/>
              </a:rPr>
              <a:t>First Hierarchy-</a:t>
            </a:r>
            <a:r>
              <a:rPr lang="en-US" altLang="zh-TW" dirty="0" err="1" smtClean="0">
                <a:cs typeface="Arial" charset="0"/>
              </a:rPr>
              <a:t>Futura</a:t>
            </a:r>
            <a:r>
              <a:rPr lang="en-US" altLang="zh-TW" dirty="0" smtClean="0">
                <a:cs typeface="Arial" charset="0"/>
              </a:rPr>
              <a:t> 20</a:t>
            </a:r>
          </a:p>
          <a:p>
            <a:pPr lvl="1"/>
            <a:r>
              <a:rPr lang="en-US" altLang="zh-TW" dirty="0" smtClean="0"/>
              <a:t>Second Hierarchy-</a:t>
            </a:r>
            <a:r>
              <a:rPr lang="en-US" altLang="zh-TW" dirty="0" err="1" smtClean="0"/>
              <a:t>Futura</a:t>
            </a:r>
            <a:r>
              <a:rPr lang="en-US" altLang="zh-TW" dirty="0" smtClean="0"/>
              <a:t> 16</a:t>
            </a:r>
          </a:p>
          <a:p>
            <a:pPr lvl="2"/>
            <a:r>
              <a:rPr lang="en-US" dirty="0" smtClean="0"/>
              <a:t>Third</a:t>
            </a:r>
            <a:r>
              <a:rPr lang="en-US" altLang="zh-TW" dirty="0" smtClean="0"/>
              <a:t> Hierarchy-</a:t>
            </a:r>
            <a:r>
              <a:rPr lang="en-US" altLang="zh-TW" dirty="0" err="1" smtClean="0"/>
              <a:t>Futura</a:t>
            </a:r>
            <a:r>
              <a:rPr lang="en-US" altLang="zh-TW" dirty="0" smtClean="0"/>
              <a:t> 12</a:t>
            </a: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投影片編號版面配置區 5"/>
          <p:cNvSpPr txBox="1">
            <a:spLocks/>
          </p:cNvSpPr>
          <p:nvPr userDrawn="1"/>
        </p:nvSpPr>
        <p:spPr>
          <a:xfrm>
            <a:off x="8643966" y="5417786"/>
            <a:ext cx="500034" cy="297214"/>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9" name="Rectangle 8"/>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142844" y="74968"/>
            <a:ext cx="8786874" cy="401269"/>
          </a:xfrm>
          <a:prstGeom prst="rect">
            <a:avLst/>
          </a:prstGeom>
        </p:spPr>
        <p:txBody>
          <a:bodyPr>
            <a:normAutofit/>
          </a:bodyPr>
          <a:lstStyle>
            <a:lvl1pPr algn="ctr">
              <a:defRPr sz="2000">
                <a:solidFill>
                  <a:srgbClr val="0D0D0D"/>
                </a:solidFill>
                <a:latin typeface="+mj-lt"/>
              </a:defRPr>
            </a:lvl1pPr>
          </a:lstStyle>
          <a:p>
            <a:r>
              <a:rPr lang="en-US" altLang="zh-TW" dirty="0" smtClean="0"/>
              <a:t>Headline-</a:t>
            </a:r>
            <a:r>
              <a:rPr lang="en-US" altLang="zh-TW" dirty="0" err="1" smtClean="0"/>
              <a:t>Futura</a:t>
            </a:r>
            <a:r>
              <a:rPr lang="en-US" altLang="zh-TW" dirty="0" smtClean="0"/>
              <a:t> 18 Bold</a:t>
            </a:r>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投影片">
    <p:spTree>
      <p:nvGrpSpPr>
        <p:cNvPr id="1" name=""/>
        <p:cNvGrpSpPr/>
        <p:nvPr/>
      </p:nvGrpSpPr>
      <p:grpSpPr>
        <a:xfrm>
          <a:off x="0" y="0"/>
          <a:ext cx="0" cy="0"/>
          <a:chOff x="0" y="0"/>
          <a:chExt cx="0" cy="0"/>
        </a:xfrm>
      </p:grpSpPr>
      <p:sp>
        <p:nvSpPr>
          <p:cNvPr id="4" name="投影片編號版面配置區 5"/>
          <p:cNvSpPr txBox="1">
            <a:spLocks/>
          </p:cNvSpPr>
          <p:nvPr userDrawn="1"/>
        </p:nvSpPr>
        <p:spPr>
          <a:xfrm>
            <a:off x="8643966" y="5417785"/>
            <a:ext cx="500034" cy="297216"/>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p>
        </p:txBody>
      </p:sp>
      <p:sp>
        <p:nvSpPr>
          <p:cNvPr id="5" name="Rectangle 4"/>
          <p:cNvSpPr/>
          <p:nvPr userDrawn="1"/>
        </p:nvSpPr>
        <p:spPr>
          <a:xfrm>
            <a:off x="8639944" y="5478656"/>
            <a:ext cx="504056" cy="23634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投影片編號版面配置區 5"/>
          <p:cNvSpPr txBox="1">
            <a:spLocks/>
          </p:cNvSpPr>
          <p:nvPr userDrawn="1"/>
        </p:nvSpPr>
        <p:spPr>
          <a:xfrm>
            <a:off x="8643966" y="5449788"/>
            <a:ext cx="500034" cy="265213"/>
          </a:xfrm>
          <a:prstGeom prst="rect">
            <a:avLst/>
          </a:prstGeom>
        </p:spPr>
        <p:txBody>
          <a:bodyPr vert="horz" lIns="91440" tIns="45720" rIns="91440" bIns="45720" rtlCol="0" anchor="ctr"/>
          <a:lstStyle>
            <a:defPPr>
              <a:defRPr lang="zh-TW"/>
            </a:defPPr>
            <a:lvl1pPr marL="0" algn="ctr"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697E6F-8A4D-4703-8820-2BF87F39709E}" type="slidenum">
              <a:rPr lang="zh-TW" altLang="en-US" smtClean="0"/>
              <a:pPr/>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結束">
    <p:spTree>
      <p:nvGrpSpPr>
        <p:cNvPr id="1" name=""/>
        <p:cNvGrpSpPr/>
        <p:nvPr/>
      </p:nvGrpSpPr>
      <p:grpSpPr>
        <a:xfrm>
          <a:off x="0" y="0"/>
          <a:ext cx="0" cy="0"/>
          <a:chOff x="0" y="0"/>
          <a:chExt cx="0" cy="0"/>
        </a:xfrm>
      </p:grpSpPr>
      <p:sp>
        <p:nvSpPr>
          <p:cNvPr id="14" name="Rectangle 1"/>
          <p:cNvSpPr/>
          <p:nvPr userDrawn="1"/>
        </p:nvSpPr>
        <p:spPr>
          <a:xfrm>
            <a:off x="3107851" y="2601024"/>
            <a:ext cx="2928298" cy="461665"/>
          </a:xfrm>
          <a:prstGeom prst="rect">
            <a:avLst/>
          </a:prstGeom>
        </p:spPr>
        <p:txBody>
          <a:bodyPr wrap="square">
            <a:spAutoFit/>
          </a:bodyPr>
          <a:lstStyle/>
          <a:p>
            <a:pPr lvl="0" algn="ctr"/>
            <a:r>
              <a:rPr lang="en-US" altLang="zh-TW" sz="2400" dirty="0" smtClean="0">
                <a:solidFill>
                  <a:schemeClr val="tx1">
                    <a:lumMod val="65000"/>
                    <a:lumOff val="35000"/>
                  </a:schemeClr>
                </a:solidFill>
              </a:rPr>
              <a:t>Thank You !</a:t>
            </a:r>
            <a:endParaRPr lang="zh-TW" altLang="en-US" sz="2400" dirty="0" smtClean="0">
              <a:solidFill>
                <a:schemeClr val="tx1">
                  <a:lumMod val="65000"/>
                  <a:lumOff val="35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gi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3.jpg"/>
          <p:cNvPicPr>
            <a:picLocks noChangeAspect="1"/>
          </p:cNvPicPr>
          <p:nvPr userDrawn="1"/>
        </p:nvPicPr>
        <p:blipFill>
          <a:blip r:embed="rId10" cstate="print">
            <a:extLst>
              <a:ext uri="{28A0092B-C50C-407E-A947-70E740481C1C}">
                <a14:useLocalDpi xmlns="" xmlns:a14="http://schemas.microsoft.com/office/drawing/2010/main" val="0"/>
              </a:ext>
            </a:extLst>
          </a:blip>
          <a:stretch>
            <a:fillRect/>
          </a:stretch>
        </p:blipFill>
        <p:spPr>
          <a:xfrm>
            <a:off x="0" y="0"/>
            <a:ext cx="9144000" cy="5715000"/>
          </a:xfrm>
          <a:prstGeom prst="rect">
            <a:avLst/>
          </a:prstGeom>
        </p:spPr>
      </p:pic>
      <p:sp>
        <p:nvSpPr>
          <p:cNvPr id="14" name="TextBox 13"/>
          <p:cNvSpPr txBox="1"/>
          <p:nvPr userDrawn="1"/>
        </p:nvSpPr>
        <p:spPr>
          <a:xfrm>
            <a:off x="1352027" y="5479895"/>
            <a:ext cx="1005403" cy="215444"/>
          </a:xfrm>
          <a:prstGeom prst="rect">
            <a:avLst/>
          </a:prstGeom>
          <a:noFill/>
        </p:spPr>
        <p:txBody>
          <a:bodyPr wrap="none" rtlCol="0">
            <a:spAutoFit/>
          </a:bodyPr>
          <a:lstStyle/>
          <a:p>
            <a:r>
              <a:rPr lang="zh-TW" altLang="en-US" sz="800" dirty="0" smtClean="0">
                <a:solidFill>
                  <a:schemeClr val="bg1">
                    <a:lumMod val="95000"/>
                  </a:schemeClr>
                </a:solidFill>
              </a:rPr>
              <a:t>虹晶股份有限公司</a:t>
            </a:r>
            <a:endParaRPr lang="en-US" sz="800" dirty="0">
              <a:solidFill>
                <a:schemeClr val="bg1">
                  <a:lumMod val="95000"/>
                </a:schemeClr>
              </a:solidFill>
            </a:endParaRPr>
          </a:p>
        </p:txBody>
      </p:sp>
      <p:sp>
        <p:nvSpPr>
          <p:cNvPr id="15" name="TextBox 14"/>
          <p:cNvSpPr txBox="1"/>
          <p:nvPr userDrawn="1"/>
        </p:nvSpPr>
        <p:spPr>
          <a:xfrm>
            <a:off x="49678" y="5475943"/>
            <a:ext cx="1443024" cy="230832"/>
          </a:xfrm>
          <a:prstGeom prst="rect">
            <a:avLst/>
          </a:prstGeom>
          <a:noFill/>
        </p:spPr>
        <p:txBody>
          <a:bodyPr wrap="none" rtlCol="0">
            <a:spAutoFit/>
          </a:bodyPr>
          <a:lstStyle/>
          <a:p>
            <a:r>
              <a:rPr lang="en-US" altLang="zh-TW" sz="900" dirty="0" err="1" smtClean="0">
                <a:solidFill>
                  <a:schemeClr val="bg1">
                    <a:lumMod val="95000"/>
                  </a:schemeClr>
                </a:solidFill>
              </a:rPr>
              <a:t>Socle</a:t>
            </a:r>
            <a:r>
              <a:rPr lang="en-US" altLang="zh-TW" sz="900" dirty="0" smtClean="0">
                <a:solidFill>
                  <a:schemeClr val="bg1">
                    <a:lumMod val="95000"/>
                  </a:schemeClr>
                </a:solidFill>
              </a:rPr>
              <a:t> Technology  Corp. </a:t>
            </a:r>
            <a:endParaRPr lang="en-US" sz="900" dirty="0">
              <a:solidFill>
                <a:schemeClr val="bg1">
                  <a:lumMod val="95000"/>
                </a:schemeClr>
              </a:solidFill>
            </a:endParaRPr>
          </a:p>
        </p:txBody>
      </p:sp>
      <p:sp>
        <p:nvSpPr>
          <p:cNvPr id="16" name="TextBox 15"/>
          <p:cNvSpPr txBox="1"/>
          <p:nvPr userDrawn="1"/>
        </p:nvSpPr>
        <p:spPr>
          <a:xfrm>
            <a:off x="7908326" y="5462475"/>
            <a:ext cx="792088" cy="261610"/>
          </a:xfrm>
          <a:prstGeom prst="rect">
            <a:avLst/>
          </a:prstGeom>
          <a:noFill/>
          <a:effectLst/>
        </p:spPr>
        <p:txBody>
          <a:bodyPr wrap="square" rtlCol="0">
            <a:spAutoFit/>
          </a:bodyPr>
          <a:lstStyle/>
          <a:p>
            <a:r>
              <a:rPr lang="en-US" altLang="zh-TW" sz="1100" b="1" dirty="0" smtClean="0">
                <a:solidFill>
                  <a:schemeClr val="tx1">
                    <a:lumMod val="85000"/>
                    <a:lumOff val="15000"/>
                  </a:schemeClr>
                </a:solidFill>
              </a:rPr>
              <a:t>IC ODM</a:t>
            </a:r>
            <a:endParaRPr lang="en-US" sz="1100" b="1" dirty="0">
              <a:solidFill>
                <a:schemeClr val="tx1">
                  <a:lumMod val="85000"/>
                  <a:lumOff val="15000"/>
                </a:schemeClr>
              </a:solidFill>
            </a:endParaRPr>
          </a:p>
        </p:txBody>
      </p:sp>
      <p:sp>
        <p:nvSpPr>
          <p:cNvPr id="10" name="Rectangle 1"/>
          <p:cNvSpPr/>
          <p:nvPr userDrawn="1"/>
        </p:nvSpPr>
        <p:spPr>
          <a:xfrm>
            <a:off x="4139952" y="5496919"/>
            <a:ext cx="864096" cy="215444"/>
          </a:xfrm>
          <a:prstGeom prst="rect">
            <a:avLst/>
          </a:prstGeom>
          <a:ln w="6350">
            <a:noFill/>
          </a:ln>
        </p:spPr>
        <p:txBody>
          <a:bodyPr wrap="square" anchor="ctr">
            <a:spAutoFit/>
          </a:bodyPr>
          <a:lstStyle/>
          <a:p>
            <a:pPr lvl="0" algn="ctr"/>
            <a:r>
              <a:rPr lang="en-US" altLang="zh-TW" sz="800" dirty="0" smtClean="0">
                <a:solidFill>
                  <a:srgbClr val="FFFFFF"/>
                </a:solidFill>
                <a:latin typeface="Futura LT Book"/>
              </a:rPr>
              <a:t>Confidential</a:t>
            </a:r>
            <a:endParaRPr lang="zh-TW" altLang="en-US" sz="800" dirty="0" smtClean="0">
              <a:solidFill>
                <a:srgbClr val="FFFFFF"/>
              </a:solidFill>
              <a:latin typeface="Futura LT Boo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52" r:id="rId4"/>
    <p:sldLayoutId id="2147483653" r:id="rId5"/>
    <p:sldLayoutId id="2147483654" r:id="rId6"/>
    <p:sldLayoutId id="2147483655" r:id="rId7"/>
    <p:sldLayoutId id="2147483660" r:id="rId8"/>
  </p:sldLayoutIdLst>
  <p:timing>
    <p:tnLst>
      <p:par>
        <p:cTn id="1" dur="indefinite" restart="never" nodeType="tmRoot"/>
      </p:par>
    </p:tnLst>
  </p:timing>
  <p:hf hdr="0" ftr="0"/>
  <p:txStyles>
    <p:titleStyle>
      <a:lvl1pPr algn="l" defTabSz="914400" rtl="0" eaLnBrk="1" fontAlgn="base" latinLnBrk="0" hangingPunct="1">
        <a:spcBef>
          <a:spcPct val="0"/>
        </a:spcBef>
        <a:spcAft>
          <a:spcPct val="0"/>
        </a:spcAft>
        <a:buNone/>
        <a:defRPr kumimoji="1" lang="zh-TW" altLang="en-US" sz="2400" b="1" kern="1200" dirty="0">
          <a:solidFill>
            <a:schemeClr val="tx1">
              <a:lumMod val="75000"/>
              <a:lumOff val="25000"/>
            </a:schemeClr>
          </a:solidFill>
          <a:latin typeface="+mn-lt"/>
          <a:ea typeface="+mj-ea"/>
          <a:cs typeface="+mj-cs"/>
        </a:defRPr>
      </a:lvl1pPr>
    </p:titleStyle>
    <p:bodyStyle>
      <a:lvl1pPr marL="514350" indent="-514350" algn="l" defTabSz="914400" rtl="0" eaLnBrk="1" fontAlgn="base" latinLnBrk="0" hangingPunct="1">
        <a:spcBef>
          <a:spcPct val="20000"/>
        </a:spcBef>
        <a:spcAft>
          <a:spcPct val="0"/>
        </a:spcAft>
        <a:buClr>
          <a:srgbClr val="1273B1"/>
        </a:buClr>
        <a:buFontTx/>
        <a:buBlip>
          <a:blip r:embed="rId11"/>
        </a:buBlip>
        <a:defRPr kumimoji="1" lang="zh-TW" altLang="en-US" sz="2800" kern="1200" dirty="0" smtClean="0">
          <a:solidFill>
            <a:schemeClr val="tx1"/>
          </a:solidFill>
          <a:latin typeface="+mn-lt"/>
          <a:ea typeface="+mn-ea"/>
          <a:cs typeface="+mn-cs"/>
        </a:defRPr>
      </a:lvl1pPr>
      <a:lvl2pPr marL="914400" indent="-457200" algn="l" defTabSz="914400" rtl="0" eaLnBrk="1" fontAlgn="base" latinLnBrk="0" hangingPunct="1">
        <a:spcBef>
          <a:spcPct val="20000"/>
        </a:spcBef>
        <a:spcAft>
          <a:spcPct val="0"/>
        </a:spcAft>
        <a:buClr>
          <a:srgbClr val="1273B1"/>
        </a:buClr>
        <a:buFont typeface="Arial" pitchFamily="34" charset="0"/>
        <a:buChar char="•"/>
        <a:defRPr kumimoji="1" lang="zh-TW" altLang="en-US" sz="2400" kern="1200" dirty="0" smtClean="0">
          <a:solidFill>
            <a:schemeClr val="tx1"/>
          </a:solidFill>
          <a:latin typeface="+mn-lt"/>
          <a:ea typeface="+mn-ea"/>
          <a:cs typeface="+mn-cs"/>
        </a:defRPr>
      </a:lvl2pPr>
      <a:lvl3pPr marL="1371600" indent="-457200" algn="l" defTabSz="914400" rtl="0" eaLnBrk="1" fontAlgn="base" latinLnBrk="0" hangingPunct="1">
        <a:spcBef>
          <a:spcPct val="20000"/>
        </a:spcBef>
        <a:spcAft>
          <a:spcPct val="0"/>
        </a:spcAft>
        <a:buClr>
          <a:srgbClr val="1273B1"/>
        </a:buClr>
        <a:buFontTx/>
        <a:buNone/>
        <a:defRPr kumimoji="1" lang="zh-TW" altLang="en-US" sz="2000" kern="1200" dirty="0" smtClean="0">
          <a:solidFill>
            <a:schemeClr val="tx1"/>
          </a:solidFill>
          <a:latin typeface="+mn-lt"/>
          <a:ea typeface="+mn-ea"/>
          <a:cs typeface="+mn-cs"/>
        </a:defRPr>
      </a:lvl3pPr>
      <a:lvl4pPr marL="1714500" indent="-342900" algn="l" defTabSz="914400" rtl="0" eaLnBrk="1" fontAlgn="base" latinLnBrk="0" hangingPunct="1">
        <a:spcBef>
          <a:spcPct val="20000"/>
        </a:spcBef>
        <a:spcAft>
          <a:spcPct val="0"/>
        </a:spcAft>
        <a:buClr>
          <a:srgbClr val="1273B1"/>
        </a:buClr>
        <a:buFontTx/>
        <a:buNone/>
        <a:defRPr kumimoji="1" lang="zh-TW" altLang="en-US" sz="1600" kern="1200" dirty="0" smtClean="0">
          <a:solidFill>
            <a:schemeClr val="tx1"/>
          </a:solidFill>
          <a:latin typeface="+mn-lt"/>
          <a:ea typeface="+mn-ea"/>
          <a:cs typeface="+mn-cs"/>
        </a:defRPr>
      </a:lvl4pPr>
      <a:lvl5pPr marL="2171700" indent="-342900" algn="l" defTabSz="914400" rtl="0" eaLnBrk="1" fontAlgn="base" latinLnBrk="0" hangingPunct="1">
        <a:spcBef>
          <a:spcPct val="20000"/>
        </a:spcBef>
        <a:spcAft>
          <a:spcPct val="0"/>
        </a:spcAft>
        <a:buClr>
          <a:srgbClr val="1273B1"/>
        </a:buClr>
        <a:buFont typeface="Arial" pitchFamily="34" charset="0"/>
        <a:buChar char="•"/>
        <a:defRPr kumimoji="1" lang="zh-TW" alt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latin typeface="+mn-lt"/>
              </a:rPr>
              <a:t>BenTsai</a:t>
            </a:r>
            <a:endParaRPr lang="en-US" dirty="0">
              <a:latin typeface="+mn-lt"/>
            </a:endParaRPr>
          </a:p>
        </p:txBody>
      </p:sp>
      <p:sp>
        <p:nvSpPr>
          <p:cNvPr id="4" name="Subtitle 3"/>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lstStyle/>
          <a:p>
            <a:r>
              <a:rPr lang="en-US" dirty="0" smtClean="0"/>
              <a:t>Linux SPI Device Driver </a:t>
            </a:r>
            <a:endParaRPr lang="en-US" dirty="0"/>
          </a:p>
        </p:txBody>
      </p:sp>
      <p:pic>
        <p:nvPicPr>
          <p:cNvPr id="6" name="Picture 5"/>
          <p:cNvPicPr>
            <a:picLocks noChangeAspect="1"/>
          </p:cNvPicPr>
          <p:nvPr/>
        </p:nvPicPr>
        <p:blipFill>
          <a:blip r:embed="rId3" cstate="print"/>
          <a:stretch>
            <a:fillRect/>
          </a:stretch>
        </p:blipFill>
        <p:spPr>
          <a:xfrm>
            <a:off x="539552" y="3976696"/>
            <a:ext cx="72008" cy="969036"/>
          </a:xfrm>
          <a:prstGeom prst="rect">
            <a:avLst/>
          </a:prstGeom>
        </p:spPr>
      </p:pic>
      <p:sp>
        <p:nvSpPr>
          <p:cNvPr id="7" name="日期版面配置區 3"/>
          <p:cNvSpPr txBox="1">
            <a:spLocks/>
          </p:cNvSpPr>
          <p:nvPr/>
        </p:nvSpPr>
        <p:spPr>
          <a:xfrm>
            <a:off x="7929586" y="5349876"/>
            <a:ext cx="1071570" cy="222269"/>
          </a:xfrm>
          <a:prstGeom prst="rect">
            <a:avLst/>
          </a:prstGeom>
        </p:spPr>
        <p:txBody>
          <a:bodyPr anchor="ctr"/>
          <a:lstStyle>
            <a:lvl1pPr algn="ctr">
              <a:defRPr sz="105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326A5FA-7936-4E6E-80B4-F5739BD2052C}" type="datetime1">
              <a:rPr kumimoji="0" lang="zh-TW" altLang="en-US" sz="1050" b="0" i="0" u="none" strike="noStrike" kern="1200" cap="none" spc="0" normalizeH="0" baseline="0" noProof="0" smtClean="0">
                <a:ln>
                  <a:noFill/>
                </a:ln>
                <a:solidFill>
                  <a:schemeClr val="tx1">
                    <a:lumMod val="65000"/>
                    <a:lumOff val="3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2015/10/14</a:t>
            </a:fld>
            <a:endParaRPr kumimoji="0" lang="zh-TW" altLang="en-US" sz="105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extLst>
      <p:ext uri="{BB962C8B-B14F-4D97-AF65-F5344CB8AC3E}">
        <p14:creationId xmlns="" xmlns:p14="http://schemas.microsoft.com/office/powerpoint/2010/main" val="49525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L6021 – 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a:t>
            </a:r>
            <a:endParaRPr lang="zh-TW" altLang="en-US" dirty="0"/>
          </a:p>
        </p:txBody>
      </p:sp>
      <p:sp>
        <p:nvSpPr>
          <p:cNvPr id="7" name="內容版面配置區 3"/>
          <p:cNvSpPr txBox="1">
            <a:spLocks/>
          </p:cNvSpPr>
          <p:nvPr/>
        </p:nvSpPr>
        <p:spPr>
          <a:xfrm>
            <a:off x="71406" y="793739"/>
            <a:ext cx="8215370" cy="4044669"/>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2000" b="0" i="0" u="none" strike="noStrike" kern="1200" cap="none" spc="0" normalizeH="0" baseline="0" noProof="0" dirty="0" smtClean="0">
                <a:ln>
                  <a:noFill/>
                </a:ln>
                <a:solidFill>
                  <a:schemeClr val="tx1"/>
                </a:solidFill>
                <a:effectLst/>
                <a:uLnTx/>
                <a:uFillTx/>
                <a:latin typeface="+mn-lt"/>
                <a:ea typeface="+mn-ea"/>
                <a:cs typeface="+mn-cs"/>
              </a:rPr>
              <a:t>Feature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Item Compatible with I2C-bus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AMBA APB slave interface</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master and slave modes of I2C bus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Multi master operation</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SW programmable clock frequency and transfer rate up to 400Kbit/sec</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Supports 7 bits and 10 bits addressing modes</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Interrupt or polling driven byte-by-byte data transfer</a:t>
            </a:r>
          </a:p>
          <a:p>
            <a:pPr marL="914400" marR="0" lvl="1" indent="-457200" algn="l" defTabSz="914400" rtl="0" eaLnBrk="1" fontAlgn="base" latinLnBrk="0" hangingPunct="1">
              <a:lnSpc>
                <a:spcPct val="100000"/>
              </a:lnSpc>
              <a:spcBef>
                <a:spcPct val="20000"/>
              </a:spcBef>
              <a:spcAft>
                <a:spcPct val="0"/>
              </a:spcAft>
              <a:buClr>
                <a:srgbClr val="55B3ED"/>
              </a:buClr>
              <a:buSzTx/>
              <a:buFont typeface="Wingdings" pitchFamily="2" charset="2"/>
              <a:buChar char="l"/>
              <a:tabLst/>
              <a:defRPr/>
            </a:pPr>
            <a:r>
              <a:rPr kumimoji="1" lang="en-US" altLang="zh-TW" sz="1600" b="0" i="0" u="none" strike="noStrike" kern="1200" cap="none" spc="0" normalizeH="0" baseline="0" noProof="0" dirty="0" smtClean="0">
                <a:ln>
                  <a:noFill/>
                </a:ln>
                <a:solidFill>
                  <a:schemeClr val="tx1"/>
                </a:solidFill>
                <a:effectLst/>
                <a:uLnTx/>
                <a:uFillTx/>
                <a:latin typeface="+mn-lt"/>
                <a:ea typeface="+mn-ea"/>
                <a:cs typeface="+mn-cs"/>
              </a:rPr>
              <a:t>Clock stretching and wait state generation</a:t>
            </a:r>
            <a:endParaRPr kumimoji="1" lang="zh-TW"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SCL Clock</a:t>
            </a:r>
          </a:p>
          <a:p>
            <a:r>
              <a:rPr lang="en-US" altLang="zh-TW" dirty="0" smtClean="0"/>
              <a:t>Data Receiver Register Access</a:t>
            </a:r>
          </a:p>
          <a:p>
            <a:r>
              <a:rPr lang="en-US" altLang="zh-TW" dirty="0" smtClean="0"/>
              <a:t>Start Command and 1’st Byte Address</a:t>
            </a:r>
          </a:p>
          <a:p>
            <a:r>
              <a:rPr lang="en-US" altLang="zh-TW" dirty="0" smtClean="0"/>
              <a:t>Interrupt and Resume</a:t>
            </a:r>
          </a:p>
          <a:p>
            <a:r>
              <a:rPr lang="en-US" altLang="zh-TW" dirty="0" smtClean="0"/>
              <a:t>Read/Write Command</a:t>
            </a:r>
          </a:p>
          <a:p>
            <a:r>
              <a:rPr lang="en-US" altLang="zh-TW" dirty="0" smtClean="0"/>
              <a:t>Multi-Master Arbitration</a:t>
            </a:r>
          </a:p>
          <a:p>
            <a:r>
              <a:rPr lang="en-US" altLang="zh-TW" dirty="0" smtClean="0"/>
              <a:t>Master Interrupt Condition</a:t>
            </a:r>
          </a:p>
          <a:p>
            <a:r>
              <a:rPr lang="en-US" altLang="zh-TW" dirty="0" smtClean="0"/>
              <a:t>Stop Command</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Master Mode Programming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3528" y="2785492"/>
            <a:ext cx="8460432" cy="21460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995936" y="913284"/>
            <a:ext cx="4708054" cy="1872208"/>
          </a:xfrm>
          <a:prstGeom prst="rect">
            <a:avLst/>
          </a:prstGeom>
          <a:noFill/>
          <a:ln w="9525">
            <a:noFill/>
            <a:miter lim="800000"/>
            <a:headEnd/>
            <a:tailEnd/>
          </a:ln>
        </p:spPr>
      </p:pic>
      <p:sp>
        <p:nvSpPr>
          <p:cNvPr id="6" name="矩形 5"/>
          <p:cNvSpPr/>
          <p:nvPr/>
        </p:nvSpPr>
        <p:spPr>
          <a:xfrm>
            <a:off x="6588224" y="769268"/>
            <a:ext cx="1728192" cy="3816424"/>
          </a:xfrm>
          <a:prstGeom prst="rect">
            <a:avLst/>
          </a:prstGeom>
          <a:solidFill>
            <a:schemeClr val="accent1">
              <a:alpha val="24000"/>
            </a:schemeClr>
          </a:solidFill>
          <a:ln w="15875">
            <a:solidFill>
              <a:schemeClr val="tx2">
                <a:lumMod val="60000"/>
                <a:lumOff val="4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7" name="矩形 6"/>
          <p:cNvSpPr/>
          <p:nvPr/>
        </p:nvSpPr>
        <p:spPr>
          <a:xfrm>
            <a:off x="611560" y="769268"/>
            <a:ext cx="5904656" cy="3816424"/>
          </a:xfrm>
          <a:prstGeom prst="rect">
            <a:avLst/>
          </a:prstGeom>
          <a:solidFill>
            <a:schemeClr val="accent6">
              <a:lumMod val="40000"/>
              <a:lumOff val="60000"/>
              <a:alpha val="24000"/>
            </a:schemeClr>
          </a:solidFill>
          <a:ln w="15875">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8" name="矩形 7"/>
          <p:cNvSpPr/>
          <p:nvPr/>
        </p:nvSpPr>
        <p:spPr>
          <a:xfrm>
            <a:off x="8388424" y="769268"/>
            <a:ext cx="360040" cy="3824808"/>
          </a:xfrm>
          <a:prstGeom prst="rect">
            <a:avLst/>
          </a:prstGeom>
          <a:solidFill>
            <a:schemeClr val="accent3">
              <a:lumMod val="40000"/>
              <a:lumOff val="60000"/>
              <a:alpha val="24000"/>
            </a:schemeClr>
          </a:solidFill>
          <a:ln w="15875">
            <a:solidFill>
              <a:schemeClr val="accent3">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smtClean="0"/>
          </a:p>
        </p:txBody>
      </p:sp>
      <p:sp>
        <p:nvSpPr>
          <p:cNvPr id="9" name="文字方塊 8"/>
          <p:cNvSpPr txBox="1"/>
          <p:nvPr/>
        </p:nvSpPr>
        <p:spPr>
          <a:xfrm>
            <a:off x="6632942" y="4657700"/>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socle_i2c_read_bytes()</a:t>
            </a:r>
            <a:endParaRPr lang="zh-TW" altLang="en-US" sz="1200" b="1" dirty="0">
              <a:solidFill>
                <a:schemeClr val="tx2">
                  <a:lumMod val="75000"/>
                </a:schemeClr>
              </a:solidFill>
            </a:endParaRPr>
          </a:p>
        </p:txBody>
      </p:sp>
      <p:sp>
        <p:nvSpPr>
          <p:cNvPr id="10" name="文字方塊 9"/>
          <p:cNvSpPr txBox="1"/>
          <p:nvPr/>
        </p:nvSpPr>
        <p:spPr>
          <a:xfrm>
            <a:off x="6632942" y="4884757"/>
            <a:ext cx="1683474" cy="276999"/>
          </a:xfrm>
          <a:prstGeom prst="rect">
            <a:avLst/>
          </a:prstGeom>
          <a:noFill/>
        </p:spPr>
        <p:txBody>
          <a:bodyPr wrap="none" rtlCol="0">
            <a:spAutoFit/>
          </a:bodyPr>
          <a:lstStyle/>
          <a:p>
            <a:r>
              <a:rPr lang="en-US" altLang="zh-TW" sz="1200" b="1" dirty="0" smtClean="0">
                <a:solidFill>
                  <a:schemeClr val="tx2">
                    <a:lumMod val="75000"/>
                  </a:schemeClr>
                </a:solidFill>
              </a:rPr>
              <a:t>socle_i2c_send_bytes()</a:t>
            </a:r>
            <a:endParaRPr lang="zh-TW" altLang="en-US" sz="1200" b="1" dirty="0">
              <a:solidFill>
                <a:schemeClr val="tx2">
                  <a:lumMod val="75000"/>
                </a:schemeClr>
              </a:solidFill>
            </a:endParaRPr>
          </a:p>
        </p:txBody>
      </p:sp>
      <p:sp>
        <p:nvSpPr>
          <p:cNvPr id="11" name="文字方塊 10"/>
          <p:cNvSpPr txBox="1"/>
          <p:nvPr/>
        </p:nvSpPr>
        <p:spPr>
          <a:xfrm>
            <a:off x="2771800" y="4657700"/>
            <a:ext cx="1736373" cy="276999"/>
          </a:xfrm>
          <a:prstGeom prst="rect">
            <a:avLst/>
          </a:prstGeom>
          <a:noFill/>
        </p:spPr>
        <p:txBody>
          <a:bodyPr wrap="none" rtlCol="0">
            <a:spAutoFit/>
          </a:bodyPr>
          <a:lstStyle/>
          <a:p>
            <a:r>
              <a:rPr lang="en-US" altLang="zh-TW" sz="1200" b="1" dirty="0" smtClean="0">
                <a:solidFill>
                  <a:srgbClr val="FF0000"/>
                </a:solidFill>
              </a:rPr>
              <a:t>socle_i2c_do_address()</a:t>
            </a:r>
            <a:endParaRPr lang="zh-TW" altLang="en-US" sz="1200" b="1" dirty="0">
              <a:solidFill>
                <a:srgbClr val="FF0000"/>
              </a:solidFill>
            </a:endParaRPr>
          </a:p>
        </p:txBody>
      </p:sp>
      <p:sp>
        <p:nvSpPr>
          <p:cNvPr id="13" name="文字方塊 12"/>
          <p:cNvSpPr txBox="1"/>
          <p:nvPr/>
        </p:nvSpPr>
        <p:spPr>
          <a:xfrm>
            <a:off x="7812360" y="5161756"/>
            <a:ext cx="1239442" cy="276999"/>
          </a:xfrm>
          <a:prstGeom prst="rect">
            <a:avLst/>
          </a:prstGeom>
          <a:noFill/>
        </p:spPr>
        <p:txBody>
          <a:bodyPr wrap="none" rtlCol="0">
            <a:spAutoFit/>
          </a:bodyPr>
          <a:lstStyle/>
          <a:p>
            <a:r>
              <a:rPr lang="en-US" altLang="zh-TW" sz="1200" b="1" dirty="0" smtClean="0">
                <a:solidFill>
                  <a:schemeClr val="accent3">
                    <a:lumMod val="50000"/>
                  </a:schemeClr>
                </a:solidFill>
              </a:rPr>
              <a:t>socle_i2c_stop()</a:t>
            </a:r>
            <a:endParaRPr lang="zh-TW" altLang="en-US" sz="1200" b="1" dirty="0">
              <a:solidFill>
                <a:schemeClr val="accent3">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endParaRPr lang="zh-TW" altLang="en-US"/>
          </a:p>
        </p:txBody>
      </p:sp>
      <p:pic>
        <p:nvPicPr>
          <p:cNvPr id="3074" name="Picture 2"/>
          <p:cNvPicPr>
            <a:picLocks noGrp="1" noChangeAspect="1" noChangeArrowheads="1"/>
          </p:cNvPicPr>
          <p:nvPr>
            <p:ph sz="half" idx="2"/>
          </p:nvPr>
        </p:nvPicPr>
        <p:blipFill>
          <a:blip r:embed="rId2" cstate="print"/>
          <a:srcRect/>
          <a:stretch>
            <a:fillRect/>
          </a:stretch>
        </p:blipFill>
        <p:spPr bwMode="auto">
          <a:xfrm>
            <a:off x="471488" y="1246172"/>
            <a:ext cx="8215312" cy="314010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F75111R</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53085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1086" y="2425452"/>
            <a:ext cx="8215370" cy="864096"/>
          </a:xfrm>
        </p:spPr>
        <p:txBody>
          <a:bodyPr/>
          <a:lstStyle/>
          <a:p>
            <a:pPr algn="ctr">
              <a:buNone/>
            </a:pPr>
            <a:r>
              <a:rPr lang="en-US" altLang="zh-TW" sz="2800" dirty="0" smtClean="0"/>
              <a:t>Back Up</a:t>
            </a:r>
            <a:endParaRPr lang="zh-TW" altLang="en-US" sz="2800" dirty="0"/>
          </a:p>
        </p:txBody>
      </p:sp>
      <p:sp>
        <p:nvSpPr>
          <p:cNvPr id="3" name="標題 2"/>
          <p:cNvSpPr>
            <a:spLocks noGrp="1"/>
          </p:cNvSpPr>
          <p:nvPr>
            <p:ph type="title"/>
          </p:nvPr>
        </p:nvSpPr>
        <p:spPr/>
        <p:txBody>
          <a:bodyPr/>
          <a:lstStyle/>
          <a:p>
            <a:endParaRPr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a:xfrm>
            <a:off x="4643438" y="793739"/>
            <a:ext cx="4286280" cy="3421083"/>
          </a:xfrm>
        </p:spPr>
        <p:txBody>
          <a:bodyPr/>
          <a:lstStyle/>
          <a:p>
            <a:r>
              <a:rPr lang="en-US" altLang="zh-TW" sz="1600" b="1" dirty="0" smtClean="0"/>
              <a:t>i2c_regs – Control and Status Registers</a:t>
            </a:r>
          </a:p>
          <a:p>
            <a:pPr>
              <a:buNone/>
            </a:pPr>
            <a:r>
              <a:rPr lang="en-US" altLang="zh-TW" sz="1600" dirty="0" smtClean="0"/>
              <a:t>	</a:t>
            </a:r>
            <a:r>
              <a:rPr lang="en-US" altLang="zh-TW" sz="1000" dirty="0" smtClean="0"/>
              <a:t>The i2c_regs component is used to control the I2C controller operation by the host with APB interface. It implements the register set and the interrupt functionality. The CSR component operates synchronously with the </a:t>
            </a:r>
            <a:r>
              <a:rPr lang="en-US" altLang="zh-TW" sz="1000" dirty="0" err="1" smtClean="0"/>
              <a:t>pclk</a:t>
            </a:r>
            <a:r>
              <a:rPr lang="en-US" altLang="zh-TW" sz="1000" dirty="0" smtClean="0"/>
              <a:t> clock.</a:t>
            </a:r>
            <a:endParaRPr lang="en-US" altLang="zh-TW" sz="1600" b="1" dirty="0" smtClean="0"/>
          </a:p>
          <a:p>
            <a:r>
              <a:rPr lang="en-US" altLang="zh-TW" sz="1600" b="1" dirty="0" smtClean="0"/>
              <a:t>i2c_master – I2C Master Control and State Machine</a:t>
            </a:r>
          </a:p>
          <a:p>
            <a:pPr>
              <a:buNone/>
            </a:pPr>
            <a:r>
              <a:rPr lang="en-US" altLang="zh-TW" sz="1600" b="1" dirty="0" smtClean="0"/>
              <a:t>	</a:t>
            </a:r>
            <a:r>
              <a:rPr lang="en-US" altLang="zh-TW" sz="1000" dirty="0" smtClean="0"/>
              <a:t>The I2C master controller implements the I2C master operation for transmit data to and receive data from other I2C devices. The I2C master controller operates synchronously with the </a:t>
            </a:r>
            <a:r>
              <a:rPr lang="en-US" altLang="zh-TW" sz="1000" dirty="0" err="1" smtClean="0"/>
              <a:t>pclk</a:t>
            </a:r>
            <a:r>
              <a:rPr lang="en-US" altLang="zh-TW" sz="1000" dirty="0" smtClean="0"/>
              <a:t>.</a:t>
            </a:r>
          </a:p>
          <a:p>
            <a:r>
              <a:rPr lang="en-US" altLang="zh-TW" sz="1600" b="1" dirty="0" smtClean="0"/>
              <a:t>i2c_slave – I2C Slave Control and State Machine</a:t>
            </a:r>
          </a:p>
          <a:p>
            <a:pPr>
              <a:buNone/>
            </a:pPr>
            <a:r>
              <a:rPr lang="en-US" altLang="zh-TW" sz="1600" dirty="0" smtClean="0"/>
              <a:t>	</a:t>
            </a:r>
            <a:r>
              <a:rPr lang="en-US" altLang="zh-TW" sz="1000" dirty="0" smtClean="0"/>
              <a:t>The I2C slave controller implements the I2C master operation for transmit data to and receive data from other I2C devices. The I2C slave controller operates synchronously with the </a:t>
            </a:r>
            <a:r>
              <a:rPr lang="en-US" altLang="zh-TW" sz="1000" dirty="0" err="1" smtClean="0"/>
              <a:t>pclk</a:t>
            </a:r>
            <a:r>
              <a:rPr lang="en-US" altLang="zh-TW" sz="1000" dirty="0" smtClean="0"/>
              <a:t>.</a:t>
            </a:r>
            <a:endParaRPr lang="en-US" altLang="zh-TW" sz="1000" b="1" dirty="0" smtClean="0"/>
          </a:p>
        </p:txBody>
      </p:sp>
      <p:sp>
        <p:nvSpPr>
          <p:cNvPr id="3" name="標題 2"/>
          <p:cNvSpPr>
            <a:spLocks noGrp="1"/>
          </p:cNvSpPr>
          <p:nvPr>
            <p:ph type="title"/>
          </p:nvPr>
        </p:nvSpPr>
        <p:spPr/>
        <p:txBody>
          <a:bodyPr/>
          <a:lstStyle/>
          <a:p>
            <a:r>
              <a:rPr lang="en-US" altLang="zh-TW" dirty="0" smtClean="0"/>
              <a:t>I2C</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42844" y="357170"/>
            <a:ext cx="4354748" cy="3067054"/>
          </a:xfrm>
          <a:prstGeom prst="rect">
            <a:avLst/>
          </a:prstGeom>
          <a:noFill/>
          <a:ln w="9525">
            <a:noFill/>
            <a:miter lim="800000"/>
            <a:headEnd/>
            <a:tailEnd/>
          </a:ln>
          <a:effectLst/>
        </p:spPr>
      </p:pic>
      <p:sp>
        <p:nvSpPr>
          <p:cNvPr id="5" name="內容版面配置區 1"/>
          <p:cNvSpPr txBox="1">
            <a:spLocks/>
          </p:cNvSpPr>
          <p:nvPr/>
        </p:nvSpPr>
        <p:spPr>
          <a:xfrm>
            <a:off x="142844" y="3579821"/>
            <a:ext cx="8858312" cy="1706571"/>
          </a:xfrm>
          <a:prstGeom prst="rect">
            <a:avLst/>
          </a:prstGeom>
        </p:spPr>
        <p:txBody>
          <a:bodyPr/>
          <a:lstStyle/>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i2c_divider – Clock Divider</a:t>
            </a:r>
          </a:p>
          <a:p>
            <a:pPr marL="971550" lvl="1" indent="-514350" fontAlgn="base">
              <a:spcBef>
                <a:spcPct val="20000"/>
              </a:spcBef>
              <a:spcAft>
                <a:spcPct val="0"/>
              </a:spcAft>
              <a:buClr>
                <a:srgbClr val="1273B1"/>
              </a:buClr>
            </a:pPr>
            <a:r>
              <a:rPr lang="en-US" altLang="zh-TW" sz="1000" dirty="0" smtClean="0"/>
              <a:t>The clock divider module generates I2C clock SCL output signals from </a:t>
            </a:r>
            <a:r>
              <a:rPr lang="en-US" altLang="zh-TW" sz="1000" dirty="0" err="1" smtClean="0"/>
              <a:t>pclk</a:t>
            </a:r>
            <a:r>
              <a:rPr lang="en-US" altLang="zh-TW" sz="1000" dirty="0" smtClean="0"/>
              <a:t> at </a:t>
            </a:r>
          </a:p>
          <a:p>
            <a:pPr marL="971550" lvl="1" indent="-514350" fontAlgn="base">
              <a:spcBef>
                <a:spcPct val="20000"/>
              </a:spcBef>
              <a:spcAft>
                <a:spcPct val="0"/>
              </a:spcAft>
              <a:buClr>
                <a:srgbClr val="1273B1"/>
              </a:buClr>
            </a:pPr>
            <a:r>
              <a:rPr lang="en-US" altLang="zh-TW" sz="1000" dirty="0" smtClean="0"/>
              <a:t>frequency according the given equation.</a:t>
            </a: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Char char="l"/>
              <a:tabLst/>
              <a:defRPr/>
            </a:pPr>
            <a:r>
              <a:rPr kumimoji="1" lang="en-US" altLang="zh-TW" sz="1600" b="1" i="0" u="none" strike="noStrike" kern="1200" cap="none" spc="0" normalizeH="0" baseline="0" noProof="0" dirty="0" smtClean="0">
                <a:ln>
                  <a:noFill/>
                </a:ln>
                <a:solidFill>
                  <a:schemeClr val="tx1"/>
                </a:solidFill>
                <a:effectLst/>
                <a:uLnTx/>
                <a:uFillTx/>
                <a:latin typeface="+mn-lt"/>
                <a:ea typeface="+mn-ea"/>
                <a:cs typeface="+mn-cs"/>
              </a:rPr>
              <a:t>i2c_interface – I2C interface (These are logics under top module. There is actually no such a module)</a:t>
            </a:r>
          </a:p>
          <a:p>
            <a:pPr marL="971550" lvl="1" indent="-514350" fontAlgn="base">
              <a:spcBef>
                <a:spcPct val="20000"/>
              </a:spcBef>
              <a:spcAft>
                <a:spcPct val="0"/>
              </a:spcAft>
              <a:buClr>
                <a:srgbClr val="1273B1"/>
              </a:buClr>
            </a:pPr>
            <a:r>
              <a:rPr lang="en-US" altLang="zh-TW" sz="1000" dirty="0" smtClean="0"/>
              <a:t>SDA output enable from I2C master controller and slave controller are </a:t>
            </a:r>
            <a:r>
              <a:rPr lang="en-US" altLang="zh-TW" sz="1000" dirty="0" err="1" smtClean="0"/>
              <a:t>ANDed</a:t>
            </a:r>
            <a:r>
              <a:rPr lang="en-US" altLang="zh-TW" sz="1000" dirty="0" smtClean="0"/>
              <a:t> together as the output ports. Similarly, SCL output enable from I2C </a:t>
            </a:r>
          </a:p>
          <a:p>
            <a:pPr marL="971550" lvl="1" indent="-514350" fontAlgn="base">
              <a:spcBef>
                <a:spcPct val="20000"/>
              </a:spcBef>
              <a:spcAft>
                <a:spcPct val="0"/>
              </a:spcAft>
              <a:buClr>
                <a:srgbClr val="1273B1"/>
              </a:buClr>
            </a:pPr>
            <a:r>
              <a:rPr lang="en-US" altLang="zh-TW" sz="1000" dirty="0" smtClean="0"/>
              <a:t>master controller and slave controller are </a:t>
            </a:r>
            <a:r>
              <a:rPr lang="en-US" altLang="zh-TW" sz="1000" dirty="0" err="1" smtClean="0"/>
              <a:t>ANDed</a:t>
            </a:r>
            <a:r>
              <a:rPr lang="en-US" altLang="zh-TW" sz="1000" dirty="0" smtClean="0"/>
              <a:t> together. SDA output and SCL output are actually ties to the ground since I2C is an open drain </a:t>
            </a:r>
          </a:p>
          <a:p>
            <a:pPr marL="971550" lvl="1" indent="-514350" fontAlgn="base">
              <a:spcBef>
                <a:spcPct val="20000"/>
              </a:spcBef>
              <a:spcAft>
                <a:spcPct val="0"/>
              </a:spcAft>
              <a:buClr>
                <a:srgbClr val="1273B1"/>
              </a:buClr>
            </a:pPr>
            <a:r>
              <a:rPr lang="en-US" altLang="zh-TW" sz="1000" dirty="0" smtClean="0"/>
              <a:t>architecture. So once enabled, SDA/ SCL on I2C will be pulled low.</a:t>
            </a:r>
          </a:p>
          <a:p>
            <a:pPr marL="971550" lvl="1" indent="-514350" fontAlgn="base">
              <a:spcBef>
                <a:spcPct val="20000"/>
              </a:spcBef>
              <a:spcAft>
                <a:spcPct val="0"/>
              </a:spcAft>
              <a:buClr>
                <a:srgbClr val="1273B1"/>
              </a:buClr>
            </a:pPr>
            <a:endParaRPr kumimoji="1" lang="en-US" altLang="zh-TW" sz="1600" b="1"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rgbClr val="1273B1"/>
              </a:buClr>
              <a:buSzTx/>
              <a:buFont typeface="Wingdings" pitchFamily="2" charset="2"/>
              <a:buNone/>
              <a:tabLst/>
              <a:defRPr/>
            </a:pPr>
            <a:endParaRPr kumimoji="1" lang="zh-TW"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r>
              <a:rPr lang="en-US" altLang="zh-TW" dirty="0" smtClean="0"/>
              <a:t>I2C</a:t>
            </a:r>
          </a:p>
          <a:p>
            <a:pPr lvl="1"/>
            <a:r>
              <a:rPr lang="en-US" altLang="zh-TW" dirty="0" smtClean="0"/>
              <a:t>UART</a:t>
            </a:r>
          </a:p>
          <a:p>
            <a:pPr lvl="1"/>
            <a:r>
              <a:rPr lang="en-US" altLang="zh-TW" dirty="0" err="1" smtClean="0"/>
              <a:t>Uart</a:t>
            </a:r>
            <a:r>
              <a:rPr lang="en-US" altLang="zh-TW" dirty="0" smtClean="0"/>
              <a:t> Packet Frame</a:t>
            </a:r>
          </a:p>
          <a:p>
            <a:pPr lvl="1"/>
            <a:r>
              <a:rPr lang="en-US" altLang="zh-TW" dirty="0" smtClean="0"/>
              <a:t>8250/16450/16550</a:t>
            </a:r>
          </a:p>
          <a:p>
            <a:r>
              <a:rPr lang="en-US" altLang="zh-TW" dirty="0" smtClean="0"/>
              <a:t>Linux Device Driver – I2C</a:t>
            </a:r>
          </a:p>
          <a:p>
            <a:pPr lvl="1"/>
            <a:r>
              <a:rPr lang="en-US" altLang="zh-TW" dirty="0" smtClean="0"/>
              <a:t>TTY</a:t>
            </a:r>
            <a:r>
              <a:rPr lang="en-US" altLang="zh-TW" dirty="0"/>
              <a:t> </a:t>
            </a:r>
            <a:r>
              <a:rPr lang="en-US" altLang="zh-TW" dirty="0" smtClean="0"/>
              <a:t>Device/Driver</a:t>
            </a:r>
            <a:endParaRPr lang="zh-TW" altLang="zh-TW" dirty="0"/>
          </a:p>
          <a:p>
            <a:pPr lvl="1"/>
            <a:r>
              <a:rPr lang="en-US" altLang="zh-TW" dirty="0" smtClean="0"/>
              <a:t>Platform Device/Driver</a:t>
            </a:r>
          </a:p>
          <a:p>
            <a:pPr lvl="1"/>
            <a:r>
              <a:rPr lang="en-US" altLang="zh-TW" dirty="0" err="1" smtClean="0"/>
              <a:t>Uart</a:t>
            </a:r>
            <a:r>
              <a:rPr lang="en-US" altLang="zh-TW" dirty="0" smtClean="0"/>
              <a:t> Driver – 8250 Driver</a:t>
            </a:r>
          </a:p>
          <a:p>
            <a:r>
              <a:rPr lang="en-US" altLang="zh-TW" dirty="0" smtClean="0"/>
              <a:t>Adapter : L6021</a:t>
            </a:r>
          </a:p>
          <a:p>
            <a:pPr lvl="1"/>
            <a:r>
              <a:rPr lang="en-US" altLang="zh-TW" dirty="0" smtClean="0"/>
              <a:t>Device Tree</a:t>
            </a:r>
          </a:p>
          <a:p>
            <a:r>
              <a:rPr lang="en-US" altLang="zh-TW" dirty="0" smtClean="0"/>
              <a:t>Client Device : F75111R</a:t>
            </a:r>
          </a:p>
          <a:p>
            <a:r>
              <a:rPr lang="en-US" altLang="zh-TW" dirty="0" err="1" smtClean="0"/>
              <a:t>SMBus</a:t>
            </a:r>
            <a:endParaRPr lang="en-US" altLang="zh-TW" dirty="0" smtClean="0"/>
          </a:p>
          <a:p>
            <a:pPr lvl="1"/>
            <a:endParaRPr lang="zh-TW" altLang="zh-TW" dirty="0"/>
          </a:p>
          <a:p>
            <a:pPr>
              <a:buNone/>
            </a:pP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Tree>
    <p:extLst>
      <p:ext uri="{BB962C8B-B14F-4D97-AF65-F5344CB8AC3E}">
        <p14:creationId xmlns:p14="http://schemas.microsoft.com/office/powerpoint/2010/main" xmlns="" val="357714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Registers Summary</a:t>
            </a:r>
          </a:p>
        </p:txBody>
      </p:sp>
      <p:pic>
        <p:nvPicPr>
          <p:cNvPr id="2050" name="Picture 2"/>
          <p:cNvPicPr>
            <a:picLocks noChangeAspect="1" noChangeArrowheads="1"/>
          </p:cNvPicPr>
          <p:nvPr/>
        </p:nvPicPr>
        <p:blipFill>
          <a:blip r:embed="rId2" cstate="print"/>
          <a:srcRect/>
          <a:stretch>
            <a:fillRect/>
          </a:stretch>
        </p:blipFill>
        <p:spPr bwMode="auto">
          <a:xfrm>
            <a:off x="828675" y="1009650"/>
            <a:ext cx="7486650" cy="36957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785786" y="714360"/>
            <a:ext cx="7486650" cy="45910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normAutofit fontScale="90000"/>
          </a:bodyPr>
          <a:lstStyle/>
          <a:p>
            <a:r>
              <a:rPr lang="en-US" altLang="zh-TW" dirty="0" smtClean="0"/>
              <a:t>Detail Register Description</a:t>
            </a:r>
            <a:br>
              <a:rPr lang="en-US" altLang="zh-TW" dirty="0" smtClean="0"/>
            </a:b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819150" y="1347788"/>
            <a:ext cx="7505700" cy="30194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828675" y="571518"/>
            <a:ext cx="7486650" cy="48577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2627784" y="553244"/>
            <a:ext cx="3672408" cy="4910824"/>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838200" y="766780"/>
            <a:ext cx="7467600" cy="4591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0" name="Picture 2"/>
          <p:cNvPicPr>
            <a:picLocks noChangeAspect="1" noChangeArrowheads="1"/>
          </p:cNvPicPr>
          <p:nvPr/>
        </p:nvPicPr>
        <p:blipFill>
          <a:blip r:embed="rId2" cstate="print"/>
          <a:srcRect/>
          <a:stretch>
            <a:fillRect/>
          </a:stretch>
        </p:blipFill>
        <p:spPr bwMode="auto">
          <a:xfrm>
            <a:off x="928662" y="1071550"/>
            <a:ext cx="7486650" cy="2495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7171" name="Picture 3"/>
          <p:cNvPicPr>
            <a:picLocks noChangeAspect="1" noChangeArrowheads="1"/>
          </p:cNvPicPr>
          <p:nvPr/>
        </p:nvPicPr>
        <p:blipFill>
          <a:blip r:embed="rId2" cstate="print"/>
          <a:srcRect/>
          <a:stretch>
            <a:fillRect/>
          </a:stretch>
        </p:blipFill>
        <p:spPr bwMode="auto">
          <a:xfrm>
            <a:off x="785786" y="857236"/>
            <a:ext cx="7524750" cy="3838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2"/>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Detail Register Description</a:t>
            </a:r>
            <a:endParaRPr lang="zh-TW" altLang="en-US" dirty="0"/>
          </a:p>
        </p:txBody>
      </p:sp>
      <p:pic>
        <p:nvPicPr>
          <p:cNvPr id="8194" name="Picture 2"/>
          <p:cNvPicPr>
            <a:picLocks noChangeAspect="1" noChangeArrowheads="1"/>
          </p:cNvPicPr>
          <p:nvPr/>
        </p:nvPicPr>
        <p:blipFill>
          <a:blip r:embed="rId2" cstate="print"/>
          <a:srcRect/>
          <a:stretch>
            <a:fillRect/>
          </a:stretch>
        </p:blipFill>
        <p:spPr bwMode="auto">
          <a:xfrm>
            <a:off x="833438" y="904892"/>
            <a:ext cx="7477125" cy="4381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I2C</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I2C </a:t>
            </a:r>
            <a:r>
              <a:rPr lang="zh-TW" altLang="en-US" dirty="0" smtClean="0"/>
              <a:t>硬體架構</a:t>
            </a:r>
            <a:endParaRPr lang="zh-TW" altLang="en-US" dirty="0"/>
          </a:p>
        </p:txBody>
      </p:sp>
      <p:cxnSp>
        <p:nvCxnSpPr>
          <p:cNvPr id="6" name="直線接點 5"/>
          <p:cNvCxnSpPr/>
          <p:nvPr/>
        </p:nvCxnSpPr>
        <p:spPr>
          <a:xfrm>
            <a:off x="611560" y="242545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11560" y="3505572"/>
            <a:ext cx="43924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1403648" y="985292"/>
            <a:ext cx="244827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2411760" y="2137420"/>
            <a:ext cx="0" cy="135976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67744" y="1417340"/>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15" name="直線接點 14"/>
          <p:cNvCxnSpPr/>
          <p:nvPr/>
        </p:nvCxnSpPr>
        <p:spPr>
          <a:xfrm>
            <a:off x="2411760" y="985292"/>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3347864" y="2145804"/>
            <a:ext cx="0" cy="27964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203848" y="1425724"/>
            <a:ext cx="288032" cy="720080"/>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cxnSp>
        <p:nvCxnSpPr>
          <p:cNvPr id="20" name="直線接點 19"/>
          <p:cNvCxnSpPr/>
          <p:nvPr/>
        </p:nvCxnSpPr>
        <p:spPr>
          <a:xfrm>
            <a:off x="3347864" y="993676"/>
            <a:ext cx="0" cy="42366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3275856"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4" name="橢圓 23"/>
          <p:cNvSpPr/>
          <p:nvPr/>
        </p:nvSpPr>
        <p:spPr>
          <a:xfrm>
            <a:off x="2339752" y="91328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5" name="橢圓 24"/>
          <p:cNvSpPr/>
          <p:nvPr/>
        </p:nvSpPr>
        <p:spPr>
          <a:xfrm>
            <a:off x="3275856" y="235344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6" name="橢圓 25"/>
          <p:cNvSpPr/>
          <p:nvPr/>
        </p:nvSpPr>
        <p:spPr>
          <a:xfrm>
            <a:off x="2339752" y="3433564"/>
            <a:ext cx="144016" cy="144016"/>
          </a:xfrm>
          <a:prstGeom prst="ellipse">
            <a:avLst/>
          </a:prstGeom>
          <a:solidFill>
            <a:srgbClr val="FF0000"/>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27" name="矩形 26"/>
          <p:cNvSpPr/>
          <p:nvPr/>
        </p:nvSpPr>
        <p:spPr>
          <a:xfrm>
            <a:off x="1043608"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8" name="矩形 27"/>
          <p:cNvSpPr/>
          <p:nvPr/>
        </p:nvSpPr>
        <p:spPr>
          <a:xfrm>
            <a:off x="2411760"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sp>
        <p:nvSpPr>
          <p:cNvPr id="29" name="矩形 28"/>
          <p:cNvSpPr/>
          <p:nvPr/>
        </p:nvSpPr>
        <p:spPr>
          <a:xfrm>
            <a:off x="3779912" y="4153644"/>
            <a:ext cx="1296144" cy="6480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smtClean="0"/>
          </a:p>
        </p:txBody>
      </p:sp>
      <p:cxnSp>
        <p:nvCxnSpPr>
          <p:cNvPr id="30" name="直線接點 29"/>
          <p:cNvCxnSpPr/>
          <p:nvPr/>
        </p:nvCxnSpPr>
        <p:spPr>
          <a:xfrm>
            <a:off x="1403648"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橢圓 31"/>
          <p:cNvSpPr/>
          <p:nvPr/>
        </p:nvSpPr>
        <p:spPr>
          <a:xfrm>
            <a:off x="1331640"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3" name="直線接點 32"/>
          <p:cNvCxnSpPr/>
          <p:nvPr/>
        </p:nvCxnSpPr>
        <p:spPr>
          <a:xfrm>
            <a:off x="1979712"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橢圓 34"/>
          <p:cNvSpPr/>
          <p:nvPr/>
        </p:nvSpPr>
        <p:spPr>
          <a:xfrm>
            <a:off x="1907704"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6" name="直線接點 35"/>
          <p:cNvCxnSpPr/>
          <p:nvPr/>
        </p:nvCxnSpPr>
        <p:spPr>
          <a:xfrm>
            <a:off x="2771800"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2699792"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38" name="直線接點 37"/>
          <p:cNvCxnSpPr/>
          <p:nvPr/>
        </p:nvCxnSpPr>
        <p:spPr>
          <a:xfrm>
            <a:off x="3347864"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275856"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0" name="直線接點 39"/>
          <p:cNvCxnSpPr/>
          <p:nvPr/>
        </p:nvCxnSpPr>
        <p:spPr>
          <a:xfrm>
            <a:off x="4139952" y="2433836"/>
            <a:ext cx="0" cy="1719808"/>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4067944" y="235344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2" name="直線接點 41"/>
          <p:cNvCxnSpPr/>
          <p:nvPr/>
        </p:nvCxnSpPr>
        <p:spPr>
          <a:xfrm>
            <a:off x="4716016" y="3505572"/>
            <a:ext cx="0" cy="6480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4644008" y="3433564"/>
            <a:ext cx="144016" cy="144016"/>
          </a:xfrm>
          <a:prstGeom prst="ellipse">
            <a:avLst/>
          </a:prstGeom>
          <a:solidFill>
            <a:schemeClr val="accent6">
              <a:lumMod val="75000"/>
            </a:schemeClr>
          </a:solidFill>
          <a:ln w="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4" name="文字方塊 43"/>
          <p:cNvSpPr txBox="1"/>
          <p:nvPr/>
        </p:nvSpPr>
        <p:spPr>
          <a:xfrm>
            <a:off x="3923928" y="769268"/>
            <a:ext cx="497252" cy="369332"/>
          </a:xfrm>
          <a:prstGeom prst="rect">
            <a:avLst/>
          </a:prstGeom>
          <a:noFill/>
        </p:spPr>
        <p:txBody>
          <a:bodyPr wrap="none" rtlCol="0">
            <a:spAutoFit/>
          </a:bodyPr>
          <a:lstStyle/>
          <a:p>
            <a:r>
              <a:rPr lang="en-US" altLang="zh-TW" dirty="0" err="1" smtClean="0">
                <a:solidFill>
                  <a:srgbClr val="FF0000"/>
                </a:solidFill>
              </a:rPr>
              <a:t>vcc</a:t>
            </a:r>
            <a:endParaRPr lang="zh-TW" altLang="en-US" dirty="0">
              <a:solidFill>
                <a:srgbClr val="FF0000"/>
              </a:solidFill>
            </a:endParaRPr>
          </a:p>
        </p:txBody>
      </p:sp>
      <p:sp>
        <p:nvSpPr>
          <p:cNvPr id="45" name="文字方塊 44"/>
          <p:cNvSpPr txBox="1"/>
          <p:nvPr/>
        </p:nvSpPr>
        <p:spPr>
          <a:xfrm>
            <a:off x="3419872"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6" name="文字方塊 45"/>
          <p:cNvSpPr txBox="1"/>
          <p:nvPr/>
        </p:nvSpPr>
        <p:spPr>
          <a:xfrm>
            <a:off x="2483768" y="1417340"/>
            <a:ext cx="369332" cy="707886"/>
          </a:xfrm>
          <a:prstGeom prst="rect">
            <a:avLst/>
          </a:prstGeom>
          <a:noFill/>
        </p:spPr>
        <p:txBody>
          <a:bodyPr vert="eaVert" wrap="none" rtlCol="0">
            <a:spAutoFit/>
          </a:bodyPr>
          <a:lstStyle/>
          <a:p>
            <a:r>
              <a:rPr lang="zh-TW" altLang="en-US" sz="1200" dirty="0" smtClean="0">
                <a:solidFill>
                  <a:srgbClr val="FF0000"/>
                </a:solidFill>
              </a:rPr>
              <a:t>上拉電阻</a:t>
            </a:r>
            <a:endParaRPr lang="en-US" altLang="zh-TW" sz="1200" dirty="0" smtClean="0">
              <a:solidFill>
                <a:srgbClr val="FF0000"/>
              </a:solidFill>
            </a:endParaRPr>
          </a:p>
        </p:txBody>
      </p:sp>
      <p:sp>
        <p:nvSpPr>
          <p:cNvPr id="47" name="文字方塊 46"/>
          <p:cNvSpPr txBox="1"/>
          <p:nvPr/>
        </p:nvSpPr>
        <p:spPr>
          <a:xfrm>
            <a:off x="5004048" y="2209428"/>
            <a:ext cx="564193" cy="338554"/>
          </a:xfrm>
          <a:prstGeom prst="rect">
            <a:avLst/>
          </a:prstGeom>
          <a:noFill/>
        </p:spPr>
        <p:txBody>
          <a:bodyPr wrap="none" rtlCol="0">
            <a:spAutoFit/>
          </a:bodyPr>
          <a:lstStyle/>
          <a:p>
            <a:r>
              <a:rPr lang="en-US" altLang="zh-TW" sz="1600" dirty="0" smtClean="0">
                <a:solidFill>
                  <a:schemeClr val="accent1">
                    <a:lumMod val="75000"/>
                  </a:schemeClr>
                </a:solidFill>
              </a:rPr>
              <a:t>SDA</a:t>
            </a:r>
            <a:endParaRPr lang="zh-TW" altLang="en-US" sz="1600" dirty="0">
              <a:solidFill>
                <a:schemeClr val="accent1">
                  <a:lumMod val="75000"/>
                </a:schemeClr>
              </a:solidFill>
            </a:endParaRPr>
          </a:p>
        </p:txBody>
      </p:sp>
      <p:sp>
        <p:nvSpPr>
          <p:cNvPr id="48" name="文字方塊 47"/>
          <p:cNvSpPr txBox="1"/>
          <p:nvPr/>
        </p:nvSpPr>
        <p:spPr>
          <a:xfrm>
            <a:off x="5004048" y="3311034"/>
            <a:ext cx="532518" cy="338554"/>
          </a:xfrm>
          <a:prstGeom prst="rect">
            <a:avLst/>
          </a:prstGeom>
          <a:noFill/>
        </p:spPr>
        <p:txBody>
          <a:bodyPr wrap="none" rtlCol="0">
            <a:spAutoFit/>
          </a:bodyPr>
          <a:lstStyle/>
          <a:p>
            <a:r>
              <a:rPr lang="en-US" altLang="zh-TW" sz="1600" dirty="0" smtClean="0">
                <a:solidFill>
                  <a:schemeClr val="accent1">
                    <a:lumMod val="75000"/>
                  </a:schemeClr>
                </a:solidFill>
              </a:rPr>
              <a:t>SCL</a:t>
            </a:r>
            <a:endParaRPr lang="zh-TW" altLang="en-US" sz="1600" dirty="0">
              <a:solidFill>
                <a:schemeClr val="accent1">
                  <a:lumMod val="75000"/>
                </a:schemeClr>
              </a:solidFill>
            </a:endParaRPr>
          </a:p>
        </p:txBody>
      </p:sp>
      <p:sp>
        <p:nvSpPr>
          <p:cNvPr id="49" name="文字方塊 48"/>
          <p:cNvSpPr txBox="1"/>
          <p:nvPr/>
        </p:nvSpPr>
        <p:spPr>
          <a:xfrm>
            <a:off x="179512" y="2785492"/>
            <a:ext cx="979755" cy="338554"/>
          </a:xfrm>
          <a:prstGeom prst="rect">
            <a:avLst/>
          </a:prstGeom>
          <a:noFill/>
        </p:spPr>
        <p:txBody>
          <a:bodyPr wrap="none" rtlCol="0">
            <a:spAutoFit/>
          </a:bodyPr>
          <a:lstStyle/>
          <a:p>
            <a:r>
              <a:rPr lang="en-US" altLang="zh-TW" sz="1600" dirty="0" smtClean="0">
                <a:solidFill>
                  <a:schemeClr val="accent1">
                    <a:lumMod val="75000"/>
                  </a:schemeClr>
                </a:solidFill>
                <a:latin typeface="+mn-ea"/>
              </a:rPr>
              <a:t>I2C </a:t>
            </a:r>
            <a:r>
              <a:rPr lang="zh-TW" altLang="en-US" sz="1600" dirty="0" smtClean="0">
                <a:solidFill>
                  <a:schemeClr val="accent1">
                    <a:lumMod val="75000"/>
                  </a:schemeClr>
                </a:solidFill>
                <a:latin typeface="+mn-ea"/>
              </a:rPr>
              <a:t>總線</a:t>
            </a:r>
            <a:endParaRPr lang="zh-TW" altLang="en-US" sz="1600" dirty="0">
              <a:solidFill>
                <a:schemeClr val="accent1">
                  <a:lumMod val="75000"/>
                </a:schemeClr>
              </a:solidFill>
              <a:latin typeface="+mn-ea"/>
            </a:endParaRPr>
          </a:p>
        </p:txBody>
      </p:sp>
      <p:sp>
        <p:nvSpPr>
          <p:cNvPr id="50" name="文字方塊 49"/>
          <p:cNvSpPr txBox="1"/>
          <p:nvPr/>
        </p:nvSpPr>
        <p:spPr>
          <a:xfrm>
            <a:off x="119615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1" name="文字方塊 50"/>
          <p:cNvSpPr txBox="1"/>
          <p:nvPr/>
        </p:nvSpPr>
        <p:spPr>
          <a:xfrm>
            <a:off x="177222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2" name="文字方塊 51"/>
          <p:cNvSpPr txBox="1"/>
          <p:nvPr/>
        </p:nvSpPr>
        <p:spPr>
          <a:xfrm>
            <a:off x="2555776"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3" name="文字方塊 52"/>
          <p:cNvSpPr txBox="1"/>
          <p:nvPr/>
        </p:nvSpPr>
        <p:spPr>
          <a:xfrm>
            <a:off x="3131840"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
        <p:nvSpPr>
          <p:cNvPr id="54" name="文字方塊 53"/>
          <p:cNvSpPr txBox="1"/>
          <p:nvPr/>
        </p:nvSpPr>
        <p:spPr>
          <a:xfrm>
            <a:off x="3923928" y="4153644"/>
            <a:ext cx="423514" cy="246221"/>
          </a:xfrm>
          <a:prstGeom prst="rect">
            <a:avLst/>
          </a:prstGeom>
          <a:noFill/>
        </p:spPr>
        <p:txBody>
          <a:bodyPr wrap="none" rtlCol="0">
            <a:spAutoFit/>
          </a:bodyPr>
          <a:lstStyle/>
          <a:p>
            <a:r>
              <a:rPr lang="en-US" altLang="zh-TW" sz="1000" dirty="0" smtClean="0">
                <a:solidFill>
                  <a:schemeClr val="accent1">
                    <a:lumMod val="75000"/>
                  </a:schemeClr>
                </a:solidFill>
              </a:rPr>
              <a:t>SDA</a:t>
            </a:r>
            <a:endParaRPr lang="zh-TW" altLang="en-US" sz="1000" dirty="0">
              <a:solidFill>
                <a:schemeClr val="accent1">
                  <a:lumMod val="75000"/>
                </a:schemeClr>
              </a:solidFill>
            </a:endParaRPr>
          </a:p>
        </p:txBody>
      </p:sp>
      <p:sp>
        <p:nvSpPr>
          <p:cNvPr id="55" name="文字方塊 54"/>
          <p:cNvSpPr txBox="1"/>
          <p:nvPr/>
        </p:nvSpPr>
        <p:spPr>
          <a:xfrm>
            <a:off x="4499992" y="4153644"/>
            <a:ext cx="401072" cy="246221"/>
          </a:xfrm>
          <a:prstGeom prst="rect">
            <a:avLst/>
          </a:prstGeom>
          <a:noFill/>
        </p:spPr>
        <p:txBody>
          <a:bodyPr wrap="none" rtlCol="0">
            <a:spAutoFit/>
          </a:bodyPr>
          <a:lstStyle/>
          <a:p>
            <a:r>
              <a:rPr lang="en-US" altLang="zh-TW" sz="1000" dirty="0" smtClean="0">
                <a:solidFill>
                  <a:schemeClr val="accent1">
                    <a:lumMod val="75000"/>
                  </a:schemeClr>
                </a:solidFill>
              </a:rPr>
              <a:t>SCL</a:t>
            </a:r>
            <a:endParaRPr lang="zh-TW" altLang="en-US" sz="10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713484"/>
            <a:ext cx="8215370" cy="2556972"/>
          </a:xfrm>
        </p:spPr>
        <p:txBody>
          <a:bodyPr/>
          <a:lstStyle/>
          <a:p>
            <a:r>
              <a:rPr lang="en-US" sz="1600" b="1" dirty="0" smtClean="0">
                <a:solidFill>
                  <a:schemeClr val="tx2">
                    <a:lumMod val="75000"/>
                  </a:schemeClr>
                </a:solidFill>
              </a:rPr>
              <a:t>Start Bit </a:t>
            </a:r>
            <a:r>
              <a:rPr lang="en-US" sz="1600" dirty="0" smtClean="0"/>
              <a:t>: 1 bit, always low.</a:t>
            </a:r>
          </a:p>
          <a:p>
            <a:r>
              <a:rPr lang="en-US" sz="1600" b="1" dirty="0" smtClean="0">
                <a:solidFill>
                  <a:schemeClr val="tx2">
                    <a:lumMod val="75000"/>
                  </a:schemeClr>
                </a:solidFill>
              </a:rPr>
              <a:t>Data Bit </a:t>
            </a:r>
            <a:r>
              <a:rPr lang="en-US" sz="1600" dirty="0" smtClean="0"/>
              <a:t>: 5~8 Bit</a:t>
            </a:r>
          </a:p>
          <a:p>
            <a:r>
              <a:rPr lang="en-US" altLang="zh-TW" sz="1600" b="1" dirty="0" smtClean="0">
                <a:solidFill>
                  <a:schemeClr val="tx2">
                    <a:lumMod val="75000"/>
                  </a:schemeClr>
                </a:solidFill>
              </a:rPr>
              <a:t>Parity Bit</a:t>
            </a:r>
            <a:r>
              <a:rPr lang="en-US" altLang="zh-TW" sz="1600" b="1" dirty="0" smtClean="0"/>
              <a:t> </a:t>
            </a:r>
            <a:r>
              <a:rPr lang="en-US" altLang="zh-TW" sz="1600" dirty="0" smtClean="0"/>
              <a:t>: None/Even/Odd, three options.</a:t>
            </a:r>
            <a:endParaRPr lang="en-US" sz="1600" dirty="0" smtClean="0"/>
          </a:p>
          <a:p>
            <a:r>
              <a:rPr lang="en-US" sz="1600" b="1" dirty="0" smtClean="0">
                <a:solidFill>
                  <a:schemeClr val="tx2">
                    <a:lumMod val="75000"/>
                  </a:schemeClr>
                </a:solidFill>
              </a:rPr>
              <a:t>Stop Bit </a:t>
            </a:r>
            <a:r>
              <a:rPr lang="en-US" sz="1600" dirty="0" smtClean="0"/>
              <a:t>: 1/1.5/2 Bit, always high.</a:t>
            </a:r>
          </a:p>
          <a:p>
            <a:r>
              <a:rPr lang="zh-TW" altLang="en-US" sz="1600" b="1" dirty="0" smtClean="0">
                <a:solidFill>
                  <a:schemeClr val="tx2">
                    <a:lumMod val="75000"/>
                  </a:schemeClr>
                </a:solidFill>
              </a:rPr>
              <a:t>常用設定 </a:t>
            </a:r>
            <a:r>
              <a:rPr lang="en-US" altLang="zh-TW" sz="1600" dirty="0" smtClean="0"/>
              <a:t>:</a:t>
            </a:r>
            <a:r>
              <a:rPr lang="zh-TW" altLang="en-US" sz="1600" dirty="0" smtClean="0"/>
              <a:t> </a:t>
            </a:r>
            <a:r>
              <a:rPr lang="en-US" altLang="zh-TW" sz="1600" dirty="0" smtClean="0"/>
              <a:t>N81, baud rate : 115200.</a:t>
            </a:r>
            <a:endParaRPr lang="en-US" sz="1600" dirty="0" smtClean="0"/>
          </a:p>
        </p:txBody>
      </p:sp>
      <p:sp>
        <p:nvSpPr>
          <p:cNvPr id="3" name="Title 2"/>
          <p:cNvSpPr>
            <a:spLocks noGrp="1"/>
          </p:cNvSpPr>
          <p:nvPr>
            <p:ph type="title"/>
          </p:nvPr>
        </p:nvSpPr>
        <p:spPr/>
        <p:txBody>
          <a:bodyPr/>
          <a:lstStyle/>
          <a:p>
            <a:r>
              <a:rPr lang="en-US" altLang="zh-TW" dirty="0" smtClean="0">
                <a:solidFill>
                  <a:schemeClr val="tx1">
                    <a:lumMod val="95000"/>
                    <a:lumOff val="5000"/>
                  </a:schemeClr>
                </a:solidFill>
              </a:rPr>
              <a:t>I2C Data Format</a:t>
            </a:r>
          </a:p>
        </p:txBody>
      </p:sp>
      <p:pic>
        <p:nvPicPr>
          <p:cNvPr id="6" name="Picture 3"/>
          <p:cNvPicPr>
            <a:picLocks noChangeAspect="1" noChangeArrowheads="1"/>
          </p:cNvPicPr>
          <p:nvPr/>
        </p:nvPicPr>
        <p:blipFill>
          <a:blip r:embed="rId3" cstate="print"/>
          <a:srcRect/>
          <a:stretch>
            <a:fillRect/>
          </a:stretch>
        </p:blipFill>
        <p:spPr bwMode="auto">
          <a:xfrm>
            <a:off x="2339752" y="879249"/>
            <a:ext cx="4403402" cy="1618211"/>
          </a:xfrm>
          <a:prstGeom prst="rect">
            <a:avLst/>
          </a:prstGeom>
          <a:noFill/>
          <a:ln w="9525">
            <a:noFill/>
            <a:miter lim="800000"/>
            <a:headEnd/>
            <a:tailEnd/>
          </a:ln>
        </p:spPr>
      </p:pic>
      <p:sp>
        <p:nvSpPr>
          <p:cNvPr id="7" name="矩形 6"/>
          <p:cNvSpPr/>
          <p:nvPr/>
        </p:nvSpPr>
        <p:spPr>
          <a:xfrm>
            <a:off x="2411760" y="2785492"/>
            <a:ext cx="1080120"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8" name="矩形 7"/>
          <p:cNvSpPr/>
          <p:nvPr/>
        </p:nvSpPr>
        <p:spPr>
          <a:xfrm>
            <a:off x="1907704" y="3073524"/>
            <a:ext cx="86409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 name="矩形 8"/>
          <p:cNvSpPr/>
          <p:nvPr/>
        </p:nvSpPr>
        <p:spPr>
          <a:xfrm>
            <a:off x="1979712" y="3361556"/>
            <a:ext cx="158417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10" name="矩形 9"/>
          <p:cNvSpPr/>
          <p:nvPr/>
        </p:nvSpPr>
        <p:spPr>
          <a:xfrm>
            <a:off x="1907704" y="3649588"/>
            <a:ext cx="2304256" cy="216024"/>
          </a:xfrm>
          <a:prstGeom prst="rect">
            <a:avLst/>
          </a:prstGeom>
          <a:noFill/>
          <a:ln w="15875">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12" name="直線單箭頭接點 11"/>
          <p:cNvCxnSpPr/>
          <p:nvPr/>
        </p:nvCxnSpPr>
        <p:spPr>
          <a:xfrm flipV="1">
            <a:off x="3059832" y="2137420"/>
            <a:ext cx="144016" cy="648072"/>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843808" y="2209428"/>
            <a:ext cx="1080120" cy="936104"/>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2996208" y="2281436"/>
            <a:ext cx="1575792" cy="1016496"/>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4211960" y="2209428"/>
            <a:ext cx="1008112" cy="1440160"/>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364088" y="1057300"/>
            <a:ext cx="864096" cy="864096"/>
          </a:xfrm>
          <a:prstGeom prst="rect">
            <a:avLst/>
          </a:prstGeom>
          <a:noFill/>
          <a:ln w="15875">
            <a:solidFill>
              <a:schemeClr val="tx2"/>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1000"/>
                                        <p:tgtEl>
                                          <p:spTgt spid="7"/>
                                        </p:tgtEl>
                                      </p:cBhvr>
                                    </p:animEffect>
                                    <p:set>
                                      <p:cBhvr>
                                        <p:cTn id="15" dur="1" fill="hold">
                                          <p:stCondLst>
                                            <p:cond delay="999"/>
                                          </p:stCondLst>
                                        </p:cTn>
                                        <p:tgtEl>
                                          <p:spTgt spid="7"/>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1000"/>
                                        <p:tgtEl>
                                          <p:spTgt spid="12"/>
                                        </p:tgtEl>
                                      </p:cBhvr>
                                    </p:animEffect>
                                    <p:set>
                                      <p:cBhvr>
                                        <p:cTn id="18" dur="1" fill="hold">
                                          <p:stCondLst>
                                            <p:cond delay="999"/>
                                          </p:stCondLst>
                                        </p:cTn>
                                        <p:tgtEl>
                                          <p:spTgt spid="12"/>
                                        </p:tgtEl>
                                        <p:attrNameLst>
                                          <p:attrName>style.visibility</p:attrName>
                                        </p:attrNameLst>
                                      </p:cBhvr>
                                      <p:to>
                                        <p:strVal val="hidden"/>
                                      </p:to>
                                    </p:set>
                                  </p:childTnLst>
                                </p:cTn>
                              </p:par>
                              <p:par>
                                <p:cTn id="19" presetID="5"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heckerboard(across)">
                                      <p:cBhvr>
                                        <p:cTn id="21" dur="1000"/>
                                        <p:tgtEl>
                                          <p:spTgt spid="8"/>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1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xit" presetSubtype="10" fill="hold" nodeType="clickEffect">
                                  <p:stCondLst>
                                    <p:cond delay="0"/>
                                  </p:stCondLst>
                                  <p:childTnLst>
                                    <p:animEffect transition="out" filter="checkerboard(across)">
                                      <p:cBhvr>
                                        <p:cTn id="28" dur="1000"/>
                                        <p:tgtEl>
                                          <p:spTgt spid="13"/>
                                        </p:tgtEl>
                                      </p:cBhvr>
                                    </p:animEffect>
                                    <p:set>
                                      <p:cBhvr>
                                        <p:cTn id="29" dur="1" fill="hold">
                                          <p:stCondLst>
                                            <p:cond delay="999"/>
                                          </p:stCondLst>
                                        </p:cTn>
                                        <p:tgtEl>
                                          <p:spTgt spid="13"/>
                                        </p:tgtEl>
                                        <p:attrNameLst>
                                          <p:attrName>style.visibility</p:attrName>
                                        </p:attrNameLst>
                                      </p:cBhvr>
                                      <p:to>
                                        <p:strVal val="hidden"/>
                                      </p:to>
                                    </p:set>
                                  </p:childTnLst>
                                </p:cTn>
                              </p:par>
                              <p:par>
                                <p:cTn id="30" presetID="5" presetClass="exit" presetSubtype="10" fill="hold" grpId="1" nodeType="withEffect">
                                  <p:stCondLst>
                                    <p:cond delay="0"/>
                                  </p:stCondLst>
                                  <p:childTnLst>
                                    <p:animEffect transition="out" filter="checkerboard(across)">
                                      <p:cBhvr>
                                        <p:cTn id="31" dur="1000"/>
                                        <p:tgtEl>
                                          <p:spTgt spid="8"/>
                                        </p:tgtEl>
                                      </p:cBhvr>
                                    </p:animEffect>
                                    <p:set>
                                      <p:cBhvr>
                                        <p:cTn id="32" dur="1" fill="hold">
                                          <p:stCondLst>
                                            <p:cond delay="999"/>
                                          </p:stCondLst>
                                        </p:cTn>
                                        <p:tgtEl>
                                          <p:spTgt spid="8"/>
                                        </p:tgtEl>
                                        <p:attrNameLst>
                                          <p:attrName>style.visibility</p:attrName>
                                        </p:attrNameLst>
                                      </p:cBhvr>
                                      <p:to>
                                        <p:strVal val="hidden"/>
                                      </p:to>
                                    </p:set>
                                  </p:childTnLst>
                                </p:cTn>
                              </p:par>
                              <p:par>
                                <p:cTn id="33" presetID="5"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heckerboard(across)">
                                      <p:cBhvr>
                                        <p:cTn id="35" dur="1000"/>
                                        <p:tgtEl>
                                          <p:spTgt spid="9"/>
                                        </p:tgtEl>
                                      </p:cBhvr>
                                    </p:animEffect>
                                  </p:childTnLst>
                                </p:cTn>
                              </p:par>
                              <p:par>
                                <p:cTn id="36" presetID="5" presetClass="entr" presetSubtype="1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10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1000"/>
                                        <p:tgtEl>
                                          <p:spTgt spid="9"/>
                                        </p:tgtEl>
                                      </p:cBhvr>
                                    </p:animEffect>
                                    <p:set>
                                      <p:cBhvr>
                                        <p:cTn id="43" dur="1" fill="hold">
                                          <p:stCondLst>
                                            <p:cond delay="999"/>
                                          </p:stCondLst>
                                        </p:cTn>
                                        <p:tgtEl>
                                          <p:spTgt spid="9"/>
                                        </p:tgtEl>
                                        <p:attrNameLst>
                                          <p:attrName>style.visibility</p:attrName>
                                        </p:attrNameLst>
                                      </p:cBhvr>
                                      <p:to>
                                        <p:strVal val="hidden"/>
                                      </p:to>
                                    </p:set>
                                  </p:childTnLst>
                                </p:cTn>
                              </p:par>
                              <p:par>
                                <p:cTn id="44" presetID="5" presetClass="exit" presetSubtype="10" fill="hold" nodeType="withEffect">
                                  <p:stCondLst>
                                    <p:cond delay="0"/>
                                  </p:stCondLst>
                                  <p:childTnLst>
                                    <p:animEffect transition="out" filter="checkerboard(across)">
                                      <p:cBhvr>
                                        <p:cTn id="45" dur="1000"/>
                                        <p:tgtEl>
                                          <p:spTgt spid="16"/>
                                        </p:tgtEl>
                                      </p:cBhvr>
                                    </p:animEffect>
                                    <p:set>
                                      <p:cBhvr>
                                        <p:cTn id="46" dur="1" fill="hold">
                                          <p:stCondLst>
                                            <p:cond delay="999"/>
                                          </p:stCondLst>
                                        </p:cTn>
                                        <p:tgtEl>
                                          <p:spTgt spid="16"/>
                                        </p:tgtEl>
                                        <p:attrNameLst>
                                          <p:attrName>style.visibility</p:attrName>
                                        </p:attrNameLst>
                                      </p:cBhvr>
                                      <p:to>
                                        <p:strVal val="hidden"/>
                                      </p:to>
                                    </p:set>
                                  </p:childTnLst>
                                </p:cTn>
                              </p:par>
                              <p:par>
                                <p:cTn id="47" presetID="5"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checkerboard(across)">
                                      <p:cBhvr>
                                        <p:cTn id="49" dur="1000"/>
                                        <p:tgtEl>
                                          <p:spTgt spid="10"/>
                                        </p:tgtEl>
                                      </p:cBhvr>
                                    </p:animEffect>
                                  </p:childTnLst>
                                </p:cTn>
                              </p:par>
                              <p:par>
                                <p:cTn id="50" presetID="5" presetClass="entr" presetSubtype="1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10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xit" presetSubtype="10" fill="hold" grpId="1" nodeType="clickEffect">
                                  <p:stCondLst>
                                    <p:cond delay="0"/>
                                  </p:stCondLst>
                                  <p:childTnLst>
                                    <p:animEffect transition="out" filter="checkerboard(across)">
                                      <p:cBhvr>
                                        <p:cTn id="56" dur="1000"/>
                                        <p:tgtEl>
                                          <p:spTgt spid="10"/>
                                        </p:tgtEl>
                                      </p:cBhvr>
                                    </p:animEffect>
                                    <p:set>
                                      <p:cBhvr>
                                        <p:cTn id="57" dur="1" fill="hold">
                                          <p:stCondLst>
                                            <p:cond delay="999"/>
                                          </p:stCondLst>
                                        </p:cTn>
                                        <p:tgtEl>
                                          <p:spTgt spid="10"/>
                                        </p:tgtEl>
                                        <p:attrNameLst>
                                          <p:attrName>style.visibility</p:attrName>
                                        </p:attrNameLst>
                                      </p:cBhvr>
                                      <p:to>
                                        <p:strVal val="hidden"/>
                                      </p:to>
                                    </p:set>
                                  </p:childTnLst>
                                </p:cTn>
                              </p:par>
                              <p:par>
                                <p:cTn id="58" presetID="5" presetClass="exit" presetSubtype="10" fill="hold" nodeType="withEffect">
                                  <p:stCondLst>
                                    <p:cond delay="0"/>
                                  </p:stCondLst>
                                  <p:childTnLst>
                                    <p:animEffect transition="out" filter="checkerboard(across)">
                                      <p:cBhvr>
                                        <p:cTn id="59" dur="1000"/>
                                        <p:tgtEl>
                                          <p:spTgt spid="18"/>
                                        </p:tgtEl>
                                      </p:cBhvr>
                                    </p:animEffect>
                                    <p:set>
                                      <p:cBhvr>
                                        <p:cTn id="60"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Linux Device Driver – SPI</a:t>
            </a:r>
          </a:p>
        </p:txBody>
      </p:sp>
      <p:pic>
        <p:nvPicPr>
          <p:cNvPr id="3" name="Picture 2"/>
          <p:cNvPicPr>
            <a:picLocks noChangeAspect="1"/>
          </p:cNvPicPr>
          <p:nvPr/>
        </p:nvPicPr>
        <p:blipFill>
          <a:blip r:embed="rId2" cstate="print"/>
          <a:stretch>
            <a:fillRect/>
          </a:stretch>
        </p:blipFill>
        <p:spPr>
          <a:xfrm>
            <a:off x="619031" y="3862565"/>
            <a:ext cx="72008" cy="969036"/>
          </a:xfrm>
          <a:prstGeom prst="rect">
            <a:avLst/>
          </a:prstGeom>
        </p:spPr>
      </p:pic>
    </p:spTree>
    <p:extLst>
      <p:ext uri="{BB962C8B-B14F-4D97-AF65-F5344CB8AC3E}">
        <p14:creationId xmlns="" xmlns:p14="http://schemas.microsoft.com/office/powerpoint/2010/main" val="1188013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1430" y="793739"/>
            <a:ext cx="3524506" cy="4044669"/>
          </a:xfrm>
        </p:spPr>
        <p:txBody>
          <a:bodyPr/>
          <a:lstStyle/>
          <a:p>
            <a:r>
              <a:rPr lang="en-US" sz="1600" dirty="0" smtClean="0"/>
              <a:t>i2c-core</a:t>
            </a:r>
          </a:p>
          <a:p>
            <a:r>
              <a:rPr lang="en-US" sz="1600" dirty="0" smtClean="0"/>
              <a:t>i2c-adapter </a:t>
            </a:r>
          </a:p>
          <a:p>
            <a:r>
              <a:rPr lang="en-US" sz="1600" dirty="0" smtClean="0"/>
              <a:t>i2c-algorithm</a:t>
            </a:r>
          </a:p>
          <a:p>
            <a:r>
              <a:rPr lang="en-US" sz="1600" dirty="0" smtClean="0"/>
              <a:t>i2c-client (F75111R)</a:t>
            </a:r>
            <a:endParaRPr lang="en-US" sz="1400" dirty="0"/>
          </a:p>
        </p:txBody>
      </p:sp>
      <p:sp>
        <p:nvSpPr>
          <p:cNvPr id="3" name="Title 2"/>
          <p:cNvSpPr>
            <a:spLocks noGrp="1"/>
          </p:cNvSpPr>
          <p:nvPr>
            <p:ph type="title"/>
          </p:nvPr>
        </p:nvSpPr>
        <p:spPr/>
        <p:txBody>
          <a:bodyPr/>
          <a:lstStyle/>
          <a:p>
            <a:r>
              <a:rPr lang="en-US" altLang="zh-TW" dirty="0" smtClean="0"/>
              <a:t>Linux - I2C</a:t>
            </a:r>
            <a:endParaRPr lang="en-US" dirty="0"/>
          </a:p>
        </p:txBody>
      </p:sp>
      <p:sp>
        <p:nvSpPr>
          <p:cNvPr id="7" name="矩形 6"/>
          <p:cNvSpPr/>
          <p:nvPr/>
        </p:nvSpPr>
        <p:spPr>
          <a:xfrm>
            <a:off x="5220072" y="985292"/>
            <a:ext cx="1080120"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應用程式</a:t>
            </a:r>
          </a:p>
        </p:txBody>
      </p:sp>
      <p:sp>
        <p:nvSpPr>
          <p:cNvPr id="8" name="矩形 7"/>
          <p:cNvSpPr/>
          <p:nvPr/>
        </p:nvSpPr>
        <p:spPr>
          <a:xfrm>
            <a:off x="5220072" y="1633364"/>
            <a:ext cx="108012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/sys,/dev</a:t>
            </a:r>
            <a:endParaRPr lang="zh-TW" altLang="en-US" sz="1200" dirty="0" smtClean="0"/>
          </a:p>
        </p:txBody>
      </p:sp>
      <p:cxnSp>
        <p:nvCxnSpPr>
          <p:cNvPr id="16" name="直線接點 15"/>
          <p:cNvCxnSpPr/>
          <p:nvPr/>
        </p:nvCxnSpPr>
        <p:spPr>
          <a:xfrm>
            <a:off x="4644008" y="1417340"/>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020272" y="985292"/>
            <a:ext cx="1296144" cy="28803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TW" altLang="en-US" sz="1200" dirty="0" smtClean="0"/>
              <a:t>用戶模式驅動</a:t>
            </a:r>
          </a:p>
        </p:txBody>
      </p:sp>
      <p:sp>
        <p:nvSpPr>
          <p:cNvPr id="20" name="橢圓 19"/>
          <p:cNvSpPr/>
          <p:nvPr/>
        </p:nvSpPr>
        <p:spPr>
          <a:xfrm>
            <a:off x="6084168" y="2209428"/>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i2c-core</a:t>
            </a:r>
            <a:endParaRPr lang="zh-TW" altLang="en-US" sz="1200" dirty="0" smtClean="0"/>
          </a:p>
        </p:txBody>
      </p:sp>
      <p:sp>
        <p:nvSpPr>
          <p:cNvPr id="21" name="橢圓 20"/>
          <p:cNvSpPr/>
          <p:nvPr/>
        </p:nvSpPr>
        <p:spPr>
          <a:xfrm>
            <a:off x="7092280" y="1561356"/>
            <a:ext cx="1152128" cy="5760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200" dirty="0" smtClean="0"/>
              <a:t>i2c-dev</a:t>
            </a:r>
            <a:endParaRPr lang="zh-TW" altLang="en-US" sz="1200" dirty="0" smtClean="0"/>
          </a:p>
        </p:txBody>
      </p:sp>
      <p:cxnSp>
        <p:nvCxnSpPr>
          <p:cNvPr id="23" name="直線接點 22"/>
          <p:cNvCxnSpPr/>
          <p:nvPr/>
        </p:nvCxnSpPr>
        <p:spPr>
          <a:xfrm>
            <a:off x="4644008" y="4009628"/>
            <a:ext cx="4104456"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7083896" y="2929508"/>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4" name="橢圓 33"/>
          <p:cNvSpPr/>
          <p:nvPr/>
        </p:nvSpPr>
        <p:spPr>
          <a:xfrm>
            <a:off x="7155904" y="30015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5" name="橢圓 34"/>
          <p:cNvSpPr/>
          <p:nvPr/>
        </p:nvSpPr>
        <p:spPr>
          <a:xfrm>
            <a:off x="7227912" y="3073524"/>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6" name="橢圓 35"/>
          <p:cNvSpPr/>
          <p:nvPr/>
        </p:nvSpPr>
        <p:spPr>
          <a:xfrm>
            <a:off x="7308304" y="3153916"/>
            <a:ext cx="1584176"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200" dirty="0" smtClean="0"/>
              <a:t>i2c-adapter</a:t>
            </a:r>
          </a:p>
          <a:p>
            <a:pPr algn="ctr"/>
            <a:r>
              <a:rPr lang="en-US" altLang="zh-TW" sz="1200" dirty="0" smtClean="0"/>
              <a:t>/algorithm</a:t>
            </a:r>
            <a:endParaRPr lang="zh-TW" altLang="en-US" sz="1200" dirty="0" smtClean="0"/>
          </a:p>
        </p:txBody>
      </p:sp>
      <p:sp>
        <p:nvSpPr>
          <p:cNvPr id="37" name="矩形 36"/>
          <p:cNvSpPr/>
          <p:nvPr/>
        </p:nvSpPr>
        <p:spPr>
          <a:xfrm>
            <a:off x="5004048" y="2857500"/>
            <a:ext cx="1512168" cy="1008112"/>
          </a:xfrm>
          <a:prstGeom prst="rect">
            <a:avLst/>
          </a:prstGeom>
          <a:noFill/>
          <a:ln w="15875">
            <a:solidFill>
              <a:srgbClr val="7030A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38" name="橢圓 37"/>
          <p:cNvSpPr/>
          <p:nvPr/>
        </p:nvSpPr>
        <p:spPr>
          <a:xfrm>
            <a:off x="5076056" y="2929508"/>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39" name="橢圓 38"/>
          <p:cNvSpPr/>
          <p:nvPr/>
        </p:nvSpPr>
        <p:spPr>
          <a:xfrm>
            <a:off x="5148064" y="3001516"/>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0" name="橢圓 39"/>
          <p:cNvSpPr/>
          <p:nvPr/>
        </p:nvSpPr>
        <p:spPr>
          <a:xfrm>
            <a:off x="5220072" y="3073524"/>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1" name="橢圓 40"/>
          <p:cNvSpPr/>
          <p:nvPr/>
        </p:nvSpPr>
        <p:spPr>
          <a:xfrm>
            <a:off x="5292080" y="3145532"/>
            <a:ext cx="1152128" cy="57606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200" dirty="0" smtClean="0"/>
              <a:t>i2c-client</a:t>
            </a:r>
            <a:endParaRPr lang="zh-TW" altLang="en-US" sz="1200" dirty="0" smtClean="0"/>
          </a:p>
        </p:txBody>
      </p:sp>
      <p:sp>
        <p:nvSpPr>
          <p:cNvPr id="42" name="矩形 41"/>
          <p:cNvSpPr/>
          <p:nvPr/>
        </p:nvSpPr>
        <p:spPr>
          <a:xfrm>
            <a:off x="7020272" y="2857500"/>
            <a:ext cx="1944216" cy="1008112"/>
          </a:xfrm>
          <a:prstGeom prst="rect">
            <a:avLst/>
          </a:prstGeom>
          <a:noFill/>
          <a:ln w="15875">
            <a:solidFill>
              <a:schemeClr val="tx2">
                <a:lumMod val="60000"/>
                <a:lumOff val="40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3" name="矩形 42"/>
          <p:cNvSpPr/>
          <p:nvPr/>
        </p:nvSpPr>
        <p:spPr>
          <a:xfrm>
            <a:off x="7308304" y="4225652"/>
            <a:ext cx="1368152" cy="43204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200" dirty="0" smtClean="0"/>
              <a:t>i2c host controller</a:t>
            </a:r>
            <a:endParaRPr lang="zh-TW" altLang="en-US" sz="1200" dirty="0" smtClean="0"/>
          </a:p>
        </p:txBody>
      </p:sp>
      <p:sp>
        <p:nvSpPr>
          <p:cNvPr id="44" name="矩形 43"/>
          <p:cNvSpPr/>
          <p:nvPr/>
        </p:nvSpPr>
        <p:spPr>
          <a:xfrm>
            <a:off x="5076056" y="4225652"/>
            <a:ext cx="1368152" cy="432048"/>
          </a:xfrm>
          <a:prstGeom prst="rect">
            <a:avLst/>
          </a:prstGeom>
          <a:gradFill>
            <a:gsLst>
              <a:gs pos="0">
                <a:schemeClr val="accent4">
                  <a:lumMod val="60000"/>
                  <a:lumOff val="4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1200" dirty="0" smtClean="0"/>
              <a:t>i2c slave device</a:t>
            </a:r>
            <a:endParaRPr lang="zh-TW" altLang="en-US" sz="1200" dirty="0" smtClean="0"/>
          </a:p>
        </p:txBody>
      </p:sp>
      <p:cxnSp>
        <p:nvCxnSpPr>
          <p:cNvPr id="46" name="直線接點 45"/>
          <p:cNvCxnSpPr/>
          <p:nvPr/>
        </p:nvCxnSpPr>
        <p:spPr>
          <a:xfrm>
            <a:off x="6444208" y="4369668"/>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a:off x="6444208" y="4513684"/>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860032" y="2137420"/>
            <a:ext cx="4211960" cy="1800200"/>
          </a:xfrm>
          <a:prstGeom prst="rect">
            <a:avLst/>
          </a:prstGeom>
          <a:noFill/>
          <a:ln w="15875">
            <a:solidFill>
              <a:srgbClr val="FF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cxnSp>
        <p:nvCxnSpPr>
          <p:cNvPr id="47" name="直線單箭頭接點 46"/>
          <p:cNvCxnSpPr/>
          <p:nvPr/>
        </p:nvCxnSpPr>
        <p:spPr>
          <a:xfrm flipV="1">
            <a:off x="5760132" y="1993404"/>
            <a:ext cx="0" cy="864096"/>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5760132" y="1273324"/>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7668344" y="1273324"/>
            <a:ext cx="0" cy="288032"/>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7236296" y="2137420"/>
            <a:ext cx="432048"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5760132" y="2701129"/>
            <a:ext cx="492761"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7067571" y="2701129"/>
            <a:ext cx="924809" cy="15637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427984" y="697260"/>
            <a:ext cx="764953" cy="646331"/>
          </a:xfrm>
          <a:prstGeom prst="rect">
            <a:avLst/>
          </a:prstGeom>
          <a:noFill/>
        </p:spPr>
        <p:txBody>
          <a:bodyPr wrap="none" rtlCol="0">
            <a:spAutoFit/>
          </a:bodyPr>
          <a:lstStyle/>
          <a:p>
            <a:r>
              <a:rPr lang="en-US" altLang="zh-TW" b="1" dirty="0" smtClean="0">
                <a:solidFill>
                  <a:schemeClr val="tx2">
                    <a:lumMod val="75000"/>
                  </a:schemeClr>
                </a:solidFill>
              </a:rPr>
              <a:t>user </a:t>
            </a:r>
            <a:br>
              <a:rPr lang="en-US" altLang="zh-TW" b="1" dirty="0" smtClean="0">
                <a:solidFill>
                  <a:schemeClr val="tx2">
                    <a:lumMod val="75000"/>
                  </a:schemeClr>
                </a:solidFill>
              </a:rPr>
            </a:br>
            <a:r>
              <a:rPr lang="en-US" altLang="zh-TW" b="1" dirty="0" smtClean="0">
                <a:solidFill>
                  <a:schemeClr val="tx2">
                    <a:lumMod val="75000"/>
                  </a:schemeClr>
                </a:solidFill>
              </a:rPr>
              <a:t>space</a:t>
            </a:r>
            <a:endParaRPr lang="zh-TW" altLang="en-US" b="1" dirty="0">
              <a:solidFill>
                <a:schemeClr val="tx2">
                  <a:lumMod val="75000"/>
                </a:schemeClr>
              </a:solidFill>
            </a:endParaRPr>
          </a:p>
        </p:txBody>
      </p:sp>
      <p:sp>
        <p:nvSpPr>
          <p:cNvPr id="58" name="文字方塊 57"/>
          <p:cNvSpPr txBox="1"/>
          <p:nvPr/>
        </p:nvSpPr>
        <p:spPr>
          <a:xfrm>
            <a:off x="4427984" y="1489348"/>
            <a:ext cx="870751" cy="646331"/>
          </a:xfrm>
          <a:prstGeom prst="rect">
            <a:avLst/>
          </a:prstGeom>
          <a:noFill/>
        </p:spPr>
        <p:txBody>
          <a:bodyPr wrap="none" rtlCol="0">
            <a:spAutoFit/>
          </a:bodyPr>
          <a:lstStyle/>
          <a:p>
            <a:r>
              <a:rPr lang="en-US" altLang="zh-TW" b="1" dirty="0" smtClean="0">
                <a:solidFill>
                  <a:schemeClr val="accent2">
                    <a:lumMod val="75000"/>
                  </a:schemeClr>
                </a:solidFill>
              </a:rPr>
              <a:t>kernel </a:t>
            </a:r>
            <a:br>
              <a:rPr lang="en-US" altLang="zh-TW" b="1" dirty="0" smtClean="0">
                <a:solidFill>
                  <a:schemeClr val="accent2">
                    <a:lumMod val="75000"/>
                  </a:schemeClr>
                </a:solidFill>
              </a:rPr>
            </a:br>
            <a:r>
              <a:rPr lang="en-US" altLang="zh-TW" b="1" dirty="0" smtClean="0">
                <a:solidFill>
                  <a:schemeClr val="accent2">
                    <a:lumMod val="75000"/>
                  </a:schemeClr>
                </a:solidFill>
              </a:rPr>
              <a:t>space</a:t>
            </a:r>
            <a:endParaRPr lang="zh-TW" altLang="en-US" b="1" dirty="0">
              <a:solidFill>
                <a:schemeClr val="accent2">
                  <a:lumMod val="75000"/>
                </a:schemeClr>
              </a:solidFill>
            </a:endParaRPr>
          </a:p>
        </p:txBody>
      </p:sp>
      <p:sp>
        <p:nvSpPr>
          <p:cNvPr id="59" name="文字方塊 58"/>
          <p:cNvSpPr txBox="1"/>
          <p:nvPr/>
        </p:nvSpPr>
        <p:spPr>
          <a:xfrm>
            <a:off x="4513081" y="4009628"/>
            <a:ext cx="562975" cy="369332"/>
          </a:xfrm>
          <a:prstGeom prst="rect">
            <a:avLst/>
          </a:prstGeom>
          <a:noFill/>
        </p:spPr>
        <p:txBody>
          <a:bodyPr wrap="none" rtlCol="0">
            <a:spAutoFit/>
          </a:bodyPr>
          <a:lstStyle/>
          <a:p>
            <a:r>
              <a:rPr lang="en-US" altLang="zh-TW" b="1" dirty="0" smtClean="0">
                <a:solidFill>
                  <a:schemeClr val="accent3">
                    <a:lumMod val="75000"/>
                  </a:schemeClr>
                </a:solidFill>
              </a:rPr>
              <a:t>HW</a:t>
            </a:r>
            <a:endParaRPr lang="zh-TW" altLang="en-US" b="1" dirty="0">
              <a:solidFill>
                <a:schemeClr val="accent3">
                  <a:lumMod val="75000"/>
                </a:schemeClr>
              </a:solidFill>
            </a:endParaRPr>
          </a:p>
        </p:txBody>
      </p:sp>
      <p:cxnSp>
        <p:nvCxnSpPr>
          <p:cNvPr id="61" name="直線單箭頭接點 60"/>
          <p:cNvCxnSpPr/>
          <p:nvPr/>
        </p:nvCxnSpPr>
        <p:spPr>
          <a:xfrm flipV="1">
            <a:off x="5760132" y="3865612"/>
            <a:ext cx="0" cy="360040"/>
          </a:xfrm>
          <a:prstGeom prst="straightConnector1">
            <a:avLst/>
          </a:prstGeom>
          <a:ln w="19050">
            <a:solidFill>
              <a:schemeClr val="bg2">
                <a:lumMod val="7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7992380" y="3865612"/>
            <a:ext cx="0" cy="3600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2337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SPI</a:t>
            </a:r>
            <a:r>
              <a:rPr lang="zh-TW" altLang="en-US" dirty="0" smtClean="0"/>
              <a:t>驅動框架</a:t>
            </a:r>
            <a:r>
              <a:rPr lang="en-US" altLang="zh-TW" dirty="0" smtClean="0"/>
              <a:t>-master</a:t>
            </a:r>
            <a:endParaRPr lang="zh-TW" altLang="en-US" dirty="0"/>
          </a:p>
        </p:txBody>
      </p:sp>
      <p:cxnSp>
        <p:nvCxnSpPr>
          <p:cNvPr id="6" name="直線接點 5"/>
          <p:cNvCxnSpPr/>
          <p:nvPr/>
        </p:nvCxnSpPr>
        <p:spPr>
          <a:xfrm>
            <a:off x="251520" y="2785492"/>
            <a:ext cx="108012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8" name="圓角矩形 7"/>
          <p:cNvSpPr/>
          <p:nvPr/>
        </p:nvSpPr>
        <p:spPr>
          <a:xfrm>
            <a:off x="395536" y="1993404"/>
            <a:ext cx="792088" cy="57606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000" dirty="0" smtClean="0"/>
              <a:t>platform device : </a:t>
            </a:r>
            <a:br>
              <a:rPr lang="en-US" altLang="zh-TW" sz="1000" dirty="0" smtClean="0"/>
            </a:br>
            <a:r>
              <a:rPr lang="en-US" altLang="zh-TW" sz="1000" dirty="0" smtClean="0"/>
              <a:t>SPI</a:t>
            </a:r>
            <a:endParaRPr lang="zh-TW" altLang="en-US" dirty="0" smtClean="0"/>
          </a:p>
        </p:txBody>
      </p:sp>
      <p:sp>
        <p:nvSpPr>
          <p:cNvPr id="11" name="矩形 10"/>
          <p:cNvSpPr/>
          <p:nvPr/>
        </p:nvSpPr>
        <p:spPr>
          <a:xfrm>
            <a:off x="1691680" y="3577580"/>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900" dirty="0" smtClean="0"/>
              <a:t>master</a:t>
            </a:r>
            <a:endParaRPr lang="zh-TW" altLang="en-US" sz="900" dirty="0" smtClean="0"/>
          </a:p>
        </p:txBody>
      </p:sp>
      <p:sp>
        <p:nvSpPr>
          <p:cNvPr id="12" name="矩形 11"/>
          <p:cNvSpPr/>
          <p:nvPr/>
        </p:nvSpPr>
        <p:spPr>
          <a:xfrm>
            <a:off x="1691680" y="2785492"/>
            <a:ext cx="576064"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800" dirty="0" smtClean="0">
                <a:solidFill>
                  <a:schemeClr val="bg1"/>
                </a:solidFill>
              </a:rPr>
              <a:t>board info</a:t>
            </a:r>
            <a:endParaRPr lang="zh-TW" altLang="en-US" sz="800" dirty="0" smtClean="0">
              <a:solidFill>
                <a:schemeClr val="bg1"/>
              </a:solidFill>
            </a:endParaRPr>
          </a:p>
        </p:txBody>
      </p:sp>
      <p:cxnSp>
        <p:nvCxnSpPr>
          <p:cNvPr id="14" name="直線單箭頭接點 13"/>
          <p:cNvCxnSpPr>
            <a:stCxn id="89" idx="0"/>
            <a:endCxn id="40" idx="1"/>
          </p:cNvCxnSpPr>
          <p:nvPr/>
        </p:nvCxnSpPr>
        <p:spPr>
          <a:xfrm flipV="1">
            <a:off x="1979712" y="1957400"/>
            <a:ext cx="648072"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32" idx="3"/>
            <a:endCxn id="11" idx="1"/>
          </p:cNvCxnSpPr>
          <p:nvPr/>
        </p:nvCxnSpPr>
        <p:spPr>
          <a:xfrm>
            <a:off x="1187624" y="3361556"/>
            <a:ext cx="504056"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755032" y="15445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8" name="圓角矩形 27"/>
          <p:cNvSpPr/>
          <p:nvPr/>
        </p:nvSpPr>
        <p:spPr>
          <a:xfrm>
            <a:off x="2907432" y="16969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TW" altLang="en-US" dirty="0" smtClean="0"/>
          </a:p>
        </p:txBody>
      </p:sp>
      <p:sp>
        <p:nvSpPr>
          <p:cNvPr id="29" name="圓角矩形 28"/>
          <p:cNvSpPr/>
          <p:nvPr/>
        </p:nvSpPr>
        <p:spPr>
          <a:xfrm>
            <a:off x="3059832" y="1849388"/>
            <a:ext cx="648072" cy="50405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TW" sz="1000" dirty="0" smtClean="0"/>
              <a:t>client device</a:t>
            </a:r>
            <a:endParaRPr lang="zh-TW" altLang="en-US" sz="1000" dirty="0" smtClean="0"/>
          </a:p>
        </p:txBody>
      </p:sp>
      <p:cxnSp>
        <p:nvCxnSpPr>
          <p:cNvPr id="30" name="直線接點 29"/>
          <p:cNvCxnSpPr/>
          <p:nvPr/>
        </p:nvCxnSpPr>
        <p:spPr>
          <a:xfrm>
            <a:off x="2555776" y="2785492"/>
            <a:ext cx="1440160" cy="0"/>
          </a:xfrm>
          <a:prstGeom prst="line">
            <a:avLst/>
          </a:prstGeom>
          <a:ln w="1270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95536" y="3073524"/>
            <a:ext cx="792088" cy="5760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1000" dirty="0" smtClean="0"/>
              <a:t>platform driver : </a:t>
            </a:r>
            <a:br>
              <a:rPr lang="en-US" altLang="zh-TW" sz="1000" dirty="0" smtClean="0"/>
            </a:br>
            <a:r>
              <a:rPr lang="en-US" altLang="zh-TW" sz="1000" dirty="0" smtClean="0"/>
              <a:t>SPI</a:t>
            </a:r>
            <a:endParaRPr lang="zh-TW" altLang="en-US" sz="1000" dirty="0" smtClean="0"/>
          </a:p>
        </p:txBody>
      </p:sp>
      <p:sp>
        <p:nvSpPr>
          <p:cNvPr id="38" name="矩形 37"/>
          <p:cNvSpPr/>
          <p:nvPr/>
        </p:nvSpPr>
        <p:spPr>
          <a:xfrm>
            <a:off x="2771800" y="32007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0" name="矩形 39"/>
          <p:cNvSpPr/>
          <p:nvPr/>
        </p:nvSpPr>
        <p:spPr>
          <a:xfrm>
            <a:off x="2627784" y="1417340"/>
            <a:ext cx="1224136" cy="1080120"/>
          </a:xfrm>
          <a:prstGeom prst="rect">
            <a:avLst/>
          </a:prstGeom>
          <a:noFill/>
          <a:ln w="1905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5" name="矩形 44"/>
          <p:cNvSpPr/>
          <p:nvPr/>
        </p:nvSpPr>
        <p:spPr>
          <a:xfrm>
            <a:off x="2627784" y="3073524"/>
            <a:ext cx="1224136" cy="1080120"/>
          </a:xfrm>
          <a:prstGeom prst="rect">
            <a:avLst/>
          </a:prstGeom>
          <a:noFill/>
          <a:ln w="19050">
            <a:solidFill>
              <a:schemeClr val="accent5">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46" name="矩形 45"/>
          <p:cNvSpPr/>
          <p:nvPr/>
        </p:nvSpPr>
        <p:spPr>
          <a:xfrm>
            <a:off x="2924200" y="33531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dirty="0" smtClean="0"/>
          </a:p>
        </p:txBody>
      </p:sp>
      <p:sp>
        <p:nvSpPr>
          <p:cNvPr id="47" name="矩形 46"/>
          <p:cNvSpPr/>
          <p:nvPr/>
        </p:nvSpPr>
        <p:spPr>
          <a:xfrm>
            <a:off x="3076600" y="3505572"/>
            <a:ext cx="64807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1000" dirty="0" smtClean="0"/>
              <a:t>client driver</a:t>
            </a:r>
            <a:endParaRPr lang="zh-TW" altLang="en-US" sz="1000" dirty="0" smtClean="0"/>
          </a:p>
        </p:txBody>
      </p:sp>
      <p:sp>
        <p:nvSpPr>
          <p:cNvPr id="48" name="橢圓 47"/>
          <p:cNvSpPr/>
          <p:nvPr/>
        </p:nvSpPr>
        <p:spPr>
          <a:xfrm>
            <a:off x="827584" y="769268"/>
            <a:ext cx="1152128" cy="57606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device tree</a:t>
            </a:r>
            <a:endParaRPr lang="zh-TW" altLang="en-US" sz="1200" dirty="0" smtClean="0"/>
          </a:p>
        </p:txBody>
      </p:sp>
      <p:cxnSp>
        <p:nvCxnSpPr>
          <p:cNvPr id="50" name="直線單箭頭接點 49"/>
          <p:cNvCxnSpPr>
            <a:stCxn id="48" idx="3"/>
            <a:endCxn id="8" idx="0"/>
          </p:cNvCxnSpPr>
          <p:nvPr/>
        </p:nvCxnSpPr>
        <p:spPr>
          <a:xfrm flipH="1">
            <a:off x="791580" y="1260969"/>
            <a:ext cx="204729" cy="7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4283968" y="1129308"/>
            <a:ext cx="0" cy="338437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H="1">
            <a:off x="1043608" y="4657700"/>
            <a:ext cx="1791816" cy="8384"/>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
        <p:nvSpPr>
          <p:cNvPr id="64" name="剪去並圓角化單一角落矩形 63"/>
          <p:cNvSpPr/>
          <p:nvPr/>
        </p:nvSpPr>
        <p:spPr>
          <a:xfrm>
            <a:off x="1259632" y="4801716"/>
            <a:ext cx="1440160" cy="504056"/>
          </a:xfrm>
          <a:prstGeom prst="snipRoundRect">
            <a:avLst/>
          </a:prstGeom>
          <a:gradFill>
            <a:gsLst>
              <a:gs pos="0">
                <a:schemeClr val="accent2">
                  <a:lumMod val="60000"/>
                  <a:lumOff val="40000"/>
                </a:schemeClr>
              </a:gs>
              <a:gs pos="50000">
                <a:schemeClr val="accent2">
                  <a:shade val="45000"/>
                  <a:satMod val="170000"/>
                </a:schemeClr>
              </a:gs>
              <a:gs pos="70000">
                <a:schemeClr val="accent2">
                  <a:tint val="99000"/>
                  <a:shade val="65000"/>
                  <a:satMod val="155000"/>
                </a:schemeClr>
              </a:gs>
              <a:gs pos="100000">
                <a:schemeClr val="accent2">
                  <a:tint val="95500"/>
                  <a:shade val="100000"/>
                  <a:satMod val="155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TW" sz="1600" dirty="0" smtClean="0"/>
              <a:t>host controller</a:t>
            </a:r>
            <a:endParaRPr lang="zh-TW" altLang="en-US" sz="1600" dirty="0" smtClean="0"/>
          </a:p>
        </p:txBody>
      </p:sp>
      <p:sp>
        <p:nvSpPr>
          <p:cNvPr id="65" name="剪去並圓角化單一角落矩形 64"/>
          <p:cNvSpPr/>
          <p:nvPr/>
        </p:nvSpPr>
        <p:spPr>
          <a:xfrm>
            <a:off x="5148064" y="4801716"/>
            <a:ext cx="1440160" cy="504056"/>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dirty="0" smtClean="0"/>
              <a:t>slave device</a:t>
            </a:r>
            <a:endParaRPr lang="zh-TW" altLang="en-US" dirty="0" smtClean="0"/>
          </a:p>
        </p:txBody>
      </p:sp>
      <p:cxnSp>
        <p:nvCxnSpPr>
          <p:cNvPr id="85" name="直線接點 84"/>
          <p:cNvCxnSpPr>
            <a:stCxn id="64" idx="0"/>
            <a:endCxn id="65" idx="2"/>
          </p:cNvCxnSpPr>
          <p:nvPr/>
        </p:nvCxnSpPr>
        <p:spPr>
          <a:xfrm>
            <a:off x="2699792" y="5053744"/>
            <a:ext cx="2448272" cy="0"/>
          </a:xfrm>
          <a:prstGeom prst="line">
            <a:avLst/>
          </a:prstGeom>
          <a:ln w="76200" cmpd="dbl">
            <a:gradFill flip="none" rotWithShape="1">
              <a:gsLst>
                <a:gs pos="13000">
                  <a:srgbClr val="C00000"/>
                </a:gs>
                <a:gs pos="50000">
                  <a:schemeClr val="accent1">
                    <a:tint val="44500"/>
                    <a:satMod val="160000"/>
                  </a:schemeClr>
                </a:gs>
                <a:gs pos="100000">
                  <a:schemeClr val="accent1">
                    <a:tint val="23500"/>
                    <a:satMod val="1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1619672" y="2713484"/>
            <a:ext cx="720080" cy="1440160"/>
          </a:xfrm>
          <a:prstGeom prst="rect">
            <a:avLst/>
          </a:prstGeom>
          <a:noFill/>
          <a:ln w="1905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TW" altLang="en-US" dirty="0" smtClean="0"/>
          </a:p>
        </p:txBody>
      </p:sp>
      <p:sp>
        <p:nvSpPr>
          <p:cNvPr id="94" name="文字方塊 93"/>
          <p:cNvSpPr txBox="1"/>
          <p:nvPr/>
        </p:nvSpPr>
        <p:spPr>
          <a:xfrm>
            <a:off x="2060104" y="852309"/>
            <a:ext cx="1010213" cy="276999"/>
          </a:xfrm>
          <a:prstGeom prst="rect">
            <a:avLst/>
          </a:prstGeom>
          <a:noFill/>
        </p:spPr>
        <p:txBody>
          <a:bodyPr wrap="none" rtlCol="0">
            <a:spAutoFit/>
          </a:bodyPr>
          <a:lstStyle/>
          <a:p>
            <a:r>
              <a:rPr lang="en-US" altLang="zh-TW" sz="1200" b="1" dirty="0" smtClean="0"/>
              <a:t>SPI client </a:t>
            </a:r>
            <a:r>
              <a:rPr lang="en-US" altLang="zh-TW" sz="1200" b="1" dirty="0" err="1" smtClean="0"/>
              <a:t>dts</a:t>
            </a:r>
            <a:endParaRPr lang="zh-TW" altLang="en-US" sz="1200" b="1" dirty="0"/>
          </a:p>
        </p:txBody>
      </p:sp>
      <p:sp>
        <p:nvSpPr>
          <p:cNvPr id="95" name="文字方塊 94"/>
          <p:cNvSpPr txBox="1"/>
          <p:nvPr/>
        </p:nvSpPr>
        <p:spPr>
          <a:xfrm>
            <a:off x="539552" y="1345332"/>
            <a:ext cx="617477" cy="276999"/>
          </a:xfrm>
          <a:prstGeom prst="rect">
            <a:avLst/>
          </a:prstGeom>
          <a:noFill/>
        </p:spPr>
        <p:txBody>
          <a:bodyPr wrap="none" rtlCol="0">
            <a:spAutoFit/>
          </a:bodyPr>
          <a:lstStyle/>
          <a:p>
            <a:r>
              <a:rPr lang="en-US" altLang="zh-TW" sz="1200" b="1" dirty="0" smtClean="0"/>
              <a:t>SPI </a:t>
            </a:r>
            <a:r>
              <a:rPr lang="en-US" altLang="zh-TW" sz="1200" b="1" dirty="0" err="1" smtClean="0"/>
              <a:t>dts</a:t>
            </a:r>
            <a:endParaRPr lang="zh-TW" altLang="en-US" sz="1200" b="1" dirty="0"/>
          </a:p>
        </p:txBody>
      </p:sp>
      <p:cxnSp>
        <p:nvCxnSpPr>
          <p:cNvPr id="100" name="直線單箭頭接點 99"/>
          <p:cNvCxnSpPr/>
          <p:nvPr/>
        </p:nvCxnSpPr>
        <p:spPr>
          <a:xfrm>
            <a:off x="1979712" y="4153644"/>
            <a:ext cx="0" cy="648072"/>
          </a:xfrm>
          <a:prstGeom prst="straightConnector1">
            <a:avLst/>
          </a:prstGeom>
          <a:ln w="50800" cmpd="dbl">
            <a:solidFill>
              <a:schemeClr val="accent2">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48" idx="6"/>
            <a:endCxn id="40" idx="0"/>
          </p:cNvCxnSpPr>
          <p:nvPr/>
        </p:nvCxnSpPr>
        <p:spPr>
          <a:xfrm>
            <a:off x="1979712" y="1057300"/>
            <a:ext cx="12601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文字方塊 107"/>
          <p:cNvSpPr txBox="1"/>
          <p:nvPr/>
        </p:nvSpPr>
        <p:spPr>
          <a:xfrm>
            <a:off x="2987824" y="2683287"/>
            <a:ext cx="585417" cy="246221"/>
          </a:xfrm>
          <a:prstGeom prst="rect">
            <a:avLst/>
          </a:prstGeom>
          <a:noFill/>
        </p:spPr>
        <p:txBody>
          <a:bodyPr wrap="none" rtlCol="0">
            <a:spAutoFit/>
          </a:bodyPr>
          <a:lstStyle/>
          <a:p>
            <a:r>
              <a:rPr lang="en-US" altLang="zh-TW" sz="1000" b="1" dirty="0" smtClean="0">
                <a:solidFill>
                  <a:schemeClr val="bg1"/>
                </a:solidFill>
              </a:rPr>
              <a:t>SPI bus</a:t>
            </a:r>
            <a:endParaRPr lang="zh-TW" altLang="en-US" sz="1000" b="1" dirty="0">
              <a:solidFill>
                <a:schemeClr val="bg1"/>
              </a:solidFill>
            </a:endParaRPr>
          </a:p>
        </p:txBody>
      </p:sp>
      <p:cxnSp>
        <p:nvCxnSpPr>
          <p:cNvPr id="113" name="直線接點 112"/>
          <p:cNvCxnSpPr/>
          <p:nvPr/>
        </p:nvCxnSpPr>
        <p:spPr>
          <a:xfrm>
            <a:off x="1475656" y="2569468"/>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flipV="1">
            <a:off x="2483768" y="1345332"/>
            <a:ext cx="0" cy="1224136"/>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a:off x="1475656" y="4297660"/>
            <a:ext cx="1008112"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1475656" y="2569468"/>
            <a:ext cx="0" cy="1728192"/>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2483768" y="1345332"/>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a:off x="3995936" y="1345332"/>
            <a:ext cx="0" cy="2952328"/>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a:off x="2483768" y="4297660"/>
            <a:ext cx="1512168" cy="0"/>
          </a:xfrm>
          <a:prstGeom prst="line">
            <a:avLst/>
          </a:prstGeom>
          <a:ln w="254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7" name="文字方塊 126"/>
          <p:cNvSpPr txBox="1"/>
          <p:nvPr/>
        </p:nvSpPr>
        <p:spPr>
          <a:xfrm>
            <a:off x="2600876" y="1057300"/>
            <a:ext cx="1467068" cy="246221"/>
          </a:xfrm>
          <a:prstGeom prst="rect">
            <a:avLst/>
          </a:prstGeom>
          <a:noFill/>
        </p:spPr>
        <p:txBody>
          <a:bodyPr wrap="none" rtlCol="0">
            <a:spAutoFit/>
          </a:bodyPr>
          <a:lstStyle/>
          <a:p>
            <a:r>
              <a:rPr lang="en-US" altLang="zh-TW" sz="1000" b="1" dirty="0" err="1" smtClean="0"/>
              <a:t>of_register_spi_devices</a:t>
            </a:r>
            <a:endParaRPr lang="zh-TW" altLang="en-US" sz="1000" b="1" dirty="0"/>
          </a:p>
        </p:txBody>
      </p:sp>
      <p:cxnSp>
        <p:nvCxnSpPr>
          <p:cNvPr id="130" name="直線單箭頭接點 129"/>
          <p:cNvCxnSpPr/>
          <p:nvPr/>
        </p:nvCxnSpPr>
        <p:spPr>
          <a:xfrm>
            <a:off x="3239852" y="4153644"/>
            <a:ext cx="2628292" cy="648072"/>
          </a:xfrm>
          <a:prstGeom prst="straightConnector1">
            <a:avLst/>
          </a:prstGeom>
          <a:ln w="50800" cmpd="dbl">
            <a:solidFill>
              <a:schemeClr val="tx2">
                <a:lumMod val="60000"/>
                <a:lumOff val="40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ontent Placeholder 1"/>
          <p:cNvSpPr>
            <a:spLocks noGrp="1"/>
          </p:cNvSpPr>
          <p:nvPr>
            <p:ph sz="half" idx="2"/>
          </p:nvPr>
        </p:nvSpPr>
        <p:spPr>
          <a:xfrm>
            <a:off x="4788024" y="769268"/>
            <a:ext cx="3672408" cy="4044669"/>
          </a:xfrm>
        </p:spPr>
        <p:txBody>
          <a:bodyPr/>
          <a:lstStyle/>
          <a:p>
            <a:pPr>
              <a:buFont typeface="Wingdings" pitchFamily="2" charset="2"/>
              <a:buChar char="n"/>
            </a:pPr>
            <a:r>
              <a:rPr lang="en-US" altLang="zh-TW" sz="1600" dirty="0" err="1" smtClean="0"/>
              <a:t>spi_add_driver</a:t>
            </a:r>
            <a:endParaRPr lang="zh-TW" altLang="en-US" sz="1600" dirty="0" smtClean="0"/>
          </a:p>
          <a:p>
            <a:pPr>
              <a:buFont typeface="Wingdings" pitchFamily="2" charset="2"/>
              <a:buChar char="n"/>
            </a:pPr>
            <a:r>
              <a:rPr lang="en-US" sz="1600" dirty="0" err="1" smtClean="0"/>
              <a:t>spi_register_master</a:t>
            </a:r>
            <a:endParaRPr lang="en-US" sz="1600" dirty="0" smtClean="0"/>
          </a:p>
          <a:p>
            <a:pPr>
              <a:buFont typeface="Wingdings" pitchFamily="2" charset="2"/>
              <a:buChar char="n"/>
            </a:pPr>
            <a:r>
              <a:rPr lang="en-US" sz="1600" dirty="0" err="1" smtClean="0"/>
              <a:t>of_register_spi_devices</a:t>
            </a:r>
            <a:endParaRPr lang="en-US" sz="1600" dirty="0" smtClean="0"/>
          </a:p>
          <a:p>
            <a:pPr>
              <a:buFont typeface="Wingdings" pitchFamily="2" charset="2"/>
              <a:buChar char="n"/>
            </a:pPr>
            <a:r>
              <a:rPr lang="en-US" sz="1600" dirty="0" err="1" smtClean="0"/>
              <a:t>spi_match_master_to_boardinfo</a:t>
            </a:r>
            <a:endParaRPr lang="en-US" sz="1600" dirty="0" smtClean="0"/>
          </a:p>
          <a:p>
            <a:pPr>
              <a:buFont typeface="Wingdings" pitchFamily="2" charset="2"/>
              <a:buChar char="n"/>
            </a:pPr>
            <a:r>
              <a:rPr lang="en-US" sz="1600" dirty="0" smtClean="0"/>
              <a:t>device tree (platform device)</a:t>
            </a:r>
          </a:p>
        </p:txBody>
      </p:sp>
      <p:sp>
        <p:nvSpPr>
          <p:cNvPr id="52" name="矩形 51"/>
          <p:cNvSpPr/>
          <p:nvPr/>
        </p:nvSpPr>
        <p:spPr>
          <a:xfrm>
            <a:off x="35496" y="3649588"/>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err="1" smtClean="0">
                <a:solidFill>
                  <a:schemeClr val="tx1"/>
                </a:solidFill>
                <a:latin typeface="+mj-ea"/>
                <a:ea typeface="+mj-ea"/>
              </a:rPr>
              <a:t>SOCLE_SPI_driver</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smtClean="0">
                <a:solidFill>
                  <a:schemeClr val="tx1"/>
                </a:solidFill>
                <a:latin typeface="+mj-ea"/>
                <a:ea typeface="+mj-ea"/>
              </a:rPr>
              <a:t>name</a:t>
            </a:r>
          </a:p>
        </p:txBody>
      </p:sp>
      <p:sp>
        <p:nvSpPr>
          <p:cNvPr id="54" name="矩形 53"/>
          <p:cNvSpPr/>
          <p:nvPr/>
        </p:nvSpPr>
        <p:spPr>
          <a:xfrm>
            <a:off x="1043608" y="1705372"/>
            <a:ext cx="1296144" cy="360040"/>
          </a:xfrm>
          <a:prstGeom prst="rect">
            <a:avLst/>
          </a:prstGeom>
          <a:noFill/>
          <a:ln w="12700">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altLang="zh-TW" sz="800" b="1" dirty="0" smtClean="0">
                <a:solidFill>
                  <a:schemeClr val="tx1"/>
                </a:solidFill>
                <a:latin typeface="+mj-ea"/>
                <a:ea typeface="+mj-ea"/>
              </a:rPr>
              <a:t>compatible(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name</a:t>
            </a:r>
          </a:p>
        </p:txBody>
      </p:sp>
      <p:sp>
        <p:nvSpPr>
          <p:cNvPr id="56" name="文字方塊 55"/>
          <p:cNvSpPr txBox="1"/>
          <p:nvPr/>
        </p:nvSpPr>
        <p:spPr>
          <a:xfrm>
            <a:off x="251520" y="2857500"/>
            <a:ext cx="1261884" cy="246221"/>
          </a:xfrm>
          <a:prstGeom prst="rect">
            <a:avLst/>
          </a:prstGeom>
          <a:noFill/>
        </p:spPr>
        <p:txBody>
          <a:bodyPr wrap="none" rtlCol="0">
            <a:spAutoFit/>
          </a:bodyPr>
          <a:lstStyle/>
          <a:p>
            <a:r>
              <a:rPr lang="en-US" altLang="zh-TW" sz="1000" b="1" dirty="0" err="1" smtClean="0"/>
              <a:t>spi_register_master</a:t>
            </a:r>
            <a:endParaRPr lang="en-US" altLang="zh-TW" sz="1000" b="1" dirty="0" smtClean="0"/>
          </a:p>
        </p:txBody>
      </p:sp>
      <p:sp>
        <p:nvSpPr>
          <p:cNvPr id="82" name="文字方塊 81"/>
          <p:cNvSpPr txBox="1"/>
          <p:nvPr/>
        </p:nvSpPr>
        <p:spPr>
          <a:xfrm>
            <a:off x="1043608" y="2467263"/>
            <a:ext cx="2004395" cy="400110"/>
          </a:xfrm>
          <a:prstGeom prst="rect">
            <a:avLst/>
          </a:prstGeom>
          <a:noFill/>
        </p:spPr>
        <p:txBody>
          <a:bodyPr wrap="none" rtlCol="0">
            <a:spAutoFit/>
          </a:bodyPr>
          <a:lstStyle/>
          <a:p>
            <a:r>
              <a:rPr lang="en-US" altLang="zh-TW" sz="1000" b="1" dirty="0" err="1" smtClean="0">
                <a:solidFill>
                  <a:schemeClr val="accent3">
                    <a:lumMod val="75000"/>
                  </a:schemeClr>
                </a:solidFill>
              </a:rPr>
              <a:t>spi_match_master_to_boardinfo</a:t>
            </a:r>
            <a:endParaRPr lang="en-US" altLang="zh-TW" sz="1000" b="1" dirty="0" smtClean="0">
              <a:solidFill>
                <a:schemeClr val="accent3">
                  <a:lumMod val="75000"/>
                </a:schemeClr>
              </a:solidFill>
            </a:endParaRPr>
          </a:p>
          <a:p>
            <a:pPr algn="ctr"/>
            <a:r>
              <a:rPr lang="en-US" altLang="zh-TW" sz="1000" b="1" dirty="0" smtClean="0">
                <a:solidFill>
                  <a:schemeClr val="accent3">
                    <a:lumMod val="75000"/>
                  </a:schemeClr>
                </a:solidFill>
              </a:rPr>
              <a:t>(</a:t>
            </a:r>
            <a:r>
              <a:rPr lang="en-US" altLang="zh-TW" sz="1000" b="1" dirty="0" err="1" smtClean="0">
                <a:solidFill>
                  <a:schemeClr val="accent3">
                    <a:lumMod val="75000"/>
                  </a:schemeClr>
                </a:solidFill>
              </a:rPr>
              <a:t>bus_num</a:t>
            </a:r>
            <a:r>
              <a:rPr lang="en-US" altLang="zh-TW" sz="1000" b="1" dirty="0" smtClean="0">
                <a:solidFill>
                  <a:schemeClr val="accent3">
                    <a:lumMod val="75000"/>
                  </a:schemeClr>
                </a:solidFill>
              </a:rPr>
              <a:t>)</a:t>
            </a:r>
            <a:endParaRPr lang="zh-TW" altLang="en-US" sz="1000" b="1" dirty="0">
              <a:solidFill>
                <a:schemeClr val="accent3">
                  <a:lumMod val="75000"/>
                </a:schemeClr>
              </a:solidFill>
            </a:endParaRPr>
          </a:p>
        </p:txBody>
      </p:sp>
      <p:cxnSp>
        <p:nvCxnSpPr>
          <p:cNvPr id="84" name="直線接點 83"/>
          <p:cNvCxnSpPr>
            <a:stCxn id="48" idx="4"/>
            <a:endCxn id="12" idx="1"/>
          </p:cNvCxnSpPr>
          <p:nvPr/>
        </p:nvCxnSpPr>
        <p:spPr>
          <a:xfrm>
            <a:off x="1403648" y="1345332"/>
            <a:ext cx="288032" cy="1692188"/>
          </a:xfrm>
          <a:prstGeom prst="line">
            <a:avLst/>
          </a:prstGeom>
          <a:ln w="22225">
            <a:solidFill>
              <a:schemeClr val="accent4">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0" idx="2"/>
            <a:endCxn id="11" idx="3"/>
          </p:cNvCxnSpPr>
          <p:nvPr/>
        </p:nvCxnSpPr>
        <p:spPr>
          <a:xfrm flipH="1">
            <a:off x="2267744" y="2497460"/>
            <a:ext cx="972108" cy="1332148"/>
          </a:xfrm>
          <a:prstGeom prst="straightConnector1">
            <a:avLst/>
          </a:prstGeom>
          <a:ln w="15875">
            <a:solidFill>
              <a:schemeClr val="accent4">
                <a:lumMod val="7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2915816" y="4225652"/>
            <a:ext cx="1296144" cy="504056"/>
          </a:xfrm>
          <a:prstGeom prst="rect">
            <a:avLst/>
          </a:prstGeom>
          <a:noFill/>
          <a:ln w="12700">
            <a:solidFill>
              <a:srgbClr val="00B0F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driver</a:t>
            </a:r>
          </a:p>
          <a:p>
            <a:pPr marL="228600" indent="-228600">
              <a:buAutoNum type="arabicPeriod"/>
            </a:pPr>
            <a:r>
              <a:rPr lang="en-US" altLang="zh-TW" sz="800" b="1" dirty="0" err="1" smtClean="0">
                <a:solidFill>
                  <a:schemeClr val="tx1"/>
                </a:solidFill>
                <a:latin typeface="+mj-ea"/>
                <a:ea typeface="+mj-ea"/>
              </a:rPr>
              <a:t>of_match_table</a:t>
            </a:r>
            <a:endParaRPr lang="en-US" altLang="zh-TW" sz="800" b="1" dirty="0" smtClean="0">
              <a:solidFill>
                <a:schemeClr val="tx1"/>
              </a:solidFill>
              <a:latin typeface="+mj-ea"/>
              <a:ea typeface="+mj-ea"/>
            </a:endParaRPr>
          </a:p>
          <a:p>
            <a:pPr marL="228600" indent="-228600">
              <a:buAutoNum type="arabicPeriod"/>
            </a:pPr>
            <a:r>
              <a:rPr lang="en-US" altLang="zh-TW" sz="800" b="1" dirty="0" err="1" smtClean="0">
                <a:solidFill>
                  <a:schemeClr val="tx1"/>
                </a:solidFill>
                <a:latin typeface="+mj-ea"/>
                <a:ea typeface="+mj-ea"/>
              </a:rPr>
              <a:t>id_table</a:t>
            </a:r>
            <a:r>
              <a:rPr lang="en-US" altLang="zh-TW" sz="800" b="1" dirty="0" smtClean="0">
                <a:solidFill>
                  <a:schemeClr val="tx1"/>
                </a:solidFill>
                <a:latin typeface="+mj-ea"/>
                <a:ea typeface="+mj-ea"/>
              </a:rPr>
              <a:t> | name</a:t>
            </a:r>
          </a:p>
        </p:txBody>
      </p:sp>
      <p:sp>
        <p:nvSpPr>
          <p:cNvPr id="92" name="矩形 91"/>
          <p:cNvSpPr/>
          <p:nvPr/>
        </p:nvSpPr>
        <p:spPr>
          <a:xfrm>
            <a:off x="3419872" y="1489348"/>
            <a:ext cx="1296144" cy="504056"/>
          </a:xfrm>
          <a:prstGeom prst="rect">
            <a:avLst/>
          </a:prstGeom>
          <a:noFill/>
          <a:ln w="12700">
            <a:solidFill>
              <a:schemeClr val="accent6">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r>
              <a:rPr lang="en-US" altLang="zh-TW" sz="800" b="1" dirty="0" err="1" smtClean="0">
                <a:solidFill>
                  <a:schemeClr val="tx1"/>
                </a:solidFill>
                <a:latin typeface="+mj-ea"/>
                <a:ea typeface="+mj-ea"/>
              </a:rPr>
              <a:t>dts</a:t>
            </a:r>
            <a:r>
              <a:rPr lang="en-US" altLang="zh-TW" sz="800" b="1" dirty="0" smtClean="0">
                <a:solidFill>
                  <a:schemeClr val="tx1"/>
                </a:solidFill>
                <a:latin typeface="+mj-ea"/>
                <a:ea typeface="+mj-ea"/>
              </a:rPr>
              <a:t>)</a:t>
            </a:r>
          </a:p>
          <a:p>
            <a:pPr marL="228600" indent="-228600">
              <a:buAutoNum type="arabicPeriod"/>
            </a:pPr>
            <a:r>
              <a:rPr lang="en-US" altLang="zh-TW" sz="800" b="1" dirty="0" smtClean="0">
                <a:solidFill>
                  <a:schemeClr val="tx1"/>
                </a:solidFill>
                <a:latin typeface="+mj-ea"/>
                <a:ea typeface="+mj-ea"/>
              </a:rPr>
              <a:t>compatible</a:t>
            </a:r>
          </a:p>
        </p:txBody>
      </p:sp>
      <p:sp>
        <p:nvSpPr>
          <p:cNvPr id="93" name="矩形 92"/>
          <p:cNvSpPr/>
          <p:nvPr/>
        </p:nvSpPr>
        <p:spPr>
          <a:xfrm>
            <a:off x="3275856" y="2353444"/>
            <a:ext cx="1296144" cy="504056"/>
          </a:xfrm>
          <a:prstGeom prst="rect">
            <a:avLst/>
          </a:prstGeom>
          <a:noFill/>
          <a:ln w="12700">
            <a:solidFill>
              <a:schemeClr val="accent3">
                <a:lumMod val="75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800" b="1" dirty="0" smtClean="0">
                <a:solidFill>
                  <a:schemeClr val="tx1"/>
                </a:solidFill>
                <a:latin typeface="+mj-ea"/>
                <a:ea typeface="+mj-ea"/>
              </a:rPr>
              <a:t>Slave device</a:t>
            </a:r>
          </a:p>
          <a:p>
            <a:pPr marL="228600" indent="-228600">
              <a:buAutoNum type="arabicPeriod"/>
            </a:pPr>
            <a:r>
              <a:rPr lang="en-US" altLang="zh-TW" sz="800" b="1" dirty="0" err="1" smtClean="0">
                <a:solidFill>
                  <a:schemeClr val="tx1"/>
                </a:solidFill>
                <a:latin typeface="+mj-ea"/>
              </a:rPr>
              <a:t>modalias</a:t>
            </a:r>
            <a:endParaRPr lang="en-US" altLang="zh-TW" sz="800" b="1" dirty="0" smtClean="0">
              <a:solidFill>
                <a:schemeClr val="tx1"/>
              </a:solidFill>
              <a:latin typeface="+mj-ea"/>
            </a:endParaRPr>
          </a:p>
        </p:txBody>
      </p:sp>
      <p:sp>
        <p:nvSpPr>
          <p:cNvPr id="51" name="文字方塊 50"/>
          <p:cNvSpPr txBox="1"/>
          <p:nvPr/>
        </p:nvSpPr>
        <p:spPr>
          <a:xfrm>
            <a:off x="395536" y="2683287"/>
            <a:ext cx="936104" cy="246221"/>
          </a:xfrm>
          <a:prstGeom prst="rect">
            <a:avLst/>
          </a:prstGeom>
          <a:noFill/>
        </p:spPr>
        <p:txBody>
          <a:bodyPr wrap="square" rtlCol="0">
            <a:spAutoFit/>
          </a:bodyPr>
          <a:lstStyle/>
          <a:p>
            <a:r>
              <a:rPr lang="en-US" altLang="zh-TW" sz="1000" b="1" dirty="0" err="1" smtClean="0">
                <a:solidFill>
                  <a:schemeClr val="bg1"/>
                </a:solidFill>
              </a:rPr>
              <a:t>platforn</a:t>
            </a:r>
            <a:r>
              <a:rPr lang="en-US" altLang="zh-TW" sz="1000" b="1" dirty="0" smtClean="0">
                <a:solidFill>
                  <a:schemeClr val="bg1"/>
                </a:solidFill>
              </a:rPr>
              <a:t> bus</a:t>
            </a:r>
            <a:endParaRPr lang="zh-TW" altLang="en-US" sz="1000" b="1" dirty="0">
              <a:solidFill>
                <a:schemeClr val="bg1"/>
              </a:solidFill>
            </a:endParaRPr>
          </a:p>
        </p:txBody>
      </p:sp>
    </p:spTree>
  </p:cSld>
  <p:clrMapOvr>
    <a:masterClrMapping/>
  </p:clrMapOvr>
</p:sld>
</file>

<file path=ppt/theme/theme1.xml><?xml version="1.0" encoding="utf-8"?>
<a:theme xmlns:a="http://schemas.openxmlformats.org/drawingml/2006/main" name="Socle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2">
      <a:majorFont>
        <a:latin typeface="Futura Bk BT"/>
        <a:ea typeface="微軟正黑體"/>
        <a:cs typeface=""/>
      </a:majorFont>
      <a:minorFont>
        <a:latin typeface="Futura Bk BT"/>
        <a:ea typeface="微軟正黑體"/>
        <a:cs typeface=""/>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14697</TotalTime>
  <Words>554</Words>
  <Application>Microsoft Office PowerPoint</Application>
  <PresentationFormat>如螢幕大小 (16:10)</PresentationFormat>
  <Paragraphs>164</Paragraphs>
  <Slides>28</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Arial</vt:lpstr>
      <vt:lpstr>新細明體</vt:lpstr>
      <vt:lpstr>Futura Bk BT</vt:lpstr>
      <vt:lpstr>Arial Unicode MS</vt:lpstr>
      <vt:lpstr>微軟正黑體</vt:lpstr>
      <vt:lpstr>Wingdings</vt:lpstr>
      <vt:lpstr>Calibri</vt:lpstr>
      <vt:lpstr>Futura LT Book</vt:lpstr>
      <vt:lpstr>Socle佈景主題</vt:lpstr>
      <vt:lpstr>Linux SPI Device Driver </vt:lpstr>
      <vt:lpstr>OUTLINE</vt:lpstr>
      <vt:lpstr>I2C</vt:lpstr>
      <vt:lpstr>I2C 硬體架構</vt:lpstr>
      <vt:lpstr>I2C Data Format</vt:lpstr>
      <vt:lpstr>I2C Data Format</vt:lpstr>
      <vt:lpstr>Linux Device Driver – SPI</vt:lpstr>
      <vt:lpstr>Linux - I2C</vt:lpstr>
      <vt:lpstr>SPI驅動框架-master</vt:lpstr>
      <vt:lpstr>L6021 – I2C</vt:lpstr>
      <vt:lpstr>I2C</vt:lpstr>
      <vt:lpstr>Master Mode Programming</vt:lpstr>
      <vt:lpstr>Detail Register Description</vt:lpstr>
      <vt:lpstr>投影片 14</vt:lpstr>
      <vt:lpstr>F75111R</vt:lpstr>
      <vt:lpstr>投影片 16</vt:lpstr>
      <vt:lpstr>投影片 17</vt:lpstr>
      <vt:lpstr>投影片 18</vt:lpstr>
      <vt:lpstr>I2C</vt:lpstr>
      <vt:lpstr>Registers Summary</vt:lpstr>
      <vt:lpstr>Detail Register Description </vt:lpstr>
      <vt:lpstr>Detail Register Description </vt:lpstr>
      <vt:lpstr>Detail Register Description</vt:lpstr>
      <vt:lpstr>Detail Register Description</vt:lpstr>
      <vt:lpstr>Detail Register Description</vt:lpstr>
      <vt:lpstr>Detail Register Description</vt:lpstr>
      <vt:lpstr>Detail Register Description</vt:lpstr>
      <vt:lpstr>Detail Register Description</vt:lpstr>
    </vt:vector>
  </TitlesOfParts>
  <Company>socle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Socle PPT Template</dc:title>
  <dc:creator>Final</dc:creator>
  <cp:lastModifiedBy>LENOVO USER</cp:lastModifiedBy>
  <cp:revision>1413</cp:revision>
  <dcterms:created xsi:type="dcterms:W3CDTF">2014-03-21T11:14:59Z</dcterms:created>
  <dcterms:modified xsi:type="dcterms:W3CDTF">2015-10-14T08:56:44Z</dcterms:modified>
</cp:coreProperties>
</file>