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0" r:id="rId3"/>
    <p:sldId id="257" r:id="rId4"/>
    <p:sldId id="311" r:id="rId5"/>
    <p:sldId id="271" r:id="rId6"/>
    <p:sldId id="328" r:id="rId7"/>
    <p:sldId id="327" r:id="rId8"/>
    <p:sldId id="352" r:id="rId9"/>
    <p:sldId id="346" r:id="rId10"/>
    <p:sldId id="351" r:id="rId11"/>
    <p:sldId id="347" r:id="rId12"/>
    <p:sldId id="329" r:id="rId13"/>
    <p:sldId id="273" r:id="rId14"/>
    <p:sldId id="332" r:id="rId15"/>
    <p:sldId id="348" r:id="rId16"/>
    <p:sldId id="354" r:id="rId17"/>
    <p:sldId id="35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15" r:id="rId31"/>
    <p:sldId id="314" r:id="rId32"/>
    <p:sldId id="258" r:id="rId33"/>
    <p:sldId id="290" r:id="rId34"/>
    <p:sldId id="350" r:id="rId35"/>
    <p:sldId id="331" r:id="rId36"/>
  </p:sldIdLst>
  <p:sldSz cx="9144000" cy="5715000" type="screen16x10"/>
  <p:notesSz cx="6858000" cy="9144000"/>
  <p:embeddedFontLst>
    <p:embeddedFont>
      <p:font typeface="Futura Bk BT"/>
      <p:regular r:id="rId39"/>
    </p:embeddedFont>
    <p:embeddedFont>
      <p:font typeface="Arial Unicode MS" pitchFamily="34" charset="-120"/>
      <p:regular r:id="rId40"/>
    </p:embeddedFont>
    <p:embeddedFont>
      <p:font typeface="微軟正黑體" pitchFamily="34" charset="-120"/>
      <p:regular r:id="rId41"/>
      <p:bold r:id="rId42"/>
    </p:embeddedFont>
    <p:embeddedFont>
      <p:font typeface="Calibri" pitchFamily="34" charset="0"/>
      <p:regular r:id="rId43"/>
      <p:bold r:id="rId44"/>
      <p:italic r:id="rId45"/>
      <p:boldItalic r:id="rId4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273B1"/>
    <a:srgbClr val="FF3399"/>
    <a:srgbClr val="FFFFFF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2512" autoAdjust="0"/>
  </p:normalViewPr>
  <p:slideViewPr>
    <p:cSldViewPr>
      <p:cViewPr>
        <p:scale>
          <a:sx n="125" d="100"/>
          <a:sy n="125" d="100"/>
        </p:scale>
        <p:origin x="-1338" y="-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CPHA, CPOL, should be set to match the protocol expected by the SPI slave device.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http://wiki.csie.ncku.edu.tw/embedded/I2C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Bpi : https://www.olimex.com/forum/index.php?topic=3809.0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spi_master</a:t>
            </a:r>
            <a:r>
              <a:rPr lang="en-US" altLang="zh-TW" sz="1200" dirty="0" smtClean="0"/>
              <a:t> - interface to SPI master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spi_driver</a:t>
            </a:r>
            <a:r>
              <a:rPr lang="en-US" altLang="zh-TW" sz="1200" dirty="0" smtClean="0"/>
              <a:t> - Host side "protocol" driver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spi_device</a:t>
            </a:r>
            <a:r>
              <a:rPr lang="en-US" altLang="zh-TW" sz="1200" dirty="0" smtClean="0"/>
              <a:t> - Master side proxy for an SPI slave device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spi_transfer</a:t>
            </a:r>
            <a:r>
              <a:rPr lang="en-US" altLang="zh-TW" sz="1200" dirty="0" smtClean="0"/>
              <a:t> - a read/write buffer pair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struct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spi_message</a:t>
            </a:r>
            <a:r>
              <a:rPr lang="en-US" altLang="zh-TW" sz="1200" dirty="0" smtClean="0"/>
              <a:t> - one multi-segment SPI transaction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Master-&gt;bus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mumber</a:t>
            </a:r>
            <a:r>
              <a:rPr lang="zh-TW" altLang="en-US" baseline="0" dirty="0" smtClean="0"/>
              <a:t>對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的架構不是重點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因此有</a:t>
            </a:r>
            <a:r>
              <a:rPr lang="en-US" altLang="zh-TW" baseline="0" dirty="0" smtClean="0"/>
              <a:t>spidev32766</a:t>
            </a:r>
            <a:r>
              <a:rPr lang="zh-TW" altLang="en-US" baseline="0" dirty="0" smtClean="0"/>
              <a:t>這奇怪數字的問題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但若我們使用</a:t>
            </a:r>
            <a:r>
              <a:rPr lang="en-US" altLang="zh-TW" baseline="0" dirty="0" smtClean="0"/>
              <a:t>board info </a:t>
            </a:r>
            <a:r>
              <a:rPr lang="zh-TW" altLang="en-US" baseline="0" dirty="0" smtClean="0"/>
              <a:t>來建立</a:t>
            </a:r>
            <a:r>
              <a:rPr lang="en-US" altLang="zh-TW" baseline="0" dirty="0" err="1" smtClean="0"/>
              <a:t>spi</a:t>
            </a:r>
            <a:r>
              <a:rPr lang="en-US" altLang="zh-TW" baseline="0" dirty="0" smtClean="0"/>
              <a:t> client device</a:t>
            </a:r>
            <a:r>
              <a:rPr lang="zh-TW" altLang="en-US" baseline="0" dirty="0" smtClean="0"/>
              <a:t>則是很重要的判斷機制</a:t>
            </a:r>
            <a:r>
              <a:rPr lang="en-US" altLang="zh-TW" baseline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transmit and receive FIFO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cycle, during the reset 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 any access to FIFO would be ignored.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soft reset signal would sustain 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en-US" altLang="zh-TW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pclk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cycles, during the reset period any access to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would be ignored.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nli7.net/a/bianchengyuyan/C__/20121204/265208.html" TargetMode="External"/><Relationship Id="rId3" Type="http://schemas.openxmlformats.org/officeDocument/2006/relationships/hyperlink" Target="http://blog.csdn.net/lanmanck/article/details/4479185" TargetMode="External"/><Relationship Id="rId7" Type="http://schemas.openxmlformats.org/officeDocument/2006/relationships/hyperlink" Target="http://blog.csdn.net/droidphone/article/details/2466365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ckoverflow.com/questions/15895338/spidev-do-not-write-read-simultaneously-using-ioctl" TargetMode="External"/><Relationship Id="rId5" Type="http://schemas.openxmlformats.org/officeDocument/2006/relationships/hyperlink" Target="http://www.holtek.com.tw/chinese/tech/appnote/uc/pdf/ha0151t.pdf" TargetMode="External"/><Relationship Id="rId4" Type="http://schemas.openxmlformats.org/officeDocument/2006/relationships/hyperlink" Target="http://www.openedv.com/posts/list/18467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SPI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2015/12/7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– </a:t>
            </a:r>
            <a:r>
              <a:rPr lang="zh-TW" altLang="en-US" dirty="0" smtClean="0"/>
              <a:t>隊列化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75656" y="1273324"/>
            <a:ext cx="792088" cy="1440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Spi_master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1475656" y="1425724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list</a:t>
            </a:r>
            <a:endParaRPr lang="zh-TW" altLang="en-US" sz="1000" dirty="0" smtClean="0"/>
          </a:p>
        </p:txBody>
      </p:sp>
      <p:sp>
        <p:nvSpPr>
          <p:cNvPr id="8" name="矩形 7"/>
          <p:cNvSpPr/>
          <p:nvPr/>
        </p:nvSpPr>
        <p:spPr>
          <a:xfrm>
            <a:off x="1475656" y="1561356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9" name="矩形 8"/>
          <p:cNvSpPr/>
          <p:nvPr/>
        </p:nvSpPr>
        <p:spPr>
          <a:xfrm>
            <a:off x="1475656" y="1705372"/>
            <a:ext cx="792088" cy="144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691680" y="2065412"/>
            <a:ext cx="1440160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spi_queued_transfer</a:t>
            </a:r>
            <a:endParaRPr lang="zh-TW" altLang="en-US" sz="800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1115616" y="2497460"/>
            <a:ext cx="2304256" cy="2160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list_add_tail</a:t>
            </a:r>
            <a:r>
              <a:rPr lang="en-US" altLang="zh-TW" sz="800" dirty="0" smtClean="0"/>
              <a:t>(&amp;</a:t>
            </a:r>
            <a:r>
              <a:rPr lang="en-US" altLang="zh-TW" sz="800" dirty="0" err="1" smtClean="0"/>
              <a:t>msg</a:t>
            </a:r>
            <a:r>
              <a:rPr lang="en-US" altLang="zh-TW" sz="800" dirty="0" smtClean="0"/>
              <a:t>-&gt;queue, &amp;master-&gt;queue)</a:t>
            </a:r>
            <a:endParaRPr lang="zh-TW" altLang="en-US" sz="800" dirty="0"/>
          </a:p>
        </p:txBody>
      </p:sp>
      <p:cxnSp>
        <p:nvCxnSpPr>
          <p:cNvPr id="13" name="直線單箭頭接點 12"/>
          <p:cNvCxnSpPr>
            <a:stCxn id="10" idx="2"/>
          </p:cNvCxnSpPr>
          <p:nvPr/>
        </p:nvCxnSpPr>
        <p:spPr>
          <a:xfrm>
            <a:off x="2411760" y="2281436"/>
            <a:ext cx="0" cy="216024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23928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3928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23928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3923928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9" idx="3"/>
            <a:endCxn id="19" idx="1"/>
          </p:cNvCxnSpPr>
          <p:nvPr/>
        </p:nvCxnSpPr>
        <p:spPr>
          <a:xfrm>
            <a:off x="2267744" y="1777380"/>
            <a:ext cx="1656184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932040" y="913284"/>
            <a:ext cx="3672408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smtClean="0"/>
              <a:t>master-&gt;</a:t>
            </a:r>
            <a:r>
              <a:rPr lang="en-US" altLang="zh-TW" sz="800" dirty="0" err="1" smtClean="0"/>
              <a:t>cur_msg</a:t>
            </a:r>
            <a:r>
              <a:rPr lang="en-US" altLang="zh-TW" sz="800" dirty="0" smtClean="0"/>
              <a:t>=</a:t>
            </a:r>
            <a:r>
              <a:rPr lang="en-US" altLang="zh-TW" sz="800" dirty="0" err="1" smtClean="0"/>
              <a:t>list_entry</a:t>
            </a:r>
            <a:r>
              <a:rPr lang="en-US" altLang="zh-TW" sz="800" dirty="0" smtClean="0"/>
              <a:t>(master-&gt;</a:t>
            </a:r>
            <a:r>
              <a:rPr lang="en-US" altLang="zh-TW" sz="800" dirty="0" err="1" smtClean="0"/>
              <a:t>queue.next</a:t>
            </a:r>
            <a:r>
              <a:rPr lang="en-US" altLang="zh-TW" sz="800" dirty="0" smtClean="0"/>
              <a:t>, </a:t>
            </a:r>
            <a:r>
              <a:rPr lang="en-US" altLang="zh-TW" sz="800" dirty="0" err="1" smtClean="0"/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spi_message</a:t>
            </a:r>
            <a:r>
              <a:rPr lang="en-US" altLang="zh-TW" sz="800" dirty="0" smtClean="0"/>
              <a:t>, queue)</a:t>
            </a:r>
            <a:endParaRPr lang="zh-TW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5868144" y="1273324"/>
            <a:ext cx="936104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Spi_message</a:t>
            </a:r>
            <a:endParaRPr lang="zh-TW" alt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68144" y="1425724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transfers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8144" y="1561356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5868144" y="1705372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queue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8" idx="1"/>
          </p:cNvCxnSpPr>
          <p:nvPr/>
        </p:nvCxnSpPr>
        <p:spPr>
          <a:xfrm>
            <a:off x="4860032" y="1777380"/>
            <a:ext cx="100811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04248" y="1777380"/>
            <a:ext cx="648072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2771800" y="1777380"/>
            <a:ext cx="144016" cy="28803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220072" y="1129308"/>
            <a:ext cx="72008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923928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3928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23928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0" name="矩形 39"/>
          <p:cNvSpPr/>
          <p:nvPr/>
        </p:nvSpPr>
        <p:spPr>
          <a:xfrm>
            <a:off x="3923928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23928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8144" y="1849388"/>
            <a:ext cx="936104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endParaRPr lang="zh-TW" altLang="en-US" sz="1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3928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923928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23928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923928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8" name="肘形接點 47"/>
          <p:cNvCxnSpPr>
            <a:stCxn id="17" idx="1"/>
            <a:endCxn id="40" idx="1"/>
          </p:cNvCxnSpPr>
          <p:nvPr/>
        </p:nvCxnSpPr>
        <p:spPr>
          <a:xfrm rot="10800000" flipV="1">
            <a:off x="3923928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0" idx="3"/>
            <a:endCxn id="46" idx="3"/>
          </p:cNvCxnSpPr>
          <p:nvPr/>
        </p:nvCxnSpPr>
        <p:spPr>
          <a:xfrm>
            <a:off x="4860032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355976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68144" y="249746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68144" y="264986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68144" y="278549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56" name="矩形 55"/>
          <p:cNvSpPr/>
          <p:nvPr/>
        </p:nvSpPr>
        <p:spPr>
          <a:xfrm>
            <a:off x="5868144" y="292950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68144" y="3577580"/>
            <a:ext cx="936104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Spi_transfer</a:t>
            </a:r>
            <a:endParaRPr lang="zh-TW" altLang="en-US" sz="1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68144" y="3729980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tx_buffer</a:t>
            </a:r>
            <a:endParaRPr lang="zh-TW" altLang="en-US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865612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….</a:t>
            </a:r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5868144" y="4009628"/>
            <a:ext cx="936104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2">
                    <a:lumMod val="75000"/>
                  </a:schemeClr>
                </a:solidFill>
              </a:rPr>
              <a:t>transfer_list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1" name="肘形接點 60"/>
          <p:cNvCxnSpPr>
            <a:stCxn id="56" idx="3"/>
            <a:endCxn id="60" idx="3"/>
          </p:cNvCxnSpPr>
          <p:nvPr/>
        </p:nvCxnSpPr>
        <p:spPr>
          <a:xfrm>
            <a:off x="6804248" y="3001516"/>
            <a:ext cx="12700" cy="1080120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300192" y="4369668"/>
            <a:ext cx="0" cy="3600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26" idx="1"/>
            <a:endCxn id="56" idx="1"/>
          </p:cNvCxnSpPr>
          <p:nvPr/>
        </p:nvCxnSpPr>
        <p:spPr>
          <a:xfrm rot="10800000" flipV="1">
            <a:off x="5868144" y="1497732"/>
            <a:ext cx="12700" cy="1503784"/>
          </a:xfrm>
          <a:prstGeom prst="bentConnector3">
            <a:avLst>
              <a:gd name="adj1" fmla="val 180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195736" y="3217540"/>
            <a:ext cx="1656184" cy="216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800" dirty="0" err="1" smtClean="0"/>
              <a:t>socle_spi_transfer_one_message</a:t>
            </a:r>
            <a:endParaRPr lang="zh-TW" altLang="en-US" sz="800" dirty="0"/>
          </a:p>
        </p:txBody>
      </p:sp>
      <p:cxnSp>
        <p:nvCxnSpPr>
          <p:cNvPr id="70" name="直線接點 69"/>
          <p:cNvCxnSpPr>
            <a:stCxn id="67" idx="0"/>
          </p:cNvCxnSpPr>
          <p:nvPr/>
        </p:nvCxnSpPr>
        <p:spPr>
          <a:xfrm flipV="1">
            <a:off x="3023828" y="2353444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</a:t>
            </a:r>
            <a:r>
              <a:rPr lang="zh-TW" altLang="en-US" dirty="0" smtClean="0"/>
              <a:t>異同步方式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28184" y="2065412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prepare_transfer_hardware</a:t>
            </a:r>
            <a:endParaRPr lang="zh-TW" altLang="en-US" sz="1000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5652120" y="1273324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spi_queued_transfer</a:t>
            </a:r>
            <a:endParaRPr lang="zh-TW" altLang="en-US" sz="1000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23928" y="1273324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Master-&gt;transfer</a:t>
            </a:r>
            <a:endParaRPr lang="zh-TW" altLang="en-US" sz="1000" dirty="0" smtClean="0"/>
          </a:p>
        </p:txBody>
      </p:sp>
      <p:cxnSp>
        <p:nvCxnSpPr>
          <p:cNvPr id="10" name="直線接點 9"/>
          <p:cNvCxnSpPr>
            <a:stCxn id="8" idx="3"/>
            <a:endCxn id="7" idx="1"/>
          </p:cNvCxnSpPr>
          <p:nvPr/>
        </p:nvCxnSpPr>
        <p:spPr>
          <a:xfrm>
            <a:off x="5148064" y="1417340"/>
            <a:ext cx="50405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851920" y="1129308"/>
            <a:ext cx="3312368" cy="576064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2195736" y="1273324"/>
            <a:ext cx="79208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spi_async</a:t>
            </a:r>
            <a:endParaRPr lang="zh-TW" altLang="en-US" sz="1000" dirty="0" smtClean="0"/>
          </a:p>
        </p:txBody>
      </p:sp>
      <p:sp>
        <p:nvSpPr>
          <p:cNvPr id="26" name="圓角矩形 25"/>
          <p:cNvSpPr/>
          <p:nvPr/>
        </p:nvSpPr>
        <p:spPr>
          <a:xfrm>
            <a:off x="6588224" y="2425452"/>
            <a:ext cx="1584176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transfer_one_message</a:t>
            </a:r>
            <a:endParaRPr lang="zh-TW" altLang="en-US" sz="1000" dirty="0" smtClean="0"/>
          </a:p>
        </p:txBody>
      </p:sp>
      <p:sp>
        <p:nvSpPr>
          <p:cNvPr id="27" name="圓角矩形 26"/>
          <p:cNvSpPr/>
          <p:nvPr/>
        </p:nvSpPr>
        <p:spPr>
          <a:xfrm>
            <a:off x="1187624" y="24254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spi_master_initialize_queue</a:t>
            </a:r>
            <a:endParaRPr lang="zh-TW" altLang="en-US" sz="1000" dirty="0"/>
          </a:p>
        </p:txBody>
      </p:sp>
      <p:sp>
        <p:nvSpPr>
          <p:cNvPr id="28" name="圓角矩形 27"/>
          <p:cNvSpPr/>
          <p:nvPr/>
        </p:nvSpPr>
        <p:spPr>
          <a:xfrm>
            <a:off x="3203848" y="2425452"/>
            <a:ext cx="1008112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spi_init_queue</a:t>
            </a:r>
            <a:endParaRPr lang="zh-TW" altLang="en-US" sz="1000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275856" y="2857500"/>
            <a:ext cx="108012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spi_start_queue</a:t>
            </a:r>
            <a:endParaRPr lang="zh-TW" altLang="en-US" sz="1000" dirty="0" smtClean="0"/>
          </a:p>
        </p:txBody>
      </p:sp>
      <p:cxnSp>
        <p:nvCxnSpPr>
          <p:cNvPr id="33" name="直線接點 32"/>
          <p:cNvCxnSpPr>
            <a:stCxn id="27" idx="3"/>
            <a:endCxn id="20" idx="2"/>
          </p:cNvCxnSpPr>
          <p:nvPr/>
        </p:nvCxnSpPr>
        <p:spPr>
          <a:xfrm flipV="1">
            <a:off x="2915816" y="1705372"/>
            <a:ext cx="2592288" cy="8640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7" idx="3"/>
            <a:endCxn id="28" idx="1"/>
          </p:cNvCxnSpPr>
          <p:nvPr/>
        </p:nvCxnSpPr>
        <p:spPr>
          <a:xfrm>
            <a:off x="2915816" y="25694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27" idx="3"/>
            <a:endCxn id="29" idx="1"/>
          </p:cNvCxnSpPr>
          <p:nvPr/>
        </p:nvCxnSpPr>
        <p:spPr>
          <a:xfrm>
            <a:off x="2915816" y="2569468"/>
            <a:ext cx="36004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899592" y="1921396"/>
            <a:ext cx="1296144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00" dirty="0" err="1" smtClean="0"/>
              <a:t>spi_register_master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41" idx="2"/>
            <a:endCxn id="27" idx="0"/>
          </p:cNvCxnSpPr>
          <p:nvPr/>
        </p:nvCxnSpPr>
        <p:spPr>
          <a:xfrm rot="16200000" flipH="1">
            <a:off x="1691680" y="2065412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1" idx="3"/>
            <a:endCxn id="8" idx="1"/>
          </p:cNvCxnSpPr>
          <p:nvPr/>
        </p:nvCxnSpPr>
        <p:spPr>
          <a:xfrm>
            <a:off x="2987824" y="14173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4572000" y="2065412"/>
            <a:ext cx="1440160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spi_pump_messages</a:t>
            </a:r>
            <a:endParaRPr lang="zh-TW" altLang="en-US" sz="1000" dirty="0" smtClean="0"/>
          </a:p>
        </p:txBody>
      </p:sp>
      <p:sp>
        <p:nvSpPr>
          <p:cNvPr id="50" name="圓角矩形 49"/>
          <p:cNvSpPr/>
          <p:nvPr/>
        </p:nvSpPr>
        <p:spPr>
          <a:xfrm>
            <a:off x="6444208" y="3217540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spi_finalize_current_message</a:t>
            </a:r>
            <a:endParaRPr lang="zh-TW" altLang="en-US" sz="1000" dirty="0" smtClean="0"/>
          </a:p>
        </p:txBody>
      </p:sp>
      <p:cxnSp>
        <p:nvCxnSpPr>
          <p:cNvPr id="51" name="肘形接點 50"/>
          <p:cNvCxnSpPr>
            <a:stCxn id="50" idx="1"/>
            <a:endCxn id="49" idx="2"/>
          </p:cNvCxnSpPr>
          <p:nvPr/>
        </p:nvCxnSpPr>
        <p:spPr>
          <a:xfrm rot="10800000">
            <a:off x="5292080" y="2353444"/>
            <a:ext cx="1152128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49" idx="3"/>
            <a:endCxn id="26" idx="1"/>
          </p:cNvCxnSpPr>
          <p:nvPr/>
        </p:nvCxnSpPr>
        <p:spPr>
          <a:xfrm>
            <a:off x="6012160" y="2209428"/>
            <a:ext cx="576064" cy="360040"/>
          </a:xfrm>
          <a:prstGeom prst="bentConnector3">
            <a:avLst>
              <a:gd name="adj1" fmla="val 195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9" idx="3"/>
            <a:endCxn id="6" idx="1"/>
          </p:cNvCxnSpPr>
          <p:nvPr/>
        </p:nvCxnSpPr>
        <p:spPr>
          <a:xfrm>
            <a:off x="6012160" y="22094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26" idx="2"/>
            <a:endCxn id="50" idx="0"/>
          </p:cNvCxnSpPr>
          <p:nvPr/>
        </p:nvCxnSpPr>
        <p:spPr>
          <a:xfrm>
            <a:off x="7380312" y="27134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0" idx="2"/>
            <a:endCxn id="75" idx="0"/>
          </p:cNvCxnSpPr>
          <p:nvPr/>
        </p:nvCxnSpPr>
        <p:spPr>
          <a:xfrm>
            <a:off x="7380312" y="350557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444208" y="4153644"/>
            <a:ext cx="1872208" cy="28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message-&gt;complete</a:t>
            </a:r>
            <a:endParaRPr lang="zh-TW" altLang="en-US" sz="1000" dirty="0" smtClean="0"/>
          </a:p>
        </p:txBody>
      </p:sp>
      <p:pic>
        <p:nvPicPr>
          <p:cNvPr id="30" name="Picture 3" descr="C:\Documents and Settings\bentsai\桌面\SPI_Full\SPI_Kernel\20140428203629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34764"/>
            <a:ext cx="2664296" cy="2466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device driver - </a:t>
            </a:r>
            <a:r>
              <a:rPr lang="en-US" altLang="zh-TW" dirty="0" err="1" smtClean="0"/>
              <a:t>spidev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L6021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800" dirty="0" smtClean="0"/>
              <a:t>AMBA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APB</a:t>
            </a:r>
            <a:r>
              <a:rPr lang="en-US" altLang="zh-TW" sz="1800" dirty="0" smtClean="0"/>
              <a:t> slave interface</a:t>
            </a:r>
          </a:p>
          <a:p>
            <a:r>
              <a:rPr lang="en-US" altLang="zh-TW" sz="1800" dirty="0" smtClean="0"/>
              <a:t>Support master or slave mode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DMA</a:t>
            </a:r>
            <a:r>
              <a:rPr lang="en-US" altLang="zh-TW" sz="1800" dirty="0" smtClean="0"/>
              <a:t> Interface</a:t>
            </a:r>
          </a:p>
          <a:p>
            <a:r>
              <a:rPr lang="en-US" altLang="zh-TW" sz="1800" dirty="0" smtClean="0"/>
              <a:t>Four transfer protocols available with selectable clock polarity and clock phase</a:t>
            </a:r>
          </a:p>
          <a:p>
            <a:r>
              <a:rPr lang="en-US" altLang="zh-TW" sz="1800" dirty="0" smtClean="0"/>
              <a:t>Different bit rates available for SCLK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Full duplex synchronous </a:t>
            </a:r>
            <a:r>
              <a:rPr lang="en-US" altLang="zh-TW" sz="1800" dirty="0" smtClean="0"/>
              <a:t>serial data transfer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Bi</a:t>
            </a:r>
            <a:r>
              <a:rPr lang="en-US" altLang="zh-TW" sz="1800" dirty="0" smtClean="0"/>
              <a:t>-direction mode</a:t>
            </a:r>
          </a:p>
          <a:p>
            <a:r>
              <a:rPr lang="en-US" altLang="zh-TW" sz="1800" dirty="0" smtClean="0"/>
              <a:t>Support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2</a:t>
            </a:r>
            <a:r>
              <a:rPr lang="en-US" altLang="zh-TW" sz="1800" dirty="0" smtClean="0"/>
              <a:t> slave devices</a:t>
            </a:r>
          </a:p>
          <a:p>
            <a:r>
              <a:rPr lang="en-US" altLang="zh-TW" sz="1800" b="1" dirty="0" smtClean="0">
                <a:solidFill>
                  <a:srgbClr val="C00000"/>
                </a:solidFill>
              </a:rPr>
              <a:t>MSB</a:t>
            </a:r>
            <a:r>
              <a:rPr lang="en-US" altLang="zh-TW" sz="1800" dirty="0" smtClean="0"/>
              <a:t> or </a:t>
            </a:r>
            <a:r>
              <a:rPr lang="en-US" altLang="zh-TW" sz="1800" b="1" dirty="0" smtClean="0">
                <a:solidFill>
                  <a:srgbClr val="C00000"/>
                </a:solidFill>
              </a:rPr>
              <a:t>LSB</a:t>
            </a:r>
            <a:r>
              <a:rPr lang="en-US" altLang="zh-TW" sz="1800" dirty="0" smtClean="0"/>
              <a:t> first data transfer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Block Diagram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87624" y="3073524"/>
            <a:ext cx="9361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Transceiver register</a:t>
            </a:r>
          </a:p>
          <a:p>
            <a:pPr algn="ctr"/>
            <a:r>
              <a:rPr lang="en-US" altLang="zh-TW" sz="800" dirty="0" err="1" smtClean="0"/>
              <a:t>SPITxRx</a:t>
            </a:r>
            <a:endParaRPr lang="en-US" altLang="zh-TW" sz="800" dirty="0" smtClean="0"/>
          </a:p>
        </p:txBody>
      </p:sp>
      <p:sp>
        <p:nvSpPr>
          <p:cNvPr id="31" name="矩形 30"/>
          <p:cNvSpPr/>
          <p:nvPr/>
        </p:nvSpPr>
        <p:spPr>
          <a:xfrm>
            <a:off x="2843808" y="2065412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2" name="矩形 31"/>
          <p:cNvSpPr/>
          <p:nvPr/>
        </p:nvSpPr>
        <p:spPr>
          <a:xfrm>
            <a:off x="2843808" y="3433564"/>
            <a:ext cx="93610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8x16</a:t>
            </a:r>
          </a:p>
          <a:p>
            <a:pPr algn="ctr"/>
            <a:r>
              <a:rPr lang="en-US" altLang="zh-TW" sz="800" dirty="0" smtClean="0"/>
              <a:t>transmit/receive</a:t>
            </a:r>
          </a:p>
          <a:p>
            <a:pPr algn="ctr"/>
            <a:r>
              <a:rPr lang="en-US" altLang="zh-TW" sz="800" dirty="0" smtClean="0"/>
              <a:t>FIFO</a:t>
            </a:r>
          </a:p>
        </p:txBody>
      </p:sp>
      <p:sp>
        <p:nvSpPr>
          <p:cNvPr id="34" name="矩形 33"/>
          <p:cNvSpPr/>
          <p:nvPr/>
        </p:nvSpPr>
        <p:spPr>
          <a:xfrm>
            <a:off x="3995936" y="2209428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5" name="矩形 34"/>
          <p:cNvSpPr/>
          <p:nvPr/>
        </p:nvSpPr>
        <p:spPr>
          <a:xfrm>
            <a:off x="3995936" y="3793604"/>
            <a:ext cx="936104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shift register</a:t>
            </a:r>
          </a:p>
        </p:txBody>
      </p:sp>
      <p:sp>
        <p:nvSpPr>
          <p:cNvPr id="36" name="矩形 35"/>
          <p:cNvSpPr/>
          <p:nvPr/>
        </p:nvSpPr>
        <p:spPr>
          <a:xfrm>
            <a:off x="5364088" y="1777380"/>
            <a:ext cx="360040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Master/Slave</a:t>
            </a:r>
          </a:p>
          <a:p>
            <a:pPr algn="ctr"/>
            <a:r>
              <a:rPr lang="en-US" altLang="zh-TW" sz="800" b="1" dirty="0" smtClean="0"/>
              <a:t>I/O control</a:t>
            </a:r>
          </a:p>
        </p:txBody>
      </p:sp>
      <p:sp>
        <p:nvSpPr>
          <p:cNvPr id="38" name="矩形 37"/>
          <p:cNvSpPr/>
          <p:nvPr/>
        </p:nvSpPr>
        <p:spPr>
          <a:xfrm>
            <a:off x="2915816" y="913284"/>
            <a:ext cx="1152128" cy="504056"/>
          </a:xfrm>
          <a:prstGeom prst="rect">
            <a:avLst/>
          </a:prstGeom>
          <a:gradFill>
            <a:gsLst>
              <a:gs pos="46000">
                <a:schemeClr val="tx2">
                  <a:lumMod val="60000"/>
                  <a:lumOff val="4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master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b="1" dirty="0" smtClean="0">
                <a:solidFill>
                  <a:srgbClr val="C00000"/>
                </a:solidFill>
              </a:rPr>
              <a:t>Rx</a:t>
            </a:r>
            <a:r>
              <a:rPr lang="en-US" altLang="zh-TW" sz="800" dirty="0" smtClean="0"/>
              <a:t>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b="1" dirty="0" err="1" smtClean="0"/>
              <a:t>Tx</a:t>
            </a:r>
            <a:endParaRPr lang="en-US" altLang="zh-TW" sz="800" b="1" dirty="0" smtClean="0"/>
          </a:p>
        </p:txBody>
      </p:sp>
      <p:sp>
        <p:nvSpPr>
          <p:cNvPr id="43" name="矩形 42"/>
          <p:cNvSpPr/>
          <p:nvPr/>
        </p:nvSpPr>
        <p:spPr>
          <a:xfrm>
            <a:off x="1187624" y="1849388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SCLK generation</a:t>
            </a:r>
          </a:p>
          <a:p>
            <a:pPr algn="ctr"/>
            <a:r>
              <a:rPr lang="en-US" altLang="zh-TW" sz="800" dirty="0" smtClean="0"/>
              <a:t>logic</a:t>
            </a:r>
          </a:p>
        </p:txBody>
      </p:sp>
      <p:sp>
        <p:nvSpPr>
          <p:cNvPr id="44" name="矩形 43"/>
          <p:cNvSpPr/>
          <p:nvPr/>
        </p:nvSpPr>
        <p:spPr>
          <a:xfrm>
            <a:off x="1187624" y="2497460"/>
            <a:ext cx="936104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Control register</a:t>
            </a:r>
          </a:p>
          <a:p>
            <a:pPr algn="ctr"/>
            <a:r>
              <a:rPr lang="en-US" altLang="zh-TW" sz="800" dirty="0" smtClean="0"/>
              <a:t>SPICR</a:t>
            </a:r>
          </a:p>
        </p:txBody>
      </p:sp>
      <p:sp>
        <p:nvSpPr>
          <p:cNvPr id="46" name="矩形 45"/>
          <p:cNvSpPr/>
          <p:nvPr/>
        </p:nvSpPr>
        <p:spPr>
          <a:xfrm>
            <a:off x="251520" y="1633364"/>
            <a:ext cx="432048" cy="20882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lIns="36000" tIns="36000" rIns="36000" bIns="36000" rtlCol="0" anchor="ctr"/>
          <a:lstStyle/>
          <a:p>
            <a:pPr algn="ctr"/>
            <a:r>
              <a:rPr lang="en-US" altLang="zh-TW" sz="800" b="1" dirty="0" smtClean="0"/>
              <a:t>APB bus</a:t>
            </a:r>
          </a:p>
          <a:p>
            <a:pPr algn="ctr"/>
            <a:r>
              <a:rPr lang="en-US" altLang="zh-TW" sz="800" b="1" dirty="0" smtClean="0"/>
              <a:t>interface</a:t>
            </a:r>
          </a:p>
        </p:txBody>
      </p:sp>
      <p:cxnSp>
        <p:nvCxnSpPr>
          <p:cNvPr id="48" name="肘形接點 47"/>
          <p:cNvCxnSpPr>
            <a:stCxn id="46" idx="3"/>
            <a:endCxn id="43" idx="1"/>
          </p:cNvCxnSpPr>
          <p:nvPr/>
        </p:nvCxnSpPr>
        <p:spPr>
          <a:xfrm flipV="1">
            <a:off x="683568" y="2029408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46" idx="3"/>
            <a:endCxn id="44" idx="1"/>
          </p:cNvCxnSpPr>
          <p:nvPr/>
        </p:nvCxnSpPr>
        <p:spPr>
          <a:xfrm>
            <a:off x="683568" y="2677480"/>
            <a:ext cx="504056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46" idx="3"/>
            <a:endCxn id="30" idx="1"/>
          </p:cNvCxnSpPr>
          <p:nvPr/>
        </p:nvCxnSpPr>
        <p:spPr>
          <a:xfrm>
            <a:off x="683568" y="2677480"/>
            <a:ext cx="504056" cy="64807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43" idx="0"/>
            <a:endCxn id="38" idx="2"/>
          </p:cNvCxnSpPr>
          <p:nvPr/>
        </p:nvCxnSpPr>
        <p:spPr>
          <a:xfrm rot="5400000" flipH="1" flipV="1">
            <a:off x="2357754" y="715262"/>
            <a:ext cx="432048" cy="183620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43" idx="0"/>
            <a:endCxn id="36" idx="0"/>
          </p:cNvCxnSpPr>
          <p:nvPr/>
        </p:nvCxnSpPr>
        <p:spPr>
          <a:xfrm rot="5400000" flipH="1" flipV="1">
            <a:off x="3563888" y="-130832"/>
            <a:ext cx="72008" cy="3888432"/>
          </a:xfrm>
          <a:prstGeom prst="bentConnector3">
            <a:avLst>
              <a:gd name="adj1" fmla="val 301061"/>
            </a:avLst>
          </a:prstGeom>
          <a:ln w="15875">
            <a:solidFill>
              <a:schemeClr val="accent4">
                <a:lumMod val="7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995936" y="3217540"/>
            <a:ext cx="93610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Synchronization</a:t>
            </a:r>
          </a:p>
        </p:txBody>
      </p:sp>
      <p:cxnSp>
        <p:nvCxnSpPr>
          <p:cNvPr id="108" name="肘形接點 107"/>
          <p:cNvCxnSpPr>
            <a:stCxn id="34" idx="3"/>
            <a:endCxn id="36" idx="1"/>
          </p:cNvCxnSpPr>
          <p:nvPr/>
        </p:nvCxnSpPr>
        <p:spPr>
          <a:xfrm>
            <a:off x="4932040" y="2317440"/>
            <a:ext cx="432048" cy="5760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圖案 112"/>
          <p:cNvCxnSpPr>
            <a:stCxn id="36" idx="2"/>
            <a:endCxn id="92" idx="3"/>
          </p:cNvCxnSpPr>
          <p:nvPr/>
        </p:nvCxnSpPr>
        <p:spPr>
          <a:xfrm rot="5400000" flipH="1">
            <a:off x="4914038" y="3379558"/>
            <a:ext cx="648072" cy="612068"/>
          </a:xfrm>
          <a:prstGeom prst="bentConnector4">
            <a:avLst>
              <a:gd name="adj1" fmla="val -35274"/>
              <a:gd name="adj2" fmla="val 64706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2" idx="2"/>
            <a:endCxn id="35" idx="0"/>
          </p:cNvCxnSpPr>
          <p:nvPr/>
        </p:nvCxnSpPr>
        <p:spPr>
          <a:xfrm>
            <a:off x="4463988" y="3505572"/>
            <a:ext cx="0" cy="28803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接點 117"/>
          <p:cNvCxnSpPr>
            <a:stCxn id="92" idx="1"/>
            <a:endCxn id="38" idx="1"/>
          </p:cNvCxnSpPr>
          <p:nvPr/>
        </p:nvCxnSpPr>
        <p:spPr>
          <a:xfrm rot="10800000">
            <a:off x="2915816" y="1165312"/>
            <a:ext cx="1080120" cy="2196244"/>
          </a:xfrm>
          <a:prstGeom prst="bentConnector3">
            <a:avLst>
              <a:gd name="adj1" fmla="val 121164"/>
            </a:avLst>
          </a:prstGeom>
          <a:ln w="95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35" idx="1"/>
            <a:endCxn id="32" idx="3"/>
          </p:cNvCxnSpPr>
          <p:nvPr/>
        </p:nvCxnSpPr>
        <p:spPr>
          <a:xfrm rot="10800000">
            <a:off x="3779912" y="3685592"/>
            <a:ext cx="216024" cy="21602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31" idx="3"/>
            <a:endCxn id="34" idx="1"/>
          </p:cNvCxnSpPr>
          <p:nvPr/>
        </p:nvCxnSpPr>
        <p:spPr>
          <a:xfrm>
            <a:off x="3779912" y="2317440"/>
            <a:ext cx="2160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圖案 129"/>
          <p:cNvCxnSpPr>
            <a:stCxn id="38" idx="3"/>
            <a:endCxn id="36" idx="0"/>
          </p:cNvCxnSpPr>
          <p:nvPr/>
        </p:nvCxnSpPr>
        <p:spPr>
          <a:xfrm>
            <a:off x="4067944" y="1165312"/>
            <a:ext cx="1476164" cy="6120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9632" y="4081636"/>
            <a:ext cx="86409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Status Register</a:t>
            </a:r>
          </a:p>
          <a:p>
            <a:pPr algn="ctr"/>
            <a:r>
              <a:rPr lang="en-US" altLang="zh-TW" sz="800" dirty="0" smtClean="0"/>
              <a:t>SPISR</a:t>
            </a:r>
          </a:p>
        </p:txBody>
      </p:sp>
      <p:cxnSp>
        <p:nvCxnSpPr>
          <p:cNvPr id="135" name="圖案 134"/>
          <p:cNvCxnSpPr>
            <a:stCxn id="38" idx="0"/>
            <a:endCxn id="131" idx="3"/>
          </p:cNvCxnSpPr>
          <p:nvPr/>
        </p:nvCxnSpPr>
        <p:spPr>
          <a:xfrm rot="16200000" flipH="1" flipV="1">
            <a:off x="935596" y="2101416"/>
            <a:ext cx="3744416" cy="1368152"/>
          </a:xfrm>
          <a:prstGeom prst="bentConnector4">
            <a:avLst>
              <a:gd name="adj1" fmla="val -6105"/>
              <a:gd name="adj2" fmla="val 66597"/>
            </a:avLst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圖: 儲存資料 139"/>
          <p:cNvSpPr/>
          <p:nvPr/>
        </p:nvSpPr>
        <p:spPr>
          <a:xfrm>
            <a:off x="179512" y="4153644"/>
            <a:ext cx="720080" cy="432048"/>
          </a:xfrm>
          <a:prstGeom prst="flowChartOnlineStorag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2" name="矩形 141"/>
          <p:cNvSpPr/>
          <p:nvPr/>
        </p:nvSpPr>
        <p:spPr>
          <a:xfrm>
            <a:off x="179512" y="4801716"/>
            <a:ext cx="72008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DMA</a:t>
            </a:r>
          </a:p>
          <a:p>
            <a:pPr algn="ctr"/>
            <a:r>
              <a:rPr lang="en-US" altLang="zh-TW" sz="800" dirty="0" smtClean="0"/>
              <a:t>Interface</a:t>
            </a:r>
          </a:p>
        </p:txBody>
      </p:sp>
      <p:cxnSp>
        <p:nvCxnSpPr>
          <p:cNvPr id="144" name="直線單箭頭接點 143"/>
          <p:cNvCxnSpPr>
            <a:stCxn id="44" idx="0"/>
            <a:endCxn id="43" idx="2"/>
          </p:cNvCxnSpPr>
          <p:nvPr/>
        </p:nvCxnSpPr>
        <p:spPr>
          <a:xfrm flipV="1">
            <a:off x="1655676" y="220942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53"/>
          <p:cNvCxnSpPr>
            <a:stCxn id="44" idx="3"/>
            <a:endCxn id="38" idx="1"/>
          </p:cNvCxnSpPr>
          <p:nvPr/>
        </p:nvCxnSpPr>
        <p:spPr>
          <a:xfrm flipV="1">
            <a:off x="2123728" y="1165312"/>
            <a:ext cx="792088" cy="1512168"/>
          </a:xfrm>
          <a:prstGeom prst="bentConnector3">
            <a:avLst>
              <a:gd name="adj1" fmla="val 346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915816" y="4657700"/>
            <a:ext cx="1152128" cy="504056"/>
          </a:xfrm>
          <a:prstGeom prst="rect">
            <a:avLst/>
          </a:prstGeom>
          <a:gradFill>
            <a:gsLst>
              <a:gs pos="0">
                <a:srgbClr val="FF0000"/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lin ang="108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dirty="0" smtClean="0"/>
              <a:t>SPI </a:t>
            </a:r>
            <a:r>
              <a:rPr lang="en-US" altLang="zh-TW" sz="800" b="1" dirty="0" smtClean="0"/>
              <a:t>slave</a:t>
            </a:r>
            <a:r>
              <a:rPr lang="en-US" altLang="zh-TW" sz="800" dirty="0" smtClean="0"/>
              <a:t> core</a:t>
            </a:r>
          </a:p>
          <a:p>
            <a:pPr algn="ctr"/>
            <a:r>
              <a:rPr lang="en-US" altLang="zh-TW" sz="800" dirty="0" smtClean="0"/>
              <a:t>control state machine</a:t>
            </a:r>
          </a:p>
          <a:p>
            <a:pPr algn="ctr"/>
            <a:r>
              <a:rPr lang="en-US" altLang="zh-TW" sz="800" dirty="0" smtClean="0"/>
              <a:t>Rx           </a:t>
            </a:r>
            <a:r>
              <a:rPr lang="en-US" altLang="zh-TW" sz="800" b="1" dirty="0" smtClean="0">
                <a:solidFill>
                  <a:schemeClr val="tx1"/>
                </a:solidFill>
              </a:rPr>
              <a:t>|</a:t>
            </a:r>
            <a:r>
              <a:rPr lang="en-US" altLang="zh-TW" sz="800" dirty="0" smtClean="0"/>
              <a:t>           </a:t>
            </a:r>
            <a:r>
              <a:rPr lang="en-US" altLang="zh-TW" sz="800" dirty="0" err="1" smtClean="0"/>
              <a:t>Tx</a:t>
            </a:r>
            <a:endParaRPr lang="en-US" altLang="zh-TW" sz="800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899592" y="42256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99592" y="429766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99592" y="4369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99592" y="44416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99592" y="451368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flipV="1">
            <a:off x="2123728" y="2317440"/>
            <a:ext cx="720080" cy="100811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/>
          <p:nvPr/>
        </p:nvCxnSpPr>
        <p:spPr>
          <a:xfrm rot="10800000">
            <a:off x="2123728" y="3325552"/>
            <a:ext cx="720080" cy="36004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71800" y="3073524"/>
            <a:ext cx="2232248" cy="108012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1" name="矩形 70"/>
          <p:cNvSpPr/>
          <p:nvPr/>
        </p:nvSpPr>
        <p:spPr>
          <a:xfrm>
            <a:off x="2771800" y="1849388"/>
            <a:ext cx="2232248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3" name="矩形 72"/>
          <p:cNvSpPr/>
          <p:nvPr/>
        </p:nvSpPr>
        <p:spPr>
          <a:xfrm>
            <a:off x="6300192" y="2209428"/>
            <a:ext cx="244827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75" name="矩形 74"/>
          <p:cNvSpPr/>
          <p:nvPr/>
        </p:nvSpPr>
        <p:spPr>
          <a:xfrm>
            <a:off x="637220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6" name="矩形 75"/>
          <p:cNvSpPr/>
          <p:nvPr/>
        </p:nvSpPr>
        <p:spPr>
          <a:xfrm>
            <a:off x="651621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8" name="矩形 77"/>
          <p:cNvSpPr/>
          <p:nvPr/>
        </p:nvSpPr>
        <p:spPr>
          <a:xfrm>
            <a:off x="666023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9" name="矩形 78"/>
          <p:cNvSpPr/>
          <p:nvPr/>
        </p:nvSpPr>
        <p:spPr>
          <a:xfrm>
            <a:off x="680424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0" name="矩形 79"/>
          <p:cNvSpPr/>
          <p:nvPr/>
        </p:nvSpPr>
        <p:spPr>
          <a:xfrm>
            <a:off x="694826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1" name="矩形 80"/>
          <p:cNvSpPr/>
          <p:nvPr/>
        </p:nvSpPr>
        <p:spPr>
          <a:xfrm>
            <a:off x="709228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2" name="矩形 81"/>
          <p:cNvSpPr/>
          <p:nvPr/>
        </p:nvSpPr>
        <p:spPr>
          <a:xfrm>
            <a:off x="723629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4" name="矩形 83"/>
          <p:cNvSpPr/>
          <p:nvPr/>
        </p:nvSpPr>
        <p:spPr>
          <a:xfrm>
            <a:off x="738031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6" name="矩形 85"/>
          <p:cNvSpPr/>
          <p:nvPr/>
        </p:nvSpPr>
        <p:spPr>
          <a:xfrm>
            <a:off x="752432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7" name="矩形 86"/>
          <p:cNvSpPr/>
          <p:nvPr/>
        </p:nvSpPr>
        <p:spPr>
          <a:xfrm>
            <a:off x="766834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8" name="矩形 87"/>
          <p:cNvSpPr/>
          <p:nvPr/>
        </p:nvSpPr>
        <p:spPr>
          <a:xfrm>
            <a:off x="781236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9" name="矩形 88"/>
          <p:cNvSpPr/>
          <p:nvPr/>
        </p:nvSpPr>
        <p:spPr>
          <a:xfrm>
            <a:off x="7956376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0" name="矩形 89"/>
          <p:cNvSpPr/>
          <p:nvPr/>
        </p:nvSpPr>
        <p:spPr>
          <a:xfrm>
            <a:off x="8100392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1" name="矩形 90"/>
          <p:cNvSpPr/>
          <p:nvPr/>
        </p:nvSpPr>
        <p:spPr>
          <a:xfrm>
            <a:off x="8244408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3" name="矩形 92"/>
          <p:cNvSpPr/>
          <p:nvPr/>
        </p:nvSpPr>
        <p:spPr>
          <a:xfrm>
            <a:off x="8388424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矩形 93"/>
          <p:cNvSpPr/>
          <p:nvPr/>
        </p:nvSpPr>
        <p:spPr>
          <a:xfrm>
            <a:off x="8532440" y="2713484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5" name="矩形 94"/>
          <p:cNvSpPr/>
          <p:nvPr/>
        </p:nvSpPr>
        <p:spPr>
          <a:xfrm>
            <a:off x="637220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8" name="矩形 97"/>
          <p:cNvSpPr/>
          <p:nvPr/>
        </p:nvSpPr>
        <p:spPr>
          <a:xfrm>
            <a:off x="651621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9" name="矩形 98"/>
          <p:cNvSpPr/>
          <p:nvPr/>
        </p:nvSpPr>
        <p:spPr>
          <a:xfrm>
            <a:off x="666023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0" name="矩形 99"/>
          <p:cNvSpPr/>
          <p:nvPr/>
        </p:nvSpPr>
        <p:spPr>
          <a:xfrm>
            <a:off x="680424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1" name="矩形 100"/>
          <p:cNvSpPr/>
          <p:nvPr/>
        </p:nvSpPr>
        <p:spPr>
          <a:xfrm>
            <a:off x="694826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2" name="矩形 101"/>
          <p:cNvSpPr/>
          <p:nvPr/>
        </p:nvSpPr>
        <p:spPr>
          <a:xfrm>
            <a:off x="709228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3" name="矩形 102"/>
          <p:cNvSpPr/>
          <p:nvPr/>
        </p:nvSpPr>
        <p:spPr>
          <a:xfrm>
            <a:off x="723629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4" name="矩形 103"/>
          <p:cNvSpPr/>
          <p:nvPr/>
        </p:nvSpPr>
        <p:spPr>
          <a:xfrm>
            <a:off x="738031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5" name="矩形 104"/>
          <p:cNvSpPr/>
          <p:nvPr/>
        </p:nvSpPr>
        <p:spPr>
          <a:xfrm>
            <a:off x="752432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6" name="矩形 105"/>
          <p:cNvSpPr/>
          <p:nvPr/>
        </p:nvSpPr>
        <p:spPr>
          <a:xfrm>
            <a:off x="766834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7" name="矩形 106"/>
          <p:cNvSpPr/>
          <p:nvPr/>
        </p:nvSpPr>
        <p:spPr>
          <a:xfrm>
            <a:off x="781236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9" name="矩形 108"/>
          <p:cNvSpPr/>
          <p:nvPr/>
        </p:nvSpPr>
        <p:spPr>
          <a:xfrm>
            <a:off x="7956376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0" name="矩形 109"/>
          <p:cNvSpPr/>
          <p:nvPr/>
        </p:nvSpPr>
        <p:spPr>
          <a:xfrm>
            <a:off x="8100392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1" name="矩形 110"/>
          <p:cNvSpPr/>
          <p:nvPr/>
        </p:nvSpPr>
        <p:spPr>
          <a:xfrm>
            <a:off x="8244408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2" name="矩形 111"/>
          <p:cNvSpPr/>
          <p:nvPr/>
        </p:nvSpPr>
        <p:spPr>
          <a:xfrm>
            <a:off x="8388424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4" name="矩形 113"/>
          <p:cNvSpPr/>
          <p:nvPr/>
        </p:nvSpPr>
        <p:spPr>
          <a:xfrm>
            <a:off x="8532440" y="2857500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5" name="矩形 114"/>
          <p:cNvSpPr/>
          <p:nvPr/>
        </p:nvSpPr>
        <p:spPr>
          <a:xfrm>
            <a:off x="637220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7" name="矩形 116"/>
          <p:cNvSpPr/>
          <p:nvPr/>
        </p:nvSpPr>
        <p:spPr>
          <a:xfrm>
            <a:off x="651621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666023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0" name="矩形 119"/>
          <p:cNvSpPr/>
          <p:nvPr/>
        </p:nvSpPr>
        <p:spPr>
          <a:xfrm>
            <a:off x="680424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1" name="矩形 120"/>
          <p:cNvSpPr/>
          <p:nvPr/>
        </p:nvSpPr>
        <p:spPr>
          <a:xfrm>
            <a:off x="694826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709228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5" name="矩形 124"/>
          <p:cNvSpPr/>
          <p:nvPr/>
        </p:nvSpPr>
        <p:spPr>
          <a:xfrm>
            <a:off x="723629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7" name="矩形 126"/>
          <p:cNvSpPr/>
          <p:nvPr/>
        </p:nvSpPr>
        <p:spPr>
          <a:xfrm>
            <a:off x="738031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29" name="矩形 128"/>
          <p:cNvSpPr/>
          <p:nvPr/>
        </p:nvSpPr>
        <p:spPr>
          <a:xfrm>
            <a:off x="752432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2" name="矩形 131"/>
          <p:cNvSpPr/>
          <p:nvPr/>
        </p:nvSpPr>
        <p:spPr>
          <a:xfrm>
            <a:off x="766834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781236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4" name="矩形 133"/>
          <p:cNvSpPr/>
          <p:nvPr/>
        </p:nvSpPr>
        <p:spPr>
          <a:xfrm>
            <a:off x="7956376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6" name="矩形 135"/>
          <p:cNvSpPr/>
          <p:nvPr/>
        </p:nvSpPr>
        <p:spPr>
          <a:xfrm>
            <a:off x="8100392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7" name="矩形 136"/>
          <p:cNvSpPr/>
          <p:nvPr/>
        </p:nvSpPr>
        <p:spPr>
          <a:xfrm>
            <a:off x="8244408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8" name="矩形 137"/>
          <p:cNvSpPr/>
          <p:nvPr/>
        </p:nvSpPr>
        <p:spPr>
          <a:xfrm>
            <a:off x="8388424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39" name="矩形 138"/>
          <p:cNvSpPr/>
          <p:nvPr/>
        </p:nvSpPr>
        <p:spPr>
          <a:xfrm>
            <a:off x="8532440" y="256946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60" name="矩形 159"/>
          <p:cNvSpPr/>
          <p:nvPr/>
        </p:nvSpPr>
        <p:spPr>
          <a:xfrm>
            <a:off x="6300192" y="3505572"/>
            <a:ext cx="244827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zh-TW" sz="800" dirty="0" smtClean="0"/>
          </a:p>
        </p:txBody>
      </p:sp>
      <p:sp>
        <p:nvSpPr>
          <p:cNvPr id="177" name="矩形 176"/>
          <p:cNvSpPr/>
          <p:nvPr/>
        </p:nvSpPr>
        <p:spPr>
          <a:xfrm>
            <a:off x="637220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8" name="矩形 177"/>
          <p:cNvSpPr/>
          <p:nvPr/>
        </p:nvSpPr>
        <p:spPr>
          <a:xfrm>
            <a:off x="651621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9" name="矩形 178"/>
          <p:cNvSpPr/>
          <p:nvPr/>
        </p:nvSpPr>
        <p:spPr>
          <a:xfrm>
            <a:off x="666023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0" name="矩形 179"/>
          <p:cNvSpPr/>
          <p:nvPr/>
        </p:nvSpPr>
        <p:spPr>
          <a:xfrm>
            <a:off x="680424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1" name="矩形 180"/>
          <p:cNvSpPr/>
          <p:nvPr/>
        </p:nvSpPr>
        <p:spPr>
          <a:xfrm>
            <a:off x="694826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2" name="矩形 181"/>
          <p:cNvSpPr/>
          <p:nvPr/>
        </p:nvSpPr>
        <p:spPr>
          <a:xfrm>
            <a:off x="709228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3" name="矩形 182"/>
          <p:cNvSpPr/>
          <p:nvPr/>
        </p:nvSpPr>
        <p:spPr>
          <a:xfrm>
            <a:off x="723629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4" name="矩形 183"/>
          <p:cNvSpPr/>
          <p:nvPr/>
        </p:nvSpPr>
        <p:spPr>
          <a:xfrm>
            <a:off x="738031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5" name="矩形 184"/>
          <p:cNvSpPr/>
          <p:nvPr/>
        </p:nvSpPr>
        <p:spPr>
          <a:xfrm>
            <a:off x="752432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6" name="矩形 185"/>
          <p:cNvSpPr/>
          <p:nvPr/>
        </p:nvSpPr>
        <p:spPr>
          <a:xfrm>
            <a:off x="766834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7" name="矩形 186"/>
          <p:cNvSpPr/>
          <p:nvPr/>
        </p:nvSpPr>
        <p:spPr>
          <a:xfrm>
            <a:off x="781236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8" name="矩形 187"/>
          <p:cNvSpPr/>
          <p:nvPr/>
        </p:nvSpPr>
        <p:spPr>
          <a:xfrm>
            <a:off x="7956376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9" name="矩形 188"/>
          <p:cNvSpPr/>
          <p:nvPr/>
        </p:nvSpPr>
        <p:spPr>
          <a:xfrm>
            <a:off x="8100392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0" name="矩形 189"/>
          <p:cNvSpPr/>
          <p:nvPr/>
        </p:nvSpPr>
        <p:spPr>
          <a:xfrm>
            <a:off x="8244408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1" name="矩形 190"/>
          <p:cNvSpPr/>
          <p:nvPr/>
        </p:nvSpPr>
        <p:spPr>
          <a:xfrm>
            <a:off x="8388424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92" name="矩形 191"/>
          <p:cNvSpPr/>
          <p:nvPr/>
        </p:nvSpPr>
        <p:spPr>
          <a:xfrm>
            <a:off x="8532440" y="3577580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94" name="直線單箭頭接點 193"/>
          <p:cNvCxnSpPr>
            <a:stCxn id="73" idx="2"/>
            <a:endCxn id="160" idx="0"/>
          </p:cNvCxnSpPr>
          <p:nvPr/>
        </p:nvCxnSpPr>
        <p:spPr>
          <a:xfrm>
            <a:off x="7524328" y="3073524"/>
            <a:ext cx="0" cy="4320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7596336" y="314553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16 bit</a:t>
            </a:r>
            <a:endParaRPr lang="zh-TW" altLang="en-US" sz="10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6732240" y="214580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8*16 </a:t>
            </a:r>
            <a:r>
              <a:rPr lang="en-US" altLang="zh-TW" dirty="0" err="1" smtClean="0"/>
              <a:t>Tx</a:t>
            </a:r>
            <a:r>
              <a:rPr lang="en-US" altLang="zh-TW" dirty="0" smtClean="0"/>
              <a:t> FIFO</a:t>
            </a:r>
            <a:endParaRPr lang="zh-TW" altLang="en-US" dirty="0"/>
          </a:p>
        </p:txBody>
      </p:sp>
      <p:cxnSp>
        <p:nvCxnSpPr>
          <p:cNvPr id="197" name="直線單箭頭接點 196"/>
          <p:cNvCxnSpPr>
            <a:stCxn id="160" idx="3"/>
          </p:cNvCxnSpPr>
          <p:nvPr/>
        </p:nvCxnSpPr>
        <p:spPr>
          <a:xfrm>
            <a:off x="8748464" y="3649588"/>
            <a:ext cx="288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圖案 203"/>
          <p:cNvCxnSpPr>
            <a:stCxn id="160" idx="1"/>
          </p:cNvCxnSpPr>
          <p:nvPr/>
        </p:nvCxnSpPr>
        <p:spPr>
          <a:xfrm rot="10800000" flipH="1">
            <a:off x="6300192" y="3649588"/>
            <a:ext cx="2592288" cy="12700"/>
          </a:xfrm>
          <a:prstGeom prst="bentConnector5">
            <a:avLst>
              <a:gd name="adj1" fmla="val -8818"/>
              <a:gd name="adj2" fmla="val -2933984"/>
              <a:gd name="adj3" fmla="val 9722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/>
          <p:cNvSpPr txBox="1"/>
          <p:nvPr/>
        </p:nvSpPr>
        <p:spPr>
          <a:xfrm>
            <a:off x="8678578" y="340336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MSB</a:t>
            </a:r>
            <a:endParaRPr lang="zh-TW" altLang="en-US" sz="1000" dirty="0"/>
          </a:p>
        </p:txBody>
      </p:sp>
      <p:sp>
        <p:nvSpPr>
          <p:cNvPr id="206" name="文字方塊 205"/>
          <p:cNvSpPr txBox="1"/>
          <p:nvPr/>
        </p:nvSpPr>
        <p:spPr>
          <a:xfrm>
            <a:off x="5991968" y="3433564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LSB</a:t>
            </a:r>
            <a:endParaRPr lang="zh-TW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6012160" y="3793604"/>
            <a:ext cx="144016" cy="1440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09" name="矩形 208"/>
          <p:cNvSpPr/>
          <p:nvPr/>
        </p:nvSpPr>
        <p:spPr>
          <a:xfrm>
            <a:off x="6300192" y="1572389"/>
            <a:ext cx="504056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TW" sz="800" b="1" dirty="0" smtClean="0"/>
              <a:t>Run Bit</a:t>
            </a:r>
          </a:p>
        </p:txBody>
      </p:sp>
      <p:sp>
        <p:nvSpPr>
          <p:cNvPr id="210" name="文字方塊 209"/>
          <p:cNvSpPr txBox="1"/>
          <p:nvPr/>
        </p:nvSpPr>
        <p:spPr>
          <a:xfrm>
            <a:off x="6948264" y="1644397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0</a:t>
            </a:r>
            <a:endParaRPr lang="zh-TW" altLang="en-US" sz="1200" b="1" u="sng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6948264" y="1428373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u="sng" dirty="0" smtClean="0"/>
              <a:t>1</a:t>
            </a:r>
            <a:endParaRPr lang="zh-TW" altLang="en-US" sz="1200" b="1" u="sng" dirty="0"/>
          </a:p>
        </p:txBody>
      </p:sp>
      <p:cxnSp>
        <p:nvCxnSpPr>
          <p:cNvPr id="213" name="直線接點 212"/>
          <p:cNvCxnSpPr>
            <a:stCxn id="209" idx="3"/>
            <a:endCxn id="211" idx="1"/>
          </p:cNvCxnSpPr>
          <p:nvPr/>
        </p:nvCxnSpPr>
        <p:spPr>
          <a:xfrm flipV="1">
            <a:off x="6804248" y="1566873"/>
            <a:ext cx="144016" cy="113528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stCxn id="209" idx="3"/>
            <a:endCxn id="210" idx="1"/>
          </p:cNvCxnSpPr>
          <p:nvPr/>
        </p:nvCxnSpPr>
        <p:spPr>
          <a:xfrm>
            <a:off x="6804248" y="1680401"/>
            <a:ext cx="144016" cy="102496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7380312" y="1489348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TxCR</a:t>
            </a:r>
            <a:r>
              <a:rPr lang="en-US" altLang="zh-TW" sz="1600" dirty="0" smtClean="0"/>
              <a:t> = 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3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8744174" y="3649588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1 bit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>
            <a:off x="5868144" y="625252"/>
            <a:ext cx="0" cy="4608512"/>
          </a:xfrm>
          <a:prstGeom prst="line">
            <a:avLst/>
          </a:prstGeom>
          <a:ln w="254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7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9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5" grpId="0" animBg="1"/>
      <p:bldP spid="127" grpId="0" animBg="1"/>
      <p:bldP spid="129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207" grpId="0" animBg="1"/>
      <p:bldP spid="207" grpId="1" animBg="1"/>
      <p:bldP spid="207" grpId="2" animBg="1"/>
      <p:bldP spid="207" grpId="3" animBg="1"/>
      <p:bldP spid="207" grpId="4" animBg="1"/>
      <p:bldP spid="207" grpId="5" animBg="1"/>
      <p:bldP spid="207" grpId="6" animBg="1"/>
      <p:bldP spid="207" grpId="7" animBg="1"/>
      <p:bldP spid="207" grpId="8" animBg="1"/>
      <p:bldP spid="207" grpId="9" animBg="1"/>
      <p:bldP spid="207" grpId="10" animBg="1"/>
      <p:bldP spid="207" grpId="11" animBg="1"/>
      <p:bldP spid="207" grpId="12" animBg="1"/>
      <p:bldP spid="207" grpId="13" animBg="1"/>
      <p:bldP spid="207" grpId="14" animBg="1"/>
      <p:bldP spid="207" grpId="15" animBg="1"/>
      <p:bldP spid="207" grpId="16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en-US" altLang="zh-TW" dirty="0" smtClean="0"/>
              <a:t>State &amp; Count</a:t>
            </a:r>
            <a:endParaRPr lang="zh-TW" altLang="en-US" dirty="0"/>
          </a:p>
        </p:txBody>
      </p:sp>
      <p:sp>
        <p:nvSpPr>
          <p:cNvPr id="124" name="橢圓 123"/>
          <p:cNvSpPr/>
          <p:nvPr/>
        </p:nvSpPr>
        <p:spPr>
          <a:xfrm>
            <a:off x="5292080" y="913284"/>
            <a:ext cx="720000" cy="72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Idle</a:t>
            </a:r>
            <a:endParaRPr lang="zh-TW" altLang="en-US" sz="1200" dirty="0" smtClean="0"/>
          </a:p>
        </p:txBody>
      </p:sp>
      <p:sp>
        <p:nvSpPr>
          <p:cNvPr id="141" name="橢圓 140"/>
          <p:cNvSpPr/>
          <p:nvPr/>
        </p:nvSpPr>
        <p:spPr>
          <a:xfrm>
            <a:off x="5292160" y="2065412"/>
            <a:ext cx="720000" cy="72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Start</a:t>
            </a:r>
            <a:endParaRPr lang="zh-TW" altLang="en-US" sz="1200" dirty="0" smtClean="0"/>
          </a:p>
        </p:txBody>
      </p:sp>
      <p:sp>
        <p:nvSpPr>
          <p:cNvPr id="143" name="橢圓 142"/>
          <p:cNvSpPr/>
          <p:nvPr/>
        </p:nvSpPr>
        <p:spPr>
          <a:xfrm>
            <a:off x="5292080" y="3361636"/>
            <a:ext cx="72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5" name="橢圓 144"/>
          <p:cNvSpPr/>
          <p:nvPr/>
        </p:nvSpPr>
        <p:spPr>
          <a:xfrm>
            <a:off x="6588304" y="336155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46" name="橢圓 145"/>
          <p:cNvSpPr/>
          <p:nvPr/>
        </p:nvSpPr>
        <p:spPr>
          <a:xfrm>
            <a:off x="3995936" y="336155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48" name="弧形接點 147"/>
          <p:cNvCxnSpPr>
            <a:stCxn id="124" idx="4"/>
            <a:endCxn id="141" idx="0"/>
          </p:cNvCxnSpPr>
          <p:nvPr/>
        </p:nvCxnSpPr>
        <p:spPr>
          <a:xfrm rot="16200000" flipH="1">
            <a:off x="5436056" y="1849308"/>
            <a:ext cx="432128" cy="8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弧形接點 149"/>
          <p:cNvCxnSpPr>
            <a:stCxn id="141" idx="4"/>
            <a:endCxn id="143" idx="0"/>
          </p:cNvCxnSpPr>
          <p:nvPr/>
        </p:nvCxnSpPr>
        <p:spPr>
          <a:xfrm rot="5400000">
            <a:off x="5364008" y="3073484"/>
            <a:ext cx="576224" cy="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弧形接點 151"/>
          <p:cNvCxnSpPr>
            <a:stCxn id="141" idx="3"/>
            <a:endCxn id="146" idx="7"/>
          </p:cNvCxnSpPr>
          <p:nvPr/>
        </p:nvCxnSpPr>
        <p:spPr>
          <a:xfrm rot="5400000">
            <a:off x="4610535" y="2679930"/>
            <a:ext cx="787026" cy="78710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弧形接點 154"/>
          <p:cNvCxnSpPr>
            <a:stCxn id="141" idx="5"/>
            <a:endCxn id="145" idx="1"/>
          </p:cNvCxnSpPr>
          <p:nvPr/>
        </p:nvCxnSpPr>
        <p:spPr>
          <a:xfrm rot="16200000" flipH="1">
            <a:off x="5906719" y="2679970"/>
            <a:ext cx="787026" cy="78702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圖案 156"/>
          <p:cNvCxnSpPr>
            <a:stCxn id="146" idx="0"/>
            <a:endCxn id="124" idx="2"/>
          </p:cNvCxnSpPr>
          <p:nvPr/>
        </p:nvCxnSpPr>
        <p:spPr>
          <a:xfrm rot="5400000" flipH="1" flipV="1">
            <a:off x="3779872" y="1849348"/>
            <a:ext cx="2088272" cy="9361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圖案 158"/>
          <p:cNvCxnSpPr>
            <a:stCxn id="145" idx="0"/>
            <a:endCxn id="124" idx="6"/>
          </p:cNvCxnSpPr>
          <p:nvPr/>
        </p:nvCxnSpPr>
        <p:spPr>
          <a:xfrm rot="16200000" flipV="1">
            <a:off x="5436056" y="1849308"/>
            <a:ext cx="2088272" cy="9362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弧形接點 164"/>
          <p:cNvCxnSpPr>
            <a:stCxn id="143" idx="4"/>
            <a:endCxn id="124" idx="1"/>
          </p:cNvCxnSpPr>
          <p:nvPr/>
        </p:nvCxnSpPr>
        <p:spPr>
          <a:xfrm rot="5400000" flipH="1">
            <a:off x="3993345" y="2422902"/>
            <a:ext cx="3062911" cy="254558"/>
          </a:xfrm>
          <a:prstGeom prst="curvedConnector5">
            <a:avLst>
              <a:gd name="adj1" fmla="val -7463"/>
              <a:gd name="adj2" fmla="val 231224"/>
              <a:gd name="adj3" fmla="val 107463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字方塊 167"/>
          <p:cNvSpPr txBox="1"/>
          <p:nvPr/>
        </p:nvSpPr>
        <p:spPr>
          <a:xfrm>
            <a:off x="5364088" y="3001516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RxTx</a:t>
            </a:r>
            <a:endParaRPr lang="zh-TW" altLang="en-US" sz="16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6444208" y="3001516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Tx</a:t>
            </a:r>
            <a:endParaRPr lang="zh-TW" altLang="en-US" sz="16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4483006" y="3023002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Rx</a:t>
            </a:r>
            <a:endParaRPr lang="zh-TW" altLang="en-US" sz="16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5635134" y="170537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Run</a:t>
            </a:r>
            <a:endParaRPr lang="zh-TW" altLang="en-US" sz="1600" dirty="0"/>
          </a:p>
        </p:txBody>
      </p:sp>
      <p:sp>
        <p:nvSpPr>
          <p:cNvPr id="172" name="文字方塊 171"/>
          <p:cNvSpPr txBox="1"/>
          <p:nvPr/>
        </p:nvSpPr>
        <p:spPr>
          <a:xfrm>
            <a:off x="755576" y="769268"/>
            <a:ext cx="28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半雙工限制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Tx</a:t>
            </a:r>
            <a:endParaRPr lang="en-US" altLang="zh-TW" dirty="0" smtClean="0"/>
          </a:p>
          <a:p>
            <a:r>
              <a:rPr lang="en-US" altLang="zh-TW" dirty="0" err="1" smtClean="0"/>
              <a:t>TxCR</a:t>
            </a:r>
            <a:r>
              <a:rPr lang="en-US" altLang="zh-TW" dirty="0" smtClean="0"/>
              <a:t> : X</a:t>
            </a:r>
          </a:p>
          <a:p>
            <a:r>
              <a:rPr lang="en-US" altLang="zh-TW" dirty="0" err="1" smtClean="0"/>
              <a:t>RxCR</a:t>
            </a:r>
            <a:r>
              <a:rPr lang="en-US" altLang="zh-TW" dirty="0" smtClean="0"/>
              <a:t> : Don’t Mind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Rx</a:t>
            </a:r>
          </a:p>
          <a:p>
            <a:r>
              <a:rPr lang="en-US" altLang="zh-TW" dirty="0" err="1" smtClean="0"/>
              <a:t>TxCR</a:t>
            </a:r>
            <a:r>
              <a:rPr lang="en-US" altLang="zh-TW" dirty="0" smtClean="0"/>
              <a:t> : 0</a:t>
            </a:r>
          </a:p>
          <a:p>
            <a:r>
              <a:rPr lang="en-US" altLang="zh-TW" dirty="0" err="1" smtClean="0"/>
              <a:t>RxCR</a:t>
            </a:r>
            <a:r>
              <a:rPr lang="en-US" altLang="zh-TW" dirty="0" smtClean="0"/>
              <a:t> : X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全雙工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半雙</a:t>
            </a:r>
            <a:r>
              <a:rPr lang="zh-TW" altLang="en-US" dirty="0" smtClean="0"/>
              <a:t>工 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827584" y="3649588"/>
            <a:ext cx="792088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4" name="矩形 173"/>
          <p:cNvSpPr/>
          <p:nvPr/>
        </p:nvSpPr>
        <p:spPr>
          <a:xfrm>
            <a:off x="1619672" y="3649588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76" name="肘形接點 175"/>
          <p:cNvCxnSpPr/>
          <p:nvPr/>
        </p:nvCxnSpPr>
        <p:spPr>
          <a:xfrm>
            <a:off x="683568" y="4009628"/>
            <a:ext cx="864096" cy="288032"/>
          </a:xfrm>
          <a:prstGeom prst="bentConnector3">
            <a:avLst>
              <a:gd name="adj1" fmla="val 20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接點 198"/>
          <p:cNvCxnSpPr/>
          <p:nvPr/>
        </p:nvCxnSpPr>
        <p:spPr>
          <a:xfrm flipV="1">
            <a:off x="1547664" y="4009628"/>
            <a:ext cx="1008112" cy="288032"/>
          </a:xfrm>
          <a:prstGeom prst="bentConnector3">
            <a:avLst>
              <a:gd name="adj1" fmla="val 85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827584" y="4729708"/>
            <a:ext cx="792088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14" name="矩形 213"/>
          <p:cNvSpPr/>
          <p:nvPr/>
        </p:nvSpPr>
        <p:spPr>
          <a:xfrm>
            <a:off x="2267744" y="4729708"/>
            <a:ext cx="792088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15" name="肘形接點 214"/>
          <p:cNvCxnSpPr/>
          <p:nvPr/>
        </p:nvCxnSpPr>
        <p:spPr>
          <a:xfrm>
            <a:off x="755576" y="5017740"/>
            <a:ext cx="432048" cy="288032"/>
          </a:xfrm>
          <a:prstGeom prst="bentConnector3">
            <a:avLst>
              <a:gd name="adj1" fmla="val 25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接點 215"/>
          <p:cNvCxnSpPr/>
          <p:nvPr/>
        </p:nvCxnSpPr>
        <p:spPr>
          <a:xfrm flipV="1">
            <a:off x="1187624" y="5017740"/>
            <a:ext cx="504056" cy="288032"/>
          </a:xfrm>
          <a:prstGeom prst="bentConnector3">
            <a:avLst>
              <a:gd name="adj1" fmla="val 75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肘形接點 228"/>
          <p:cNvCxnSpPr/>
          <p:nvPr/>
        </p:nvCxnSpPr>
        <p:spPr>
          <a:xfrm>
            <a:off x="2195736" y="5017740"/>
            <a:ext cx="432048" cy="288032"/>
          </a:xfrm>
          <a:prstGeom prst="bentConnector3">
            <a:avLst>
              <a:gd name="adj1" fmla="val 25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接點 229"/>
          <p:cNvCxnSpPr/>
          <p:nvPr/>
        </p:nvCxnSpPr>
        <p:spPr>
          <a:xfrm flipV="1">
            <a:off x="2627784" y="5017740"/>
            <a:ext cx="504056" cy="288032"/>
          </a:xfrm>
          <a:prstGeom prst="bentConnector3">
            <a:avLst>
              <a:gd name="adj1" fmla="val 75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Bus Flow Chart</a:t>
            </a:r>
            <a:endParaRPr lang="zh-TW" altLang="en-US" dirty="0"/>
          </a:p>
        </p:txBody>
      </p:sp>
      <p:sp>
        <p:nvSpPr>
          <p:cNvPr id="126" name="流程圖: 程序 125"/>
          <p:cNvSpPr/>
          <p:nvPr/>
        </p:nvSpPr>
        <p:spPr>
          <a:xfrm>
            <a:off x="1928568" y="220942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Send transfer</a:t>
            </a:r>
            <a:endParaRPr lang="zh-TW" altLang="en-US" sz="1000" dirty="0" smtClean="0"/>
          </a:p>
        </p:txBody>
      </p:sp>
      <p:sp>
        <p:nvSpPr>
          <p:cNvPr id="143" name="流程圖: 決策 142"/>
          <p:cNvSpPr/>
          <p:nvPr/>
        </p:nvSpPr>
        <p:spPr>
          <a:xfrm>
            <a:off x="2015816" y="2929508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Transfer</a:t>
            </a:r>
          </a:p>
          <a:p>
            <a:pPr algn="ctr"/>
            <a:r>
              <a:rPr lang="en-US" altLang="zh-TW" sz="800" dirty="0" smtClean="0"/>
              <a:t>Para</a:t>
            </a:r>
          </a:p>
        </p:txBody>
      </p:sp>
      <p:sp>
        <p:nvSpPr>
          <p:cNvPr id="145" name="流程圖: 文件 144"/>
          <p:cNvSpPr/>
          <p:nvPr/>
        </p:nvSpPr>
        <p:spPr>
          <a:xfrm>
            <a:off x="1079712" y="3577580"/>
            <a:ext cx="900000" cy="540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transfer</a:t>
            </a:r>
          </a:p>
          <a:p>
            <a:pPr algn="ctr"/>
            <a:r>
              <a:rPr lang="en-US" altLang="zh-TW" sz="1000" dirty="0" err="1" smtClean="0"/>
              <a:t>para</a:t>
            </a:r>
            <a:endParaRPr lang="zh-TW" altLang="en-US" sz="1000" dirty="0" smtClean="0"/>
          </a:p>
        </p:txBody>
      </p:sp>
      <p:sp>
        <p:nvSpPr>
          <p:cNvPr id="146" name="流程圖: 直接存取儲存裝置 145"/>
          <p:cNvSpPr/>
          <p:nvPr/>
        </p:nvSpPr>
        <p:spPr>
          <a:xfrm>
            <a:off x="3059832" y="3577580"/>
            <a:ext cx="900000" cy="540000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Spi</a:t>
            </a:r>
            <a:endParaRPr lang="en-US" altLang="zh-TW" sz="1000" dirty="0" smtClean="0"/>
          </a:p>
          <a:p>
            <a:pPr algn="ctr"/>
            <a:r>
              <a:rPr lang="en-US" altLang="zh-TW" sz="1000" dirty="0" smtClean="0"/>
              <a:t>bus</a:t>
            </a:r>
          </a:p>
          <a:p>
            <a:pPr algn="ctr"/>
            <a:r>
              <a:rPr lang="en-US" altLang="zh-TW" sz="1000" dirty="0" err="1" smtClean="0"/>
              <a:t>para</a:t>
            </a:r>
            <a:endParaRPr lang="zh-TW" altLang="en-US" sz="1000" dirty="0" smtClean="0"/>
          </a:p>
        </p:txBody>
      </p:sp>
      <p:sp>
        <p:nvSpPr>
          <p:cNvPr id="147" name="流程圖: 程序 146"/>
          <p:cNvSpPr/>
          <p:nvPr/>
        </p:nvSpPr>
        <p:spPr>
          <a:xfrm>
            <a:off x="1943808" y="4297660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Setup </a:t>
            </a:r>
            <a:r>
              <a:rPr lang="en-US" altLang="zh-TW" sz="1000" dirty="0" err="1" smtClean="0"/>
              <a:t>xfer</a:t>
            </a:r>
            <a:endParaRPr lang="zh-TW" altLang="en-US" sz="1000" dirty="0" smtClean="0"/>
          </a:p>
        </p:txBody>
      </p:sp>
      <p:sp>
        <p:nvSpPr>
          <p:cNvPr id="148" name="流程圖: 程序 147"/>
          <p:cNvSpPr/>
          <p:nvPr/>
        </p:nvSpPr>
        <p:spPr>
          <a:xfrm>
            <a:off x="5721212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tx</a:t>
            </a:r>
            <a:r>
              <a:rPr lang="en-US" altLang="zh-TW" sz="1000" dirty="0" smtClean="0"/>
              <a:t>/</a:t>
            </a:r>
            <a:r>
              <a:rPr lang="en-US" altLang="zh-TW" sz="1000" dirty="0" err="1" smtClean="0"/>
              <a:t>rx</a:t>
            </a:r>
            <a:r>
              <a:rPr lang="en-US" altLang="zh-TW" sz="1000" dirty="0" smtClean="0"/>
              <a:t> buffer</a:t>
            </a:r>
          </a:p>
        </p:txBody>
      </p:sp>
      <p:sp>
        <p:nvSpPr>
          <p:cNvPr id="149" name="流程圖: 決策 148"/>
          <p:cNvSpPr/>
          <p:nvPr/>
        </p:nvSpPr>
        <p:spPr>
          <a:xfrm>
            <a:off x="5811376" y="2353444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Transfer?</a:t>
            </a:r>
            <a:endParaRPr lang="zh-TW" altLang="en-US" sz="1000" dirty="0" smtClean="0"/>
          </a:p>
        </p:txBody>
      </p:sp>
      <p:sp>
        <p:nvSpPr>
          <p:cNvPr id="150" name="流程圖: 決策 149"/>
          <p:cNvSpPr/>
          <p:nvPr/>
        </p:nvSpPr>
        <p:spPr>
          <a:xfrm>
            <a:off x="5811376" y="3322692"/>
            <a:ext cx="900000" cy="540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Message?</a:t>
            </a:r>
            <a:endParaRPr lang="zh-TW" altLang="en-US" sz="800" dirty="0" smtClean="0"/>
          </a:p>
        </p:txBody>
      </p:sp>
      <p:sp>
        <p:nvSpPr>
          <p:cNvPr id="151" name="流程圖: 結束點 150"/>
          <p:cNvSpPr/>
          <p:nvPr/>
        </p:nvSpPr>
        <p:spPr>
          <a:xfrm>
            <a:off x="5724248" y="4225692"/>
            <a:ext cx="1080000" cy="360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complete</a:t>
            </a:r>
            <a:endParaRPr lang="zh-TW" altLang="en-US" sz="1000" dirty="0" smtClean="0"/>
          </a:p>
        </p:txBody>
      </p:sp>
      <p:cxnSp>
        <p:nvCxnSpPr>
          <p:cNvPr id="153" name="直線單箭頭接點 152"/>
          <p:cNvCxnSpPr>
            <a:stCxn id="148" idx="2"/>
            <a:endCxn id="149" idx="0"/>
          </p:cNvCxnSpPr>
          <p:nvPr/>
        </p:nvCxnSpPr>
        <p:spPr>
          <a:xfrm>
            <a:off x="6261212" y="1849388"/>
            <a:ext cx="1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149" idx="2"/>
            <a:endCxn id="150" idx="0"/>
          </p:cNvCxnSpPr>
          <p:nvPr/>
        </p:nvCxnSpPr>
        <p:spPr>
          <a:xfrm>
            <a:off x="6261376" y="2893444"/>
            <a:ext cx="0" cy="42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150" idx="2"/>
            <a:endCxn id="151" idx="0"/>
          </p:cNvCxnSpPr>
          <p:nvPr/>
        </p:nvCxnSpPr>
        <p:spPr>
          <a:xfrm>
            <a:off x="6261376" y="3862692"/>
            <a:ext cx="2872" cy="36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49" idx="3"/>
            <a:endCxn id="148" idx="3"/>
          </p:cNvCxnSpPr>
          <p:nvPr/>
        </p:nvCxnSpPr>
        <p:spPr>
          <a:xfrm flipV="1">
            <a:off x="6711376" y="1669368"/>
            <a:ext cx="89836" cy="954076"/>
          </a:xfrm>
          <a:prstGeom prst="bentConnector3">
            <a:avLst>
              <a:gd name="adj1" fmla="val 35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圖案 165"/>
          <p:cNvCxnSpPr>
            <a:stCxn id="147" idx="2"/>
            <a:endCxn id="148" idx="1"/>
          </p:cNvCxnSpPr>
          <p:nvPr/>
        </p:nvCxnSpPr>
        <p:spPr>
          <a:xfrm rot="5400000" flipH="1" flipV="1">
            <a:off x="2608344" y="1544832"/>
            <a:ext cx="2988332" cy="3237404"/>
          </a:xfrm>
          <a:prstGeom prst="bentConnector4">
            <a:avLst>
              <a:gd name="adj1" fmla="val -7650"/>
              <a:gd name="adj2" fmla="val 72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圖案 167"/>
          <p:cNvCxnSpPr>
            <a:stCxn id="143" idx="3"/>
            <a:endCxn id="146" idx="0"/>
          </p:cNvCxnSpPr>
          <p:nvPr/>
        </p:nvCxnSpPr>
        <p:spPr>
          <a:xfrm>
            <a:off x="2915816" y="3199508"/>
            <a:ext cx="594016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圖案 169"/>
          <p:cNvCxnSpPr>
            <a:stCxn id="143" idx="1"/>
            <a:endCxn id="145" idx="0"/>
          </p:cNvCxnSpPr>
          <p:nvPr/>
        </p:nvCxnSpPr>
        <p:spPr>
          <a:xfrm rot="10800000" flipV="1">
            <a:off x="1529712" y="3199508"/>
            <a:ext cx="486104" cy="37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圖案 171"/>
          <p:cNvCxnSpPr>
            <a:stCxn id="145" idx="2"/>
            <a:endCxn id="147" idx="1"/>
          </p:cNvCxnSpPr>
          <p:nvPr/>
        </p:nvCxnSpPr>
        <p:spPr>
          <a:xfrm rot="16200000" flipH="1">
            <a:off x="1538860" y="4072732"/>
            <a:ext cx="395800" cy="41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圖案 173"/>
          <p:cNvCxnSpPr>
            <a:stCxn id="146" idx="2"/>
            <a:endCxn id="147" idx="3"/>
          </p:cNvCxnSpPr>
          <p:nvPr/>
        </p:nvCxnSpPr>
        <p:spPr>
          <a:xfrm rot="5400000">
            <a:off x="3086770" y="4054618"/>
            <a:ext cx="360100" cy="48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126" idx="2"/>
            <a:endCxn id="143" idx="0"/>
          </p:cNvCxnSpPr>
          <p:nvPr/>
        </p:nvCxnSpPr>
        <p:spPr>
          <a:xfrm flipH="1">
            <a:off x="2465816" y="2569468"/>
            <a:ext cx="27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stCxn id="203" idx="2"/>
            <a:endCxn id="126" idx="0"/>
          </p:cNvCxnSpPr>
          <p:nvPr/>
        </p:nvCxnSpPr>
        <p:spPr>
          <a:xfrm flipH="1">
            <a:off x="2468568" y="1849388"/>
            <a:ext cx="19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接點 199"/>
          <p:cNvCxnSpPr>
            <a:stCxn id="150" idx="1"/>
            <a:endCxn id="203" idx="3"/>
          </p:cNvCxnSpPr>
          <p:nvPr/>
        </p:nvCxnSpPr>
        <p:spPr>
          <a:xfrm rot="10800000">
            <a:off x="3010564" y="1669368"/>
            <a:ext cx="2800812" cy="1923324"/>
          </a:xfrm>
          <a:prstGeom prst="bentConnector3">
            <a:avLst>
              <a:gd name="adj1" fmla="val 4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流程圖: 結束點 201"/>
          <p:cNvSpPr/>
          <p:nvPr/>
        </p:nvSpPr>
        <p:spPr>
          <a:xfrm>
            <a:off x="1930564" y="841276"/>
            <a:ext cx="1080000" cy="360000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傳送</a:t>
            </a:r>
            <a:r>
              <a:rPr lang="en-US" altLang="zh-TW" sz="1000" dirty="0" smtClean="0"/>
              <a:t>message</a:t>
            </a:r>
            <a:endParaRPr lang="zh-TW" altLang="en-US" sz="1000" dirty="0" smtClean="0"/>
          </a:p>
        </p:txBody>
      </p:sp>
      <p:sp>
        <p:nvSpPr>
          <p:cNvPr id="203" name="流程圖: 程序 202"/>
          <p:cNvSpPr/>
          <p:nvPr/>
        </p:nvSpPr>
        <p:spPr>
          <a:xfrm>
            <a:off x="1930564" y="1489348"/>
            <a:ext cx="1080000" cy="36004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Send message</a:t>
            </a:r>
            <a:endParaRPr lang="zh-TW" altLang="en-US" sz="1000" dirty="0" smtClean="0"/>
          </a:p>
        </p:txBody>
      </p:sp>
      <p:cxnSp>
        <p:nvCxnSpPr>
          <p:cNvPr id="215" name="直線單箭頭接點 214"/>
          <p:cNvCxnSpPr>
            <a:stCxn id="202" idx="2"/>
            <a:endCxn id="203" idx="0"/>
          </p:cNvCxnSpPr>
          <p:nvPr/>
        </p:nvCxnSpPr>
        <p:spPr>
          <a:xfrm>
            <a:off x="2470564" y="1201276"/>
            <a:ext cx="0" cy="28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582744" y="2940541"/>
            <a:ext cx="396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87824" y="29405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220072" y="1921396"/>
            <a:ext cx="646331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Run bit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直線接點 39"/>
          <p:cNvCxnSpPr>
            <a:stCxn id="38" idx="3"/>
          </p:cNvCxnSpPr>
          <p:nvPr/>
        </p:nvCxnSpPr>
        <p:spPr>
          <a:xfrm>
            <a:off x="5866403" y="2059896"/>
            <a:ext cx="361781" cy="551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23728" y="3793604"/>
            <a:ext cx="720080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setup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2" name="直線接點 41"/>
          <p:cNvCxnSpPr>
            <a:stCxn id="41" idx="3"/>
          </p:cNvCxnSpPr>
          <p:nvPr/>
        </p:nvCxnSpPr>
        <p:spPr>
          <a:xfrm>
            <a:off x="2843808" y="3932104"/>
            <a:ext cx="648072" cy="5095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41" idx="1"/>
          </p:cNvCxnSpPr>
          <p:nvPr/>
        </p:nvCxnSpPr>
        <p:spPr>
          <a:xfrm flipH="1">
            <a:off x="1547664" y="3932104"/>
            <a:ext cx="576064" cy="4375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6256" y="3001516"/>
            <a:ext cx="864339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inactive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9" name="直線接點 48"/>
          <p:cNvCxnSpPr>
            <a:stCxn id="48" idx="1"/>
          </p:cNvCxnSpPr>
          <p:nvPr/>
        </p:nvCxnSpPr>
        <p:spPr>
          <a:xfrm flipH="1">
            <a:off x="6300192" y="3140016"/>
            <a:ext cx="576064" cy="551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004048" y="985292"/>
            <a:ext cx="742511" cy="27699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tx2">
                    <a:lumMod val="75000"/>
                  </a:schemeClr>
                </a:solidFill>
              </a:rPr>
              <a:t>cs</a:t>
            </a:r>
            <a:r>
              <a:rPr lang="en-US" altLang="zh-TW" sz="1200" dirty="0" smtClean="0">
                <a:solidFill>
                  <a:schemeClr val="tx2">
                    <a:lumMod val="75000"/>
                  </a:schemeClr>
                </a:solidFill>
              </a:rPr>
              <a:t> active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直線接點 52"/>
          <p:cNvCxnSpPr>
            <a:stCxn id="52" idx="2"/>
          </p:cNvCxnSpPr>
          <p:nvPr/>
        </p:nvCxnSpPr>
        <p:spPr>
          <a:xfrm flipH="1">
            <a:off x="5292081" y="1262291"/>
            <a:ext cx="83223" cy="37107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908738" y="294054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940152" y="386561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283968" y="697260"/>
            <a:ext cx="4402832" cy="460851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Registers Summary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7260"/>
            <a:ext cx="4060933" cy="458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7260"/>
            <a:ext cx="4320000" cy="202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mtClean="0"/>
              <a:t>SPI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– I2C</a:t>
            </a:r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Adapter : L6021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r>
              <a:rPr lang="en-US" altLang="zh-TW" dirty="0" smtClean="0"/>
              <a:t>Client Device : F75111R</a:t>
            </a:r>
          </a:p>
          <a:p>
            <a:r>
              <a:rPr lang="en-US" altLang="zh-TW" dirty="0" err="1" smtClean="0"/>
              <a:t>SMBus</a:t>
            </a:r>
            <a:endParaRPr lang="en-US" altLang="zh-TW" dirty="0" smtClean="0"/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932040" y="793739"/>
            <a:ext cx="375476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SPI-IER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4" y="625252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4000" y="769268"/>
            <a:ext cx="4320000" cy="4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7260"/>
            <a:ext cx="4320000" cy="463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96922"/>
            <a:ext cx="4320000" cy="495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85292"/>
            <a:ext cx="4320000" cy="417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271183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6" y="409228"/>
            <a:ext cx="4320000" cy="50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577580"/>
            <a:ext cx="3600000" cy="17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73324"/>
            <a:ext cx="4320000" cy="200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69268"/>
            <a:ext cx="4320000" cy="44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204"/>
            <a:ext cx="4320000" cy="5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553244"/>
            <a:ext cx="4320000" cy="490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572000" y="793739"/>
            <a:ext cx="4114800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41276"/>
            <a:ext cx="4320000" cy="38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27984" y="793739"/>
            <a:ext cx="4258816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9348"/>
            <a:ext cx="4320000" cy="20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499992" y="793739"/>
            <a:ext cx="4186808" cy="4044669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7260"/>
            <a:ext cx="4320000" cy="42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F75111R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609725"/>
            <a:ext cx="617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http://blog.csdn.net/lanmanck/article/details/4479185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http://www.openedv.com/posts/list/18467.htm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http://www.holtek.com.tw/chinese/tech/appnote/uc/pdf/ha0151t.pdf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http://stackoverflow.com/questions/15895338/spidev-do-not-write-read-simultaneously-using-ioctl</a:t>
            </a:r>
            <a:r>
              <a:rPr lang="en-US" altLang="zh-TW" dirty="0" smtClean="0"/>
              <a:t>  (good)</a:t>
            </a:r>
          </a:p>
          <a:p>
            <a:r>
              <a:rPr lang="en-US" altLang="zh-TW" dirty="0" smtClean="0">
                <a:hlinkClick r:id="rId7"/>
              </a:rPr>
              <a:t>http://blog.csdn.net/droidphone/article/details/24663659</a:t>
            </a:r>
            <a:r>
              <a:rPr lang="en-US" altLang="zh-TW" dirty="0" smtClean="0"/>
              <a:t> (good)</a:t>
            </a:r>
          </a:p>
          <a:p>
            <a:r>
              <a:rPr lang="en-US" altLang="zh-TW" dirty="0" smtClean="0">
                <a:hlinkClick r:id="rId8"/>
              </a:rPr>
              <a:t>http://fanli7.net/a/bianchengyuyan/C__/20121204/265208.html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參考網頁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 </a:t>
            </a:r>
            <a:r>
              <a:rPr lang="zh-TW" altLang="en-US" dirty="0" smtClean="0"/>
              <a:t>硬體架構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1560" y="242545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3505572"/>
            <a:ext cx="43924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03648" y="985292"/>
            <a:ext cx="24482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11760" y="2137420"/>
            <a:ext cx="0" cy="1359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67744" y="1417340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411760" y="985292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347864" y="2145804"/>
            <a:ext cx="0" cy="2796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03848" y="1425724"/>
            <a:ext cx="288032" cy="720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20" name="直線接點 19"/>
          <p:cNvCxnSpPr/>
          <p:nvPr/>
        </p:nvCxnSpPr>
        <p:spPr>
          <a:xfrm>
            <a:off x="3347864" y="993676"/>
            <a:ext cx="0" cy="4236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3275856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4" name="橢圓 23"/>
          <p:cNvSpPr/>
          <p:nvPr/>
        </p:nvSpPr>
        <p:spPr>
          <a:xfrm>
            <a:off x="2339752" y="91328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5" name="橢圓 24"/>
          <p:cNvSpPr/>
          <p:nvPr/>
        </p:nvSpPr>
        <p:spPr>
          <a:xfrm>
            <a:off x="3275856" y="235344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6" name="橢圓 25"/>
          <p:cNvSpPr/>
          <p:nvPr/>
        </p:nvSpPr>
        <p:spPr>
          <a:xfrm>
            <a:off x="2339752" y="3433564"/>
            <a:ext cx="144016" cy="144016"/>
          </a:xfrm>
          <a:prstGeom prst="ellipse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7" name="矩形 26"/>
          <p:cNvSpPr/>
          <p:nvPr/>
        </p:nvSpPr>
        <p:spPr>
          <a:xfrm>
            <a:off x="1043608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矩形 27"/>
          <p:cNvSpPr/>
          <p:nvPr/>
        </p:nvSpPr>
        <p:spPr>
          <a:xfrm>
            <a:off x="2411760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3779912" y="4153644"/>
            <a:ext cx="1296144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1403648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331640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3" name="直線接點 32"/>
          <p:cNvCxnSpPr/>
          <p:nvPr/>
        </p:nvCxnSpPr>
        <p:spPr>
          <a:xfrm>
            <a:off x="1979712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1907704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6" name="直線接點 35"/>
          <p:cNvCxnSpPr/>
          <p:nvPr/>
        </p:nvCxnSpPr>
        <p:spPr>
          <a:xfrm>
            <a:off x="2771800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2699792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38" name="直線接點 37"/>
          <p:cNvCxnSpPr/>
          <p:nvPr/>
        </p:nvCxnSpPr>
        <p:spPr>
          <a:xfrm>
            <a:off x="3347864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275856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0" name="直線接點 39"/>
          <p:cNvCxnSpPr/>
          <p:nvPr/>
        </p:nvCxnSpPr>
        <p:spPr>
          <a:xfrm>
            <a:off x="4139952" y="2433836"/>
            <a:ext cx="0" cy="17198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067944" y="235344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接點 41"/>
          <p:cNvCxnSpPr/>
          <p:nvPr/>
        </p:nvCxnSpPr>
        <p:spPr>
          <a:xfrm>
            <a:off x="4716016" y="3505572"/>
            <a:ext cx="0" cy="6480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644008" y="3433564"/>
            <a:ext cx="144016" cy="1440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4" name="文字方塊 43"/>
          <p:cNvSpPr txBox="1"/>
          <p:nvPr/>
        </p:nvSpPr>
        <p:spPr>
          <a:xfrm>
            <a:off x="3923928" y="769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vcc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3419872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483768" y="1417340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上拉電阻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004048" y="2209428"/>
            <a:ext cx="564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04048" y="3311034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9512" y="278549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I2C </a:t>
            </a:r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總線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9615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77222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555776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131840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923928" y="415364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SDA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99992" y="4153644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1">
                    <a:lumMod val="75000"/>
                  </a:schemeClr>
                </a:solidFill>
              </a:rPr>
              <a:t>SCL</a:t>
            </a:r>
            <a:endParaRPr lang="zh-TW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SPI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SPI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spidev</a:t>
            </a:r>
            <a:endParaRPr lang="zh-TW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SPI-master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494573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776200"/>
            <a:ext cx="106740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SPI-Core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960866"/>
            <a:ext cx="792088" cy="4065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447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SPI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23528" y="2776200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SPI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627784" y="2137420"/>
            <a:ext cx="336542" cy="82344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627784" y="2269081"/>
            <a:ext cx="2377475" cy="691785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79113" y="1633364"/>
            <a:ext cx="28648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SPI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spi_master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spi_driver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spi_device</a:t>
            </a:r>
            <a:r>
              <a:rPr lang="zh-TW" altLang="en-US" sz="1000" b="1" dirty="0" smtClean="0"/>
              <a:t> 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spi_transfer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spi_message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err="1" smtClean="0">
                <a:solidFill>
                  <a:schemeClr val="accent1">
                    <a:lumMod val="75000"/>
                  </a:schemeClr>
                </a:solidFill>
              </a:rPr>
              <a:t>spi_board_info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1049" y="3291870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Bus Driver</a:t>
            </a:r>
          </a:p>
          <a:p>
            <a:r>
              <a:rPr lang="en-US" altLang="zh-TW" sz="1000" b="1" dirty="0" err="1" smtClean="0">
                <a:solidFill>
                  <a:schemeClr val="accent5">
                    <a:lumMod val="75000"/>
                  </a:schemeClr>
                </a:solidFill>
              </a:rPr>
              <a:t>spi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-master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SPI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436096" y="2141196"/>
            <a:ext cx="843017" cy="572289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95936" y="3722757"/>
            <a:ext cx="768590" cy="142855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67544" y="199340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SPI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SPI client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>
            <a:off x="1835696" y="2137420"/>
            <a:ext cx="1128630" cy="56039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4332478" y="50897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SPI client device</a:t>
            </a:r>
            <a:endParaRPr lang="zh-TW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</a:t>
            </a:r>
            <a:r>
              <a:rPr lang="zh-TW" altLang="en-US" dirty="0" smtClean="0"/>
              <a:t>驅動框架</a:t>
            </a:r>
            <a:r>
              <a:rPr lang="en-US" altLang="zh-TW" dirty="0" smtClean="0"/>
              <a:t>-master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93404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master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2785492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board info</a:t>
            </a:r>
            <a:endParaRPr lang="zh-TW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>
            <a:stCxn id="89" idx="0"/>
            <a:endCxn id="40" idx="1"/>
          </p:cNvCxnSpPr>
          <p:nvPr/>
        </p:nvCxnSpPr>
        <p:spPr>
          <a:xfrm flipV="1">
            <a:off x="1979712" y="1957400"/>
            <a:ext cx="64807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>
            <a:off x="1187624" y="3361556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SPI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client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7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host 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713484"/>
            <a:ext cx="720080" cy="144016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39552" y="1345332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SPI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SPI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569468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83768" y="1345332"/>
            <a:ext cx="0" cy="1224136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4297660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569468"/>
            <a:ext cx="0" cy="172819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/>
          <p:cNvSpPr txBox="1"/>
          <p:nvPr/>
        </p:nvSpPr>
        <p:spPr>
          <a:xfrm>
            <a:off x="2600876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of_register_spi_devices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sz="half" idx="2"/>
          </p:nvPr>
        </p:nvSpPr>
        <p:spPr>
          <a:xfrm>
            <a:off x="4788024" y="769268"/>
            <a:ext cx="3672408" cy="404466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1600" dirty="0" err="1" smtClean="0"/>
              <a:t>spi_add_driver</a:t>
            </a:r>
            <a:endParaRPr lang="zh-TW" alt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spi_register_master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of_register_spi_devices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spi_match_master_to_boardinfo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smtClean="0"/>
              <a:t>device tree (platform device)</a:t>
            </a:r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list_add_tail</a:t>
            </a:r>
            <a:endParaRPr lang="en-US" sz="1600" dirty="0" smtClean="0"/>
          </a:p>
          <a:p>
            <a:pPr>
              <a:buFont typeface="Wingdings" pitchFamily="2" charset="2"/>
              <a:buChar char="n"/>
            </a:pPr>
            <a:r>
              <a:rPr lang="en-US" sz="1600" dirty="0" err="1" smtClean="0"/>
              <a:t>list_for_each_entry</a:t>
            </a:r>
            <a:endParaRPr lang="en-US" sz="16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SOCLE_SPI_driver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1043608" y="1705372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1520" y="2857500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/>
              <a:t>spi_register_master</a:t>
            </a:r>
            <a:endParaRPr lang="en-US" altLang="zh-TW" sz="1000" b="1" dirty="0" smtClean="0"/>
          </a:p>
        </p:txBody>
      </p:sp>
      <p:sp>
        <p:nvSpPr>
          <p:cNvPr id="82" name="文字方塊 81"/>
          <p:cNvSpPr txBox="1"/>
          <p:nvPr/>
        </p:nvSpPr>
        <p:spPr>
          <a:xfrm>
            <a:off x="1043608" y="2467263"/>
            <a:ext cx="2004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spi_match_master_to_boardinfo</a:t>
            </a:r>
            <a:endParaRPr lang="en-US" altLang="zh-TW" sz="1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altLang="zh-TW" sz="1000" b="1" dirty="0" err="1" smtClean="0">
                <a:solidFill>
                  <a:schemeClr val="accent3">
                    <a:lumMod val="75000"/>
                  </a:schemeClr>
                </a:solidFill>
              </a:rPr>
              <a:t>bus_num</a:t>
            </a:r>
            <a:r>
              <a:rPr lang="en-US" altLang="zh-TW" sz="1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TW" altLang="en-US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4" name="直線接點 83"/>
          <p:cNvCxnSpPr>
            <a:stCxn id="48" idx="4"/>
            <a:endCxn id="12" idx="1"/>
          </p:cNvCxnSpPr>
          <p:nvPr/>
        </p:nvCxnSpPr>
        <p:spPr>
          <a:xfrm>
            <a:off x="1403648" y="1345332"/>
            <a:ext cx="288032" cy="1692188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0" idx="2"/>
            <a:endCxn id="11" idx="3"/>
          </p:cNvCxnSpPr>
          <p:nvPr/>
        </p:nvCxnSpPr>
        <p:spPr>
          <a:xfrm flipH="1">
            <a:off x="2267744" y="2497460"/>
            <a:ext cx="972108" cy="133214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id_table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 | name</a:t>
            </a:r>
          </a:p>
        </p:txBody>
      </p:sp>
      <p:sp>
        <p:nvSpPr>
          <p:cNvPr id="92" name="矩形 91"/>
          <p:cNvSpPr/>
          <p:nvPr/>
        </p:nvSpPr>
        <p:spPr>
          <a:xfrm>
            <a:off x="3419872" y="1489348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93" name="矩形 92"/>
          <p:cNvSpPr/>
          <p:nvPr/>
        </p:nvSpPr>
        <p:spPr>
          <a:xfrm>
            <a:off x="3275856" y="2353444"/>
            <a:ext cx="1296144" cy="504056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</a:rPr>
              <a:t>modalias</a:t>
            </a:r>
            <a:endParaRPr lang="en-US" altLang="zh-TW" sz="8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95536" y="26832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bg1"/>
                </a:solidFill>
              </a:rPr>
              <a:t>platforn</a:t>
            </a:r>
            <a:r>
              <a:rPr lang="en-US" altLang="zh-TW" sz="1000" b="1" dirty="0" smtClean="0">
                <a:solidFill>
                  <a:schemeClr val="bg1"/>
                </a:solidFill>
              </a:rPr>
              <a:t>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/>
          <p:cNvCxnSpPr>
            <a:stCxn id="12" idx="2"/>
            <a:endCxn id="11" idx="0"/>
          </p:cNvCxnSpPr>
          <p:nvPr/>
        </p:nvCxnSpPr>
        <p:spPr>
          <a:xfrm>
            <a:off x="1979712" y="3289548"/>
            <a:ext cx="0" cy="288032"/>
          </a:xfrm>
          <a:prstGeom prst="straightConnector1">
            <a:avLst/>
          </a:prstGeom>
          <a:ln w="34925" cmpd="dbl">
            <a:solidFill>
              <a:schemeClr val="accent4">
                <a:lumMod val="75000"/>
              </a:schemeClr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411760" y="292950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accent4">
                    <a:lumMod val="75000"/>
                  </a:schemeClr>
                </a:solidFill>
              </a:rPr>
              <a:t>spi_add_device</a:t>
            </a:r>
            <a:endParaRPr lang="zh-TW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SPI bus driver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200" dirty="0" smtClean="0"/>
              <a:t>SPI</a:t>
            </a:r>
            <a:r>
              <a:rPr lang="zh-TW" altLang="en-US" sz="1200" dirty="0" smtClean="0"/>
              <a:t>數據傳輸可以有兩種方式：</a:t>
            </a:r>
            <a:r>
              <a:rPr lang="zh-TW" altLang="en-US" sz="1200" b="1" dirty="0" smtClean="0"/>
              <a:t>同步方式</a:t>
            </a:r>
            <a:r>
              <a:rPr lang="zh-TW" altLang="en-US" sz="1200" dirty="0" smtClean="0"/>
              <a:t>和</a:t>
            </a:r>
            <a:r>
              <a:rPr lang="zh-TW" altLang="en-US" sz="1200" b="1" dirty="0" smtClean="0"/>
              <a:t>異步方式</a:t>
            </a:r>
            <a:r>
              <a:rPr lang="zh-TW" altLang="en-US" sz="1200" dirty="0" smtClean="0"/>
              <a:t>。</a:t>
            </a:r>
            <a:endParaRPr lang="en-US" altLang="zh-TW" sz="1200" dirty="0" smtClean="0"/>
          </a:p>
          <a:p>
            <a:r>
              <a:rPr lang="zh-TW" altLang="en-US" sz="1200" dirty="0" smtClean="0"/>
              <a:t>對於</a:t>
            </a:r>
            <a:r>
              <a:rPr lang="en-US" altLang="zh-TW" sz="1200" dirty="0" smtClean="0"/>
              <a:t>SPI</a:t>
            </a:r>
            <a:r>
              <a:rPr lang="zh-TW" altLang="en-US" sz="1200" dirty="0" smtClean="0"/>
              <a:t>控制器來說，要支持異步方式必須要考慮以下兩種狀況：</a:t>
            </a:r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同一個數據傳輸的發起者</a:t>
            </a:r>
            <a:r>
              <a:rPr lang="zh-TW" altLang="en-US" sz="1000" dirty="0" smtClean="0"/>
              <a:t>，既然異步方式無需等待數據傳輸完成即可返回，返回後，該發起者可以立刻又發起一個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，而這時上一個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還沒有處理完。</a:t>
            </a:r>
            <a:endParaRPr lang="en-US" altLang="zh-TW" sz="1000" dirty="0" smtClean="0"/>
          </a:p>
          <a:p>
            <a:pPr lvl="1"/>
            <a:r>
              <a:rPr lang="zh-TW" altLang="en-US" sz="1000" dirty="0" smtClean="0"/>
              <a:t>對於</a:t>
            </a:r>
            <a:r>
              <a:rPr lang="zh-TW" altLang="en-US" sz="1000" b="1" dirty="0" smtClean="0"/>
              <a:t>另外一個不同的發起者來說</a:t>
            </a:r>
            <a:r>
              <a:rPr lang="zh-TW" altLang="en-US" sz="1000" dirty="0" smtClean="0"/>
              <a:t>，也有可能同時發起一次</a:t>
            </a:r>
            <a:r>
              <a:rPr lang="en-US" altLang="zh-TW" sz="1000" dirty="0" smtClean="0"/>
              <a:t>message</a:t>
            </a:r>
            <a:r>
              <a:rPr lang="zh-TW" altLang="en-US" sz="1000" dirty="0" smtClean="0"/>
              <a:t>傳輸請求。</a:t>
            </a:r>
            <a:endParaRPr lang="en-US" altLang="zh-TW" sz="1000" dirty="0" smtClean="0"/>
          </a:p>
          <a:p>
            <a:r>
              <a:rPr lang="zh-TW" altLang="en-US" sz="1200" b="1" dirty="0" smtClean="0"/>
              <a:t>隊列化</a:t>
            </a:r>
            <a:r>
              <a:rPr lang="zh-TW" altLang="en-US" sz="1200" dirty="0" smtClean="0"/>
              <a:t>正是為了為了解決以上的問題，所謂隊列化，是指把等待傳輸的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放入一個等待隊列中，發起一個傳輸操作，其實就是把對應的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按先後順序放入一個等待隊列中，系統會在不斷檢測隊列中是否有等待傳輸的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，如果有就不停地調度數據傳輸內核線程，逐個取出隊列中的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進行處理，直到隊列變空為止。</a:t>
            </a:r>
            <a:endParaRPr lang="en-US" altLang="zh-TW" sz="1200" dirty="0" smtClean="0"/>
          </a:p>
          <a:p>
            <a:r>
              <a:rPr lang="zh-TW" altLang="en-US" sz="1200" dirty="0" smtClean="0"/>
              <a:t>線程</a:t>
            </a:r>
            <a:r>
              <a:rPr lang="en-US" altLang="zh-TW" sz="1200" dirty="0" smtClean="0"/>
              <a:t>(thread)</a:t>
            </a:r>
            <a:r>
              <a:rPr lang="zh-TW" altLang="en-US" sz="1200" dirty="0" smtClean="0"/>
              <a:t>與進程</a:t>
            </a:r>
            <a:r>
              <a:rPr lang="en-US" altLang="zh-TW" sz="1200" dirty="0" smtClean="0"/>
              <a:t>(process)</a:t>
            </a:r>
            <a:r>
              <a:rPr lang="zh-TW" altLang="en-US" sz="1200" dirty="0" smtClean="0"/>
              <a:t>的區別</a:t>
            </a:r>
            <a:endParaRPr lang="zh-TW" altLang="en-US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17734</TotalTime>
  <Words>957</Words>
  <Application>Microsoft Office PowerPoint</Application>
  <PresentationFormat>如螢幕大小 (16:10)</PresentationFormat>
  <Paragraphs>292</Paragraphs>
  <Slides>35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SPI Device Driver </vt:lpstr>
      <vt:lpstr>OUTLINE</vt:lpstr>
      <vt:lpstr>SPI</vt:lpstr>
      <vt:lpstr>SPI 硬體架構</vt:lpstr>
      <vt:lpstr>Linux Device Driver – SPI</vt:lpstr>
      <vt:lpstr>Linux - SPI架構 - master</vt:lpstr>
      <vt:lpstr>SPI驅動框架-master</vt:lpstr>
      <vt:lpstr>SPI bus driver</vt:lpstr>
      <vt:lpstr>投影片 9</vt:lpstr>
      <vt:lpstr>SPI – 隊列化</vt:lpstr>
      <vt:lpstr>SPI-異同步方式</vt:lpstr>
      <vt:lpstr>SPI device driver - spidev</vt:lpstr>
      <vt:lpstr>L6021 – SPI</vt:lpstr>
      <vt:lpstr>Key Features</vt:lpstr>
      <vt:lpstr>SPI Block Diagram</vt:lpstr>
      <vt:lpstr>SPI State &amp; Count</vt:lpstr>
      <vt:lpstr>SPI Bus Flow Chart</vt:lpstr>
      <vt:lpstr>Registers Summary</vt:lpstr>
      <vt:lpstr>投影片 19</vt:lpstr>
      <vt:lpstr>SPI-IER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Master</vt:lpstr>
      <vt:lpstr>F75111R</vt:lpstr>
      <vt:lpstr>投影片 31</vt:lpstr>
      <vt:lpstr>投影片 32</vt:lpstr>
      <vt:lpstr>投影片 33</vt:lpstr>
      <vt:lpstr>投影片 34</vt:lpstr>
      <vt:lpstr>SPI 參考網頁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1636</cp:revision>
  <dcterms:created xsi:type="dcterms:W3CDTF">2014-03-21T11:14:59Z</dcterms:created>
  <dcterms:modified xsi:type="dcterms:W3CDTF">2015-12-07T03:44:53Z</dcterms:modified>
</cp:coreProperties>
</file>