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gif" ContentType="image/gif"/>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0"/>
  </p:notesMasterIdLst>
  <p:handoutMasterIdLst>
    <p:handoutMasterId r:id="rId31"/>
  </p:handoutMasterIdLst>
  <p:sldIdLst>
    <p:sldId id="256" r:id="rId2"/>
    <p:sldId id="260" r:id="rId3"/>
    <p:sldId id="257" r:id="rId4"/>
    <p:sldId id="311" r:id="rId5"/>
    <p:sldId id="272" r:id="rId6"/>
    <p:sldId id="326" r:id="rId7"/>
    <p:sldId id="271" r:id="rId8"/>
    <p:sldId id="279" r:id="rId9"/>
    <p:sldId id="327" r:id="rId10"/>
    <p:sldId id="273" r:id="rId11"/>
    <p:sldId id="296" r:id="rId12"/>
    <p:sldId id="306" r:id="rId13"/>
    <p:sldId id="304" r:id="rId14"/>
    <p:sldId id="302" r:id="rId15"/>
    <p:sldId id="315" r:id="rId16"/>
    <p:sldId id="314" r:id="rId17"/>
    <p:sldId id="258" r:id="rId18"/>
    <p:sldId id="290" r:id="rId19"/>
    <p:sldId id="316" r:id="rId20"/>
    <p:sldId id="317" r:id="rId21"/>
    <p:sldId id="318" r:id="rId22"/>
    <p:sldId id="319" r:id="rId23"/>
    <p:sldId id="320" r:id="rId24"/>
    <p:sldId id="321" r:id="rId25"/>
    <p:sldId id="322" r:id="rId26"/>
    <p:sldId id="323" r:id="rId27"/>
    <p:sldId id="324" r:id="rId28"/>
    <p:sldId id="325" r:id="rId29"/>
  </p:sldIdLst>
  <p:sldSz cx="9144000" cy="5715000" type="screen16x10"/>
  <p:notesSz cx="6858000" cy="9144000"/>
  <p:embeddedFontLst>
    <p:embeddedFont>
      <p:font typeface="Futura Bk BT"/>
      <p:regular r:id="rId32"/>
    </p:embeddedFont>
    <p:embeddedFont>
      <p:font typeface="Arial Unicode MS" pitchFamily="34" charset="-120"/>
      <p:regular r:id="rId33"/>
    </p:embeddedFont>
    <p:embeddedFont>
      <p:font typeface="微軟正黑體" pitchFamily="34" charset="-120"/>
      <p:regular r:id="rId34"/>
      <p:bold r:id="rId35"/>
    </p:embeddedFont>
    <p:embeddedFont>
      <p:font typeface="Calibri" pitchFamily="34" charset="0"/>
      <p:regular r:id="rId36"/>
      <p:bold r:id="rId37"/>
      <p:italic r:id="rId38"/>
      <p:boldItalic r:id="rId39"/>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1273B1"/>
    <a:srgbClr val="FF3399"/>
    <a:srgbClr val="FFFFFF"/>
    <a:srgbClr val="4F81BD"/>
    <a:srgbClr val="0080FF"/>
    <a:srgbClr val="0088BF"/>
    <a:srgbClr val="2E90DE"/>
    <a:srgbClr val="414141"/>
    <a:srgbClr val="FF66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47" autoAdjust="0"/>
    <p:restoredTop sz="92512" autoAdjust="0"/>
  </p:normalViewPr>
  <p:slideViewPr>
    <p:cSldViewPr>
      <p:cViewPr>
        <p:scale>
          <a:sx n="150" d="100"/>
          <a:sy n="150" d="100"/>
        </p:scale>
        <p:origin x="-618" y="342"/>
      </p:cViewPr>
      <p:guideLst>
        <p:guide orient="horz" pos="1800"/>
        <p:guide pos="2880"/>
      </p:guideLst>
    </p:cSldViewPr>
  </p:slideViewPr>
  <p:outlineViewPr>
    <p:cViewPr>
      <p:scale>
        <a:sx n="33" d="100"/>
        <a:sy n="33" d="100"/>
      </p:scale>
      <p:origin x="0" y="272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85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5154A4-CA18-43B2-977D-6DF08BA83A3D}" type="datetimeFigureOut">
              <a:rPr lang="zh-TW" altLang="en-US" smtClean="0"/>
              <a:pPr/>
              <a:t>2015/10/27</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FD8CF5-E756-4332-9463-0BD19F34A951}" type="slidenum">
              <a:rPr lang="zh-TW" altLang="en-US" smtClean="0"/>
              <a:pPr/>
              <a:t>‹#›</a:t>
            </a:fld>
            <a:endParaRPr lang="zh-TW" altLang="en-US"/>
          </a:p>
        </p:txBody>
      </p:sp>
    </p:spTree>
    <p:extLst>
      <p:ext uri="{BB962C8B-B14F-4D97-AF65-F5344CB8AC3E}">
        <p14:creationId xmlns:p14="http://schemas.microsoft.com/office/powerpoint/2010/main" xmlns="" val="1745725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6157D8-F6D7-4F1C-8521-742A313DD9E2}" type="datetimeFigureOut">
              <a:rPr lang="zh-TW" altLang="en-US" smtClean="0"/>
              <a:pPr/>
              <a:t>2015/10/27</a:t>
            </a:fld>
            <a:endParaRPr lang="zh-TW" altLang="en-US"/>
          </a:p>
        </p:txBody>
      </p:sp>
      <p:sp>
        <p:nvSpPr>
          <p:cNvPr id="4" name="投影片圖像版面配置區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8DC78C-5E18-4B5E-A3A5-B4400BC2AE47}" type="slidenum">
              <a:rPr lang="zh-TW" altLang="en-US" smtClean="0"/>
              <a:pPr/>
              <a:t>‹#›</a:t>
            </a:fld>
            <a:endParaRPr lang="zh-TW" altLang="en-US"/>
          </a:p>
        </p:txBody>
      </p:sp>
    </p:spTree>
    <p:extLst>
      <p:ext uri="{BB962C8B-B14F-4D97-AF65-F5344CB8AC3E}">
        <p14:creationId xmlns:p14="http://schemas.microsoft.com/office/powerpoint/2010/main" xmlns="" val="3871340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685800"/>
            <a:ext cx="5486400" cy="3429000"/>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2</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5</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6</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User Space </a:t>
            </a:r>
            <a:r>
              <a:rPr lang="zh-TW" altLang="en-US" dirty="0" smtClean="0"/>
              <a:t>若要使用</a:t>
            </a:r>
            <a:r>
              <a:rPr lang="en-US" altLang="zh-TW" dirty="0" err="1" smtClean="0"/>
              <a:t>Uart</a:t>
            </a:r>
            <a:r>
              <a:rPr lang="en-US" altLang="zh-TW" dirty="0" smtClean="0"/>
              <a:t>,</a:t>
            </a:r>
            <a:r>
              <a:rPr lang="en-US" altLang="zh-TW" baseline="0" dirty="0" smtClean="0"/>
              <a:t> </a:t>
            </a:r>
            <a:r>
              <a:rPr lang="zh-TW" altLang="en-US" baseline="0" dirty="0" smtClean="0"/>
              <a:t>需要藉由</a:t>
            </a:r>
            <a:r>
              <a:rPr lang="en-US" altLang="zh-TW" baseline="0" dirty="0" err="1" smtClean="0"/>
              <a:t>ttyS</a:t>
            </a:r>
            <a:r>
              <a:rPr lang="zh-TW" altLang="en-US" baseline="0" dirty="0" smtClean="0"/>
              <a:t>這個</a:t>
            </a:r>
            <a:r>
              <a:rPr lang="en-US" altLang="zh-TW" baseline="0" dirty="0" smtClean="0"/>
              <a:t>node.  </a:t>
            </a:r>
            <a:r>
              <a:rPr lang="zh-TW" altLang="en-US" baseline="0" dirty="0" smtClean="0"/>
              <a:t>而這個</a:t>
            </a:r>
            <a:r>
              <a:rPr lang="en-US" altLang="zh-TW" baseline="0" dirty="0" smtClean="0"/>
              <a:t>node, </a:t>
            </a:r>
            <a:r>
              <a:rPr lang="zh-TW" altLang="en-US" baseline="0" dirty="0" smtClean="0"/>
              <a:t>是</a:t>
            </a:r>
            <a:r>
              <a:rPr lang="en-US" altLang="zh-TW" baseline="0" dirty="0" err="1" smtClean="0"/>
              <a:t>tty</a:t>
            </a:r>
            <a:r>
              <a:rPr lang="en-US" altLang="zh-TW" baseline="0" dirty="0" smtClean="0"/>
              <a:t> core </a:t>
            </a:r>
            <a:r>
              <a:rPr lang="zh-TW" altLang="en-US" baseline="0" dirty="0" smtClean="0"/>
              <a:t>向</a:t>
            </a:r>
            <a:r>
              <a:rPr lang="en-US" altLang="zh-TW" baseline="0" dirty="0" err="1" smtClean="0"/>
              <a:t>linux</a:t>
            </a:r>
            <a:r>
              <a:rPr lang="en-US" altLang="zh-TW" baseline="0" dirty="0" smtClean="0"/>
              <a:t> kernel </a:t>
            </a:r>
            <a:r>
              <a:rPr lang="zh-TW" altLang="en-US" baseline="0" dirty="0" smtClean="0"/>
              <a:t>註冊</a:t>
            </a:r>
            <a:r>
              <a:rPr lang="en-US" altLang="zh-TW" baseline="0" dirty="0" err="1" smtClean="0"/>
              <a:t>ttys</a:t>
            </a:r>
            <a:r>
              <a:rPr lang="zh-TW" altLang="en-US" baseline="0" dirty="0" smtClean="0"/>
              <a:t>的</a:t>
            </a:r>
            <a:r>
              <a:rPr lang="en-US" altLang="zh-TW" baseline="0" dirty="0" smtClean="0"/>
              <a:t>char device.</a:t>
            </a:r>
          </a:p>
          <a:p>
            <a:r>
              <a:rPr lang="zh-TW" altLang="en-US" baseline="0" dirty="0" smtClean="0"/>
              <a:t>藉由</a:t>
            </a:r>
            <a:r>
              <a:rPr lang="en-US" altLang="zh-TW" baseline="0" dirty="0" err="1" smtClean="0"/>
              <a:t>tty</a:t>
            </a:r>
            <a:r>
              <a:rPr lang="en-US" altLang="zh-TW" baseline="0" dirty="0" smtClean="0"/>
              <a:t> </a:t>
            </a:r>
            <a:r>
              <a:rPr lang="zh-TW" altLang="en-US" baseline="0" dirty="0" smtClean="0"/>
              <a:t>的介面與行為</a:t>
            </a:r>
            <a:r>
              <a:rPr lang="en-US" altLang="zh-TW" baseline="0" dirty="0" smtClean="0"/>
              <a:t>, </a:t>
            </a:r>
            <a:r>
              <a:rPr lang="zh-TW" altLang="en-US" baseline="0" dirty="0" smtClean="0"/>
              <a:t>實際操作</a:t>
            </a:r>
            <a:r>
              <a:rPr lang="en-US" altLang="zh-TW" baseline="0" dirty="0" err="1" smtClean="0"/>
              <a:t>Uart</a:t>
            </a:r>
            <a:r>
              <a:rPr lang="en-US" altLang="zh-TW" baseline="0" dirty="0" smtClean="0"/>
              <a:t>. </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8</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http://wiki.csie.ncku.edu.tw/embedded/I2C</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16</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descr="1.jp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05" y="1033"/>
            <a:ext cx="9144000" cy="5715000"/>
          </a:xfrm>
          <a:prstGeom prst="rect">
            <a:avLst/>
          </a:prstGeom>
        </p:spPr>
      </p:pic>
      <p:sp>
        <p:nvSpPr>
          <p:cNvPr id="17" name="文字版面配置區 30"/>
          <p:cNvSpPr>
            <a:spLocks noGrp="1"/>
          </p:cNvSpPr>
          <p:nvPr>
            <p:ph type="body" sz="quarter" idx="11" hasCustomPrompt="1"/>
          </p:nvPr>
        </p:nvSpPr>
        <p:spPr>
          <a:xfrm>
            <a:off x="6732240" y="5334798"/>
            <a:ext cx="936104" cy="275740"/>
          </a:xfrm>
          <a:prstGeom prst="rect">
            <a:avLst/>
          </a:prstGeom>
          <a:ln>
            <a:noFill/>
          </a:ln>
        </p:spPr>
        <p:txBody>
          <a:bodyPr anchor="ctr">
            <a:noAutofit/>
          </a:bodyPr>
          <a:lstStyle>
            <a:lvl1pPr algn="l">
              <a:buNone/>
              <a:defRPr sz="1200" b="0">
                <a:solidFill>
                  <a:schemeClr val="tx1"/>
                </a:solidFill>
                <a:latin typeface="+mn-lt"/>
                <a:ea typeface="Arial Unicode MS" pitchFamily="34" charset="-120"/>
                <a:cs typeface="Arial Unicode MS" pitchFamily="34" charset="-120"/>
              </a:defRPr>
            </a:lvl1pPr>
            <a:lvl4pPr>
              <a:buNone/>
              <a:defRPr/>
            </a:lvl4pPr>
            <a:lvl5pPr>
              <a:buNone/>
              <a:defRPr/>
            </a:lvl5pPr>
          </a:lstStyle>
          <a:p>
            <a:pPr lvl="0"/>
            <a:r>
              <a:rPr lang="en-US" altLang="zh-TW" dirty="0" smtClean="0"/>
              <a:t>Name</a:t>
            </a:r>
            <a:endParaRPr lang="zh-TW" altLang="en-US" dirty="0" smtClean="0"/>
          </a:p>
        </p:txBody>
      </p:sp>
      <p:sp>
        <p:nvSpPr>
          <p:cNvPr id="19" name="副標題 2"/>
          <p:cNvSpPr>
            <a:spLocks noGrp="1"/>
          </p:cNvSpPr>
          <p:nvPr>
            <p:ph type="subTitle" idx="1" hasCustomPrompt="1"/>
          </p:nvPr>
        </p:nvSpPr>
        <p:spPr>
          <a:xfrm>
            <a:off x="611560" y="4525369"/>
            <a:ext cx="5904656" cy="420363"/>
          </a:xfrm>
          <a:prstGeom prst="rect">
            <a:avLst/>
          </a:prstGeom>
        </p:spPr>
        <p:txBody>
          <a:bodyPr anchor="t">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tabLst/>
              <a:defRPr sz="1600" b="0">
                <a:solidFill>
                  <a:schemeClr val="tx1">
                    <a:lumMod val="95000"/>
                    <a:lumOff val="5000"/>
                  </a:schemeClr>
                </a:solidFill>
                <a:latin typeface="Arial Unicode MS" pitchFamily="34" charset="-120"/>
                <a:ea typeface="Arial Unicode MS" pitchFamily="34" charset="-120"/>
                <a:cs typeface="Arial Unicode MS"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dirty="0" smtClean="0"/>
              <a:t>Subheading-</a:t>
            </a:r>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16 Bold</a:t>
            </a:r>
            <a:endParaRPr lang="zh-TW" altLang="en-US" dirty="0" smtClean="0"/>
          </a:p>
        </p:txBody>
      </p:sp>
      <p:sp>
        <p:nvSpPr>
          <p:cNvPr id="20" name="標題 1"/>
          <p:cNvSpPr>
            <a:spLocks noGrp="1"/>
          </p:cNvSpPr>
          <p:nvPr>
            <p:ph type="ctrTitle" hasCustomPrompt="1"/>
          </p:nvPr>
        </p:nvSpPr>
        <p:spPr>
          <a:xfrm>
            <a:off x="611568" y="3965308"/>
            <a:ext cx="8208913" cy="552789"/>
          </a:xfrm>
          <a:prstGeom prst="rect">
            <a:avLst/>
          </a:prstGeom>
        </p:spPr>
        <p:txBody>
          <a:bodyPr anchor="ctr"/>
          <a:lstStyle>
            <a:lvl1pPr algn="l">
              <a:defRPr sz="2400" b="0">
                <a:solidFill>
                  <a:srgbClr val="0088BF"/>
                </a:solidFill>
                <a:latin typeface="Arial Unicode MS" pitchFamily="34" charset="-120"/>
                <a:ea typeface="Arial Unicode MS" pitchFamily="34" charset="-120"/>
                <a:cs typeface="Arial Unicode MS"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
        <p:nvSpPr>
          <p:cNvPr id="21" name="Rectangle 1"/>
          <p:cNvSpPr/>
          <p:nvPr userDrawn="1"/>
        </p:nvSpPr>
        <p:spPr>
          <a:xfrm>
            <a:off x="586462" y="5429754"/>
            <a:ext cx="1000132" cy="215444"/>
          </a:xfrm>
          <a:prstGeom prst="rect">
            <a:avLst/>
          </a:prstGeom>
          <a:ln w="6350">
            <a:solidFill>
              <a:schemeClr val="accent2"/>
            </a:solidFill>
          </a:ln>
        </p:spPr>
        <p:txBody>
          <a:bodyPr wrap="square" anchor="ctr">
            <a:spAutoFit/>
          </a:bodyPr>
          <a:lstStyle/>
          <a:p>
            <a:pPr lvl="0" algn="ctr"/>
            <a:r>
              <a:rPr lang="en-US" altLang="zh-TW" sz="800" dirty="0" smtClean="0">
                <a:solidFill>
                  <a:schemeClr val="accent2"/>
                </a:solidFill>
                <a:latin typeface="Arial Unicode MS" pitchFamily="34" charset="-120"/>
                <a:ea typeface="Arial Unicode MS" pitchFamily="34" charset="-120"/>
                <a:cs typeface="Arial Unicode MS" pitchFamily="34" charset="-120"/>
              </a:rPr>
              <a:t>Confidential</a:t>
            </a:r>
            <a:endParaRPr lang="zh-TW" altLang="en-US" sz="800" dirty="0" smtClean="0">
              <a:solidFill>
                <a:schemeClr val="accent2"/>
              </a:solidFill>
              <a:latin typeface="Arial Unicode MS" pitchFamily="34" charset="-120"/>
              <a:ea typeface="Arial Unicode MS" pitchFamily="34" charset="-120"/>
              <a:cs typeface="Arial Unicode MS" pitchFamily="34" charset="-120"/>
            </a:endParaRPr>
          </a:p>
        </p:txBody>
      </p:sp>
    </p:spTree>
    <p:extLst>
      <p:ext uri="{BB962C8B-B14F-4D97-AF65-F5344CB8AC3E}">
        <p14:creationId xmlns:p14="http://schemas.microsoft.com/office/powerpoint/2010/main" xmlns="" val="16046521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區段標題">
    <p:spTree>
      <p:nvGrpSpPr>
        <p:cNvPr id="1" name=""/>
        <p:cNvGrpSpPr/>
        <p:nvPr/>
      </p:nvGrpSpPr>
      <p:grpSpPr>
        <a:xfrm>
          <a:off x="0" y="0"/>
          <a:ext cx="0" cy="0"/>
          <a:chOff x="0" y="0"/>
          <a:chExt cx="0" cy="0"/>
        </a:xfrm>
      </p:grpSpPr>
      <p:pic>
        <p:nvPicPr>
          <p:cNvPr id="2" name="Picture 1" descr="1.jp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5715000"/>
          </a:xfrm>
          <a:prstGeom prst="rect">
            <a:avLst/>
          </a:prstGeom>
        </p:spPr>
      </p:pic>
      <p:sp>
        <p:nvSpPr>
          <p:cNvPr id="9" name="標題 1"/>
          <p:cNvSpPr>
            <a:spLocks noGrp="1"/>
          </p:cNvSpPr>
          <p:nvPr>
            <p:ph type="ctrTitle" hasCustomPrompt="1"/>
          </p:nvPr>
        </p:nvSpPr>
        <p:spPr>
          <a:xfrm>
            <a:off x="755579" y="4057634"/>
            <a:ext cx="8208913" cy="552789"/>
          </a:xfrm>
          <a:prstGeom prst="rect">
            <a:avLst/>
          </a:prstGeom>
        </p:spPr>
        <p:txBody>
          <a:bodyPr anchor="ctr"/>
          <a:lstStyle>
            <a:lvl1pPr algn="l">
              <a:defRPr sz="2400" b="0">
                <a:solidFill>
                  <a:srgbClr val="0088BF"/>
                </a:solidFill>
                <a:latin typeface="+mj-lt"/>
                <a:ea typeface="微軟正黑體"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Tree>
    <p:extLst>
      <p:ext uri="{BB962C8B-B14F-4D97-AF65-F5344CB8AC3E}">
        <p14:creationId xmlns:p14="http://schemas.microsoft.com/office/powerpoint/2010/main" xmlns="" val="382852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Rectangle 1"/>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內容版面配置區 3"/>
          <p:cNvSpPr>
            <a:spLocks noGrp="1"/>
          </p:cNvSpPr>
          <p:nvPr>
            <p:ph sz="half" idx="2" hasCustomPrompt="1"/>
          </p:nvPr>
        </p:nvSpPr>
        <p:spPr>
          <a:xfrm>
            <a:off x="471430" y="793739"/>
            <a:ext cx="8215370" cy="4044669"/>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baseline="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None/>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a:p>
            <a:pPr lvl="2"/>
            <a:endParaRPr lang="en-US" altLang="zh-TW"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8" name="內容版面配置區 5"/>
          <p:cNvSpPr>
            <a:spLocks noGrp="1"/>
          </p:cNvSpPr>
          <p:nvPr>
            <p:ph sz="quarter" idx="4" hasCustomPrompt="1"/>
          </p:nvPr>
        </p:nvSpPr>
        <p:spPr>
          <a:xfrm>
            <a:off x="4645028"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11" hasCustomPrompt="1"/>
          </p:nvPr>
        </p:nvSpPr>
        <p:spPr>
          <a:xfrm>
            <a:off x="500034"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p:txBody>
      </p:sp>
      <p:sp>
        <p:nvSpPr>
          <p:cNvPr id="13" name="投影片編號版面配置區 5"/>
          <p:cNvSpPr txBox="1">
            <a:spLocks/>
          </p:cNvSpPr>
          <p:nvPr userDrawn="1"/>
        </p:nvSpPr>
        <p:spPr>
          <a:xfrm>
            <a:off x="8643966" y="5417786"/>
            <a:ext cx="500034" cy="236068"/>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10" name="Rectangle 9"/>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3" name="文字版面配置區 2"/>
          <p:cNvSpPr>
            <a:spLocks noGrp="1"/>
          </p:cNvSpPr>
          <p:nvPr>
            <p:ph type="body" idx="1" hasCustomPrompt="1"/>
          </p:nvPr>
        </p:nvSpPr>
        <p:spPr>
          <a:xfrm>
            <a:off x="495300" y="634039"/>
            <a:ext cx="4040188"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5" name="文字版面配置區 4"/>
          <p:cNvSpPr>
            <a:spLocks noGrp="1"/>
          </p:cNvSpPr>
          <p:nvPr>
            <p:ph type="body" sz="quarter" idx="3" hasCustomPrompt="1"/>
          </p:nvPr>
        </p:nvSpPr>
        <p:spPr>
          <a:xfrm>
            <a:off x="4645028" y="634039"/>
            <a:ext cx="4041774"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4" hasCustomPrompt="1"/>
          </p:nvPr>
        </p:nvSpPr>
        <p:spPr>
          <a:xfrm>
            <a:off x="4645028"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內容版面配置區 5"/>
          <p:cNvSpPr>
            <a:spLocks noGrp="1"/>
          </p:cNvSpPr>
          <p:nvPr>
            <p:ph sz="quarter" idx="11" hasCustomPrompt="1"/>
          </p:nvPr>
        </p:nvSpPr>
        <p:spPr>
          <a:xfrm>
            <a:off x="500034"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投影片編號版面配置區 5"/>
          <p:cNvSpPr txBox="1">
            <a:spLocks/>
          </p:cNvSpPr>
          <p:nvPr userDrawn="1"/>
        </p:nvSpPr>
        <p:spPr>
          <a:xfrm>
            <a:off x="8643966" y="5417786"/>
            <a:ext cx="500034" cy="297214"/>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Rectangle 8"/>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投影片">
    <p:spTree>
      <p:nvGrpSpPr>
        <p:cNvPr id="1" name=""/>
        <p:cNvGrpSpPr/>
        <p:nvPr/>
      </p:nvGrpSpPr>
      <p:grpSpPr>
        <a:xfrm>
          <a:off x="0" y="0"/>
          <a:ext cx="0" cy="0"/>
          <a:chOff x="0" y="0"/>
          <a:chExt cx="0" cy="0"/>
        </a:xfrm>
      </p:grpSpPr>
      <p:sp>
        <p:nvSpPr>
          <p:cNvPr id="4"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結束">
    <p:spTree>
      <p:nvGrpSpPr>
        <p:cNvPr id="1" name=""/>
        <p:cNvGrpSpPr/>
        <p:nvPr/>
      </p:nvGrpSpPr>
      <p:grpSpPr>
        <a:xfrm>
          <a:off x="0" y="0"/>
          <a:ext cx="0" cy="0"/>
          <a:chOff x="0" y="0"/>
          <a:chExt cx="0" cy="0"/>
        </a:xfrm>
      </p:grpSpPr>
      <p:sp>
        <p:nvSpPr>
          <p:cNvPr id="14" name="Rectangle 1"/>
          <p:cNvSpPr/>
          <p:nvPr userDrawn="1"/>
        </p:nvSpPr>
        <p:spPr>
          <a:xfrm>
            <a:off x="3107851" y="2601024"/>
            <a:ext cx="2928298" cy="461665"/>
          </a:xfrm>
          <a:prstGeom prst="rect">
            <a:avLst/>
          </a:prstGeom>
        </p:spPr>
        <p:txBody>
          <a:bodyPr wrap="square">
            <a:spAutoFit/>
          </a:bodyPr>
          <a:lstStyle/>
          <a:p>
            <a:pPr lvl="0" algn="ctr"/>
            <a:r>
              <a:rPr lang="en-US" altLang="zh-TW" sz="2400" dirty="0" smtClean="0">
                <a:solidFill>
                  <a:schemeClr val="tx1">
                    <a:lumMod val="65000"/>
                    <a:lumOff val="35000"/>
                  </a:schemeClr>
                </a:solidFill>
              </a:rPr>
              <a:t>Thank You !</a:t>
            </a:r>
            <a:endParaRPr lang="zh-TW" altLang="en-US" sz="2400" dirty="0" smtClean="0">
              <a:solidFill>
                <a:schemeClr val="tx1">
                  <a:lumMod val="65000"/>
                  <a:lumOff val="35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gif"/><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3.jpg"/>
          <p:cNvPicPr>
            <a:picLocks noChangeAspect="1"/>
          </p:cNvPicPr>
          <p:nvPr userDrawn="1"/>
        </p:nvPicPr>
        <p:blipFill>
          <a:blip r:embed="rId10" cstate="print">
            <a:extLst>
              <a:ext uri="{28A0092B-C50C-407E-A947-70E740481C1C}">
                <a14:useLocalDpi xmlns:a14="http://schemas.microsoft.com/office/drawing/2010/main" xmlns="" val="0"/>
              </a:ext>
            </a:extLst>
          </a:blip>
          <a:stretch>
            <a:fillRect/>
          </a:stretch>
        </p:blipFill>
        <p:spPr>
          <a:xfrm>
            <a:off x="0" y="0"/>
            <a:ext cx="9144000" cy="5715000"/>
          </a:xfrm>
          <a:prstGeom prst="rect">
            <a:avLst/>
          </a:prstGeom>
        </p:spPr>
      </p:pic>
      <p:sp>
        <p:nvSpPr>
          <p:cNvPr id="14" name="TextBox 13"/>
          <p:cNvSpPr txBox="1"/>
          <p:nvPr userDrawn="1"/>
        </p:nvSpPr>
        <p:spPr>
          <a:xfrm>
            <a:off x="1352027" y="5479895"/>
            <a:ext cx="1005403" cy="215444"/>
          </a:xfrm>
          <a:prstGeom prst="rect">
            <a:avLst/>
          </a:prstGeom>
          <a:noFill/>
        </p:spPr>
        <p:txBody>
          <a:bodyPr wrap="none" rtlCol="0">
            <a:spAutoFit/>
          </a:bodyPr>
          <a:lstStyle/>
          <a:p>
            <a:r>
              <a:rPr lang="zh-TW" altLang="en-US" sz="800" dirty="0" smtClean="0">
                <a:solidFill>
                  <a:schemeClr val="bg1">
                    <a:lumMod val="95000"/>
                  </a:schemeClr>
                </a:solidFill>
              </a:rPr>
              <a:t>虹晶股份有限公司</a:t>
            </a:r>
            <a:endParaRPr lang="en-US" sz="800" dirty="0">
              <a:solidFill>
                <a:schemeClr val="bg1">
                  <a:lumMod val="95000"/>
                </a:schemeClr>
              </a:solidFill>
            </a:endParaRPr>
          </a:p>
        </p:txBody>
      </p:sp>
      <p:sp>
        <p:nvSpPr>
          <p:cNvPr id="15" name="TextBox 14"/>
          <p:cNvSpPr txBox="1"/>
          <p:nvPr userDrawn="1"/>
        </p:nvSpPr>
        <p:spPr>
          <a:xfrm>
            <a:off x="49678" y="5475943"/>
            <a:ext cx="1443024" cy="230832"/>
          </a:xfrm>
          <a:prstGeom prst="rect">
            <a:avLst/>
          </a:prstGeom>
          <a:noFill/>
        </p:spPr>
        <p:txBody>
          <a:bodyPr wrap="none" rtlCol="0">
            <a:spAutoFit/>
          </a:bodyPr>
          <a:lstStyle/>
          <a:p>
            <a:r>
              <a:rPr lang="en-US" altLang="zh-TW" sz="900" dirty="0" err="1" smtClean="0">
                <a:solidFill>
                  <a:schemeClr val="bg1">
                    <a:lumMod val="95000"/>
                  </a:schemeClr>
                </a:solidFill>
              </a:rPr>
              <a:t>Socle</a:t>
            </a:r>
            <a:r>
              <a:rPr lang="en-US" altLang="zh-TW" sz="900" dirty="0" smtClean="0">
                <a:solidFill>
                  <a:schemeClr val="bg1">
                    <a:lumMod val="95000"/>
                  </a:schemeClr>
                </a:solidFill>
              </a:rPr>
              <a:t> Technology  Corp. </a:t>
            </a:r>
            <a:endParaRPr lang="en-US" sz="900" dirty="0">
              <a:solidFill>
                <a:schemeClr val="bg1">
                  <a:lumMod val="95000"/>
                </a:schemeClr>
              </a:solidFill>
            </a:endParaRPr>
          </a:p>
        </p:txBody>
      </p:sp>
      <p:sp>
        <p:nvSpPr>
          <p:cNvPr id="16" name="TextBox 15"/>
          <p:cNvSpPr txBox="1"/>
          <p:nvPr userDrawn="1"/>
        </p:nvSpPr>
        <p:spPr>
          <a:xfrm>
            <a:off x="7908326" y="5462475"/>
            <a:ext cx="792088" cy="261610"/>
          </a:xfrm>
          <a:prstGeom prst="rect">
            <a:avLst/>
          </a:prstGeom>
          <a:noFill/>
          <a:effectLst/>
        </p:spPr>
        <p:txBody>
          <a:bodyPr wrap="square" rtlCol="0">
            <a:spAutoFit/>
          </a:bodyPr>
          <a:lstStyle/>
          <a:p>
            <a:r>
              <a:rPr lang="en-US" altLang="zh-TW" sz="1100" b="1" dirty="0" smtClean="0">
                <a:solidFill>
                  <a:schemeClr val="tx1">
                    <a:lumMod val="85000"/>
                    <a:lumOff val="15000"/>
                  </a:schemeClr>
                </a:solidFill>
              </a:rPr>
              <a:t>IC ODM</a:t>
            </a:r>
            <a:endParaRPr lang="en-US" sz="1100" b="1" dirty="0">
              <a:solidFill>
                <a:schemeClr val="tx1">
                  <a:lumMod val="85000"/>
                  <a:lumOff val="15000"/>
                </a:schemeClr>
              </a:solidFill>
            </a:endParaRPr>
          </a:p>
        </p:txBody>
      </p:sp>
      <p:sp>
        <p:nvSpPr>
          <p:cNvPr id="10" name="Rectangle 1"/>
          <p:cNvSpPr/>
          <p:nvPr userDrawn="1"/>
        </p:nvSpPr>
        <p:spPr>
          <a:xfrm>
            <a:off x="4139952" y="5496919"/>
            <a:ext cx="864096" cy="215444"/>
          </a:xfrm>
          <a:prstGeom prst="rect">
            <a:avLst/>
          </a:prstGeom>
          <a:ln w="6350">
            <a:noFill/>
          </a:ln>
        </p:spPr>
        <p:txBody>
          <a:bodyPr wrap="square" anchor="ctr">
            <a:spAutoFit/>
          </a:bodyPr>
          <a:lstStyle/>
          <a:p>
            <a:pPr lvl="0" algn="ctr"/>
            <a:r>
              <a:rPr lang="en-US" altLang="zh-TW" sz="800" dirty="0" smtClean="0">
                <a:solidFill>
                  <a:srgbClr val="FFFFFF"/>
                </a:solidFill>
                <a:latin typeface="Futura LT Book"/>
              </a:rPr>
              <a:t>Confidential</a:t>
            </a:r>
            <a:endParaRPr lang="zh-TW" altLang="en-US" sz="800" dirty="0" smtClean="0">
              <a:solidFill>
                <a:srgbClr val="FFFFFF"/>
              </a:solidFill>
              <a:latin typeface="Futura LT Boo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52" r:id="rId4"/>
    <p:sldLayoutId id="2147483653" r:id="rId5"/>
    <p:sldLayoutId id="2147483654" r:id="rId6"/>
    <p:sldLayoutId id="2147483655" r:id="rId7"/>
    <p:sldLayoutId id="2147483660" r:id="rId8"/>
  </p:sldLayoutIdLst>
  <p:timing>
    <p:tnLst>
      <p:par>
        <p:cTn id="1" dur="indefinite" restart="never" nodeType="tmRoot"/>
      </p:par>
    </p:tnLst>
  </p:timing>
  <p:hf hdr="0" ftr="0"/>
  <p:txStyles>
    <p:titleStyle>
      <a:lvl1pPr algn="l" defTabSz="914400" rtl="0" eaLnBrk="1" fontAlgn="base" latinLnBrk="0" hangingPunct="1">
        <a:spcBef>
          <a:spcPct val="0"/>
        </a:spcBef>
        <a:spcAft>
          <a:spcPct val="0"/>
        </a:spcAft>
        <a:buNone/>
        <a:defRPr kumimoji="1" lang="zh-TW" altLang="en-US" sz="2400" b="1" kern="1200" dirty="0">
          <a:solidFill>
            <a:schemeClr val="tx1">
              <a:lumMod val="75000"/>
              <a:lumOff val="25000"/>
            </a:schemeClr>
          </a:solidFill>
          <a:latin typeface="+mn-lt"/>
          <a:ea typeface="+mj-ea"/>
          <a:cs typeface="+mj-cs"/>
        </a:defRPr>
      </a:lvl1pPr>
    </p:titleStyle>
    <p:bodyStyle>
      <a:lvl1pPr marL="514350" indent="-514350" algn="l" defTabSz="914400" rtl="0" eaLnBrk="1" fontAlgn="base" latinLnBrk="0" hangingPunct="1">
        <a:spcBef>
          <a:spcPct val="20000"/>
        </a:spcBef>
        <a:spcAft>
          <a:spcPct val="0"/>
        </a:spcAft>
        <a:buClr>
          <a:srgbClr val="1273B1"/>
        </a:buClr>
        <a:buFontTx/>
        <a:buBlip>
          <a:blip r:embed="rId11"/>
        </a:buBlip>
        <a:defRPr kumimoji="1" lang="zh-TW" altLang="en-US" sz="2800" kern="1200" dirty="0" smtClean="0">
          <a:solidFill>
            <a:schemeClr val="tx1"/>
          </a:solidFill>
          <a:latin typeface="+mn-lt"/>
          <a:ea typeface="+mn-ea"/>
          <a:cs typeface="+mn-cs"/>
        </a:defRPr>
      </a:lvl1pPr>
      <a:lvl2pPr marL="914400" indent="-457200" algn="l" defTabSz="914400" rtl="0" eaLnBrk="1" fontAlgn="base" latinLnBrk="0" hangingPunct="1">
        <a:spcBef>
          <a:spcPct val="20000"/>
        </a:spcBef>
        <a:spcAft>
          <a:spcPct val="0"/>
        </a:spcAft>
        <a:buClr>
          <a:srgbClr val="1273B1"/>
        </a:buClr>
        <a:buFont typeface="Arial" pitchFamily="34" charset="0"/>
        <a:buChar char="•"/>
        <a:defRPr kumimoji="1" lang="zh-TW" altLang="en-US" sz="2400" kern="1200" dirty="0" smtClean="0">
          <a:solidFill>
            <a:schemeClr val="tx1"/>
          </a:solidFill>
          <a:latin typeface="+mn-lt"/>
          <a:ea typeface="+mn-ea"/>
          <a:cs typeface="+mn-cs"/>
        </a:defRPr>
      </a:lvl2pPr>
      <a:lvl3pPr marL="1371600" indent="-457200" algn="l" defTabSz="914400" rtl="0" eaLnBrk="1" fontAlgn="base" latinLnBrk="0" hangingPunct="1">
        <a:spcBef>
          <a:spcPct val="20000"/>
        </a:spcBef>
        <a:spcAft>
          <a:spcPct val="0"/>
        </a:spcAft>
        <a:buClr>
          <a:srgbClr val="1273B1"/>
        </a:buClr>
        <a:buFontTx/>
        <a:buNone/>
        <a:defRPr kumimoji="1" lang="zh-TW" altLang="en-US" sz="2000" kern="1200" dirty="0" smtClean="0">
          <a:solidFill>
            <a:schemeClr val="tx1"/>
          </a:solidFill>
          <a:latin typeface="+mn-lt"/>
          <a:ea typeface="+mn-ea"/>
          <a:cs typeface="+mn-cs"/>
        </a:defRPr>
      </a:lvl3pPr>
      <a:lvl4pPr marL="1714500" indent="-342900" algn="l" defTabSz="914400" rtl="0" eaLnBrk="1" fontAlgn="base" latinLnBrk="0" hangingPunct="1">
        <a:spcBef>
          <a:spcPct val="20000"/>
        </a:spcBef>
        <a:spcAft>
          <a:spcPct val="0"/>
        </a:spcAft>
        <a:buClr>
          <a:srgbClr val="1273B1"/>
        </a:buClr>
        <a:buFontTx/>
        <a:buNone/>
        <a:defRPr kumimoji="1" lang="zh-TW" altLang="en-US" sz="1600" kern="1200" dirty="0" smtClean="0">
          <a:solidFill>
            <a:schemeClr val="tx1"/>
          </a:solidFill>
          <a:latin typeface="+mn-lt"/>
          <a:ea typeface="+mn-ea"/>
          <a:cs typeface="+mn-cs"/>
        </a:defRPr>
      </a:lvl4pPr>
      <a:lvl5pPr marL="2171700" indent="-342900" algn="l" defTabSz="914400" rtl="0" eaLnBrk="1" fontAlgn="base" latinLnBrk="0" hangingPunct="1">
        <a:spcBef>
          <a:spcPct val="20000"/>
        </a:spcBef>
        <a:spcAft>
          <a:spcPct val="0"/>
        </a:spcAft>
        <a:buClr>
          <a:srgbClr val="1273B1"/>
        </a:buClr>
        <a:buFont typeface="Arial" pitchFamily="34" charset="0"/>
        <a:buChar char="•"/>
        <a:defRPr kumimoji="1" lang="zh-TW" alt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latin typeface="+mn-lt"/>
              </a:rPr>
              <a:t>BenTsai</a:t>
            </a:r>
            <a:endParaRPr lang="en-US" dirty="0">
              <a:latin typeface="+mn-lt"/>
            </a:endParaRPr>
          </a:p>
        </p:txBody>
      </p:sp>
      <p:sp>
        <p:nvSpPr>
          <p:cNvPr id="4" name="Subtitle 3"/>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lstStyle/>
          <a:p>
            <a:r>
              <a:rPr lang="en-US" dirty="0" smtClean="0"/>
              <a:t>Linux SPI Device Driver </a:t>
            </a:r>
            <a:endParaRPr lang="en-US" dirty="0"/>
          </a:p>
        </p:txBody>
      </p:sp>
      <p:pic>
        <p:nvPicPr>
          <p:cNvPr id="6" name="Picture 5"/>
          <p:cNvPicPr>
            <a:picLocks noChangeAspect="1"/>
          </p:cNvPicPr>
          <p:nvPr/>
        </p:nvPicPr>
        <p:blipFill>
          <a:blip r:embed="rId3" cstate="print"/>
          <a:stretch>
            <a:fillRect/>
          </a:stretch>
        </p:blipFill>
        <p:spPr>
          <a:xfrm>
            <a:off x="539552" y="3976696"/>
            <a:ext cx="72008" cy="969036"/>
          </a:xfrm>
          <a:prstGeom prst="rect">
            <a:avLst/>
          </a:prstGeom>
        </p:spPr>
      </p:pic>
      <p:sp>
        <p:nvSpPr>
          <p:cNvPr id="7" name="日期版面配置區 3"/>
          <p:cNvSpPr txBox="1">
            <a:spLocks/>
          </p:cNvSpPr>
          <p:nvPr/>
        </p:nvSpPr>
        <p:spPr>
          <a:xfrm>
            <a:off x="7929586" y="5349876"/>
            <a:ext cx="1071570" cy="222269"/>
          </a:xfrm>
          <a:prstGeom prst="rect">
            <a:avLst/>
          </a:prstGeom>
        </p:spPr>
        <p:txBody>
          <a:bodyPr anchor="ctr"/>
          <a:lstStyle>
            <a:lvl1pPr algn="ctr">
              <a:defRPr sz="1050"/>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326A5FA-7936-4E6E-80B4-F5739BD2052C}" type="datetime1">
              <a:rPr kumimoji="0" lang="zh-TW" altLang="en-US" sz="105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2015/10/27</a:t>
            </a:fld>
            <a:endParaRPr kumimoji="0" lang="zh-TW" altLang="en-US" sz="105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Tree>
    <p:extLst>
      <p:ext uri="{BB962C8B-B14F-4D97-AF65-F5344CB8AC3E}">
        <p14:creationId xmlns:p14="http://schemas.microsoft.com/office/powerpoint/2010/main" xmlns="" val="495258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L6021 – I2C</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p14="http://schemas.microsoft.com/office/powerpoint/2010/main" xmlns="" val="1188013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endParaRPr lang="zh-TW" altLang="en-US" dirty="0"/>
          </a:p>
        </p:txBody>
      </p:sp>
      <p:sp>
        <p:nvSpPr>
          <p:cNvPr id="7" name="內容版面配置區 3"/>
          <p:cNvSpPr txBox="1">
            <a:spLocks/>
          </p:cNvSpPr>
          <p:nvPr/>
        </p:nvSpPr>
        <p:spPr>
          <a:xfrm>
            <a:off x="71406" y="793739"/>
            <a:ext cx="8215370" cy="4044669"/>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2000" b="0" i="0" u="none" strike="noStrike" kern="1200" cap="none" spc="0" normalizeH="0" baseline="0" noProof="0" dirty="0" smtClean="0">
                <a:ln>
                  <a:noFill/>
                </a:ln>
                <a:solidFill>
                  <a:schemeClr val="tx1"/>
                </a:solidFill>
                <a:effectLst/>
                <a:uLnTx/>
                <a:uFillTx/>
                <a:latin typeface="+mn-lt"/>
                <a:ea typeface="+mn-ea"/>
                <a:cs typeface="+mn-cs"/>
              </a:rPr>
              <a:t>Feature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Item Compatible with I2C-bus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AMBA APB slave interface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master and slave modes of I2C 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Multi master operation</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SW programmable clock frequency and transfer rate up to 400Kbit/sec</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7 bits and 10 bits addressing modes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Interrupt or polling driven byte-by-byte data transfer</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Clock stretching and wait state generation</a:t>
            </a: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SCL Clock</a:t>
            </a:r>
          </a:p>
          <a:p>
            <a:r>
              <a:rPr lang="en-US" altLang="zh-TW" dirty="0" smtClean="0"/>
              <a:t>Data Receiver Register Access</a:t>
            </a:r>
          </a:p>
          <a:p>
            <a:r>
              <a:rPr lang="en-US" altLang="zh-TW" dirty="0" smtClean="0"/>
              <a:t>Start Command and 1’st Byte Address</a:t>
            </a:r>
          </a:p>
          <a:p>
            <a:r>
              <a:rPr lang="en-US" altLang="zh-TW" dirty="0" smtClean="0"/>
              <a:t>Interrupt and Resume</a:t>
            </a:r>
          </a:p>
          <a:p>
            <a:r>
              <a:rPr lang="en-US" altLang="zh-TW" dirty="0" smtClean="0"/>
              <a:t>Read/Write Command</a:t>
            </a:r>
          </a:p>
          <a:p>
            <a:r>
              <a:rPr lang="en-US" altLang="zh-TW" dirty="0" smtClean="0"/>
              <a:t>Multi-Master Arbitration</a:t>
            </a:r>
          </a:p>
          <a:p>
            <a:r>
              <a:rPr lang="en-US" altLang="zh-TW" dirty="0" smtClean="0"/>
              <a:t>Master Interrupt Condition</a:t>
            </a:r>
          </a:p>
          <a:p>
            <a:r>
              <a:rPr lang="en-US" altLang="zh-TW" dirty="0" smtClean="0"/>
              <a:t>Stop Command</a:t>
            </a:r>
          </a:p>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smtClean="0"/>
              <a:t>Master Mode Programming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2050" name="Picture 2"/>
          <p:cNvPicPr>
            <a:picLocks noChangeAspect="1" noChangeArrowheads="1"/>
          </p:cNvPicPr>
          <p:nvPr/>
        </p:nvPicPr>
        <p:blipFill>
          <a:blip r:embed="rId2" cstate="print"/>
          <a:srcRect/>
          <a:stretch>
            <a:fillRect/>
          </a:stretch>
        </p:blipFill>
        <p:spPr bwMode="auto">
          <a:xfrm>
            <a:off x="323528" y="2785492"/>
            <a:ext cx="8460432" cy="21460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995936" y="913284"/>
            <a:ext cx="4708054" cy="1872208"/>
          </a:xfrm>
          <a:prstGeom prst="rect">
            <a:avLst/>
          </a:prstGeom>
          <a:noFill/>
          <a:ln w="9525">
            <a:noFill/>
            <a:miter lim="800000"/>
            <a:headEnd/>
            <a:tailEnd/>
          </a:ln>
        </p:spPr>
      </p:pic>
      <p:sp>
        <p:nvSpPr>
          <p:cNvPr id="6" name="矩形 5"/>
          <p:cNvSpPr/>
          <p:nvPr/>
        </p:nvSpPr>
        <p:spPr>
          <a:xfrm>
            <a:off x="6588224" y="769268"/>
            <a:ext cx="1728192" cy="3816424"/>
          </a:xfrm>
          <a:prstGeom prst="rect">
            <a:avLst/>
          </a:prstGeom>
          <a:solidFill>
            <a:schemeClr val="accent1">
              <a:alpha val="24000"/>
            </a:schemeClr>
          </a:solidFill>
          <a:ln w="15875">
            <a:solidFill>
              <a:schemeClr val="tx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7" name="矩形 6"/>
          <p:cNvSpPr/>
          <p:nvPr/>
        </p:nvSpPr>
        <p:spPr>
          <a:xfrm>
            <a:off x="611560" y="769268"/>
            <a:ext cx="5904656" cy="3816424"/>
          </a:xfrm>
          <a:prstGeom prst="rect">
            <a:avLst/>
          </a:prstGeom>
          <a:solidFill>
            <a:schemeClr val="accent6">
              <a:lumMod val="40000"/>
              <a:lumOff val="60000"/>
              <a:alpha val="24000"/>
            </a:schemeClr>
          </a:solidFill>
          <a:ln w="15875">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8" name="矩形 7"/>
          <p:cNvSpPr/>
          <p:nvPr/>
        </p:nvSpPr>
        <p:spPr>
          <a:xfrm>
            <a:off x="8388424" y="769268"/>
            <a:ext cx="360040" cy="3824808"/>
          </a:xfrm>
          <a:prstGeom prst="rect">
            <a:avLst/>
          </a:prstGeom>
          <a:solidFill>
            <a:schemeClr val="accent3">
              <a:lumMod val="40000"/>
              <a:lumOff val="60000"/>
              <a:alpha val="24000"/>
            </a:schemeClr>
          </a:solidFill>
          <a:ln w="15875">
            <a:solidFill>
              <a:schemeClr val="accent3">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9" name="文字方塊 8"/>
          <p:cNvSpPr txBox="1"/>
          <p:nvPr/>
        </p:nvSpPr>
        <p:spPr>
          <a:xfrm>
            <a:off x="6632942" y="4657700"/>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socle_i2c_read_bytes()</a:t>
            </a:r>
            <a:endParaRPr lang="zh-TW" altLang="en-US" sz="1200" b="1" dirty="0">
              <a:solidFill>
                <a:schemeClr val="tx2">
                  <a:lumMod val="75000"/>
                </a:schemeClr>
              </a:solidFill>
            </a:endParaRPr>
          </a:p>
        </p:txBody>
      </p:sp>
      <p:sp>
        <p:nvSpPr>
          <p:cNvPr id="10" name="文字方塊 9"/>
          <p:cNvSpPr txBox="1"/>
          <p:nvPr/>
        </p:nvSpPr>
        <p:spPr>
          <a:xfrm>
            <a:off x="6632942" y="4884757"/>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socle_i2c_send_bytes()</a:t>
            </a:r>
            <a:endParaRPr lang="zh-TW" altLang="en-US" sz="1200" b="1" dirty="0">
              <a:solidFill>
                <a:schemeClr val="tx2">
                  <a:lumMod val="75000"/>
                </a:schemeClr>
              </a:solidFill>
            </a:endParaRPr>
          </a:p>
        </p:txBody>
      </p:sp>
      <p:sp>
        <p:nvSpPr>
          <p:cNvPr id="11" name="文字方塊 10"/>
          <p:cNvSpPr txBox="1"/>
          <p:nvPr/>
        </p:nvSpPr>
        <p:spPr>
          <a:xfrm>
            <a:off x="2771800" y="4657700"/>
            <a:ext cx="1736373" cy="276999"/>
          </a:xfrm>
          <a:prstGeom prst="rect">
            <a:avLst/>
          </a:prstGeom>
          <a:noFill/>
        </p:spPr>
        <p:txBody>
          <a:bodyPr wrap="none" rtlCol="0">
            <a:spAutoFit/>
          </a:bodyPr>
          <a:lstStyle/>
          <a:p>
            <a:r>
              <a:rPr lang="en-US" altLang="zh-TW" sz="1200" b="1" dirty="0" smtClean="0">
                <a:solidFill>
                  <a:srgbClr val="FF0000"/>
                </a:solidFill>
              </a:rPr>
              <a:t>socle_i2c_do_address()</a:t>
            </a:r>
            <a:endParaRPr lang="zh-TW" altLang="en-US" sz="1200" b="1" dirty="0">
              <a:solidFill>
                <a:srgbClr val="FF0000"/>
              </a:solidFill>
            </a:endParaRPr>
          </a:p>
        </p:txBody>
      </p:sp>
      <p:sp>
        <p:nvSpPr>
          <p:cNvPr id="13" name="文字方塊 12"/>
          <p:cNvSpPr txBox="1"/>
          <p:nvPr/>
        </p:nvSpPr>
        <p:spPr>
          <a:xfrm>
            <a:off x="7812360" y="5161756"/>
            <a:ext cx="1239442" cy="276999"/>
          </a:xfrm>
          <a:prstGeom prst="rect">
            <a:avLst/>
          </a:prstGeom>
          <a:noFill/>
        </p:spPr>
        <p:txBody>
          <a:bodyPr wrap="none" rtlCol="0">
            <a:spAutoFit/>
          </a:bodyPr>
          <a:lstStyle/>
          <a:p>
            <a:r>
              <a:rPr lang="en-US" altLang="zh-TW" sz="1200" b="1" dirty="0" smtClean="0">
                <a:solidFill>
                  <a:schemeClr val="accent3">
                    <a:lumMod val="50000"/>
                  </a:schemeClr>
                </a:solidFill>
              </a:rPr>
              <a:t>socle_i2c_stop()</a:t>
            </a:r>
            <a:endParaRPr lang="zh-TW" altLang="en-US" sz="1200" b="1" dirty="0">
              <a:solidFill>
                <a:schemeClr val="accent3">
                  <a:lumMod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endParaRPr lang="zh-TW" altLang="en-US"/>
          </a:p>
        </p:txBody>
      </p:sp>
      <p:pic>
        <p:nvPicPr>
          <p:cNvPr id="3074" name="Picture 2"/>
          <p:cNvPicPr>
            <a:picLocks noGrp="1" noChangeAspect="1" noChangeArrowheads="1"/>
          </p:cNvPicPr>
          <p:nvPr>
            <p:ph sz="half" idx="2"/>
          </p:nvPr>
        </p:nvPicPr>
        <p:blipFill>
          <a:blip r:embed="rId2" cstate="print"/>
          <a:srcRect/>
          <a:stretch>
            <a:fillRect/>
          </a:stretch>
        </p:blipFill>
        <p:spPr bwMode="auto">
          <a:xfrm>
            <a:off x="471488" y="1246172"/>
            <a:ext cx="8215312" cy="314010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F75111R</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p14="http://schemas.microsoft.com/office/powerpoint/2010/main" xmlns="" val="1188013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endParaRPr lang="zh-TW"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53085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1086" y="2425452"/>
            <a:ext cx="8215370" cy="864096"/>
          </a:xfrm>
        </p:spPr>
        <p:txBody>
          <a:bodyPr/>
          <a:lstStyle/>
          <a:p>
            <a:pPr algn="ctr">
              <a:buNone/>
            </a:pPr>
            <a:r>
              <a:rPr lang="en-US" altLang="zh-TW" sz="2800" dirty="0" smtClean="0"/>
              <a:t>Back Up</a:t>
            </a:r>
            <a:endParaRPr lang="zh-TW" altLang="en-US" sz="2800" dirty="0"/>
          </a:p>
        </p:txBody>
      </p:sp>
      <p:sp>
        <p:nvSpPr>
          <p:cNvPr id="3" name="標題 2"/>
          <p:cNvSpPr>
            <a:spLocks noGrp="1"/>
          </p:cNvSpPr>
          <p:nvPr>
            <p:ph type="title"/>
          </p:nvPr>
        </p:nvSpPr>
        <p:spPr/>
        <p:txBody>
          <a:bodyPr/>
          <a:lstStyle/>
          <a:p>
            <a:endParaRPr lang="zh-TW"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43438" y="793739"/>
            <a:ext cx="4286280" cy="3421083"/>
          </a:xfrm>
        </p:spPr>
        <p:txBody>
          <a:bodyPr/>
          <a:lstStyle/>
          <a:p>
            <a:r>
              <a:rPr lang="en-US" altLang="zh-TW" sz="1600" b="1" dirty="0" smtClean="0"/>
              <a:t>i2c_regs – Control and Status Registers</a:t>
            </a:r>
          </a:p>
          <a:p>
            <a:pPr>
              <a:buNone/>
            </a:pPr>
            <a:r>
              <a:rPr lang="en-US" altLang="zh-TW" sz="1600" dirty="0" smtClean="0"/>
              <a:t>	</a:t>
            </a:r>
            <a:r>
              <a:rPr lang="en-US" altLang="zh-TW" sz="1000" dirty="0" smtClean="0"/>
              <a:t>The i2c_regs component is used to control the I2C controller operation by the host with APB interface. It implements the register set and the interrupt functionality. The CSR component operates synchronously with the </a:t>
            </a:r>
            <a:r>
              <a:rPr lang="en-US" altLang="zh-TW" sz="1000" dirty="0" err="1" smtClean="0"/>
              <a:t>pclk</a:t>
            </a:r>
            <a:r>
              <a:rPr lang="en-US" altLang="zh-TW" sz="1000" dirty="0" smtClean="0"/>
              <a:t> clock.</a:t>
            </a:r>
            <a:endParaRPr lang="en-US" altLang="zh-TW" sz="1600" b="1" dirty="0" smtClean="0"/>
          </a:p>
          <a:p>
            <a:r>
              <a:rPr lang="en-US" altLang="zh-TW" sz="1600" b="1" dirty="0" smtClean="0"/>
              <a:t>i2c_master – I2C Master Control and State Machine</a:t>
            </a:r>
          </a:p>
          <a:p>
            <a:pPr>
              <a:buNone/>
            </a:pPr>
            <a:r>
              <a:rPr lang="en-US" altLang="zh-TW" sz="1600" b="1" dirty="0" smtClean="0"/>
              <a:t>	</a:t>
            </a:r>
            <a:r>
              <a:rPr lang="en-US" altLang="zh-TW" sz="1000" dirty="0" smtClean="0"/>
              <a:t>The I2C master controller implements the I2C master operation for transmit data to and receive data from other I2C devices. The I2C master controller operates synchronously with the </a:t>
            </a:r>
            <a:r>
              <a:rPr lang="en-US" altLang="zh-TW" sz="1000" dirty="0" err="1" smtClean="0"/>
              <a:t>pclk</a:t>
            </a:r>
            <a:r>
              <a:rPr lang="en-US" altLang="zh-TW" sz="1000" dirty="0" smtClean="0"/>
              <a:t>.</a:t>
            </a:r>
          </a:p>
          <a:p>
            <a:r>
              <a:rPr lang="en-US" altLang="zh-TW" sz="1600" b="1" dirty="0" smtClean="0"/>
              <a:t>i2c_slave – I2C Slave Control and State Machine</a:t>
            </a:r>
          </a:p>
          <a:p>
            <a:pPr>
              <a:buNone/>
            </a:pPr>
            <a:r>
              <a:rPr lang="en-US" altLang="zh-TW" sz="1600" dirty="0" smtClean="0"/>
              <a:t>	</a:t>
            </a:r>
            <a:r>
              <a:rPr lang="en-US" altLang="zh-TW" sz="1000" dirty="0" smtClean="0"/>
              <a:t>The I2C slave controller implements the I2C master operation for transmit data to and receive data from other I2C devices. The I2C slave controller operates synchronously with the </a:t>
            </a:r>
            <a:r>
              <a:rPr lang="en-US" altLang="zh-TW" sz="1000" dirty="0" err="1" smtClean="0"/>
              <a:t>pclk</a:t>
            </a:r>
            <a:r>
              <a:rPr lang="en-US" altLang="zh-TW" sz="1000" dirty="0" smtClean="0"/>
              <a:t>.</a:t>
            </a:r>
            <a:endParaRPr lang="en-US" altLang="zh-TW" sz="1000" b="1" dirty="0" smtClean="0"/>
          </a:p>
        </p:txBody>
      </p:sp>
      <p:sp>
        <p:nvSpPr>
          <p:cNvPr id="3" name="標題 2"/>
          <p:cNvSpPr>
            <a:spLocks noGrp="1"/>
          </p:cNvSpPr>
          <p:nvPr>
            <p:ph type="title"/>
          </p:nvPr>
        </p:nvSpPr>
        <p:spPr/>
        <p:txBody>
          <a:bodyPr/>
          <a:lstStyle/>
          <a:p>
            <a:r>
              <a:rPr lang="en-US" altLang="zh-TW" dirty="0" smtClean="0"/>
              <a:t>I2C</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142844" y="357170"/>
            <a:ext cx="4354748" cy="3067054"/>
          </a:xfrm>
          <a:prstGeom prst="rect">
            <a:avLst/>
          </a:prstGeom>
          <a:noFill/>
          <a:ln w="9525">
            <a:noFill/>
            <a:miter lim="800000"/>
            <a:headEnd/>
            <a:tailEnd/>
          </a:ln>
          <a:effectLst/>
        </p:spPr>
      </p:pic>
      <p:sp>
        <p:nvSpPr>
          <p:cNvPr id="5" name="內容版面配置區 1"/>
          <p:cNvSpPr txBox="1">
            <a:spLocks/>
          </p:cNvSpPr>
          <p:nvPr/>
        </p:nvSpPr>
        <p:spPr>
          <a:xfrm>
            <a:off x="142844" y="3579821"/>
            <a:ext cx="8858312" cy="1706571"/>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i2c_divider – Clock Divider</a:t>
            </a:r>
          </a:p>
          <a:p>
            <a:pPr marL="971550" lvl="1" indent="-514350" fontAlgn="base">
              <a:spcBef>
                <a:spcPct val="20000"/>
              </a:spcBef>
              <a:spcAft>
                <a:spcPct val="0"/>
              </a:spcAft>
              <a:buClr>
                <a:srgbClr val="1273B1"/>
              </a:buClr>
            </a:pPr>
            <a:r>
              <a:rPr lang="en-US" altLang="zh-TW" sz="1000" dirty="0" smtClean="0"/>
              <a:t>The clock divider module generates I2C clock SCL output signals from </a:t>
            </a:r>
            <a:r>
              <a:rPr lang="en-US" altLang="zh-TW" sz="1000" dirty="0" err="1" smtClean="0"/>
              <a:t>pclk</a:t>
            </a:r>
            <a:r>
              <a:rPr lang="en-US" altLang="zh-TW" sz="1000" dirty="0" smtClean="0"/>
              <a:t> at </a:t>
            </a:r>
          </a:p>
          <a:p>
            <a:pPr marL="971550" lvl="1" indent="-514350" fontAlgn="base">
              <a:spcBef>
                <a:spcPct val="20000"/>
              </a:spcBef>
              <a:spcAft>
                <a:spcPct val="0"/>
              </a:spcAft>
              <a:buClr>
                <a:srgbClr val="1273B1"/>
              </a:buClr>
            </a:pPr>
            <a:r>
              <a:rPr lang="en-US" altLang="zh-TW" sz="1000" dirty="0" smtClean="0"/>
              <a:t>frequency according the given equation.</a:t>
            </a: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i2c_interface – I2C interface (These are logics under top module. There is actually no such a module)</a:t>
            </a:r>
          </a:p>
          <a:p>
            <a:pPr marL="971550" lvl="1" indent="-514350" fontAlgn="base">
              <a:spcBef>
                <a:spcPct val="20000"/>
              </a:spcBef>
              <a:spcAft>
                <a:spcPct val="0"/>
              </a:spcAft>
              <a:buClr>
                <a:srgbClr val="1273B1"/>
              </a:buClr>
            </a:pPr>
            <a:r>
              <a:rPr lang="en-US" altLang="zh-TW" sz="1000" dirty="0" smtClean="0"/>
              <a:t>SDA output enable from I2C master controller and slave controller are </a:t>
            </a:r>
            <a:r>
              <a:rPr lang="en-US" altLang="zh-TW" sz="1000" dirty="0" err="1" smtClean="0"/>
              <a:t>ANDed</a:t>
            </a:r>
            <a:r>
              <a:rPr lang="en-US" altLang="zh-TW" sz="1000" dirty="0" smtClean="0"/>
              <a:t> together as the output ports. Similarly, SCL output enable from I2C </a:t>
            </a:r>
          </a:p>
          <a:p>
            <a:pPr marL="971550" lvl="1" indent="-514350" fontAlgn="base">
              <a:spcBef>
                <a:spcPct val="20000"/>
              </a:spcBef>
              <a:spcAft>
                <a:spcPct val="0"/>
              </a:spcAft>
              <a:buClr>
                <a:srgbClr val="1273B1"/>
              </a:buClr>
            </a:pPr>
            <a:r>
              <a:rPr lang="en-US" altLang="zh-TW" sz="1000" dirty="0" smtClean="0"/>
              <a:t>master controller and slave controller are </a:t>
            </a:r>
            <a:r>
              <a:rPr lang="en-US" altLang="zh-TW" sz="1000" dirty="0" err="1" smtClean="0"/>
              <a:t>ANDed</a:t>
            </a:r>
            <a:r>
              <a:rPr lang="en-US" altLang="zh-TW" sz="1000" dirty="0" smtClean="0"/>
              <a:t> together. SDA output and SCL output are actually ties to the ground since I2C is an open drain </a:t>
            </a:r>
          </a:p>
          <a:p>
            <a:pPr marL="971550" lvl="1" indent="-514350" fontAlgn="base">
              <a:spcBef>
                <a:spcPct val="20000"/>
              </a:spcBef>
              <a:spcAft>
                <a:spcPct val="0"/>
              </a:spcAft>
              <a:buClr>
                <a:srgbClr val="1273B1"/>
              </a:buClr>
            </a:pPr>
            <a:r>
              <a:rPr lang="en-US" altLang="zh-TW" sz="1000" dirty="0" smtClean="0"/>
              <a:t>architecture. So once enabled, SDA/ SCL on I2C will be pulled low.</a:t>
            </a:r>
          </a:p>
          <a:p>
            <a:pPr marL="971550" lvl="1" indent="-514350" fontAlgn="base">
              <a:spcBef>
                <a:spcPct val="20000"/>
              </a:spcBef>
              <a:spcAft>
                <a:spcPct val="0"/>
              </a:spcAft>
              <a:buClr>
                <a:srgbClr val="1273B1"/>
              </a:buClr>
            </a:pP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None/>
              <a:tabLst/>
              <a:defRPr/>
            </a:pPr>
            <a:endParaRPr kumimoji="1" lang="zh-TW"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I2C</a:t>
            </a:r>
          </a:p>
          <a:p>
            <a:pPr lvl="1"/>
            <a:r>
              <a:rPr lang="en-US" altLang="zh-TW" dirty="0" smtClean="0"/>
              <a:t>UART</a:t>
            </a:r>
          </a:p>
          <a:p>
            <a:pPr lvl="1"/>
            <a:r>
              <a:rPr lang="en-US" altLang="zh-TW" dirty="0" err="1" smtClean="0"/>
              <a:t>Uart</a:t>
            </a:r>
            <a:r>
              <a:rPr lang="en-US" altLang="zh-TW" dirty="0" smtClean="0"/>
              <a:t> Packet Frame</a:t>
            </a:r>
          </a:p>
          <a:p>
            <a:pPr lvl="1"/>
            <a:r>
              <a:rPr lang="en-US" altLang="zh-TW" dirty="0" smtClean="0"/>
              <a:t>8250/16450/16550</a:t>
            </a:r>
          </a:p>
          <a:p>
            <a:r>
              <a:rPr lang="en-US" altLang="zh-TW" dirty="0" smtClean="0"/>
              <a:t>Linux Device Driver – I2C</a:t>
            </a:r>
          </a:p>
          <a:p>
            <a:pPr lvl="1"/>
            <a:r>
              <a:rPr lang="en-US" altLang="zh-TW" dirty="0" smtClean="0"/>
              <a:t>TTY</a:t>
            </a:r>
            <a:r>
              <a:rPr lang="en-US" altLang="zh-TW" dirty="0"/>
              <a:t> </a:t>
            </a:r>
            <a:r>
              <a:rPr lang="en-US" altLang="zh-TW" dirty="0" smtClean="0"/>
              <a:t>Device/Driver</a:t>
            </a:r>
            <a:endParaRPr lang="zh-TW" altLang="zh-TW" dirty="0"/>
          </a:p>
          <a:p>
            <a:pPr lvl="1"/>
            <a:r>
              <a:rPr lang="en-US" altLang="zh-TW" dirty="0" smtClean="0"/>
              <a:t>Platform Device/Driver</a:t>
            </a:r>
          </a:p>
          <a:p>
            <a:pPr lvl="1"/>
            <a:r>
              <a:rPr lang="en-US" altLang="zh-TW" dirty="0" err="1" smtClean="0"/>
              <a:t>Uart</a:t>
            </a:r>
            <a:r>
              <a:rPr lang="en-US" altLang="zh-TW" dirty="0" smtClean="0"/>
              <a:t> Driver – 8250 Driver</a:t>
            </a:r>
          </a:p>
          <a:p>
            <a:r>
              <a:rPr lang="en-US" altLang="zh-TW" dirty="0" smtClean="0"/>
              <a:t>Adapter : L6021</a:t>
            </a:r>
          </a:p>
          <a:p>
            <a:pPr lvl="1"/>
            <a:r>
              <a:rPr lang="en-US" altLang="zh-TW" dirty="0" smtClean="0"/>
              <a:t>Device Tree</a:t>
            </a:r>
          </a:p>
          <a:p>
            <a:r>
              <a:rPr lang="en-US" altLang="zh-TW" dirty="0" smtClean="0"/>
              <a:t>Client Device : F75111R</a:t>
            </a:r>
          </a:p>
          <a:p>
            <a:r>
              <a:rPr lang="en-US" altLang="zh-TW" dirty="0" err="1" smtClean="0"/>
              <a:t>SMBus</a:t>
            </a:r>
            <a:endParaRPr lang="en-US" altLang="zh-TW" dirty="0" smtClean="0"/>
          </a:p>
          <a:p>
            <a:pPr lvl="1"/>
            <a:endParaRPr lang="zh-TW" altLang="zh-TW" dirty="0"/>
          </a:p>
          <a:p>
            <a:pPr>
              <a:buNone/>
            </a:pPr>
            <a:endParaRPr lang="zh-TW" altLang="en-US" dirty="0"/>
          </a:p>
        </p:txBody>
      </p:sp>
      <p:sp>
        <p:nvSpPr>
          <p:cNvPr id="3" name="標題 2"/>
          <p:cNvSpPr>
            <a:spLocks noGrp="1"/>
          </p:cNvSpPr>
          <p:nvPr>
            <p:ph type="title"/>
          </p:nvPr>
        </p:nvSpPr>
        <p:spPr/>
        <p:txBody>
          <a:bodyPr/>
          <a:lstStyle/>
          <a:p>
            <a:r>
              <a:rPr lang="en-US" altLang="zh-TW" dirty="0" smtClean="0"/>
              <a:t>OUTLINE</a:t>
            </a:r>
            <a:endParaRPr lang="zh-TW" altLang="en-US" dirty="0"/>
          </a:p>
        </p:txBody>
      </p:sp>
    </p:spTree>
    <p:extLst>
      <p:ext uri="{BB962C8B-B14F-4D97-AF65-F5344CB8AC3E}">
        <p14:creationId xmlns="" xmlns:p14="http://schemas.microsoft.com/office/powerpoint/2010/main" val="3577142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Registers Summary</a:t>
            </a:r>
          </a:p>
        </p:txBody>
      </p:sp>
      <p:pic>
        <p:nvPicPr>
          <p:cNvPr id="2050" name="Picture 2"/>
          <p:cNvPicPr>
            <a:picLocks noChangeAspect="1" noChangeArrowheads="1"/>
          </p:cNvPicPr>
          <p:nvPr/>
        </p:nvPicPr>
        <p:blipFill>
          <a:blip r:embed="rId2" cstate="print"/>
          <a:srcRect/>
          <a:stretch>
            <a:fillRect/>
          </a:stretch>
        </p:blipFill>
        <p:spPr bwMode="auto">
          <a:xfrm>
            <a:off x="828675" y="1009650"/>
            <a:ext cx="7486650" cy="36957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smtClean="0"/>
              <a:t>Detail Register Description</a:t>
            </a:r>
            <a:br>
              <a:rPr lang="en-US" altLang="zh-TW" dirty="0" smtClean="0"/>
            </a:br>
            <a:endParaRPr lang="zh-TW" altLang="en-US" dirty="0"/>
          </a:p>
        </p:txBody>
      </p:sp>
      <p:pic>
        <p:nvPicPr>
          <p:cNvPr id="3074" name="Picture 2"/>
          <p:cNvPicPr>
            <a:picLocks noChangeAspect="1" noChangeArrowheads="1"/>
          </p:cNvPicPr>
          <p:nvPr/>
        </p:nvPicPr>
        <p:blipFill>
          <a:blip r:embed="rId2" cstate="print"/>
          <a:srcRect/>
          <a:stretch>
            <a:fillRect/>
          </a:stretch>
        </p:blipFill>
        <p:spPr bwMode="auto">
          <a:xfrm>
            <a:off x="785786" y="714360"/>
            <a:ext cx="7486650" cy="45910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normAutofit fontScale="90000"/>
          </a:bodyPr>
          <a:lstStyle/>
          <a:p>
            <a:r>
              <a:rPr lang="en-US" altLang="zh-TW" dirty="0" smtClean="0"/>
              <a:t>Detail Register Description</a:t>
            </a:r>
            <a:br>
              <a:rPr lang="en-US" altLang="zh-TW" dirty="0" smtClean="0"/>
            </a:br>
            <a:endParaRPr lang="zh-TW" altLang="en-US" dirty="0"/>
          </a:p>
        </p:txBody>
      </p:sp>
      <p:pic>
        <p:nvPicPr>
          <p:cNvPr id="4098" name="Picture 2"/>
          <p:cNvPicPr>
            <a:picLocks noChangeAspect="1" noChangeArrowheads="1"/>
          </p:cNvPicPr>
          <p:nvPr/>
        </p:nvPicPr>
        <p:blipFill>
          <a:blip r:embed="rId2" cstate="print"/>
          <a:srcRect/>
          <a:stretch>
            <a:fillRect/>
          </a:stretch>
        </p:blipFill>
        <p:spPr bwMode="auto">
          <a:xfrm>
            <a:off x="819150" y="1347788"/>
            <a:ext cx="7505700" cy="30194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5122" name="Picture 2"/>
          <p:cNvPicPr>
            <a:picLocks noChangeAspect="1" noChangeArrowheads="1"/>
          </p:cNvPicPr>
          <p:nvPr/>
        </p:nvPicPr>
        <p:blipFill>
          <a:blip r:embed="rId2" cstate="print"/>
          <a:srcRect/>
          <a:stretch>
            <a:fillRect/>
          </a:stretch>
        </p:blipFill>
        <p:spPr bwMode="auto">
          <a:xfrm>
            <a:off x="828675" y="571518"/>
            <a:ext cx="7486650" cy="48577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2627784" y="553244"/>
            <a:ext cx="3672408" cy="4910824"/>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6146" name="Picture 2"/>
          <p:cNvPicPr>
            <a:picLocks noChangeAspect="1" noChangeArrowheads="1"/>
          </p:cNvPicPr>
          <p:nvPr/>
        </p:nvPicPr>
        <p:blipFill>
          <a:blip r:embed="rId2" cstate="print"/>
          <a:srcRect/>
          <a:stretch>
            <a:fillRect/>
          </a:stretch>
        </p:blipFill>
        <p:spPr bwMode="auto">
          <a:xfrm>
            <a:off x="838200" y="766780"/>
            <a:ext cx="7467600" cy="45910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7170" name="Picture 2"/>
          <p:cNvPicPr>
            <a:picLocks noChangeAspect="1" noChangeArrowheads="1"/>
          </p:cNvPicPr>
          <p:nvPr/>
        </p:nvPicPr>
        <p:blipFill>
          <a:blip r:embed="rId2" cstate="print"/>
          <a:srcRect/>
          <a:stretch>
            <a:fillRect/>
          </a:stretch>
        </p:blipFill>
        <p:spPr bwMode="auto">
          <a:xfrm>
            <a:off x="928662" y="1071550"/>
            <a:ext cx="7486650" cy="24955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7171" name="Picture 3"/>
          <p:cNvPicPr>
            <a:picLocks noChangeAspect="1" noChangeArrowheads="1"/>
          </p:cNvPicPr>
          <p:nvPr/>
        </p:nvPicPr>
        <p:blipFill>
          <a:blip r:embed="rId2" cstate="print"/>
          <a:srcRect/>
          <a:stretch>
            <a:fillRect/>
          </a:stretch>
        </p:blipFill>
        <p:spPr bwMode="auto">
          <a:xfrm>
            <a:off x="785786" y="857236"/>
            <a:ext cx="7524750" cy="38385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8194" name="Picture 2"/>
          <p:cNvPicPr>
            <a:picLocks noChangeAspect="1" noChangeArrowheads="1"/>
          </p:cNvPicPr>
          <p:nvPr/>
        </p:nvPicPr>
        <p:blipFill>
          <a:blip r:embed="rId2" cstate="print"/>
          <a:srcRect/>
          <a:stretch>
            <a:fillRect/>
          </a:stretch>
        </p:blipFill>
        <p:spPr bwMode="auto">
          <a:xfrm>
            <a:off x="833438" y="904892"/>
            <a:ext cx="7477125" cy="43815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I2C</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p14="http://schemas.microsoft.com/office/powerpoint/2010/main" xmlns="" val="1188013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 </a:t>
            </a:r>
            <a:r>
              <a:rPr lang="zh-TW" altLang="en-US" dirty="0" smtClean="0"/>
              <a:t>硬體架構</a:t>
            </a:r>
            <a:endParaRPr lang="zh-TW" altLang="en-US" dirty="0"/>
          </a:p>
        </p:txBody>
      </p:sp>
      <p:cxnSp>
        <p:nvCxnSpPr>
          <p:cNvPr id="6" name="直線接點 5"/>
          <p:cNvCxnSpPr/>
          <p:nvPr/>
        </p:nvCxnSpPr>
        <p:spPr>
          <a:xfrm>
            <a:off x="611560" y="2425452"/>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611560" y="3505572"/>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1403648" y="985292"/>
            <a:ext cx="244827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2411760" y="2137420"/>
            <a:ext cx="0" cy="135976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267744" y="1417340"/>
            <a:ext cx="288032" cy="72008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15" name="直線接點 14"/>
          <p:cNvCxnSpPr/>
          <p:nvPr/>
        </p:nvCxnSpPr>
        <p:spPr>
          <a:xfrm>
            <a:off x="2411760" y="985292"/>
            <a:ext cx="0" cy="42366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3347864" y="2145804"/>
            <a:ext cx="0" cy="27964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203848" y="1425724"/>
            <a:ext cx="288032" cy="72008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20" name="直線接點 19"/>
          <p:cNvCxnSpPr/>
          <p:nvPr/>
        </p:nvCxnSpPr>
        <p:spPr>
          <a:xfrm>
            <a:off x="3347864" y="993676"/>
            <a:ext cx="0" cy="42366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橢圓 22"/>
          <p:cNvSpPr/>
          <p:nvPr/>
        </p:nvSpPr>
        <p:spPr>
          <a:xfrm>
            <a:off x="3275856" y="91328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4" name="橢圓 23"/>
          <p:cNvSpPr/>
          <p:nvPr/>
        </p:nvSpPr>
        <p:spPr>
          <a:xfrm>
            <a:off x="2339752" y="91328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5" name="橢圓 24"/>
          <p:cNvSpPr/>
          <p:nvPr/>
        </p:nvSpPr>
        <p:spPr>
          <a:xfrm>
            <a:off x="3275856" y="235344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6" name="橢圓 25"/>
          <p:cNvSpPr/>
          <p:nvPr/>
        </p:nvSpPr>
        <p:spPr>
          <a:xfrm>
            <a:off x="2339752" y="343356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7" name="矩形 26"/>
          <p:cNvSpPr/>
          <p:nvPr/>
        </p:nvSpPr>
        <p:spPr>
          <a:xfrm>
            <a:off x="1043608"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sp>
        <p:nvSpPr>
          <p:cNvPr id="28" name="矩形 27"/>
          <p:cNvSpPr/>
          <p:nvPr/>
        </p:nvSpPr>
        <p:spPr>
          <a:xfrm>
            <a:off x="2411760"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sp>
        <p:nvSpPr>
          <p:cNvPr id="29" name="矩形 28"/>
          <p:cNvSpPr/>
          <p:nvPr/>
        </p:nvSpPr>
        <p:spPr>
          <a:xfrm>
            <a:off x="3779912"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cxnSp>
        <p:nvCxnSpPr>
          <p:cNvPr id="30" name="直線接點 29"/>
          <p:cNvCxnSpPr/>
          <p:nvPr/>
        </p:nvCxnSpPr>
        <p:spPr>
          <a:xfrm>
            <a:off x="1403648"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橢圓 31"/>
          <p:cNvSpPr/>
          <p:nvPr/>
        </p:nvSpPr>
        <p:spPr>
          <a:xfrm>
            <a:off x="1331640"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3" name="直線接點 32"/>
          <p:cNvCxnSpPr/>
          <p:nvPr/>
        </p:nvCxnSpPr>
        <p:spPr>
          <a:xfrm>
            <a:off x="1979712"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1907704"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6" name="直線接點 35"/>
          <p:cNvCxnSpPr/>
          <p:nvPr/>
        </p:nvCxnSpPr>
        <p:spPr>
          <a:xfrm>
            <a:off x="2771800"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2699792"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8" name="直線接點 37"/>
          <p:cNvCxnSpPr/>
          <p:nvPr/>
        </p:nvCxnSpPr>
        <p:spPr>
          <a:xfrm>
            <a:off x="3347864"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3275856"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0" name="直線接點 39"/>
          <p:cNvCxnSpPr/>
          <p:nvPr/>
        </p:nvCxnSpPr>
        <p:spPr>
          <a:xfrm>
            <a:off x="4139952"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4067944"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接點 41"/>
          <p:cNvCxnSpPr/>
          <p:nvPr/>
        </p:nvCxnSpPr>
        <p:spPr>
          <a:xfrm>
            <a:off x="4716016"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4644008"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4" name="文字方塊 43"/>
          <p:cNvSpPr txBox="1"/>
          <p:nvPr/>
        </p:nvSpPr>
        <p:spPr>
          <a:xfrm>
            <a:off x="3923928" y="769268"/>
            <a:ext cx="497252" cy="369332"/>
          </a:xfrm>
          <a:prstGeom prst="rect">
            <a:avLst/>
          </a:prstGeom>
          <a:noFill/>
        </p:spPr>
        <p:txBody>
          <a:bodyPr wrap="none" rtlCol="0">
            <a:spAutoFit/>
          </a:bodyPr>
          <a:lstStyle/>
          <a:p>
            <a:r>
              <a:rPr lang="en-US" altLang="zh-TW" dirty="0" err="1" smtClean="0">
                <a:solidFill>
                  <a:srgbClr val="FF0000"/>
                </a:solidFill>
              </a:rPr>
              <a:t>vcc</a:t>
            </a:r>
            <a:endParaRPr lang="zh-TW" altLang="en-US" dirty="0">
              <a:solidFill>
                <a:srgbClr val="FF0000"/>
              </a:solidFill>
            </a:endParaRPr>
          </a:p>
        </p:txBody>
      </p:sp>
      <p:sp>
        <p:nvSpPr>
          <p:cNvPr id="45" name="文字方塊 44"/>
          <p:cNvSpPr txBox="1"/>
          <p:nvPr/>
        </p:nvSpPr>
        <p:spPr>
          <a:xfrm>
            <a:off x="3419872" y="1417340"/>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6" name="文字方塊 45"/>
          <p:cNvSpPr txBox="1"/>
          <p:nvPr/>
        </p:nvSpPr>
        <p:spPr>
          <a:xfrm>
            <a:off x="2483768" y="1417340"/>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7" name="文字方塊 46"/>
          <p:cNvSpPr txBox="1"/>
          <p:nvPr/>
        </p:nvSpPr>
        <p:spPr>
          <a:xfrm>
            <a:off x="5004048" y="2209428"/>
            <a:ext cx="564193" cy="338554"/>
          </a:xfrm>
          <a:prstGeom prst="rect">
            <a:avLst/>
          </a:prstGeom>
          <a:noFill/>
        </p:spPr>
        <p:txBody>
          <a:bodyPr wrap="none" rtlCol="0">
            <a:spAutoFit/>
          </a:bodyPr>
          <a:lstStyle/>
          <a:p>
            <a:r>
              <a:rPr lang="en-US" altLang="zh-TW" sz="1600" dirty="0" smtClean="0">
                <a:solidFill>
                  <a:schemeClr val="accent1">
                    <a:lumMod val="75000"/>
                  </a:schemeClr>
                </a:solidFill>
              </a:rPr>
              <a:t>SDA</a:t>
            </a:r>
            <a:endParaRPr lang="zh-TW" altLang="en-US" sz="1600" dirty="0">
              <a:solidFill>
                <a:schemeClr val="accent1">
                  <a:lumMod val="75000"/>
                </a:schemeClr>
              </a:solidFill>
            </a:endParaRPr>
          </a:p>
        </p:txBody>
      </p:sp>
      <p:sp>
        <p:nvSpPr>
          <p:cNvPr id="48" name="文字方塊 47"/>
          <p:cNvSpPr txBox="1"/>
          <p:nvPr/>
        </p:nvSpPr>
        <p:spPr>
          <a:xfrm>
            <a:off x="5004048" y="3311034"/>
            <a:ext cx="532518" cy="338554"/>
          </a:xfrm>
          <a:prstGeom prst="rect">
            <a:avLst/>
          </a:prstGeom>
          <a:noFill/>
        </p:spPr>
        <p:txBody>
          <a:bodyPr wrap="none" rtlCol="0">
            <a:spAutoFit/>
          </a:bodyPr>
          <a:lstStyle/>
          <a:p>
            <a:r>
              <a:rPr lang="en-US" altLang="zh-TW" sz="1600" dirty="0" smtClean="0">
                <a:solidFill>
                  <a:schemeClr val="accent1">
                    <a:lumMod val="75000"/>
                  </a:schemeClr>
                </a:solidFill>
              </a:rPr>
              <a:t>SCL</a:t>
            </a:r>
            <a:endParaRPr lang="zh-TW" altLang="en-US" sz="1600" dirty="0">
              <a:solidFill>
                <a:schemeClr val="accent1">
                  <a:lumMod val="75000"/>
                </a:schemeClr>
              </a:solidFill>
            </a:endParaRPr>
          </a:p>
        </p:txBody>
      </p:sp>
      <p:sp>
        <p:nvSpPr>
          <p:cNvPr id="49" name="文字方塊 48"/>
          <p:cNvSpPr txBox="1"/>
          <p:nvPr/>
        </p:nvSpPr>
        <p:spPr>
          <a:xfrm>
            <a:off x="179512" y="2785492"/>
            <a:ext cx="979755" cy="338554"/>
          </a:xfrm>
          <a:prstGeom prst="rect">
            <a:avLst/>
          </a:prstGeom>
          <a:noFill/>
        </p:spPr>
        <p:txBody>
          <a:bodyPr wrap="none" rtlCol="0">
            <a:spAutoFit/>
          </a:bodyPr>
          <a:lstStyle/>
          <a:p>
            <a:r>
              <a:rPr lang="en-US" altLang="zh-TW" sz="1600" dirty="0" smtClean="0">
                <a:solidFill>
                  <a:schemeClr val="accent1">
                    <a:lumMod val="75000"/>
                  </a:schemeClr>
                </a:solidFill>
                <a:latin typeface="+mn-ea"/>
              </a:rPr>
              <a:t>I2C </a:t>
            </a:r>
            <a:r>
              <a:rPr lang="zh-TW" altLang="en-US" sz="1600" dirty="0" smtClean="0">
                <a:solidFill>
                  <a:schemeClr val="accent1">
                    <a:lumMod val="75000"/>
                  </a:schemeClr>
                </a:solidFill>
                <a:latin typeface="+mn-ea"/>
              </a:rPr>
              <a:t>總線</a:t>
            </a:r>
            <a:endParaRPr lang="zh-TW" altLang="en-US" sz="1600" dirty="0">
              <a:solidFill>
                <a:schemeClr val="accent1">
                  <a:lumMod val="75000"/>
                </a:schemeClr>
              </a:solidFill>
              <a:latin typeface="+mn-ea"/>
            </a:endParaRPr>
          </a:p>
        </p:txBody>
      </p:sp>
      <p:sp>
        <p:nvSpPr>
          <p:cNvPr id="50" name="文字方塊 49"/>
          <p:cNvSpPr txBox="1"/>
          <p:nvPr/>
        </p:nvSpPr>
        <p:spPr>
          <a:xfrm>
            <a:off x="1196158"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1" name="文字方塊 50"/>
          <p:cNvSpPr txBox="1"/>
          <p:nvPr/>
        </p:nvSpPr>
        <p:spPr>
          <a:xfrm>
            <a:off x="1772222"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2" name="文字方塊 51"/>
          <p:cNvSpPr txBox="1"/>
          <p:nvPr/>
        </p:nvSpPr>
        <p:spPr>
          <a:xfrm>
            <a:off x="2555776"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3" name="文字方塊 52"/>
          <p:cNvSpPr txBox="1"/>
          <p:nvPr/>
        </p:nvSpPr>
        <p:spPr>
          <a:xfrm>
            <a:off x="3131840"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4" name="文字方塊 53"/>
          <p:cNvSpPr txBox="1"/>
          <p:nvPr/>
        </p:nvSpPr>
        <p:spPr>
          <a:xfrm>
            <a:off x="3923928"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5" name="文字方塊 54"/>
          <p:cNvSpPr txBox="1"/>
          <p:nvPr/>
        </p:nvSpPr>
        <p:spPr>
          <a:xfrm>
            <a:off x="4499992"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2713484"/>
            <a:ext cx="8215370" cy="2556972"/>
          </a:xfrm>
        </p:spPr>
        <p:txBody>
          <a:bodyPr/>
          <a:lstStyle/>
          <a:p>
            <a:r>
              <a:rPr lang="en-US" sz="1600" b="1" dirty="0" smtClean="0">
                <a:solidFill>
                  <a:schemeClr val="tx2">
                    <a:lumMod val="75000"/>
                  </a:schemeClr>
                </a:solidFill>
              </a:rPr>
              <a:t>Start Bit </a:t>
            </a:r>
            <a:r>
              <a:rPr lang="en-US" sz="1600" dirty="0" smtClean="0"/>
              <a:t>: 1 bit, always low.</a:t>
            </a:r>
          </a:p>
          <a:p>
            <a:r>
              <a:rPr lang="en-US" sz="1600" b="1" dirty="0" smtClean="0">
                <a:solidFill>
                  <a:schemeClr val="tx2">
                    <a:lumMod val="75000"/>
                  </a:schemeClr>
                </a:solidFill>
              </a:rPr>
              <a:t>Data Bit </a:t>
            </a:r>
            <a:r>
              <a:rPr lang="en-US" sz="1600" dirty="0" smtClean="0"/>
              <a:t>: 5~8 Bit</a:t>
            </a:r>
          </a:p>
          <a:p>
            <a:r>
              <a:rPr lang="en-US" altLang="zh-TW" sz="1600" b="1" dirty="0" smtClean="0">
                <a:solidFill>
                  <a:schemeClr val="tx2">
                    <a:lumMod val="75000"/>
                  </a:schemeClr>
                </a:solidFill>
              </a:rPr>
              <a:t>Parity Bit</a:t>
            </a:r>
            <a:r>
              <a:rPr lang="en-US" altLang="zh-TW" sz="1600" b="1" dirty="0" smtClean="0"/>
              <a:t> </a:t>
            </a:r>
            <a:r>
              <a:rPr lang="en-US" altLang="zh-TW" sz="1600" dirty="0" smtClean="0"/>
              <a:t>: None/Even/Odd, three options.</a:t>
            </a:r>
            <a:endParaRPr lang="en-US" sz="1600" dirty="0" smtClean="0"/>
          </a:p>
          <a:p>
            <a:r>
              <a:rPr lang="en-US" sz="1600" b="1" dirty="0" smtClean="0">
                <a:solidFill>
                  <a:schemeClr val="tx2">
                    <a:lumMod val="75000"/>
                  </a:schemeClr>
                </a:solidFill>
              </a:rPr>
              <a:t>Stop Bit </a:t>
            </a:r>
            <a:r>
              <a:rPr lang="en-US" sz="1600" dirty="0" smtClean="0"/>
              <a:t>: 1/1.5/2 Bit, always high.</a:t>
            </a:r>
          </a:p>
          <a:p>
            <a:r>
              <a:rPr lang="zh-TW" altLang="en-US" sz="1600" b="1" dirty="0" smtClean="0">
                <a:solidFill>
                  <a:schemeClr val="tx2">
                    <a:lumMod val="75000"/>
                  </a:schemeClr>
                </a:solidFill>
              </a:rPr>
              <a:t>常用設定 </a:t>
            </a:r>
            <a:r>
              <a:rPr lang="en-US" altLang="zh-TW" sz="1600" dirty="0" smtClean="0"/>
              <a:t>:</a:t>
            </a:r>
            <a:r>
              <a:rPr lang="zh-TW" altLang="en-US" sz="1600" dirty="0" smtClean="0"/>
              <a:t> </a:t>
            </a:r>
            <a:r>
              <a:rPr lang="en-US" altLang="zh-TW" sz="1600" dirty="0" smtClean="0"/>
              <a:t>N81, baud rate : 115200.</a:t>
            </a:r>
            <a:endParaRPr lang="en-US" sz="1600" dirty="0" smtClean="0"/>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a:t>
            </a:r>
          </a:p>
        </p:txBody>
      </p:sp>
      <p:pic>
        <p:nvPicPr>
          <p:cNvPr id="6" name="Picture 3"/>
          <p:cNvPicPr>
            <a:picLocks noChangeAspect="1" noChangeArrowheads="1"/>
          </p:cNvPicPr>
          <p:nvPr/>
        </p:nvPicPr>
        <p:blipFill>
          <a:blip r:embed="rId3" cstate="print"/>
          <a:srcRect/>
          <a:stretch>
            <a:fillRect/>
          </a:stretch>
        </p:blipFill>
        <p:spPr bwMode="auto">
          <a:xfrm>
            <a:off x="2339752" y="879249"/>
            <a:ext cx="4403402" cy="1618211"/>
          </a:xfrm>
          <a:prstGeom prst="rect">
            <a:avLst/>
          </a:prstGeom>
          <a:noFill/>
          <a:ln w="9525">
            <a:noFill/>
            <a:miter lim="800000"/>
            <a:headEnd/>
            <a:tailEnd/>
          </a:ln>
        </p:spPr>
      </p:pic>
      <p:sp>
        <p:nvSpPr>
          <p:cNvPr id="7" name="矩形 6"/>
          <p:cNvSpPr/>
          <p:nvPr/>
        </p:nvSpPr>
        <p:spPr>
          <a:xfrm>
            <a:off x="2411760" y="2785492"/>
            <a:ext cx="1080120"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8" name="矩形 7"/>
          <p:cNvSpPr/>
          <p:nvPr/>
        </p:nvSpPr>
        <p:spPr>
          <a:xfrm>
            <a:off x="1907704" y="3073524"/>
            <a:ext cx="86409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 name="矩形 8"/>
          <p:cNvSpPr/>
          <p:nvPr/>
        </p:nvSpPr>
        <p:spPr>
          <a:xfrm>
            <a:off x="1979712" y="3361556"/>
            <a:ext cx="158417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0" name="矩形 9"/>
          <p:cNvSpPr/>
          <p:nvPr/>
        </p:nvSpPr>
        <p:spPr>
          <a:xfrm>
            <a:off x="1907704" y="3649588"/>
            <a:ext cx="230425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12" name="直線單箭頭接點 11"/>
          <p:cNvCxnSpPr/>
          <p:nvPr/>
        </p:nvCxnSpPr>
        <p:spPr>
          <a:xfrm flipV="1">
            <a:off x="3059832" y="2137420"/>
            <a:ext cx="144016" cy="648072"/>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2843808" y="2209428"/>
            <a:ext cx="1080120" cy="936104"/>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2996208" y="2281436"/>
            <a:ext cx="1575792" cy="1016496"/>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4211960" y="2209428"/>
            <a:ext cx="1008112" cy="1440160"/>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364088" y="1057300"/>
            <a:ext cx="864096" cy="864096"/>
          </a:xfrm>
          <a:prstGeom prst="rect">
            <a:avLst/>
          </a:prstGeom>
          <a:noFill/>
          <a:ln w="15875">
            <a:solidFill>
              <a:schemeClr val="tx2"/>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Tree>
    <p:extLst>
      <p:ext uri="{BB962C8B-B14F-4D97-AF65-F5344CB8AC3E}">
        <p14:creationId xmlns:p14="http://schemas.microsoft.com/office/powerpoint/2010/main" xmlns=""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2000"/>
                                        <p:tgtEl>
                                          <p:spTgt spid="7"/>
                                        </p:tgtEl>
                                      </p:cBhvr>
                                    </p:animEffect>
                                  </p:childTnLst>
                                </p:cTn>
                              </p:par>
                              <p:par>
                                <p:cTn id="8" presetID="5"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grpId="1" nodeType="clickEffect">
                                  <p:stCondLst>
                                    <p:cond delay="0"/>
                                  </p:stCondLst>
                                  <p:childTnLst>
                                    <p:animEffect transition="out" filter="checkerboard(across)">
                                      <p:cBhvr>
                                        <p:cTn id="14" dur="1000"/>
                                        <p:tgtEl>
                                          <p:spTgt spid="7"/>
                                        </p:tgtEl>
                                      </p:cBhvr>
                                    </p:animEffect>
                                    <p:set>
                                      <p:cBhvr>
                                        <p:cTn id="15" dur="1" fill="hold">
                                          <p:stCondLst>
                                            <p:cond delay="999"/>
                                          </p:stCondLst>
                                        </p:cTn>
                                        <p:tgtEl>
                                          <p:spTgt spid="7"/>
                                        </p:tgtEl>
                                        <p:attrNameLst>
                                          <p:attrName>style.visibility</p:attrName>
                                        </p:attrNameLst>
                                      </p:cBhvr>
                                      <p:to>
                                        <p:strVal val="hidden"/>
                                      </p:to>
                                    </p:set>
                                  </p:childTnLst>
                                </p:cTn>
                              </p:par>
                              <p:par>
                                <p:cTn id="16" presetID="5" presetClass="exit" presetSubtype="10" fill="hold" nodeType="withEffect">
                                  <p:stCondLst>
                                    <p:cond delay="0"/>
                                  </p:stCondLst>
                                  <p:childTnLst>
                                    <p:animEffect transition="out" filter="checkerboard(across)">
                                      <p:cBhvr>
                                        <p:cTn id="17" dur="1000"/>
                                        <p:tgtEl>
                                          <p:spTgt spid="12"/>
                                        </p:tgtEl>
                                      </p:cBhvr>
                                    </p:animEffect>
                                    <p:set>
                                      <p:cBhvr>
                                        <p:cTn id="18" dur="1" fill="hold">
                                          <p:stCondLst>
                                            <p:cond delay="999"/>
                                          </p:stCondLst>
                                        </p:cTn>
                                        <p:tgtEl>
                                          <p:spTgt spid="12"/>
                                        </p:tgtEl>
                                        <p:attrNameLst>
                                          <p:attrName>style.visibility</p:attrName>
                                        </p:attrNameLst>
                                      </p:cBhvr>
                                      <p:to>
                                        <p:strVal val="hidden"/>
                                      </p:to>
                                    </p:set>
                                  </p:childTnLst>
                                </p:cTn>
                              </p:par>
                              <p:par>
                                <p:cTn id="19" presetID="5"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1000"/>
                                        <p:tgtEl>
                                          <p:spTgt spid="8"/>
                                        </p:tgtEl>
                                      </p:cBhvr>
                                    </p:animEffect>
                                  </p:childTnLst>
                                </p:cTn>
                              </p:par>
                              <p:par>
                                <p:cTn id="22" presetID="5" presetClass="entr" presetSubtype="1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checkerboard(across)">
                                      <p:cBhvr>
                                        <p:cTn id="24" dur="1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xit" presetSubtype="10" fill="hold" nodeType="clickEffect">
                                  <p:stCondLst>
                                    <p:cond delay="0"/>
                                  </p:stCondLst>
                                  <p:childTnLst>
                                    <p:animEffect transition="out" filter="checkerboard(across)">
                                      <p:cBhvr>
                                        <p:cTn id="28" dur="1000"/>
                                        <p:tgtEl>
                                          <p:spTgt spid="13"/>
                                        </p:tgtEl>
                                      </p:cBhvr>
                                    </p:animEffect>
                                    <p:set>
                                      <p:cBhvr>
                                        <p:cTn id="29" dur="1" fill="hold">
                                          <p:stCondLst>
                                            <p:cond delay="999"/>
                                          </p:stCondLst>
                                        </p:cTn>
                                        <p:tgtEl>
                                          <p:spTgt spid="13"/>
                                        </p:tgtEl>
                                        <p:attrNameLst>
                                          <p:attrName>style.visibility</p:attrName>
                                        </p:attrNameLst>
                                      </p:cBhvr>
                                      <p:to>
                                        <p:strVal val="hidden"/>
                                      </p:to>
                                    </p:set>
                                  </p:childTnLst>
                                </p:cTn>
                              </p:par>
                              <p:par>
                                <p:cTn id="30" presetID="5" presetClass="exit" presetSubtype="10" fill="hold" grpId="1" nodeType="withEffect">
                                  <p:stCondLst>
                                    <p:cond delay="0"/>
                                  </p:stCondLst>
                                  <p:childTnLst>
                                    <p:animEffect transition="out" filter="checkerboard(across)">
                                      <p:cBhvr>
                                        <p:cTn id="31" dur="1000"/>
                                        <p:tgtEl>
                                          <p:spTgt spid="8"/>
                                        </p:tgtEl>
                                      </p:cBhvr>
                                    </p:animEffect>
                                    <p:set>
                                      <p:cBhvr>
                                        <p:cTn id="32" dur="1" fill="hold">
                                          <p:stCondLst>
                                            <p:cond delay="999"/>
                                          </p:stCondLst>
                                        </p:cTn>
                                        <p:tgtEl>
                                          <p:spTgt spid="8"/>
                                        </p:tgtEl>
                                        <p:attrNameLst>
                                          <p:attrName>style.visibility</p:attrName>
                                        </p:attrNameLst>
                                      </p:cBhvr>
                                      <p:to>
                                        <p:strVal val="hidden"/>
                                      </p:to>
                                    </p:set>
                                  </p:childTnLst>
                                </p:cTn>
                              </p:par>
                              <p:par>
                                <p:cTn id="33" presetID="5" presetClass="entr" presetSubtype="1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heckerboard(across)">
                                      <p:cBhvr>
                                        <p:cTn id="35" dur="1000"/>
                                        <p:tgtEl>
                                          <p:spTgt spid="9"/>
                                        </p:tgtEl>
                                      </p:cBhvr>
                                    </p:animEffect>
                                  </p:childTnLst>
                                </p:cTn>
                              </p:par>
                              <p:par>
                                <p:cTn id="36" presetID="5" presetClass="entr" presetSubtype="1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heckerboard(across)">
                                      <p:cBhvr>
                                        <p:cTn id="38" dur="10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1000"/>
                                        <p:tgtEl>
                                          <p:spTgt spid="9"/>
                                        </p:tgtEl>
                                      </p:cBhvr>
                                    </p:animEffect>
                                    <p:set>
                                      <p:cBhvr>
                                        <p:cTn id="43" dur="1" fill="hold">
                                          <p:stCondLst>
                                            <p:cond delay="999"/>
                                          </p:stCondLst>
                                        </p:cTn>
                                        <p:tgtEl>
                                          <p:spTgt spid="9"/>
                                        </p:tgtEl>
                                        <p:attrNameLst>
                                          <p:attrName>style.visibility</p:attrName>
                                        </p:attrNameLst>
                                      </p:cBhvr>
                                      <p:to>
                                        <p:strVal val="hidden"/>
                                      </p:to>
                                    </p:set>
                                  </p:childTnLst>
                                </p:cTn>
                              </p:par>
                              <p:par>
                                <p:cTn id="44" presetID="5" presetClass="exit" presetSubtype="10" fill="hold" nodeType="withEffect">
                                  <p:stCondLst>
                                    <p:cond delay="0"/>
                                  </p:stCondLst>
                                  <p:childTnLst>
                                    <p:animEffect transition="out" filter="checkerboard(across)">
                                      <p:cBhvr>
                                        <p:cTn id="45" dur="1000"/>
                                        <p:tgtEl>
                                          <p:spTgt spid="16"/>
                                        </p:tgtEl>
                                      </p:cBhvr>
                                    </p:animEffect>
                                    <p:set>
                                      <p:cBhvr>
                                        <p:cTn id="46" dur="1" fill="hold">
                                          <p:stCondLst>
                                            <p:cond delay="999"/>
                                          </p:stCondLst>
                                        </p:cTn>
                                        <p:tgtEl>
                                          <p:spTgt spid="16"/>
                                        </p:tgtEl>
                                        <p:attrNameLst>
                                          <p:attrName>style.visibility</p:attrName>
                                        </p:attrNameLst>
                                      </p:cBhvr>
                                      <p:to>
                                        <p:strVal val="hidden"/>
                                      </p:to>
                                    </p:set>
                                  </p:childTnLst>
                                </p:cTn>
                              </p:par>
                              <p:par>
                                <p:cTn id="47" presetID="5" presetClass="entr" presetSubtype="1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checkerboard(across)">
                                      <p:cBhvr>
                                        <p:cTn id="49" dur="1000"/>
                                        <p:tgtEl>
                                          <p:spTgt spid="10"/>
                                        </p:tgtEl>
                                      </p:cBhvr>
                                    </p:animEffect>
                                  </p:childTnLst>
                                </p:cTn>
                              </p:par>
                              <p:par>
                                <p:cTn id="50" presetID="5" presetClass="entr" presetSubtype="1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checkerboard(across)">
                                      <p:cBhvr>
                                        <p:cTn id="52" dur="1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xit" presetSubtype="10" fill="hold" grpId="1" nodeType="clickEffect">
                                  <p:stCondLst>
                                    <p:cond delay="0"/>
                                  </p:stCondLst>
                                  <p:childTnLst>
                                    <p:animEffect transition="out" filter="checkerboard(across)">
                                      <p:cBhvr>
                                        <p:cTn id="56" dur="1000"/>
                                        <p:tgtEl>
                                          <p:spTgt spid="10"/>
                                        </p:tgtEl>
                                      </p:cBhvr>
                                    </p:animEffect>
                                    <p:set>
                                      <p:cBhvr>
                                        <p:cTn id="57" dur="1" fill="hold">
                                          <p:stCondLst>
                                            <p:cond delay="999"/>
                                          </p:stCondLst>
                                        </p:cTn>
                                        <p:tgtEl>
                                          <p:spTgt spid="10"/>
                                        </p:tgtEl>
                                        <p:attrNameLst>
                                          <p:attrName>style.visibility</p:attrName>
                                        </p:attrNameLst>
                                      </p:cBhvr>
                                      <p:to>
                                        <p:strVal val="hidden"/>
                                      </p:to>
                                    </p:set>
                                  </p:childTnLst>
                                </p:cTn>
                              </p:par>
                              <p:par>
                                <p:cTn id="58" presetID="5" presetClass="exit" presetSubtype="10" fill="hold" nodeType="withEffect">
                                  <p:stCondLst>
                                    <p:cond delay="0"/>
                                  </p:stCondLst>
                                  <p:childTnLst>
                                    <p:animEffect transition="out" filter="checkerboard(across)">
                                      <p:cBhvr>
                                        <p:cTn id="59" dur="1000"/>
                                        <p:tgtEl>
                                          <p:spTgt spid="18"/>
                                        </p:tgtEl>
                                      </p:cBhvr>
                                    </p:animEffect>
                                    <p:set>
                                      <p:cBhvr>
                                        <p:cTn id="60" dur="1" fill="hold">
                                          <p:stCondLst>
                                            <p:cond delay="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2713484"/>
            <a:ext cx="8215370" cy="2556972"/>
          </a:xfrm>
        </p:spPr>
        <p:txBody>
          <a:bodyPr/>
          <a:lstStyle/>
          <a:p>
            <a:r>
              <a:rPr lang="en-US" sz="1600" b="1" dirty="0" smtClean="0">
                <a:solidFill>
                  <a:schemeClr val="tx2">
                    <a:lumMod val="75000"/>
                  </a:schemeClr>
                </a:solidFill>
              </a:rPr>
              <a:t>Start Bit </a:t>
            </a:r>
            <a:r>
              <a:rPr lang="en-US" sz="1600" dirty="0" smtClean="0"/>
              <a:t>: 1 bit, always low.</a:t>
            </a:r>
          </a:p>
          <a:p>
            <a:r>
              <a:rPr lang="en-US" sz="1600" b="1" dirty="0" smtClean="0">
                <a:solidFill>
                  <a:schemeClr val="tx2">
                    <a:lumMod val="75000"/>
                  </a:schemeClr>
                </a:solidFill>
              </a:rPr>
              <a:t>Data Bit </a:t>
            </a:r>
            <a:r>
              <a:rPr lang="en-US" sz="1600" dirty="0" smtClean="0"/>
              <a:t>: 5~8 Bit</a:t>
            </a:r>
          </a:p>
          <a:p>
            <a:r>
              <a:rPr lang="en-US" altLang="zh-TW" sz="1600" b="1" dirty="0" smtClean="0">
                <a:solidFill>
                  <a:schemeClr val="tx2">
                    <a:lumMod val="75000"/>
                  </a:schemeClr>
                </a:solidFill>
              </a:rPr>
              <a:t>Parity Bit</a:t>
            </a:r>
            <a:r>
              <a:rPr lang="en-US" altLang="zh-TW" sz="1600" b="1" dirty="0" smtClean="0"/>
              <a:t> </a:t>
            </a:r>
            <a:r>
              <a:rPr lang="en-US" altLang="zh-TW" sz="1600" dirty="0" smtClean="0"/>
              <a:t>: None/Even/Odd, three options.</a:t>
            </a:r>
            <a:endParaRPr lang="en-US" sz="1600" dirty="0" smtClean="0"/>
          </a:p>
          <a:p>
            <a:r>
              <a:rPr lang="en-US" sz="1600" b="1" dirty="0" smtClean="0">
                <a:solidFill>
                  <a:schemeClr val="tx2">
                    <a:lumMod val="75000"/>
                  </a:schemeClr>
                </a:solidFill>
              </a:rPr>
              <a:t>Stop Bit </a:t>
            </a:r>
            <a:r>
              <a:rPr lang="en-US" sz="1600" dirty="0" smtClean="0"/>
              <a:t>: 1/1.5/2 Bit, always high.</a:t>
            </a:r>
          </a:p>
          <a:p>
            <a:r>
              <a:rPr lang="zh-TW" altLang="en-US" sz="1600" b="1" dirty="0" smtClean="0">
                <a:solidFill>
                  <a:schemeClr val="tx2">
                    <a:lumMod val="75000"/>
                  </a:schemeClr>
                </a:solidFill>
              </a:rPr>
              <a:t>常用設定 </a:t>
            </a:r>
            <a:r>
              <a:rPr lang="en-US" altLang="zh-TW" sz="1600" dirty="0" smtClean="0"/>
              <a:t>:</a:t>
            </a:r>
            <a:r>
              <a:rPr lang="zh-TW" altLang="en-US" sz="1600" dirty="0" smtClean="0"/>
              <a:t> </a:t>
            </a:r>
            <a:r>
              <a:rPr lang="en-US" altLang="zh-TW" sz="1600" dirty="0" smtClean="0"/>
              <a:t>N81, baud rate : 115200.</a:t>
            </a:r>
            <a:endParaRPr lang="en-US" sz="1600" dirty="0" smtClean="0"/>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a:t>
            </a:r>
          </a:p>
        </p:txBody>
      </p:sp>
      <p:pic>
        <p:nvPicPr>
          <p:cNvPr id="6" name="Picture 3"/>
          <p:cNvPicPr>
            <a:picLocks noChangeAspect="1" noChangeArrowheads="1"/>
          </p:cNvPicPr>
          <p:nvPr/>
        </p:nvPicPr>
        <p:blipFill>
          <a:blip r:embed="rId3" cstate="print"/>
          <a:srcRect/>
          <a:stretch>
            <a:fillRect/>
          </a:stretch>
        </p:blipFill>
        <p:spPr bwMode="auto">
          <a:xfrm>
            <a:off x="2339752" y="879249"/>
            <a:ext cx="4403402" cy="1618211"/>
          </a:xfrm>
          <a:prstGeom prst="rect">
            <a:avLst/>
          </a:prstGeom>
          <a:noFill/>
          <a:ln w="9525">
            <a:noFill/>
            <a:miter lim="800000"/>
            <a:headEnd/>
            <a:tailEnd/>
          </a:ln>
        </p:spPr>
      </p:pic>
      <p:sp>
        <p:nvSpPr>
          <p:cNvPr id="7" name="矩形 6"/>
          <p:cNvSpPr/>
          <p:nvPr/>
        </p:nvSpPr>
        <p:spPr>
          <a:xfrm>
            <a:off x="2411760" y="2785492"/>
            <a:ext cx="1080120"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8" name="矩形 7"/>
          <p:cNvSpPr/>
          <p:nvPr/>
        </p:nvSpPr>
        <p:spPr>
          <a:xfrm>
            <a:off x="1907704" y="3073524"/>
            <a:ext cx="86409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 name="矩形 8"/>
          <p:cNvSpPr/>
          <p:nvPr/>
        </p:nvSpPr>
        <p:spPr>
          <a:xfrm>
            <a:off x="1979712" y="3361556"/>
            <a:ext cx="158417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0" name="矩形 9"/>
          <p:cNvSpPr/>
          <p:nvPr/>
        </p:nvSpPr>
        <p:spPr>
          <a:xfrm>
            <a:off x="1907704" y="3649588"/>
            <a:ext cx="230425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12" name="直線單箭頭接點 11"/>
          <p:cNvCxnSpPr/>
          <p:nvPr/>
        </p:nvCxnSpPr>
        <p:spPr>
          <a:xfrm flipV="1">
            <a:off x="3059832" y="2137420"/>
            <a:ext cx="144016" cy="648072"/>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2843808" y="2209428"/>
            <a:ext cx="1080120" cy="936104"/>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2996208" y="2281436"/>
            <a:ext cx="1575792" cy="1016496"/>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4211960" y="2209428"/>
            <a:ext cx="1008112" cy="1440160"/>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364088" y="1057300"/>
            <a:ext cx="864096" cy="864096"/>
          </a:xfrm>
          <a:prstGeom prst="rect">
            <a:avLst/>
          </a:prstGeom>
          <a:noFill/>
          <a:ln w="15875">
            <a:solidFill>
              <a:schemeClr val="tx2"/>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Tree>
    <p:extLst>
      <p:ext uri="{BB962C8B-B14F-4D97-AF65-F5344CB8AC3E}">
        <p14:creationId xmlns:p14="http://schemas.microsoft.com/office/powerpoint/2010/main" xmlns=""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2000"/>
                                        <p:tgtEl>
                                          <p:spTgt spid="7"/>
                                        </p:tgtEl>
                                      </p:cBhvr>
                                    </p:animEffect>
                                  </p:childTnLst>
                                </p:cTn>
                              </p:par>
                              <p:par>
                                <p:cTn id="8" presetID="5"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grpId="1" nodeType="clickEffect">
                                  <p:stCondLst>
                                    <p:cond delay="0"/>
                                  </p:stCondLst>
                                  <p:childTnLst>
                                    <p:animEffect transition="out" filter="checkerboard(across)">
                                      <p:cBhvr>
                                        <p:cTn id="14" dur="1000"/>
                                        <p:tgtEl>
                                          <p:spTgt spid="7"/>
                                        </p:tgtEl>
                                      </p:cBhvr>
                                    </p:animEffect>
                                    <p:set>
                                      <p:cBhvr>
                                        <p:cTn id="15" dur="1" fill="hold">
                                          <p:stCondLst>
                                            <p:cond delay="999"/>
                                          </p:stCondLst>
                                        </p:cTn>
                                        <p:tgtEl>
                                          <p:spTgt spid="7"/>
                                        </p:tgtEl>
                                        <p:attrNameLst>
                                          <p:attrName>style.visibility</p:attrName>
                                        </p:attrNameLst>
                                      </p:cBhvr>
                                      <p:to>
                                        <p:strVal val="hidden"/>
                                      </p:to>
                                    </p:set>
                                  </p:childTnLst>
                                </p:cTn>
                              </p:par>
                              <p:par>
                                <p:cTn id="16" presetID="5" presetClass="exit" presetSubtype="10" fill="hold" nodeType="withEffect">
                                  <p:stCondLst>
                                    <p:cond delay="0"/>
                                  </p:stCondLst>
                                  <p:childTnLst>
                                    <p:animEffect transition="out" filter="checkerboard(across)">
                                      <p:cBhvr>
                                        <p:cTn id="17" dur="1000"/>
                                        <p:tgtEl>
                                          <p:spTgt spid="12"/>
                                        </p:tgtEl>
                                      </p:cBhvr>
                                    </p:animEffect>
                                    <p:set>
                                      <p:cBhvr>
                                        <p:cTn id="18" dur="1" fill="hold">
                                          <p:stCondLst>
                                            <p:cond delay="999"/>
                                          </p:stCondLst>
                                        </p:cTn>
                                        <p:tgtEl>
                                          <p:spTgt spid="12"/>
                                        </p:tgtEl>
                                        <p:attrNameLst>
                                          <p:attrName>style.visibility</p:attrName>
                                        </p:attrNameLst>
                                      </p:cBhvr>
                                      <p:to>
                                        <p:strVal val="hidden"/>
                                      </p:to>
                                    </p:set>
                                  </p:childTnLst>
                                </p:cTn>
                              </p:par>
                              <p:par>
                                <p:cTn id="19" presetID="5"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1000"/>
                                        <p:tgtEl>
                                          <p:spTgt spid="8"/>
                                        </p:tgtEl>
                                      </p:cBhvr>
                                    </p:animEffect>
                                  </p:childTnLst>
                                </p:cTn>
                              </p:par>
                              <p:par>
                                <p:cTn id="22" presetID="5" presetClass="entr" presetSubtype="1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checkerboard(across)">
                                      <p:cBhvr>
                                        <p:cTn id="24" dur="1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xit" presetSubtype="10" fill="hold" nodeType="clickEffect">
                                  <p:stCondLst>
                                    <p:cond delay="0"/>
                                  </p:stCondLst>
                                  <p:childTnLst>
                                    <p:animEffect transition="out" filter="checkerboard(across)">
                                      <p:cBhvr>
                                        <p:cTn id="28" dur="1000"/>
                                        <p:tgtEl>
                                          <p:spTgt spid="13"/>
                                        </p:tgtEl>
                                      </p:cBhvr>
                                    </p:animEffect>
                                    <p:set>
                                      <p:cBhvr>
                                        <p:cTn id="29" dur="1" fill="hold">
                                          <p:stCondLst>
                                            <p:cond delay="999"/>
                                          </p:stCondLst>
                                        </p:cTn>
                                        <p:tgtEl>
                                          <p:spTgt spid="13"/>
                                        </p:tgtEl>
                                        <p:attrNameLst>
                                          <p:attrName>style.visibility</p:attrName>
                                        </p:attrNameLst>
                                      </p:cBhvr>
                                      <p:to>
                                        <p:strVal val="hidden"/>
                                      </p:to>
                                    </p:set>
                                  </p:childTnLst>
                                </p:cTn>
                              </p:par>
                              <p:par>
                                <p:cTn id="30" presetID="5" presetClass="exit" presetSubtype="10" fill="hold" grpId="1" nodeType="withEffect">
                                  <p:stCondLst>
                                    <p:cond delay="0"/>
                                  </p:stCondLst>
                                  <p:childTnLst>
                                    <p:animEffect transition="out" filter="checkerboard(across)">
                                      <p:cBhvr>
                                        <p:cTn id="31" dur="1000"/>
                                        <p:tgtEl>
                                          <p:spTgt spid="8"/>
                                        </p:tgtEl>
                                      </p:cBhvr>
                                    </p:animEffect>
                                    <p:set>
                                      <p:cBhvr>
                                        <p:cTn id="32" dur="1" fill="hold">
                                          <p:stCondLst>
                                            <p:cond delay="999"/>
                                          </p:stCondLst>
                                        </p:cTn>
                                        <p:tgtEl>
                                          <p:spTgt spid="8"/>
                                        </p:tgtEl>
                                        <p:attrNameLst>
                                          <p:attrName>style.visibility</p:attrName>
                                        </p:attrNameLst>
                                      </p:cBhvr>
                                      <p:to>
                                        <p:strVal val="hidden"/>
                                      </p:to>
                                    </p:set>
                                  </p:childTnLst>
                                </p:cTn>
                              </p:par>
                              <p:par>
                                <p:cTn id="33" presetID="5" presetClass="entr" presetSubtype="1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heckerboard(across)">
                                      <p:cBhvr>
                                        <p:cTn id="35" dur="1000"/>
                                        <p:tgtEl>
                                          <p:spTgt spid="9"/>
                                        </p:tgtEl>
                                      </p:cBhvr>
                                    </p:animEffect>
                                  </p:childTnLst>
                                </p:cTn>
                              </p:par>
                              <p:par>
                                <p:cTn id="36" presetID="5" presetClass="entr" presetSubtype="1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heckerboard(across)">
                                      <p:cBhvr>
                                        <p:cTn id="38" dur="10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1000"/>
                                        <p:tgtEl>
                                          <p:spTgt spid="9"/>
                                        </p:tgtEl>
                                      </p:cBhvr>
                                    </p:animEffect>
                                    <p:set>
                                      <p:cBhvr>
                                        <p:cTn id="43" dur="1" fill="hold">
                                          <p:stCondLst>
                                            <p:cond delay="999"/>
                                          </p:stCondLst>
                                        </p:cTn>
                                        <p:tgtEl>
                                          <p:spTgt spid="9"/>
                                        </p:tgtEl>
                                        <p:attrNameLst>
                                          <p:attrName>style.visibility</p:attrName>
                                        </p:attrNameLst>
                                      </p:cBhvr>
                                      <p:to>
                                        <p:strVal val="hidden"/>
                                      </p:to>
                                    </p:set>
                                  </p:childTnLst>
                                </p:cTn>
                              </p:par>
                              <p:par>
                                <p:cTn id="44" presetID="5" presetClass="exit" presetSubtype="10" fill="hold" nodeType="withEffect">
                                  <p:stCondLst>
                                    <p:cond delay="0"/>
                                  </p:stCondLst>
                                  <p:childTnLst>
                                    <p:animEffect transition="out" filter="checkerboard(across)">
                                      <p:cBhvr>
                                        <p:cTn id="45" dur="1000"/>
                                        <p:tgtEl>
                                          <p:spTgt spid="16"/>
                                        </p:tgtEl>
                                      </p:cBhvr>
                                    </p:animEffect>
                                    <p:set>
                                      <p:cBhvr>
                                        <p:cTn id="46" dur="1" fill="hold">
                                          <p:stCondLst>
                                            <p:cond delay="999"/>
                                          </p:stCondLst>
                                        </p:cTn>
                                        <p:tgtEl>
                                          <p:spTgt spid="16"/>
                                        </p:tgtEl>
                                        <p:attrNameLst>
                                          <p:attrName>style.visibility</p:attrName>
                                        </p:attrNameLst>
                                      </p:cBhvr>
                                      <p:to>
                                        <p:strVal val="hidden"/>
                                      </p:to>
                                    </p:set>
                                  </p:childTnLst>
                                </p:cTn>
                              </p:par>
                              <p:par>
                                <p:cTn id="47" presetID="5" presetClass="entr" presetSubtype="1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checkerboard(across)">
                                      <p:cBhvr>
                                        <p:cTn id="49" dur="1000"/>
                                        <p:tgtEl>
                                          <p:spTgt spid="10"/>
                                        </p:tgtEl>
                                      </p:cBhvr>
                                    </p:animEffect>
                                  </p:childTnLst>
                                </p:cTn>
                              </p:par>
                              <p:par>
                                <p:cTn id="50" presetID="5" presetClass="entr" presetSubtype="1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checkerboard(across)">
                                      <p:cBhvr>
                                        <p:cTn id="52" dur="1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xit" presetSubtype="10" fill="hold" grpId="1" nodeType="clickEffect">
                                  <p:stCondLst>
                                    <p:cond delay="0"/>
                                  </p:stCondLst>
                                  <p:childTnLst>
                                    <p:animEffect transition="out" filter="checkerboard(across)">
                                      <p:cBhvr>
                                        <p:cTn id="56" dur="1000"/>
                                        <p:tgtEl>
                                          <p:spTgt spid="10"/>
                                        </p:tgtEl>
                                      </p:cBhvr>
                                    </p:animEffect>
                                    <p:set>
                                      <p:cBhvr>
                                        <p:cTn id="57" dur="1" fill="hold">
                                          <p:stCondLst>
                                            <p:cond delay="999"/>
                                          </p:stCondLst>
                                        </p:cTn>
                                        <p:tgtEl>
                                          <p:spTgt spid="10"/>
                                        </p:tgtEl>
                                        <p:attrNameLst>
                                          <p:attrName>style.visibility</p:attrName>
                                        </p:attrNameLst>
                                      </p:cBhvr>
                                      <p:to>
                                        <p:strVal val="hidden"/>
                                      </p:to>
                                    </p:set>
                                  </p:childTnLst>
                                </p:cTn>
                              </p:par>
                              <p:par>
                                <p:cTn id="58" presetID="5" presetClass="exit" presetSubtype="10" fill="hold" nodeType="withEffect">
                                  <p:stCondLst>
                                    <p:cond delay="0"/>
                                  </p:stCondLst>
                                  <p:childTnLst>
                                    <p:animEffect transition="out" filter="checkerboard(across)">
                                      <p:cBhvr>
                                        <p:cTn id="59" dur="1000"/>
                                        <p:tgtEl>
                                          <p:spTgt spid="18"/>
                                        </p:tgtEl>
                                      </p:cBhvr>
                                    </p:animEffect>
                                    <p:set>
                                      <p:cBhvr>
                                        <p:cTn id="60" dur="1" fill="hold">
                                          <p:stCondLst>
                                            <p:cond delay="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Linux Device Driver – SPI</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p14="http://schemas.microsoft.com/office/powerpoint/2010/main" xmlns="" val="1188013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71430" y="793739"/>
            <a:ext cx="3524506" cy="4044669"/>
          </a:xfrm>
        </p:spPr>
        <p:txBody>
          <a:bodyPr/>
          <a:lstStyle/>
          <a:p>
            <a:r>
              <a:rPr lang="en-US" sz="1600" dirty="0" smtClean="0"/>
              <a:t>i2c-core</a:t>
            </a:r>
          </a:p>
          <a:p>
            <a:r>
              <a:rPr lang="en-US" sz="1600" dirty="0" smtClean="0"/>
              <a:t>i2c-adapter </a:t>
            </a:r>
          </a:p>
          <a:p>
            <a:r>
              <a:rPr lang="en-US" sz="1600" dirty="0" smtClean="0"/>
              <a:t>i2c-algorithm</a:t>
            </a:r>
          </a:p>
          <a:p>
            <a:r>
              <a:rPr lang="en-US" sz="1600" dirty="0" smtClean="0"/>
              <a:t>i2c-client (F75111R)</a:t>
            </a:r>
            <a:endParaRPr lang="en-US" sz="1400" dirty="0"/>
          </a:p>
        </p:txBody>
      </p:sp>
      <p:sp>
        <p:nvSpPr>
          <p:cNvPr id="3" name="Title 2"/>
          <p:cNvSpPr>
            <a:spLocks noGrp="1"/>
          </p:cNvSpPr>
          <p:nvPr>
            <p:ph type="title"/>
          </p:nvPr>
        </p:nvSpPr>
        <p:spPr/>
        <p:txBody>
          <a:bodyPr/>
          <a:lstStyle/>
          <a:p>
            <a:r>
              <a:rPr lang="en-US" altLang="zh-TW" dirty="0" smtClean="0"/>
              <a:t>Linux - I2C</a:t>
            </a:r>
            <a:endParaRPr lang="en-US" dirty="0"/>
          </a:p>
        </p:txBody>
      </p:sp>
      <p:sp>
        <p:nvSpPr>
          <p:cNvPr id="7" name="矩形 6"/>
          <p:cNvSpPr/>
          <p:nvPr/>
        </p:nvSpPr>
        <p:spPr>
          <a:xfrm>
            <a:off x="5220072" y="985292"/>
            <a:ext cx="1080120"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TW" altLang="en-US" sz="1200" dirty="0" smtClean="0"/>
              <a:t>應用程式</a:t>
            </a:r>
          </a:p>
        </p:txBody>
      </p:sp>
      <p:sp>
        <p:nvSpPr>
          <p:cNvPr id="8" name="矩形 7"/>
          <p:cNvSpPr/>
          <p:nvPr/>
        </p:nvSpPr>
        <p:spPr>
          <a:xfrm>
            <a:off x="5220072" y="1633364"/>
            <a:ext cx="108012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/sys,/dev</a:t>
            </a:r>
            <a:endParaRPr lang="zh-TW" altLang="en-US" sz="1200" dirty="0" smtClean="0"/>
          </a:p>
        </p:txBody>
      </p:sp>
      <p:cxnSp>
        <p:nvCxnSpPr>
          <p:cNvPr id="16" name="直線接點 15"/>
          <p:cNvCxnSpPr/>
          <p:nvPr/>
        </p:nvCxnSpPr>
        <p:spPr>
          <a:xfrm>
            <a:off x="4644008" y="1417340"/>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020272" y="985292"/>
            <a:ext cx="1296144"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TW" altLang="en-US" sz="1200" dirty="0" smtClean="0"/>
              <a:t>用戶模式驅動</a:t>
            </a:r>
          </a:p>
        </p:txBody>
      </p:sp>
      <p:sp>
        <p:nvSpPr>
          <p:cNvPr id="20" name="橢圓 19"/>
          <p:cNvSpPr/>
          <p:nvPr/>
        </p:nvSpPr>
        <p:spPr>
          <a:xfrm>
            <a:off x="6084168" y="2209428"/>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err="1" smtClean="0"/>
              <a:t>spi</a:t>
            </a:r>
            <a:r>
              <a:rPr lang="en-US" altLang="zh-TW" sz="1200" dirty="0" smtClean="0"/>
              <a:t>-core</a:t>
            </a:r>
            <a:endParaRPr lang="zh-TW" altLang="en-US" sz="1200" dirty="0" smtClean="0"/>
          </a:p>
        </p:txBody>
      </p:sp>
      <p:sp>
        <p:nvSpPr>
          <p:cNvPr id="21" name="橢圓 20"/>
          <p:cNvSpPr/>
          <p:nvPr/>
        </p:nvSpPr>
        <p:spPr>
          <a:xfrm>
            <a:off x="7092280" y="1561356"/>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err="1" smtClean="0"/>
              <a:t>spi</a:t>
            </a:r>
            <a:r>
              <a:rPr lang="en-US" altLang="zh-TW" sz="1200" dirty="0" smtClean="0"/>
              <a:t>-dev</a:t>
            </a:r>
            <a:endParaRPr lang="zh-TW" altLang="en-US" sz="1200" dirty="0" smtClean="0"/>
          </a:p>
        </p:txBody>
      </p:sp>
      <p:cxnSp>
        <p:nvCxnSpPr>
          <p:cNvPr id="23" name="直線接點 22"/>
          <p:cNvCxnSpPr/>
          <p:nvPr/>
        </p:nvCxnSpPr>
        <p:spPr>
          <a:xfrm>
            <a:off x="4644008" y="4009628"/>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7083896" y="2929508"/>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4" name="橢圓 33"/>
          <p:cNvSpPr/>
          <p:nvPr/>
        </p:nvSpPr>
        <p:spPr>
          <a:xfrm>
            <a:off x="7155904" y="3001516"/>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5" name="橢圓 34"/>
          <p:cNvSpPr/>
          <p:nvPr/>
        </p:nvSpPr>
        <p:spPr>
          <a:xfrm>
            <a:off x="7227912" y="3073524"/>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6" name="橢圓 35"/>
          <p:cNvSpPr/>
          <p:nvPr/>
        </p:nvSpPr>
        <p:spPr>
          <a:xfrm>
            <a:off x="7308304" y="3153916"/>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err="1" smtClean="0"/>
              <a:t>spi</a:t>
            </a:r>
            <a:r>
              <a:rPr lang="en-US" altLang="zh-TW" sz="1200" dirty="0" smtClean="0"/>
              <a:t>-master</a:t>
            </a:r>
            <a:endParaRPr lang="zh-TW" altLang="en-US" sz="1200" dirty="0" smtClean="0"/>
          </a:p>
        </p:txBody>
      </p:sp>
      <p:sp>
        <p:nvSpPr>
          <p:cNvPr id="37" name="矩形 36"/>
          <p:cNvSpPr/>
          <p:nvPr/>
        </p:nvSpPr>
        <p:spPr>
          <a:xfrm>
            <a:off x="5004048" y="2857500"/>
            <a:ext cx="1512168" cy="1008112"/>
          </a:xfrm>
          <a:prstGeom prst="rect">
            <a:avLst/>
          </a:prstGeom>
          <a:noFill/>
          <a:ln w="15875">
            <a:solidFill>
              <a:srgbClr val="7030A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8" name="橢圓 37"/>
          <p:cNvSpPr/>
          <p:nvPr/>
        </p:nvSpPr>
        <p:spPr>
          <a:xfrm>
            <a:off x="5076056" y="2929508"/>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39" name="橢圓 38"/>
          <p:cNvSpPr/>
          <p:nvPr/>
        </p:nvSpPr>
        <p:spPr>
          <a:xfrm>
            <a:off x="5148064" y="3001516"/>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0" name="橢圓 39"/>
          <p:cNvSpPr/>
          <p:nvPr/>
        </p:nvSpPr>
        <p:spPr>
          <a:xfrm>
            <a:off x="5220072" y="3073524"/>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1" name="橢圓 40"/>
          <p:cNvSpPr/>
          <p:nvPr/>
        </p:nvSpPr>
        <p:spPr>
          <a:xfrm>
            <a:off x="5292080" y="3145532"/>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err="1" smtClean="0"/>
              <a:t>spi</a:t>
            </a:r>
            <a:r>
              <a:rPr lang="en-US" altLang="zh-TW" sz="1200" dirty="0" smtClean="0"/>
              <a:t>-client</a:t>
            </a:r>
            <a:endParaRPr lang="zh-TW" altLang="en-US" sz="1200" dirty="0" smtClean="0"/>
          </a:p>
        </p:txBody>
      </p:sp>
      <p:sp>
        <p:nvSpPr>
          <p:cNvPr id="42" name="矩形 41"/>
          <p:cNvSpPr/>
          <p:nvPr/>
        </p:nvSpPr>
        <p:spPr>
          <a:xfrm>
            <a:off x="7020272" y="2857500"/>
            <a:ext cx="1944216" cy="1008112"/>
          </a:xfrm>
          <a:prstGeom prst="rect">
            <a:avLst/>
          </a:prstGeom>
          <a:noFill/>
          <a:ln w="15875">
            <a:solidFill>
              <a:schemeClr val="tx2">
                <a:lumMod val="60000"/>
                <a:lumOff val="4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3" name="矩形 42"/>
          <p:cNvSpPr/>
          <p:nvPr/>
        </p:nvSpPr>
        <p:spPr>
          <a:xfrm>
            <a:off x="7308304" y="4225652"/>
            <a:ext cx="1368152"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200" dirty="0" err="1" smtClean="0"/>
              <a:t>spi</a:t>
            </a:r>
            <a:r>
              <a:rPr lang="en-US" altLang="zh-TW" sz="1200" dirty="0" smtClean="0"/>
              <a:t> </a:t>
            </a:r>
            <a:r>
              <a:rPr lang="en-US" altLang="zh-TW" sz="1200" dirty="0" smtClean="0"/>
              <a:t>host controller</a:t>
            </a:r>
            <a:endParaRPr lang="zh-TW" altLang="en-US" sz="1200" dirty="0" smtClean="0"/>
          </a:p>
        </p:txBody>
      </p:sp>
      <p:sp>
        <p:nvSpPr>
          <p:cNvPr id="44" name="矩形 43"/>
          <p:cNvSpPr/>
          <p:nvPr/>
        </p:nvSpPr>
        <p:spPr>
          <a:xfrm>
            <a:off x="5076056" y="4225652"/>
            <a:ext cx="1368152" cy="432048"/>
          </a:xfrm>
          <a:prstGeom prst="rect">
            <a:avLst/>
          </a:prstGeom>
          <a:gradFill>
            <a:gsLst>
              <a:gs pos="0">
                <a:schemeClr val="accent4">
                  <a:lumMod val="60000"/>
                  <a:lumOff val="4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TW" sz="1200" dirty="0" err="1" smtClean="0"/>
              <a:t>spi</a:t>
            </a:r>
            <a:r>
              <a:rPr lang="en-US" altLang="zh-TW" sz="1200" dirty="0" smtClean="0"/>
              <a:t> </a:t>
            </a:r>
            <a:r>
              <a:rPr lang="en-US" altLang="zh-TW" sz="1200" dirty="0" smtClean="0"/>
              <a:t>slave device</a:t>
            </a:r>
            <a:endParaRPr lang="zh-TW" altLang="en-US" sz="1200" dirty="0" smtClean="0"/>
          </a:p>
        </p:txBody>
      </p:sp>
      <p:cxnSp>
        <p:nvCxnSpPr>
          <p:cNvPr id="46" name="直線接點 45"/>
          <p:cNvCxnSpPr/>
          <p:nvPr/>
        </p:nvCxnSpPr>
        <p:spPr>
          <a:xfrm>
            <a:off x="6444208" y="4369668"/>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a:off x="6444208" y="4513684"/>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4860032" y="2137420"/>
            <a:ext cx="4211960" cy="1800200"/>
          </a:xfrm>
          <a:prstGeom prst="rect">
            <a:avLst/>
          </a:prstGeom>
          <a:noFill/>
          <a:ln w="15875">
            <a:solidFill>
              <a:srgbClr val="FF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7" name="直線單箭頭接點 46"/>
          <p:cNvCxnSpPr/>
          <p:nvPr/>
        </p:nvCxnSpPr>
        <p:spPr>
          <a:xfrm flipV="1">
            <a:off x="5760132" y="1993404"/>
            <a:ext cx="0" cy="864096"/>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V="1">
            <a:off x="5760132" y="1273324"/>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V="1">
            <a:off x="7668344" y="1273324"/>
            <a:ext cx="0" cy="288032"/>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V="1">
            <a:off x="7236296" y="2137420"/>
            <a:ext cx="432048"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5760132" y="2701129"/>
            <a:ext cx="492761"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H="1" flipV="1">
            <a:off x="7067571" y="2701129"/>
            <a:ext cx="924809"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4427984" y="697260"/>
            <a:ext cx="764953" cy="646331"/>
          </a:xfrm>
          <a:prstGeom prst="rect">
            <a:avLst/>
          </a:prstGeom>
          <a:noFill/>
        </p:spPr>
        <p:txBody>
          <a:bodyPr wrap="none" rtlCol="0">
            <a:spAutoFit/>
          </a:bodyPr>
          <a:lstStyle/>
          <a:p>
            <a:r>
              <a:rPr lang="en-US" altLang="zh-TW" b="1" dirty="0" smtClean="0">
                <a:solidFill>
                  <a:schemeClr val="tx2">
                    <a:lumMod val="75000"/>
                  </a:schemeClr>
                </a:solidFill>
              </a:rPr>
              <a:t>user </a:t>
            </a:r>
            <a:br>
              <a:rPr lang="en-US" altLang="zh-TW" b="1" dirty="0" smtClean="0">
                <a:solidFill>
                  <a:schemeClr val="tx2">
                    <a:lumMod val="75000"/>
                  </a:schemeClr>
                </a:solidFill>
              </a:rPr>
            </a:br>
            <a:r>
              <a:rPr lang="en-US" altLang="zh-TW" b="1" dirty="0" smtClean="0">
                <a:solidFill>
                  <a:schemeClr val="tx2">
                    <a:lumMod val="75000"/>
                  </a:schemeClr>
                </a:solidFill>
              </a:rPr>
              <a:t>space</a:t>
            </a:r>
            <a:endParaRPr lang="zh-TW" altLang="en-US" b="1" dirty="0">
              <a:solidFill>
                <a:schemeClr val="tx2">
                  <a:lumMod val="75000"/>
                </a:schemeClr>
              </a:solidFill>
            </a:endParaRPr>
          </a:p>
        </p:txBody>
      </p:sp>
      <p:sp>
        <p:nvSpPr>
          <p:cNvPr id="58" name="文字方塊 57"/>
          <p:cNvSpPr txBox="1"/>
          <p:nvPr/>
        </p:nvSpPr>
        <p:spPr>
          <a:xfrm>
            <a:off x="4427984" y="1489348"/>
            <a:ext cx="870751" cy="646331"/>
          </a:xfrm>
          <a:prstGeom prst="rect">
            <a:avLst/>
          </a:prstGeom>
          <a:noFill/>
        </p:spPr>
        <p:txBody>
          <a:bodyPr wrap="none" rtlCol="0">
            <a:spAutoFit/>
          </a:bodyPr>
          <a:lstStyle/>
          <a:p>
            <a:r>
              <a:rPr lang="en-US" altLang="zh-TW" b="1" dirty="0" smtClean="0">
                <a:solidFill>
                  <a:schemeClr val="accent2">
                    <a:lumMod val="75000"/>
                  </a:schemeClr>
                </a:solidFill>
              </a:rPr>
              <a:t>kernel </a:t>
            </a:r>
            <a:br>
              <a:rPr lang="en-US" altLang="zh-TW" b="1" dirty="0" smtClean="0">
                <a:solidFill>
                  <a:schemeClr val="accent2">
                    <a:lumMod val="75000"/>
                  </a:schemeClr>
                </a:solidFill>
              </a:rPr>
            </a:br>
            <a:r>
              <a:rPr lang="en-US" altLang="zh-TW" b="1" dirty="0" smtClean="0">
                <a:solidFill>
                  <a:schemeClr val="accent2">
                    <a:lumMod val="75000"/>
                  </a:schemeClr>
                </a:solidFill>
              </a:rPr>
              <a:t>space</a:t>
            </a:r>
            <a:endParaRPr lang="zh-TW" altLang="en-US" b="1" dirty="0">
              <a:solidFill>
                <a:schemeClr val="accent2">
                  <a:lumMod val="75000"/>
                </a:schemeClr>
              </a:solidFill>
            </a:endParaRPr>
          </a:p>
        </p:txBody>
      </p:sp>
      <p:sp>
        <p:nvSpPr>
          <p:cNvPr id="59" name="文字方塊 58"/>
          <p:cNvSpPr txBox="1"/>
          <p:nvPr/>
        </p:nvSpPr>
        <p:spPr>
          <a:xfrm>
            <a:off x="4513081" y="4009628"/>
            <a:ext cx="562975" cy="369332"/>
          </a:xfrm>
          <a:prstGeom prst="rect">
            <a:avLst/>
          </a:prstGeom>
          <a:noFill/>
        </p:spPr>
        <p:txBody>
          <a:bodyPr wrap="none" rtlCol="0">
            <a:spAutoFit/>
          </a:bodyPr>
          <a:lstStyle/>
          <a:p>
            <a:r>
              <a:rPr lang="en-US" altLang="zh-TW" b="1" dirty="0" smtClean="0">
                <a:solidFill>
                  <a:schemeClr val="accent3">
                    <a:lumMod val="75000"/>
                  </a:schemeClr>
                </a:solidFill>
              </a:rPr>
              <a:t>HW</a:t>
            </a:r>
            <a:endParaRPr lang="zh-TW" altLang="en-US" b="1" dirty="0">
              <a:solidFill>
                <a:schemeClr val="accent3">
                  <a:lumMod val="75000"/>
                </a:schemeClr>
              </a:solidFill>
            </a:endParaRPr>
          </a:p>
        </p:txBody>
      </p:sp>
      <p:cxnSp>
        <p:nvCxnSpPr>
          <p:cNvPr id="61" name="直線單箭頭接點 60"/>
          <p:cNvCxnSpPr/>
          <p:nvPr/>
        </p:nvCxnSpPr>
        <p:spPr>
          <a:xfrm flipV="1">
            <a:off x="5760132" y="3865612"/>
            <a:ext cx="0" cy="360040"/>
          </a:xfrm>
          <a:prstGeom prst="straightConnector1">
            <a:avLst/>
          </a:prstGeom>
          <a:ln w="19050">
            <a:solidFill>
              <a:schemeClr val="bg2">
                <a:lumMod val="75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V="1">
            <a:off x="7992380" y="3865612"/>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23379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SPI</a:t>
            </a:r>
            <a:r>
              <a:rPr lang="zh-TW" altLang="en-US" dirty="0" smtClean="0"/>
              <a:t>驅動框架</a:t>
            </a:r>
            <a:r>
              <a:rPr lang="en-US" altLang="zh-TW" dirty="0" smtClean="0"/>
              <a:t>-master</a:t>
            </a:r>
            <a:endParaRPr lang="zh-TW" altLang="en-US" dirty="0"/>
          </a:p>
        </p:txBody>
      </p:sp>
      <p:cxnSp>
        <p:nvCxnSpPr>
          <p:cNvPr id="6" name="直線接點 5"/>
          <p:cNvCxnSpPr/>
          <p:nvPr/>
        </p:nvCxnSpPr>
        <p:spPr>
          <a:xfrm>
            <a:off x="251520" y="2785492"/>
            <a:ext cx="108012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圓角矩形 7"/>
          <p:cNvSpPr/>
          <p:nvPr/>
        </p:nvSpPr>
        <p:spPr>
          <a:xfrm>
            <a:off x="395536" y="1993404"/>
            <a:ext cx="792088" cy="57606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000" dirty="0" smtClean="0"/>
              <a:t>platform device : </a:t>
            </a:r>
            <a:br>
              <a:rPr lang="en-US" altLang="zh-TW" sz="1000" dirty="0" smtClean="0"/>
            </a:br>
            <a:r>
              <a:rPr lang="en-US" altLang="zh-TW" sz="1000" dirty="0" smtClean="0"/>
              <a:t>SPI</a:t>
            </a:r>
            <a:endParaRPr lang="zh-TW" altLang="en-US" dirty="0" smtClean="0"/>
          </a:p>
        </p:txBody>
      </p:sp>
      <p:sp>
        <p:nvSpPr>
          <p:cNvPr id="11" name="矩形 10"/>
          <p:cNvSpPr/>
          <p:nvPr/>
        </p:nvSpPr>
        <p:spPr>
          <a:xfrm>
            <a:off x="1691680" y="3577580"/>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900" dirty="0" smtClean="0"/>
              <a:t>master</a:t>
            </a:r>
            <a:endParaRPr lang="zh-TW" altLang="en-US" sz="900" dirty="0" smtClean="0"/>
          </a:p>
        </p:txBody>
      </p:sp>
      <p:sp>
        <p:nvSpPr>
          <p:cNvPr id="12" name="矩形 11"/>
          <p:cNvSpPr/>
          <p:nvPr/>
        </p:nvSpPr>
        <p:spPr>
          <a:xfrm>
            <a:off x="1691680" y="2785492"/>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800" dirty="0" smtClean="0">
                <a:solidFill>
                  <a:schemeClr val="bg1"/>
                </a:solidFill>
              </a:rPr>
              <a:t>board info</a:t>
            </a:r>
            <a:endParaRPr lang="zh-TW" altLang="en-US" sz="800" dirty="0" smtClean="0">
              <a:solidFill>
                <a:schemeClr val="bg1"/>
              </a:solidFill>
            </a:endParaRPr>
          </a:p>
        </p:txBody>
      </p:sp>
      <p:cxnSp>
        <p:nvCxnSpPr>
          <p:cNvPr id="14" name="直線單箭頭接點 13"/>
          <p:cNvCxnSpPr>
            <a:stCxn id="89" idx="0"/>
            <a:endCxn id="40" idx="1"/>
          </p:cNvCxnSpPr>
          <p:nvPr/>
        </p:nvCxnSpPr>
        <p:spPr>
          <a:xfrm flipV="1">
            <a:off x="1979712" y="1957400"/>
            <a:ext cx="648072" cy="756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32" idx="3"/>
            <a:endCxn id="11" idx="1"/>
          </p:cNvCxnSpPr>
          <p:nvPr/>
        </p:nvCxnSpPr>
        <p:spPr>
          <a:xfrm>
            <a:off x="1187624" y="3361556"/>
            <a:ext cx="504056"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圓角矩形 26"/>
          <p:cNvSpPr/>
          <p:nvPr/>
        </p:nvSpPr>
        <p:spPr>
          <a:xfrm>
            <a:off x="2755032" y="15445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8" name="圓角矩形 27"/>
          <p:cNvSpPr/>
          <p:nvPr/>
        </p:nvSpPr>
        <p:spPr>
          <a:xfrm>
            <a:off x="2907432" y="16969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9" name="圓角矩形 28"/>
          <p:cNvSpPr/>
          <p:nvPr/>
        </p:nvSpPr>
        <p:spPr>
          <a:xfrm>
            <a:off x="3059832" y="18493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1000" dirty="0" smtClean="0"/>
              <a:t>client device</a:t>
            </a:r>
            <a:endParaRPr lang="zh-TW" altLang="en-US" sz="1000" dirty="0" smtClean="0"/>
          </a:p>
        </p:txBody>
      </p:sp>
      <p:cxnSp>
        <p:nvCxnSpPr>
          <p:cNvPr id="30" name="直線接點 29"/>
          <p:cNvCxnSpPr/>
          <p:nvPr/>
        </p:nvCxnSpPr>
        <p:spPr>
          <a:xfrm>
            <a:off x="2555776" y="2785492"/>
            <a:ext cx="144016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95536" y="3073524"/>
            <a:ext cx="79208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dirty="0" smtClean="0"/>
              <a:t>platform driver : </a:t>
            </a:r>
            <a:br>
              <a:rPr lang="en-US" altLang="zh-TW" sz="1000" dirty="0" smtClean="0"/>
            </a:br>
            <a:r>
              <a:rPr lang="en-US" altLang="zh-TW" sz="1000" dirty="0" smtClean="0"/>
              <a:t>SPI</a:t>
            </a:r>
            <a:endParaRPr lang="zh-TW" altLang="en-US" sz="1000" dirty="0" smtClean="0"/>
          </a:p>
        </p:txBody>
      </p:sp>
      <p:sp>
        <p:nvSpPr>
          <p:cNvPr id="38" name="矩形 37"/>
          <p:cNvSpPr/>
          <p:nvPr/>
        </p:nvSpPr>
        <p:spPr>
          <a:xfrm>
            <a:off x="2771800" y="32007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0" name="矩形 39"/>
          <p:cNvSpPr/>
          <p:nvPr/>
        </p:nvSpPr>
        <p:spPr>
          <a:xfrm>
            <a:off x="2627784" y="1417340"/>
            <a:ext cx="1224136" cy="1080120"/>
          </a:xfrm>
          <a:prstGeom prst="rect">
            <a:avLst/>
          </a:prstGeom>
          <a:noFill/>
          <a:ln w="1905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5" name="矩形 44"/>
          <p:cNvSpPr/>
          <p:nvPr/>
        </p:nvSpPr>
        <p:spPr>
          <a:xfrm>
            <a:off x="2627784" y="3073524"/>
            <a:ext cx="1224136" cy="1080120"/>
          </a:xfrm>
          <a:prstGeom prst="rect">
            <a:avLst/>
          </a:prstGeom>
          <a:noFill/>
          <a:ln w="1905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6" name="矩形 45"/>
          <p:cNvSpPr/>
          <p:nvPr/>
        </p:nvSpPr>
        <p:spPr>
          <a:xfrm>
            <a:off x="2924200" y="33531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7" name="矩形 46"/>
          <p:cNvSpPr/>
          <p:nvPr/>
        </p:nvSpPr>
        <p:spPr>
          <a:xfrm>
            <a:off x="3076600" y="35055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000" dirty="0" smtClean="0"/>
              <a:t>client driver</a:t>
            </a:r>
            <a:endParaRPr lang="zh-TW" altLang="en-US" sz="1000" dirty="0" smtClean="0"/>
          </a:p>
        </p:txBody>
      </p:sp>
      <p:sp>
        <p:nvSpPr>
          <p:cNvPr id="48" name="橢圓 47"/>
          <p:cNvSpPr/>
          <p:nvPr/>
        </p:nvSpPr>
        <p:spPr>
          <a:xfrm>
            <a:off x="827584" y="769268"/>
            <a:ext cx="1152128" cy="57606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device tree</a:t>
            </a:r>
            <a:endParaRPr lang="zh-TW" altLang="en-US" sz="1200" dirty="0" smtClean="0"/>
          </a:p>
        </p:txBody>
      </p:sp>
      <p:cxnSp>
        <p:nvCxnSpPr>
          <p:cNvPr id="50" name="直線單箭頭接點 49"/>
          <p:cNvCxnSpPr>
            <a:stCxn id="48" idx="3"/>
            <a:endCxn id="8" idx="0"/>
          </p:cNvCxnSpPr>
          <p:nvPr/>
        </p:nvCxnSpPr>
        <p:spPr>
          <a:xfrm flipH="1">
            <a:off x="791580" y="1260969"/>
            <a:ext cx="204729" cy="732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4283968" y="1129308"/>
            <a:ext cx="0" cy="3384376"/>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H="1">
            <a:off x="1043608" y="4657700"/>
            <a:ext cx="1791816" cy="8384"/>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
        <p:nvSpPr>
          <p:cNvPr id="64" name="剪去並圓角化單一角落矩形 63"/>
          <p:cNvSpPr/>
          <p:nvPr/>
        </p:nvSpPr>
        <p:spPr>
          <a:xfrm>
            <a:off x="1259632" y="4801716"/>
            <a:ext cx="1440160" cy="504056"/>
          </a:xfrm>
          <a:prstGeom prst="snipRoundRect">
            <a:avLst/>
          </a:prstGeom>
          <a:gradFill>
            <a:gsLst>
              <a:gs pos="0">
                <a:schemeClr val="accent2">
                  <a:lumMod val="60000"/>
                  <a:lumOff val="4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600" dirty="0" smtClean="0"/>
              <a:t>host controller</a:t>
            </a:r>
            <a:endParaRPr lang="zh-TW" altLang="en-US" sz="1600" dirty="0" smtClean="0"/>
          </a:p>
        </p:txBody>
      </p:sp>
      <p:sp>
        <p:nvSpPr>
          <p:cNvPr id="65" name="剪去並圓角化單一角落矩形 64"/>
          <p:cNvSpPr/>
          <p:nvPr/>
        </p:nvSpPr>
        <p:spPr>
          <a:xfrm>
            <a:off x="5148064" y="4801716"/>
            <a:ext cx="1440160" cy="504056"/>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slave device</a:t>
            </a:r>
            <a:endParaRPr lang="zh-TW" altLang="en-US" dirty="0" smtClean="0"/>
          </a:p>
        </p:txBody>
      </p:sp>
      <p:cxnSp>
        <p:nvCxnSpPr>
          <p:cNvPr id="85" name="直線接點 84"/>
          <p:cNvCxnSpPr>
            <a:stCxn id="64" idx="0"/>
            <a:endCxn id="65" idx="2"/>
          </p:cNvCxnSpPr>
          <p:nvPr/>
        </p:nvCxnSpPr>
        <p:spPr>
          <a:xfrm>
            <a:off x="2699792" y="5053744"/>
            <a:ext cx="2448272" cy="0"/>
          </a:xfrm>
          <a:prstGeom prst="line">
            <a:avLst/>
          </a:prstGeom>
          <a:ln w="76200" cmpd="dbl">
            <a:gradFill flip="none" rotWithShape="1">
              <a:gsLst>
                <a:gs pos="13000">
                  <a:srgbClr val="C00000"/>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1619672" y="2713484"/>
            <a:ext cx="720080" cy="1440160"/>
          </a:xfrm>
          <a:prstGeom prst="rect">
            <a:avLst/>
          </a:prstGeom>
          <a:noFill/>
          <a:ln w="1905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4" name="文字方塊 93"/>
          <p:cNvSpPr txBox="1"/>
          <p:nvPr/>
        </p:nvSpPr>
        <p:spPr>
          <a:xfrm>
            <a:off x="2060104" y="852309"/>
            <a:ext cx="1010213" cy="276999"/>
          </a:xfrm>
          <a:prstGeom prst="rect">
            <a:avLst/>
          </a:prstGeom>
          <a:noFill/>
        </p:spPr>
        <p:txBody>
          <a:bodyPr wrap="none" rtlCol="0">
            <a:spAutoFit/>
          </a:bodyPr>
          <a:lstStyle/>
          <a:p>
            <a:r>
              <a:rPr lang="en-US" altLang="zh-TW" sz="1200" b="1" dirty="0" smtClean="0"/>
              <a:t>SPI client </a:t>
            </a:r>
            <a:r>
              <a:rPr lang="en-US" altLang="zh-TW" sz="1200" b="1" dirty="0" err="1" smtClean="0"/>
              <a:t>dts</a:t>
            </a:r>
            <a:endParaRPr lang="zh-TW" altLang="en-US" sz="1200" b="1" dirty="0"/>
          </a:p>
        </p:txBody>
      </p:sp>
      <p:sp>
        <p:nvSpPr>
          <p:cNvPr id="95" name="文字方塊 94"/>
          <p:cNvSpPr txBox="1"/>
          <p:nvPr/>
        </p:nvSpPr>
        <p:spPr>
          <a:xfrm>
            <a:off x="539552" y="1345332"/>
            <a:ext cx="617477" cy="276999"/>
          </a:xfrm>
          <a:prstGeom prst="rect">
            <a:avLst/>
          </a:prstGeom>
          <a:noFill/>
        </p:spPr>
        <p:txBody>
          <a:bodyPr wrap="none" rtlCol="0">
            <a:spAutoFit/>
          </a:bodyPr>
          <a:lstStyle/>
          <a:p>
            <a:r>
              <a:rPr lang="en-US" altLang="zh-TW" sz="1200" b="1" dirty="0" smtClean="0"/>
              <a:t>SPI </a:t>
            </a:r>
            <a:r>
              <a:rPr lang="en-US" altLang="zh-TW" sz="1200" b="1" dirty="0" err="1" smtClean="0"/>
              <a:t>dts</a:t>
            </a:r>
            <a:endParaRPr lang="zh-TW" altLang="en-US" sz="1200" b="1" dirty="0"/>
          </a:p>
        </p:txBody>
      </p:sp>
      <p:cxnSp>
        <p:nvCxnSpPr>
          <p:cNvPr id="100" name="直線單箭頭接點 99"/>
          <p:cNvCxnSpPr/>
          <p:nvPr/>
        </p:nvCxnSpPr>
        <p:spPr>
          <a:xfrm>
            <a:off x="1979712" y="4153644"/>
            <a:ext cx="0" cy="648072"/>
          </a:xfrm>
          <a:prstGeom prst="straightConnector1">
            <a:avLst/>
          </a:prstGeom>
          <a:ln w="50800" cmpd="dbl">
            <a:solidFill>
              <a:schemeClr val="accent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48" idx="6"/>
            <a:endCxn id="40" idx="0"/>
          </p:cNvCxnSpPr>
          <p:nvPr/>
        </p:nvCxnSpPr>
        <p:spPr>
          <a:xfrm>
            <a:off x="1979712" y="1057300"/>
            <a:ext cx="12601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文字方塊 107"/>
          <p:cNvSpPr txBox="1"/>
          <p:nvPr/>
        </p:nvSpPr>
        <p:spPr>
          <a:xfrm>
            <a:off x="2987824" y="2683287"/>
            <a:ext cx="585417" cy="246221"/>
          </a:xfrm>
          <a:prstGeom prst="rect">
            <a:avLst/>
          </a:prstGeom>
          <a:noFill/>
        </p:spPr>
        <p:txBody>
          <a:bodyPr wrap="none" rtlCol="0">
            <a:spAutoFit/>
          </a:bodyPr>
          <a:lstStyle/>
          <a:p>
            <a:r>
              <a:rPr lang="en-US" altLang="zh-TW" sz="1000" b="1" dirty="0" smtClean="0">
                <a:solidFill>
                  <a:schemeClr val="bg1"/>
                </a:solidFill>
              </a:rPr>
              <a:t>SPI bus</a:t>
            </a:r>
            <a:endParaRPr lang="zh-TW" altLang="en-US" sz="1000" b="1" dirty="0">
              <a:solidFill>
                <a:schemeClr val="bg1"/>
              </a:solidFill>
            </a:endParaRPr>
          </a:p>
        </p:txBody>
      </p:sp>
      <p:cxnSp>
        <p:nvCxnSpPr>
          <p:cNvPr id="113" name="直線接點 112"/>
          <p:cNvCxnSpPr/>
          <p:nvPr/>
        </p:nvCxnSpPr>
        <p:spPr>
          <a:xfrm>
            <a:off x="1475656" y="2569468"/>
            <a:ext cx="1008112"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flipV="1">
            <a:off x="2483768" y="1345332"/>
            <a:ext cx="0" cy="1224136"/>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a:off x="1475656" y="4297660"/>
            <a:ext cx="1008112"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a:off x="1475656" y="2569468"/>
            <a:ext cx="0" cy="172819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2483768" y="1345332"/>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a:off x="3995936" y="1345332"/>
            <a:ext cx="0" cy="2952328"/>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a:off x="2483768" y="4297660"/>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7" name="文字方塊 126"/>
          <p:cNvSpPr txBox="1"/>
          <p:nvPr/>
        </p:nvSpPr>
        <p:spPr>
          <a:xfrm>
            <a:off x="2600876" y="1057300"/>
            <a:ext cx="1467068" cy="246221"/>
          </a:xfrm>
          <a:prstGeom prst="rect">
            <a:avLst/>
          </a:prstGeom>
          <a:noFill/>
        </p:spPr>
        <p:txBody>
          <a:bodyPr wrap="none" rtlCol="0">
            <a:spAutoFit/>
          </a:bodyPr>
          <a:lstStyle/>
          <a:p>
            <a:r>
              <a:rPr lang="en-US" altLang="zh-TW" sz="1000" b="1" dirty="0" err="1" smtClean="0"/>
              <a:t>of_register_spi_devices</a:t>
            </a:r>
            <a:endParaRPr lang="zh-TW" altLang="en-US" sz="1000" b="1" dirty="0"/>
          </a:p>
        </p:txBody>
      </p:sp>
      <p:cxnSp>
        <p:nvCxnSpPr>
          <p:cNvPr id="130" name="直線單箭頭接點 129"/>
          <p:cNvCxnSpPr/>
          <p:nvPr/>
        </p:nvCxnSpPr>
        <p:spPr>
          <a:xfrm>
            <a:off x="3239852" y="4153644"/>
            <a:ext cx="2628292" cy="648072"/>
          </a:xfrm>
          <a:prstGeom prst="straightConnector1">
            <a:avLst/>
          </a:prstGeom>
          <a:ln w="50800" cmpd="dbl">
            <a:solidFill>
              <a:schemeClr val="tx2">
                <a:lumMod val="60000"/>
                <a:lumOff val="4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Content Placeholder 1"/>
          <p:cNvSpPr>
            <a:spLocks noGrp="1"/>
          </p:cNvSpPr>
          <p:nvPr>
            <p:ph sz="half" idx="2"/>
          </p:nvPr>
        </p:nvSpPr>
        <p:spPr>
          <a:xfrm>
            <a:off x="4788024" y="769268"/>
            <a:ext cx="3672408" cy="4044669"/>
          </a:xfrm>
        </p:spPr>
        <p:txBody>
          <a:bodyPr/>
          <a:lstStyle/>
          <a:p>
            <a:pPr>
              <a:buFont typeface="Wingdings" pitchFamily="2" charset="2"/>
              <a:buChar char="n"/>
            </a:pPr>
            <a:r>
              <a:rPr lang="en-US" altLang="zh-TW" sz="1600" dirty="0" err="1" smtClean="0"/>
              <a:t>spi_add_driver</a:t>
            </a:r>
            <a:endParaRPr lang="zh-TW" altLang="en-US" sz="1600" dirty="0" smtClean="0"/>
          </a:p>
          <a:p>
            <a:pPr>
              <a:buFont typeface="Wingdings" pitchFamily="2" charset="2"/>
              <a:buChar char="n"/>
            </a:pPr>
            <a:r>
              <a:rPr lang="en-US" sz="1600" dirty="0" err="1" smtClean="0"/>
              <a:t>spi_register_master</a:t>
            </a:r>
            <a:endParaRPr lang="en-US" sz="1600" dirty="0" smtClean="0"/>
          </a:p>
          <a:p>
            <a:pPr>
              <a:buFont typeface="Wingdings" pitchFamily="2" charset="2"/>
              <a:buChar char="n"/>
            </a:pPr>
            <a:r>
              <a:rPr lang="en-US" sz="1600" dirty="0" err="1" smtClean="0"/>
              <a:t>of_register_spi_devices</a:t>
            </a:r>
            <a:endParaRPr lang="en-US" sz="1600" dirty="0" smtClean="0"/>
          </a:p>
          <a:p>
            <a:pPr>
              <a:buFont typeface="Wingdings" pitchFamily="2" charset="2"/>
              <a:buChar char="n"/>
            </a:pPr>
            <a:r>
              <a:rPr lang="en-US" sz="1600" dirty="0" err="1" smtClean="0"/>
              <a:t>spi_match_master_to_boardinfo</a:t>
            </a:r>
            <a:endParaRPr lang="en-US" sz="1600" dirty="0" smtClean="0"/>
          </a:p>
          <a:p>
            <a:pPr>
              <a:buFont typeface="Wingdings" pitchFamily="2" charset="2"/>
              <a:buChar char="n"/>
            </a:pPr>
            <a:r>
              <a:rPr lang="en-US" sz="1600" dirty="0" smtClean="0"/>
              <a:t>device tree (platform device</a:t>
            </a:r>
            <a:r>
              <a:rPr lang="en-US" sz="1600" dirty="0" smtClean="0"/>
              <a:t>)</a:t>
            </a:r>
          </a:p>
          <a:p>
            <a:pPr>
              <a:buFont typeface="Wingdings" pitchFamily="2" charset="2"/>
              <a:buChar char="n"/>
            </a:pPr>
            <a:endParaRPr lang="en-US" sz="1600" dirty="0" smtClean="0"/>
          </a:p>
          <a:p>
            <a:pPr>
              <a:buFont typeface="Wingdings" pitchFamily="2" charset="2"/>
              <a:buChar char="n"/>
            </a:pPr>
            <a:endParaRPr lang="en-US" sz="1600" dirty="0" smtClean="0"/>
          </a:p>
          <a:p>
            <a:pPr>
              <a:buFont typeface="Wingdings" pitchFamily="2" charset="2"/>
              <a:buChar char="n"/>
            </a:pPr>
            <a:r>
              <a:rPr lang="en-US" sz="1600" dirty="0" err="1" smtClean="0"/>
              <a:t>list_add_tail</a:t>
            </a:r>
            <a:endParaRPr lang="en-US" sz="1600" dirty="0" smtClean="0"/>
          </a:p>
          <a:p>
            <a:pPr>
              <a:buFont typeface="Wingdings" pitchFamily="2" charset="2"/>
              <a:buChar char="n"/>
            </a:pPr>
            <a:r>
              <a:rPr lang="en-US" sz="1600" dirty="0" err="1" smtClean="0"/>
              <a:t>list_for_each_entry</a:t>
            </a:r>
            <a:endParaRPr lang="en-US" sz="1600" dirty="0" smtClean="0"/>
          </a:p>
        </p:txBody>
      </p:sp>
      <p:sp>
        <p:nvSpPr>
          <p:cNvPr id="52" name="矩形 51"/>
          <p:cNvSpPr/>
          <p:nvPr/>
        </p:nvSpPr>
        <p:spPr>
          <a:xfrm>
            <a:off x="35496" y="3649588"/>
            <a:ext cx="1296144" cy="504056"/>
          </a:xfrm>
          <a:prstGeom prst="rect">
            <a:avLst/>
          </a:prstGeom>
          <a:noFill/>
          <a:ln w="12700">
            <a:solidFill>
              <a:srgbClr val="00B0F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err="1" smtClean="0">
                <a:solidFill>
                  <a:schemeClr val="tx1"/>
                </a:solidFill>
                <a:latin typeface="+mj-ea"/>
                <a:ea typeface="+mj-ea"/>
              </a:rPr>
              <a:t>SOCLE_SPI_driver</a:t>
            </a:r>
            <a:endParaRPr lang="en-US" altLang="zh-TW" sz="800" b="1" dirty="0" smtClean="0">
              <a:solidFill>
                <a:schemeClr val="tx1"/>
              </a:solidFill>
              <a:latin typeface="+mj-ea"/>
              <a:ea typeface="+mj-ea"/>
            </a:endParaRPr>
          </a:p>
          <a:p>
            <a:pPr marL="228600" indent="-228600">
              <a:buAutoNum type="arabicPeriod"/>
            </a:pPr>
            <a:r>
              <a:rPr lang="en-US" altLang="zh-TW" sz="800" b="1" dirty="0" err="1" smtClean="0">
                <a:solidFill>
                  <a:schemeClr val="tx1"/>
                </a:solidFill>
                <a:latin typeface="+mj-ea"/>
                <a:ea typeface="+mj-ea"/>
              </a:rPr>
              <a:t>of_match_table</a:t>
            </a:r>
            <a:endParaRPr lang="en-US" altLang="zh-TW" sz="800" b="1" dirty="0" smtClean="0">
              <a:solidFill>
                <a:schemeClr val="tx1"/>
              </a:solidFill>
              <a:latin typeface="+mj-ea"/>
              <a:ea typeface="+mj-ea"/>
            </a:endParaRPr>
          </a:p>
          <a:p>
            <a:pPr marL="228600" indent="-228600">
              <a:buAutoNum type="arabicPeriod"/>
            </a:pPr>
            <a:r>
              <a:rPr lang="en-US" altLang="zh-TW" sz="800" b="1" dirty="0" smtClean="0">
                <a:solidFill>
                  <a:schemeClr val="tx1"/>
                </a:solidFill>
                <a:latin typeface="+mj-ea"/>
                <a:ea typeface="+mj-ea"/>
              </a:rPr>
              <a:t>name</a:t>
            </a:r>
          </a:p>
        </p:txBody>
      </p:sp>
      <p:sp>
        <p:nvSpPr>
          <p:cNvPr id="54" name="矩形 53"/>
          <p:cNvSpPr/>
          <p:nvPr/>
        </p:nvSpPr>
        <p:spPr>
          <a:xfrm>
            <a:off x="1043608" y="1705372"/>
            <a:ext cx="1296144" cy="360040"/>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buAutoNum type="arabicPeriod"/>
            </a:pPr>
            <a:r>
              <a:rPr lang="en-US" altLang="zh-TW" sz="800" b="1" dirty="0" smtClean="0">
                <a:solidFill>
                  <a:schemeClr val="tx1"/>
                </a:solidFill>
                <a:latin typeface="+mj-ea"/>
                <a:ea typeface="+mj-ea"/>
              </a:rPr>
              <a:t>compatible(</a:t>
            </a:r>
            <a:r>
              <a:rPr lang="en-US" altLang="zh-TW" sz="800" b="1" dirty="0" err="1" smtClean="0">
                <a:solidFill>
                  <a:schemeClr val="tx1"/>
                </a:solidFill>
                <a:latin typeface="+mj-ea"/>
                <a:ea typeface="+mj-ea"/>
              </a:rPr>
              <a:t>dts</a:t>
            </a:r>
            <a:r>
              <a:rPr lang="en-US" altLang="zh-TW" sz="800" b="1" dirty="0" smtClean="0">
                <a:solidFill>
                  <a:schemeClr val="tx1"/>
                </a:solidFill>
                <a:latin typeface="+mj-ea"/>
                <a:ea typeface="+mj-ea"/>
              </a:rPr>
              <a:t>)</a:t>
            </a:r>
          </a:p>
          <a:p>
            <a:pPr marL="228600" indent="-228600">
              <a:buAutoNum type="arabicPeriod"/>
            </a:pPr>
            <a:r>
              <a:rPr lang="en-US" altLang="zh-TW" sz="800" b="1" dirty="0" smtClean="0">
                <a:solidFill>
                  <a:schemeClr val="tx1"/>
                </a:solidFill>
                <a:latin typeface="+mj-ea"/>
                <a:ea typeface="+mj-ea"/>
              </a:rPr>
              <a:t>name</a:t>
            </a:r>
          </a:p>
        </p:txBody>
      </p:sp>
      <p:sp>
        <p:nvSpPr>
          <p:cNvPr id="56" name="文字方塊 55"/>
          <p:cNvSpPr txBox="1"/>
          <p:nvPr/>
        </p:nvSpPr>
        <p:spPr>
          <a:xfrm>
            <a:off x="251520" y="2857500"/>
            <a:ext cx="1261884" cy="246221"/>
          </a:xfrm>
          <a:prstGeom prst="rect">
            <a:avLst/>
          </a:prstGeom>
          <a:noFill/>
        </p:spPr>
        <p:txBody>
          <a:bodyPr wrap="none" rtlCol="0">
            <a:spAutoFit/>
          </a:bodyPr>
          <a:lstStyle/>
          <a:p>
            <a:r>
              <a:rPr lang="en-US" altLang="zh-TW" sz="1000" b="1" dirty="0" err="1" smtClean="0"/>
              <a:t>spi_register_master</a:t>
            </a:r>
            <a:endParaRPr lang="en-US" altLang="zh-TW" sz="1000" b="1" dirty="0" smtClean="0"/>
          </a:p>
        </p:txBody>
      </p:sp>
      <p:sp>
        <p:nvSpPr>
          <p:cNvPr id="82" name="文字方塊 81"/>
          <p:cNvSpPr txBox="1"/>
          <p:nvPr/>
        </p:nvSpPr>
        <p:spPr>
          <a:xfrm>
            <a:off x="1043608" y="2467263"/>
            <a:ext cx="2004395" cy="400110"/>
          </a:xfrm>
          <a:prstGeom prst="rect">
            <a:avLst/>
          </a:prstGeom>
          <a:noFill/>
        </p:spPr>
        <p:txBody>
          <a:bodyPr wrap="none" rtlCol="0">
            <a:spAutoFit/>
          </a:bodyPr>
          <a:lstStyle/>
          <a:p>
            <a:r>
              <a:rPr lang="en-US" altLang="zh-TW" sz="1000" b="1" dirty="0" err="1" smtClean="0">
                <a:solidFill>
                  <a:schemeClr val="accent3">
                    <a:lumMod val="75000"/>
                  </a:schemeClr>
                </a:solidFill>
              </a:rPr>
              <a:t>spi_match_master_to_boardinfo</a:t>
            </a:r>
            <a:endParaRPr lang="en-US" altLang="zh-TW" sz="1000" b="1" dirty="0" smtClean="0">
              <a:solidFill>
                <a:schemeClr val="accent3">
                  <a:lumMod val="75000"/>
                </a:schemeClr>
              </a:solidFill>
            </a:endParaRPr>
          </a:p>
          <a:p>
            <a:pPr algn="ctr"/>
            <a:r>
              <a:rPr lang="en-US" altLang="zh-TW" sz="1000" b="1" dirty="0" smtClean="0">
                <a:solidFill>
                  <a:schemeClr val="accent3">
                    <a:lumMod val="75000"/>
                  </a:schemeClr>
                </a:solidFill>
              </a:rPr>
              <a:t>(</a:t>
            </a:r>
            <a:r>
              <a:rPr lang="en-US" altLang="zh-TW" sz="1000" b="1" dirty="0" err="1" smtClean="0">
                <a:solidFill>
                  <a:schemeClr val="accent3">
                    <a:lumMod val="75000"/>
                  </a:schemeClr>
                </a:solidFill>
              </a:rPr>
              <a:t>bus_num</a:t>
            </a:r>
            <a:r>
              <a:rPr lang="en-US" altLang="zh-TW" sz="1000" b="1" dirty="0" smtClean="0">
                <a:solidFill>
                  <a:schemeClr val="accent3">
                    <a:lumMod val="75000"/>
                  </a:schemeClr>
                </a:solidFill>
              </a:rPr>
              <a:t>)</a:t>
            </a:r>
            <a:endParaRPr lang="zh-TW" altLang="en-US" sz="1000" b="1" dirty="0">
              <a:solidFill>
                <a:schemeClr val="accent3">
                  <a:lumMod val="75000"/>
                </a:schemeClr>
              </a:solidFill>
            </a:endParaRPr>
          </a:p>
        </p:txBody>
      </p:sp>
      <p:cxnSp>
        <p:nvCxnSpPr>
          <p:cNvPr id="84" name="直線接點 83"/>
          <p:cNvCxnSpPr>
            <a:stCxn id="48" idx="4"/>
            <a:endCxn id="12" idx="1"/>
          </p:cNvCxnSpPr>
          <p:nvPr/>
        </p:nvCxnSpPr>
        <p:spPr>
          <a:xfrm>
            <a:off x="1403648" y="1345332"/>
            <a:ext cx="288032" cy="1692188"/>
          </a:xfrm>
          <a:prstGeom prst="line">
            <a:avLst/>
          </a:prstGeom>
          <a:ln w="22225">
            <a:solidFill>
              <a:schemeClr val="accent4">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40" idx="2"/>
            <a:endCxn id="11" idx="3"/>
          </p:cNvCxnSpPr>
          <p:nvPr/>
        </p:nvCxnSpPr>
        <p:spPr>
          <a:xfrm flipH="1">
            <a:off x="2267744" y="2497460"/>
            <a:ext cx="972108" cy="1332148"/>
          </a:xfrm>
          <a:prstGeom prst="straightConnector1">
            <a:avLst/>
          </a:prstGeom>
          <a:ln w="15875">
            <a:solidFill>
              <a:schemeClr val="accent4">
                <a:lumMod val="7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2915816" y="4225652"/>
            <a:ext cx="1296144" cy="504056"/>
          </a:xfrm>
          <a:prstGeom prst="rect">
            <a:avLst/>
          </a:prstGeom>
          <a:noFill/>
          <a:ln w="12700">
            <a:solidFill>
              <a:srgbClr val="00B0F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driver</a:t>
            </a:r>
          </a:p>
          <a:p>
            <a:pPr marL="228600" indent="-228600">
              <a:buAutoNum type="arabicPeriod"/>
            </a:pPr>
            <a:r>
              <a:rPr lang="en-US" altLang="zh-TW" sz="800" b="1" dirty="0" err="1" smtClean="0">
                <a:solidFill>
                  <a:schemeClr val="tx1"/>
                </a:solidFill>
                <a:latin typeface="+mj-ea"/>
                <a:ea typeface="+mj-ea"/>
              </a:rPr>
              <a:t>of_match_table</a:t>
            </a:r>
            <a:endParaRPr lang="en-US" altLang="zh-TW" sz="800" b="1" dirty="0" smtClean="0">
              <a:solidFill>
                <a:schemeClr val="tx1"/>
              </a:solidFill>
              <a:latin typeface="+mj-ea"/>
              <a:ea typeface="+mj-ea"/>
            </a:endParaRPr>
          </a:p>
          <a:p>
            <a:pPr marL="228600" indent="-228600">
              <a:buAutoNum type="arabicPeriod"/>
            </a:pPr>
            <a:r>
              <a:rPr lang="en-US" altLang="zh-TW" sz="800" b="1" dirty="0" err="1" smtClean="0">
                <a:solidFill>
                  <a:schemeClr val="tx1"/>
                </a:solidFill>
                <a:latin typeface="+mj-ea"/>
                <a:ea typeface="+mj-ea"/>
              </a:rPr>
              <a:t>id_table</a:t>
            </a:r>
            <a:r>
              <a:rPr lang="en-US" altLang="zh-TW" sz="800" b="1" dirty="0" smtClean="0">
                <a:solidFill>
                  <a:schemeClr val="tx1"/>
                </a:solidFill>
                <a:latin typeface="+mj-ea"/>
                <a:ea typeface="+mj-ea"/>
              </a:rPr>
              <a:t> | name</a:t>
            </a:r>
          </a:p>
        </p:txBody>
      </p:sp>
      <p:sp>
        <p:nvSpPr>
          <p:cNvPr id="92" name="矩形 91"/>
          <p:cNvSpPr/>
          <p:nvPr/>
        </p:nvSpPr>
        <p:spPr>
          <a:xfrm>
            <a:off x="3419872" y="1489348"/>
            <a:ext cx="1296144" cy="504056"/>
          </a:xfrm>
          <a:prstGeom prst="rect">
            <a:avLst/>
          </a:prstGeom>
          <a:noFill/>
          <a:ln w="1270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device(</a:t>
            </a:r>
            <a:r>
              <a:rPr lang="en-US" altLang="zh-TW" sz="800" b="1" dirty="0" err="1" smtClean="0">
                <a:solidFill>
                  <a:schemeClr val="tx1"/>
                </a:solidFill>
                <a:latin typeface="+mj-ea"/>
                <a:ea typeface="+mj-ea"/>
              </a:rPr>
              <a:t>dts</a:t>
            </a:r>
            <a:r>
              <a:rPr lang="en-US" altLang="zh-TW" sz="800" b="1" dirty="0" smtClean="0">
                <a:solidFill>
                  <a:schemeClr val="tx1"/>
                </a:solidFill>
                <a:latin typeface="+mj-ea"/>
                <a:ea typeface="+mj-ea"/>
              </a:rPr>
              <a:t>)</a:t>
            </a:r>
          </a:p>
          <a:p>
            <a:pPr marL="228600" indent="-228600">
              <a:buAutoNum type="arabicPeriod"/>
            </a:pPr>
            <a:r>
              <a:rPr lang="en-US" altLang="zh-TW" sz="800" b="1" dirty="0" smtClean="0">
                <a:solidFill>
                  <a:schemeClr val="tx1"/>
                </a:solidFill>
                <a:latin typeface="+mj-ea"/>
                <a:ea typeface="+mj-ea"/>
              </a:rPr>
              <a:t>compatible</a:t>
            </a:r>
          </a:p>
        </p:txBody>
      </p:sp>
      <p:sp>
        <p:nvSpPr>
          <p:cNvPr id="93" name="矩形 92"/>
          <p:cNvSpPr/>
          <p:nvPr/>
        </p:nvSpPr>
        <p:spPr>
          <a:xfrm>
            <a:off x="3275856" y="2353444"/>
            <a:ext cx="1296144" cy="504056"/>
          </a:xfrm>
          <a:prstGeom prst="rect">
            <a:avLst/>
          </a:prstGeom>
          <a:noFill/>
          <a:ln w="1270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device</a:t>
            </a:r>
          </a:p>
          <a:p>
            <a:pPr marL="228600" indent="-228600">
              <a:buAutoNum type="arabicPeriod"/>
            </a:pPr>
            <a:r>
              <a:rPr lang="en-US" altLang="zh-TW" sz="800" b="1" dirty="0" err="1" smtClean="0">
                <a:solidFill>
                  <a:schemeClr val="tx1"/>
                </a:solidFill>
                <a:latin typeface="+mj-ea"/>
              </a:rPr>
              <a:t>modalias</a:t>
            </a:r>
            <a:endParaRPr lang="en-US" altLang="zh-TW" sz="800" b="1" dirty="0" smtClean="0">
              <a:solidFill>
                <a:schemeClr val="tx1"/>
              </a:solidFill>
              <a:latin typeface="+mj-ea"/>
            </a:endParaRPr>
          </a:p>
        </p:txBody>
      </p:sp>
      <p:sp>
        <p:nvSpPr>
          <p:cNvPr id="51" name="文字方塊 50"/>
          <p:cNvSpPr txBox="1"/>
          <p:nvPr/>
        </p:nvSpPr>
        <p:spPr>
          <a:xfrm>
            <a:off x="395536" y="2683287"/>
            <a:ext cx="936104" cy="246221"/>
          </a:xfrm>
          <a:prstGeom prst="rect">
            <a:avLst/>
          </a:prstGeom>
          <a:noFill/>
        </p:spPr>
        <p:txBody>
          <a:bodyPr wrap="square" rtlCol="0">
            <a:spAutoFit/>
          </a:bodyPr>
          <a:lstStyle/>
          <a:p>
            <a:r>
              <a:rPr lang="en-US" altLang="zh-TW" sz="1000" b="1" dirty="0" err="1" smtClean="0">
                <a:solidFill>
                  <a:schemeClr val="bg1"/>
                </a:solidFill>
              </a:rPr>
              <a:t>platforn</a:t>
            </a:r>
            <a:r>
              <a:rPr lang="en-US" altLang="zh-TW" sz="1000" b="1" dirty="0" smtClean="0">
                <a:solidFill>
                  <a:schemeClr val="bg1"/>
                </a:solidFill>
              </a:rPr>
              <a:t> bus</a:t>
            </a:r>
            <a:endParaRPr lang="zh-TW" altLang="en-US" sz="1000" b="1" dirty="0">
              <a:solidFill>
                <a:schemeClr val="bg1"/>
              </a:solidFill>
            </a:endParaRPr>
          </a:p>
        </p:txBody>
      </p:sp>
    </p:spTree>
  </p:cSld>
  <p:clrMapOvr>
    <a:masterClrMapping/>
  </p:clrMapOvr>
</p:sld>
</file>

<file path=ppt/theme/theme1.xml><?xml version="1.0" encoding="utf-8"?>
<a:theme xmlns:a="http://schemas.openxmlformats.org/drawingml/2006/main" name="Socle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2">
      <a:majorFont>
        <a:latin typeface="Futura Bk BT"/>
        <a:ea typeface="微軟正黑體"/>
        <a:cs typeface=""/>
      </a:majorFont>
      <a:minorFont>
        <a:latin typeface="Futura Bk BT"/>
        <a:ea typeface="微軟正黑體"/>
        <a:cs typeface=""/>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14819</TotalTime>
  <Words>554</Words>
  <Application>Microsoft Office PowerPoint</Application>
  <PresentationFormat>如螢幕大小 (16:10)</PresentationFormat>
  <Paragraphs>167</Paragraphs>
  <Slides>28</Slides>
  <Notes>6</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28</vt:i4>
      </vt:variant>
    </vt:vector>
  </HeadingPairs>
  <TitlesOfParts>
    <vt:vector size="37" baseType="lpstr">
      <vt:lpstr>Arial</vt:lpstr>
      <vt:lpstr>新細明體</vt:lpstr>
      <vt:lpstr>Futura Bk BT</vt:lpstr>
      <vt:lpstr>Arial Unicode MS</vt:lpstr>
      <vt:lpstr>微軟正黑體</vt:lpstr>
      <vt:lpstr>Wingdings</vt:lpstr>
      <vt:lpstr>Calibri</vt:lpstr>
      <vt:lpstr>Futura LT Book</vt:lpstr>
      <vt:lpstr>Socle佈景主題</vt:lpstr>
      <vt:lpstr>Linux SPI Device Driver </vt:lpstr>
      <vt:lpstr>OUTLINE</vt:lpstr>
      <vt:lpstr>I2C</vt:lpstr>
      <vt:lpstr>I2C 硬體架構</vt:lpstr>
      <vt:lpstr>I2C Data Format</vt:lpstr>
      <vt:lpstr>I2C Data Format</vt:lpstr>
      <vt:lpstr>Linux Device Driver – SPI</vt:lpstr>
      <vt:lpstr>Linux - I2C</vt:lpstr>
      <vt:lpstr>SPI驅動框架-master</vt:lpstr>
      <vt:lpstr>L6021 – I2C</vt:lpstr>
      <vt:lpstr>I2C</vt:lpstr>
      <vt:lpstr>Master Mode Programming</vt:lpstr>
      <vt:lpstr>Detail Register Description</vt:lpstr>
      <vt:lpstr>投影片 14</vt:lpstr>
      <vt:lpstr>F75111R</vt:lpstr>
      <vt:lpstr>投影片 16</vt:lpstr>
      <vt:lpstr>投影片 17</vt:lpstr>
      <vt:lpstr>投影片 18</vt:lpstr>
      <vt:lpstr>I2C</vt:lpstr>
      <vt:lpstr>Registers Summary</vt:lpstr>
      <vt:lpstr>Detail Register Description </vt:lpstr>
      <vt:lpstr>Detail Register Description </vt:lpstr>
      <vt:lpstr>Detail Register Description</vt:lpstr>
      <vt:lpstr>Detail Register Description</vt:lpstr>
      <vt:lpstr>Detail Register Description</vt:lpstr>
      <vt:lpstr>Detail Register Description</vt:lpstr>
      <vt:lpstr>Detail Register Description</vt:lpstr>
      <vt:lpstr>Detail Register Description</vt:lpstr>
    </vt:vector>
  </TitlesOfParts>
  <Company>socle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Socle PPT Template</dc:title>
  <dc:creator>Final</dc:creator>
  <cp:lastModifiedBy>LENOVO USER</cp:lastModifiedBy>
  <cp:revision>1415</cp:revision>
  <dcterms:created xsi:type="dcterms:W3CDTF">2014-03-21T11:14:59Z</dcterms:created>
  <dcterms:modified xsi:type="dcterms:W3CDTF">2015-10-27T10:03:07Z</dcterms:modified>
</cp:coreProperties>
</file>